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74" r:id="rId8"/>
    <p:sldId id="260" r:id="rId9"/>
    <p:sldId id="263" r:id="rId10"/>
    <p:sldId id="264" r:id="rId11"/>
    <p:sldId id="272" r:id="rId12"/>
    <p:sldId id="265" r:id="rId13"/>
    <p:sldId id="266" r:id="rId14"/>
    <p:sldId id="267" r:id="rId15"/>
    <p:sldId id="268" r:id="rId16"/>
    <p:sldId id="269" r:id="rId17"/>
    <p:sldId id="270" r:id="rId18"/>
    <p:sldId id="27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8E13CF-607E-44D2-8D5D-706CB1019465}"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296564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8E13CF-607E-44D2-8D5D-706CB1019465}"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91770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8E13CF-607E-44D2-8D5D-706CB1019465}"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88721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8E13CF-607E-44D2-8D5D-706CB1019465}"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279901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8E13CF-607E-44D2-8D5D-706CB1019465}" type="datetimeFigureOut">
              <a:rPr lang="en-GB" smtClean="0"/>
              <a:t>22/09/2015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100455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8E13CF-607E-44D2-8D5D-706CB1019465}" type="datetimeFigureOut">
              <a:rPr lang="en-GB" smtClean="0"/>
              <a:t>22/09/2015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309515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8E13CF-607E-44D2-8D5D-706CB1019465}" type="datetimeFigureOut">
              <a:rPr lang="en-GB" smtClean="0"/>
              <a:t>22/09/2015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23535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8E13CF-607E-44D2-8D5D-706CB1019465}" type="datetimeFigureOut">
              <a:rPr lang="en-GB" smtClean="0"/>
              <a:t>22/09/2015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327822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E13CF-607E-44D2-8D5D-706CB1019465}" type="datetimeFigureOut">
              <a:rPr lang="en-GB" smtClean="0"/>
              <a:t>22/09/2015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268474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E13CF-607E-44D2-8D5D-706CB1019465}" type="datetimeFigureOut">
              <a:rPr lang="en-GB" smtClean="0"/>
              <a:t>22/09/2015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646096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E13CF-607E-44D2-8D5D-706CB1019465}" type="datetimeFigureOut">
              <a:rPr lang="en-GB" smtClean="0"/>
              <a:t>22/09/2015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9178E4-A37B-45C4-A6FF-82322116C0DB}" type="slidenum">
              <a:rPr lang="en-GB" smtClean="0"/>
              <a:t>‹#›</a:t>
            </a:fld>
            <a:endParaRPr lang="en-GB"/>
          </a:p>
        </p:txBody>
      </p:sp>
    </p:spTree>
    <p:extLst>
      <p:ext uri="{BB962C8B-B14F-4D97-AF65-F5344CB8AC3E}">
        <p14:creationId xmlns:p14="http://schemas.microsoft.com/office/powerpoint/2010/main" val="385823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E13CF-607E-44D2-8D5D-706CB1019465}" type="datetimeFigureOut">
              <a:rPr lang="en-GB" smtClean="0"/>
              <a:t>22/09/2015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178E4-A37B-45C4-A6FF-82322116C0DB}" type="slidenum">
              <a:rPr lang="en-GB" smtClean="0"/>
              <a:t>‹#›</a:t>
            </a:fld>
            <a:endParaRPr lang="en-GB"/>
          </a:p>
        </p:txBody>
      </p:sp>
    </p:spTree>
    <p:extLst>
      <p:ext uri="{BB962C8B-B14F-4D97-AF65-F5344CB8AC3E}">
        <p14:creationId xmlns:p14="http://schemas.microsoft.com/office/powerpoint/2010/main" val="296682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Work Place Based Assessment:</a:t>
            </a:r>
            <a:br>
              <a:rPr lang="en-GB" dirty="0" smtClean="0"/>
            </a:br>
            <a:endParaRPr lang="en-GB" dirty="0"/>
          </a:p>
        </p:txBody>
      </p:sp>
      <p:sp>
        <p:nvSpPr>
          <p:cNvPr id="3" name="Subtitle 2"/>
          <p:cNvSpPr>
            <a:spLocks noGrp="1"/>
          </p:cNvSpPr>
          <p:nvPr>
            <p:ph type="subTitle" idx="1"/>
          </p:nvPr>
        </p:nvSpPr>
        <p:spPr/>
        <p:txBody>
          <a:bodyPr/>
          <a:lstStyle/>
          <a:p>
            <a:r>
              <a:rPr lang="en-GB" dirty="0" smtClean="0"/>
              <a:t>A deeper understanding of competency assessment</a:t>
            </a:r>
          </a:p>
          <a:p>
            <a:r>
              <a:rPr lang="en-GB" dirty="0" smtClean="0"/>
              <a:t>John Kedward, Associate Dean</a:t>
            </a:r>
            <a:endParaRPr lang="en-GB" dirty="0"/>
          </a:p>
        </p:txBody>
      </p:sp>
    </p:spTree>
    <p:extLst>
      <p:ext uri="{BB962C8B-B14F-4D97-AF65-F5344CB8AC3E}">
        <p14:creationId xmlns:p14="http://schemas.microsoft.com/office/powerpoint/2010/main" val="824851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Gold Guide </a:t>
            </a:r>
            <a:r>
              <a:rPr lang="en-GB" b="1" i="1" dirty="0"/>
              <a:t>description of the ESR </a:t>
            </a:r>
            <a:endParaRPr lang="en-GB" dirty="0"/>
          </a:p>
          <a:p>
            <a:pPr marL="0" lvl="0" indent="0">
              <a:buNone/>
            </a:pPr>
            <a:endParaRPr lang="en-GB" dirty="0"/>
          </a:p>
          <a:p>
            <a:r>
              <a:rPr lang="en-GB" dirty="0"/>
              <a:t>“is a synthesis of the evidence in the trainee’s learning portfolio which </a:t>
            </a:r>
            <a:r>
              <a:rPr lang="en-GB" b="1" dirty="0"/>
              <a:t>summarises </a:t>
            </a:r>
            <a:r>
              <a:rPr lang="en-GB" dirty="0"/>
              <a:t>the trainee’s workplace assessments, experience and additional activities which contribute to the training process. The report and the discussion which should ensue following its compilation must be </a:t>
            </a:r>
            <a:r>
              <a:rPr lang="en-GB" b="1" dirty="0"/>
              <a:t>evidence based</a:t>
            </a:r>
            <a:r>
              <a:rPr lang="en-GB" dirty="0"/>
              <a:t>, </a:t>
            </a:r>
            <a:r>
              <a:rPr lang="en-GB" b="1" dirty="0"/>
              <a:t>timely</a:t>
            </a:r>
            <a:r>
              <a:rPr lang="en-GB" dirty="0"/>
              <a:t>, </a:t>
            </a:r>
            <a:r>
              <a:rPr lang="en-GB" b="1" dirty="0"/>
              <a:t>open </a:t>
            </a:r>
            <a:r>
              <a:rPr lang="en-GB" dirty="0"/>
              <a:t>and </a:t>
            </a:r>
            <a:r>
              <a:rPr lang="en-GB" b="1" dirty="0"/>
              <a:t>honest</a:t>
            </a:r>
            <a:r>
              <a:rPr lang="en-GB" dirty="0"/>
              <a:t>.” [</a:t>
            </a:r>
            <a:r>
              <a:rPr lang="en-GB" i="1" dirty="0"/>
              <a:t>Gold Guide, </a:t>
            </a:r>
            <a:r>
              <a:rPr lang="en-GB" dirty="0"/>
              <a:t>fourth edition, paragraph 7.35] </a:t>
            </a:r>
          </a:p>
          <a:p>
            <a:endParaRPr lang="en-GB" dirty="0"/>
          </a:p>
        </p:txBody>
      </p:sp>
    </p:spTree>
    <p:extLst>
      <p:ext uri="{BB962C8B-B14F-4D97-AF65-F5344CB8AC3E}">
        <p14:creationId xmlns:p14="http://schemas.microsoft.com/office/powerpoint/2010/main" val="372637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p:txBody>
          <a:bodyPr>
            <a:normAutofit/>
          </a:bodyPr>
          <a:lstStyle/>
          <a:p>
            <a:r>
              <a:rPr lang="en-GB" b="1" dirty="0" smtClean="0"/>
              <a:t>Recognise the time and effort involved in the process of completing an ESR.</a:t>
            </a:r>
          </a:p>
          <a:p>
            <a:r>
              <a:rPr lang="en-GB" b="1" dirty="0" smtClean="0"/>
              <a:t>Ensure your practice/ partners are also aware of the time commitment and give you the time</a:t>
            </a:r>
            <a:endParaRPr lang="en-GB" dirty="0"/>
          </a:p>
          <a:p>
            <a:endParaRPr lang="en-GB" dirty="0"/>
          </a:p>
        </p:txBody>
      </p:sp>
    </p:spTree>
    <p:extLst>
      <p:ext uri="{BB962C8B-B14F-4D97-AF65-F5344CB8AC3E}">
        <p14:creationId xmlns:p14="http://schemas.microsoft.com/office/powerpoint/2010/main" val="3428255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TIPS FOR EDUCATIONAL SUPERVISORS</a:t>
            </a:r>
            <a:endParaRPr lang="en-GB" dirty="0"/>
          </a:p>
        </p:txBody>
      </p:sp>
      <p:sp>
        <p:nvSpPr>
          <p:cNvPr id="3" name="Content Placeholder 2"/>
          <p:cNvSpPr>
            <a:spLocks noGrp="1"/>
          </p:cNvSpPr>
          <p:nvPr>
            <p:ph idx="1"/>
          </p:nvPr>
        </p:nvSpPr>
        <p:spPr/>
        <p:txBody>
          <a:bodyPr/>
          <a:lstStyle/>
          <a:p>
            <a:r>
              <a:rPr lang="en-GB" b="1" dirty="0" smtClean="0"/>
              <a:t>Make use of the descriptions in the ‘Word pictures’ for the competencies</a:t>
            </a:r>
            <a:r>
              <a:rPr lang="en-GB" dirty="0" smtClean="0"/>
              <a:t>. In many supervisions these are ignored, and only an element of the competency has actually been considered. </a:t>
            </a:r>
          </a:p>
          <a:p>
            <a:r>
              <a:rPr lang="en-GB" dirty="0" smtClean="0"/>
              <a:t>Get a deeper understanding of the competencies e.g. Amar </a:t>
            </a:r>
            <a:r>
              <a:rPr lang="en-GB" dirty="0" err="1" smtClean="0"/>
              <a:t>Rughani</a:t>
            </a:r>
            <a:r>
              <a:rPr lang="en-GB" dirty="0" smtClean="0"/>
              <a:t>, ‘Becoming a GP’</a:t>
            </a:r>
          </a:p>
        </p:txBody>
      </p:sp>
    </p:spTree>
    <p:extLst>
      <p:ext uri="{BB962C8B-B14F-4D97-AF65-F5344CB8AC3E}">
        <p14:creationId xmlns:p14="http://schemas.microsoft.com/office/powerpoint/2010/main" val="158512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p:txBody>
          <a:bodyPr/>
          <a:lstStyle/>
          <a:p>
            <a:r>
              <a:rPr lang="en-GB" b="1" dirty="0"/>
              <a:t>Use multiple internet browser tabs</a:t>
            </a:r>
            <a:r>
              <a:rPr lang="en-GB" dirty="0"/>
              <a:t>. Most internet browsers allow you to have multiple web pages open at the same time, which can make it much easier to switch quickly between different pieces of </a:t>
            </a:r>
            <a:r>
              <a:rPr lang="en-GB" dirty="0" smtClean="0"/>
              <a:t>information, and copy and paste. Just use one tab for writing.</a:t>
            </a:r>
            <a:endParaRPr lang="en-GB" dirty="0"/>
          </a:p>
        </p:txBody>
      </p:sp>
    </p:spTree>
    <p:extLst>
      <p:ext uri="{BB962C8B-B14F-4D97-AF65-F5344CB8AC3E}">
        <p14:creationId xmlns:p14="http://schemas.microsoft.com/office/powerpoint/2010/main" val="3592814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a:xfrm>
            <a:off x="457200" y="1124744"/>
            <a:ext cx="8229600" cy="5001419"/>
          </a:xfrm>
        </p:spPr>
        <p:txBody>
          <a:bodyPr>
            <a:noAutofit/>
          </a:bodyPr>
          <a:lstStyle/>
          <a:p>
            <a:r>
              <a:rPr lang="en-GB" sz="2800" b="1" dirty="0" smtClean="0"/>
              <a:t>Do </a:t>
            </a:r>
            <a:r>
              <a:rPr lang="en-GB" sz="2800" b="1" dirty="0"/>
              <a:t>the work on a continual basis </a:t>
            </a:r>
            <a:r>
              <a:rPr lang="en-GB" sz="2800" dirty="0"/>
              <a:t>– you should engage with the trainee’s </a:t>
            </a:r>
            <a:r>
              <a:rPr lang="en-GB" sz="2800" dirty="0" err="1"/>
              <a:t>ePortfolio</a:t>
            </a:r>
            <a:r>
              <a:rPr lang="en-GB" sz="2800" dirty="0"/>
              <a:t> all year round, and not just toward the end of the review period. </a:t>
            </a:r>
            <a:endParaRPr lang="en-GB" sz="2800" dirty="0" smtClean="0"/>
          </a:p>
          <a:p>
            <a:r>
              <a:rPr lang="en-GB" sz="2800" dirty="0" smtClean="0"/>
              <a:t>This </a:t>
            </a:r>
            <a:r>
              <a:rPr lang="en-GB" sz="2800" dirty="0"/>
              <a:t>should include: </a:t>
            </a:r>
            <a:endParaRPr lang="en-GB" sz="2800" dirty="0" smtClean="0"/>
          </a:p>
          <a:p>
            <a:pPr lvl="1"/>
            <a:r>
              <a:rPr lang="en-GB" sz="2400" dirty="0" smtClean="0"/>
              <a:t>a</a:t>
            </a:r>
            <a:r>
              <a:rPr lang="en-GB" sz="2400" dirty="0"/>
              <a:t>. </a:t>
            </a:r>
            <a:r>
              <a:rPr lang="en-GB" sz="2400" dirty="0" smtClean="0"/>
              <a:t>Removing </a:t>
            </a:r>
            <a:r>
              <a:rPr lang="en-GB" sz="2400" dirty="0"/>
              <a:t>inappropriate links between a log entry and curriculum heading (you can do this anytime). </a:t>
            </a:r>
          </a:p>
          <a:p>
            <a:pPr lvl="1"/>
            <a:r>
              <a:rPr lang="en-GB" sz="2400" dirty="0"/>
              <a:t>b. </a:t>
            </a:r>
            <a:r>
              <a:rPr lang="en-GB" sz="2400" dirty="0" smtClean="0"/>
              <a:t>Linking </a:t>
            </a:r>
            <a:r>
              <a:rPr lang="en-GB" sz="2400" dirty="0"/>
              <a:t>log entries to the professional competences (you can do this at any time). </a:t>
            </a:r>
            <a:r>
              <a:rPr lang="en-GB" sz="2400" dirty="0" smtClean="0"/>
              <a:t>help </a:t>
            </a:r>
            <a:r>
              <a:rPr lang="en-GB" sz="2400" dirty="0"/>
              <a:t>clarify your reasons for making the link, both for yourself in future, and for your trainee, you may wish to add an explanatory comment to the log entry. </a:t>
            </a:r>
          </a:p>
          <a:p>
            <a:pPr lvl="1"/>
            <a:r>
              <a:rPr lang="en-GB" sz="2400" dirty="0"/>
              <a:t>c</a:t>
            </a:r>
            <a:r>
              <a:rPr lang="en-GB" sz="2400" dirty="0" smtClean="0"/>
              <a:t>. Commenting </a:t>
            </a:r>
            <a:r>
              <a:rPr lang="en-GB" sz="2400" dirty="0"/>
              <a:t>on log entries (this can be done at any time). Commenting on a log entry can be a good way to increase its prominence</a:t>
            </a:r>
            <a:r>
              <a:rPr lang="en-GB" dirty="0"/>
              <a:t>. </a:t>
            </a:r>
          </a:p>
        </p:txBody>
      </p:sp>
    </p:spTree>
    <p:extLst>
      <p:ext uri="{BB962C8B-B14F-4D97-AF65-F5344CB8AC3E}">
        <p14:creationId xmlns:p14="http://schemas.microsoft.com/office/powerpoint/2010/main" val="89427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a:xfrm>
            <a:off x="457200" y="1124744"/>
            <a:ext cx="8229600" cy="5001419"/>
          </a:xfrm>
        </p:spPr>
        <p:txBody>
          <a:bodyPr>
            <a:noAutofit/>
          </a:bodyPr>
          <a:lstStyle/>
          <a:p>
            <a:r>
              <a:rPr lang="en-GB" sz="2800" dirty="0" smtClean="0"/>
              <a:t>To see </a:t>
            </a:r>
            <a:r>
              <a:rPr lang="en-GB" sz="2800" dirty="0"/>
              <a:t>only the log entries that have been commented on (by the trainee/yourself/other trainers), in the learning log, click “Has Comment” on the far right column in order to display only the entries with comments</a:t>
            </a:r>
            <a:r>
              <a:rPr lang="en-GB" sz="2800" dirty="0" smtClean="0"/>
              <a:t>. </a:t>
            </a:r>
            <a:endParaRPr lang="en-GB" sz="2800" dirty="0"/>
          </a:p>
        </p:txBody>
      </p:sp>
    </p:spTree>
    <p:extLst>
      <p:ext uri="{BB962C8B-B14F-4D97-AF65-F5344CB8AC3E}">
        <p14:creationId xmlns:p14="http://schemas.microsoft.com/office/powerpoint/2010/main" val="332646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a:xfrm>
            <a:off x="107504" y="1124744"/>
            <a:ext cx="8579296" cy="5001419"/>
          </a:xfrm>
        </p:spPr>
        <p:txBody>
          <a:bodyPr>
            <a:noAutofit/>
          </a:bodyPr>
          <a:lstStyle/>
          <a:p>
            <a:r>
              <a:rPr lang="en-GB" sz="2800" b="1" dirty="0"/>
              <a:t>Use the trainee’s competence self-rating</a:t>
            </a:r>
            <a:r>
              <a:rPr lang="en-GB" sz="2800" dirty="0"/>
              <a:t>. Encourage your trainee to flag in their competence self-rating any particular pieces of evidence which they believe illustrate progress in the competence in question. The more specific they are, the more likely you are to be able to find and consider the evidence </a:t>
            </a:r>
            <a:r>
              <a:rPr lang="en-GB" sz="2800" dirty="0" smtClean="0"/>
              <a:t>easily.</a:t>
            </a:r>
          </a:p>
          <a:p>
            <a:r>
              <a:rPr lang="en-GB" sz="2800" dirty="0" smtClean="0"/>
              <a:t>Make </a:t>
            </a:r>
            <a:r>
              <a:rPr lang="en-GB" sz="2800" dirty="0"/>
              <a:t>sure you reference a range of </a:t>
            </a:r>
            <a:r>
              <a:rPr lang="en-GB" sz="2800" dirty="0" err="1"/>
              <a:t>ePortfolio</a:t>
            </a:r>
            <a:r>
              <a:rPr lang="en-GB" sz="2800" dirty="0"/>
              <a:t> evidence in your comments, and provide interpretation of the evidence, even if the trainee does not. 	</a:t>
            </a:r>
          </a:p>
          <a:p>
            <a:r>
              <a:rPr lang="en-GB" sz="2800" dirty="0"/>
              <a:t>E</a:t>
            </a:r>
            <a:r>
              <a:rPr lang="en-GB" sz="2800" dirty="0" smtClean="0"/>
              <a:t>ncourage </a:t>
            </a:r>
            <a:r>
              <a:rPr lang="en-GB" sz="2800" dirty="0"/>
              <a:t>your trainee to complete their self-ratings in a timely fashion, to make sure you have their ratings to consider as evidence when writing your report. </a:t>
            </a:r>
          </a:p>
        </p:txBody>
      </p:sp>
    </p:spTree>
    <p:extLst>
      <p:ext uri="{BB962C8B-B14F-4D97-AF65-F5344CB8AC3E}">
        <p14:creationId xmlns:p14="http://schemas.microsoft.com/office/powerpoint/2010/main" val="235040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a:xfrm>
            <a:off x="107504" y="1124744"/>
            <a:ext cx="8579296" cy="5001419"/>
          </a:xfrm>
        </p:spPr>
        <p:txBody>
          <a:bodyPr>
            <a:noAutofit/>
          </a:bodyPr>
          <a:lstStyle/>
          <a:p>
            <a:r>
              <a:rPr lang="en-GB" sz="2800" b="1" dirty="0" smtClean="0"/>
              <a:t>Use </a:t>
            </a:r>
            <a:r>
              <a:rPr lang="en-GB" sz="2800" b="1" dirty="0"/>
              <a:t>the competence table. </a:t>
            </a:r>
            <a:r>
              <a:rPr lang="en-GB" sz="2800" dirty="0"/>
              <a:t>This is displayed for you when you click the “Competence Areas – Ed Sup” section of the review, or is accessible through “Competence Areas” in the left-hand navigation menu. This table is a summary of the evidence that has been linked to the competences to date, either automatically </a:t>
            </a:r>
            <a:r>
              <a:rPr lang="en-GB" sz="2800" dirty="0" smtClean="0"/>
              <a:t>or </a:t>
            </a:r>
            <a:r>
              <a:rPr lang="en-GB" sz="2800" dirty="0"/>
              <a:t>by </a:t>
            </a:r>
            <a:r>
              <a:rPr lang="en-GB" sz="2800" dirty="0" smtClean="0"/>
              <a:t>you.</a:t>
            </a:r>
          </a:p>
          <a:p>
            <a:r>
              <a:rPr lang="en-GB" sz="2800" dirty="0" smtClean="0"/>
              <a:t>The </a:t>
            </a:r>
            <a:r>
              <a:rPr lang="en-GB" sz="2800" dirty="0"/>
              <a:t>trainee cannot link evidence to the competences. Keeping this resource ‘up to date’ on a continual basis means you will not have to trawl through the entire learning log for pertinent entries when you come to write the ESR. </a:t>
            </a:r>
          </a:p>
          <a:p>
            <a:r>
              <a:rPr lang="en-GB" sz="2800" dirty="0"/>
              <a:t>	</a:t>
            </a:r>
          </a:p>
        </p:txBody>
      </p:sp>
    </p:spTree>
    <p:extLst>
      <p:ext uri="{BB962C8B-B14F-4D97-AF65-F5344CB8AC3E}">
        <p14:creationId xmlns:p14="http://schemas.microsoft.com/office/powerpoint/2010/main" val="1498732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a:xfrm>
            <a:off x="107504" y="1124744"/>
            <a:ext cx="8579296" cy="5001419"/>
          </a:xfrm>
        </p:spPr>
        <p:txBody>
          <a:bodyPr>
            <a:noAutofit/>
          </a:bodyPr>
          <a:lstStyle/>
          <a:p>
            <a:r>
              <a:rPr lang="en-GB" sz="2800" dirty="0" smtClean="0"/>
              <a:t>You </a:t>
            </a:r>
            <a:r>
              <a:rPr lang="en-GB" sz="2800" dirty="0"/>
              <a:t>can see a list of all the evidence that has been linked to a competence by clicking on the number in the table. You can then read each particular piece of evidence (except for MSFs) by clicking on the hyperlink. </a:t>
            </a:r>
          </a:p>
          <a:p>
            <a:r>
              <a:rPr lang="en-GB" sz="2800" dirty="0"/>
              <a:t>You may wish to have one tab open containing the competence rating you are in the process of writing, and another tab contain the competence summary table, to be able to refer to this more </a:t>
            </a:r>
            <a:r>
              <a:rPr lang="en-GB" sz="2800" dirty="0" smtClean="0"/>
              <a:t>easily</a:t>
            </a:r>
          </a:p>
          <a:p>
            <a:r>
              <a:rPr lang="en-GB" sz="2800" dirty="0" smtClean="0"/>
              <a:t>Using two screens can also make it much easier to visualise. </a:t>
            </a:r>
            <a:endParaRPr lang="en-GB" sz="2800" dirty="0"/>
          </a:p>
        </p:txBody>
      </p:sp>
    </p:spTree>
    <p:extLst>
      <p:ext uri="{BB962C8B-B14F-4D97-AF65-F5344CB8AC3E}">
        <p14:creationId xmlns:p14="http://schemas.microsoft.com/office/powerpoint/2010/main" val="3747573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TIPS FOR EDUCATIONAL SUPERVISORS</a:t>
            </a:r>
          </a:p>
        </p:txBody>
      </p:sp>
      <p:sp>
        <p:nvSpPr>
          <p:cNvPr id="3" name="Content Placeholder 2"/>
          <p:cNvSpPr>
            <a:spLocks noGrp="1"/>
          </p:cNvSpPr>
          <p:nvPr>
            <p:ph idx="1"/>
          </p:nvPr>
        </p:nvSpPr>
        <p:spPr>
          <a:xfrm>
            <a:off x="107504" y="1124744"/>
            <a:ext cx="8579296" cy="5001419"/>
          </a:xfrm>
        </p:spPr>
        <p:txBody>
          <a:bodyPr>
            <a:noAutofit/>
          </a:bodyPr>
          <a:lstStyle/>
          <a:p>
            <a:r>
              <a:rPr lang="en-GB" sz="2800" b="1" dirty="0" smtClean="0"/>
              <a:t>Use </a:t>
            </a:r>
            <a:r>
              <a:rPr lang="en-GB" sz="2800" b="1" dirty="0"/>
              <a:t>your last ESR</a:t>
            </a:r>
            <a:r>
              <a:rPr lang="en-GB" sz="2800" dirty="0"/>
              <a:t>. Being familiar with your last ESR may make it easier to gauge your trainee’s progress. There is also a question in the curriculum section of the ESR that asks specifically about progress made since the last review. </a:t>
            </a:r>
          </a:p>
          <a:p>
            <a:r>
              <a:rPr lang="en-GB" sz="2800" dirty="0" smtClean="0"/>
              <a:t>You </a:t>
            </a:r>
            <a:r>
              <a:rPr lang="en-GB" sz="2800" dirty="0"/>
              <a:t>may wish to open your last ESR in a separate internet browser tab. </a:t>
            </a:r>
          </a:p>
          <a:p>
            <a:r>
              <a:rPr lang="en-GB" sz="2800" dirty="0"/>
              <a:t>You may wish to download or print your last ESR, by selecting it from the “Download” section of the left-hand navigation menu. </a:t>
            </a:r>
          </a:p>
        </p:txBody>
      </p:sp>
    </p:spTree>
    <p:extLst>
      <p:ext uri="{BB962C8B-B14F-4D97-AF65-F5344CB8AC3E}">
        <p14:creationId xmlns:p14="http://schemas.microsoft.com/office/powerpoint/2010/main" val="242838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Place Based Assessment</a:t>
            </a:r>
            <a:endParaRPr lang="en-GB" dirty="0"/>
          </a:p>
        </p:txBody>
      </p:sp>
      <p:sp>
        <p:nvSpPr>
          <p:cNvPr id="3" name="Content Placeholder 2"/>
          <p:cNvSpPr>
            <a:spLocks noGrp="1"/>
          </p:cNvSpPr>
          <p:nvPr>
            <p:ph idx="1"/>
          </p:nvPr>
        </p:nvSpPr>
        <p:spPr/>
        <p:txBody>
          <a:bodyPr>
            <a:normAutofit/>
          </a:bodyPr>
          <a:lstStyle/>
          <a:p>
            <a:r>
              <a:rPr lang="en-GB" dirty="0" smtClean="0"/>
              <a:t>To support new and existing supervisors achieve quicker, smarter, high quality Educational Supervisions, with a focus on the competency assessment .</a:t>
            </a:r>
          </a:p>
          <a:p>
            <a:pPr marL="0" indent="0">
              <a:buNone/>
            </a:pPr>
            <a:r>
              <a:rPr lang="en-GB" dirty="0" smtClean="0"/>
              <a:t>	</a:t>
            </a:r>
            <a:r>
              <a:rPr lang="en-GB" sz="2800" dirty="0" smtClean="0"/>
              <a:t>- Agreeing interpretation of Excellent, 	Competent, 	NFD (above, at, below expectations)</a:t>
            </a:r>
          </a:p>
          <a:p>
            <a:pPr lvl="1">
              <a:buFontTx/>
              <a:buChar char="-"/>
            </a:pPr>
            <a:r>
              <a:rPr lang="en-GB" dirty="0" smtClean="0"/>
              <a:t>How to evidence in a specific, appropriate way,</a:t>
            </a:r>
          </a:p>
          <a:p>
            <a:pPr lvl="1">
              <a:buFontTx/>
              <a:buChar char="-"/>
            </a:pPr>
            <a:r>
              <a:rPr lang="en-GB" dirty="0" smtClean="0"/>
              <a:t>Supporting trainee improve their own assessment and evidence collection</a:t>
            </a:r>
            <a:endParaRPr lang="en-GB" dirty="0"/>
          </a:p>
        </p:txBody>
      </p:sp>
    </p:spTree>
    <p:extLst>
      <p:ext uri="{BB962C8B-B14F-4D97-AF65-F5344CB8AC3E}">
        <p14:creationId xmlns:p14="http://schemas.microsoft.com/office/powerpoint/2010/main" val="241157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Your Educational Supervision issues?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19463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Competency scoring</a:t>
            </a:r>
            <a:endParaRPr lang="en-GB" dirty="0"/>
          </a:p>
        </p:txBody>
      </p:sp>
      <p:sp>
        <p:nvSpPr>
          <p:cNvPr id="3" name="Content Placeholder 2"/>
          <p:cNvSpPr>
            <a:spLocks noGrp="1"/>
          </p:cNvSpPr>
          <p:nvPr>
            <p:ph idx="1"/>
          </p:nvPr>
        </p:nvSpPr>
        <p:spPr>
          <a:xfrm>
            <a:off x="457200" y="1268760"/>
            <a:ext cx="8229600" cy="5184576"/>
          </a:xfrm>
        </p:spPr>
        <p:txBody>
          <a:bodyPr>
            <a:normAutofit fontScale="92500" lnSpcReduction="10000"/>
          </a:bodyPr>
          <a:lstStyle/>
          <a:p>
            <a:r>
              <a:rPr lang="en-GB" dirty="0" smtClean="0"/>
              <a:t>Discussion in groups:</a:t>
            </a:r>
          </a:p>
          <a:p>
            <a:r>
              <a:rPr lang="en-GB" dirty="0" smtClean="0"/>
              <a:t>How do we make decisions on scoring as:</a:t>
            </a:r>
          </a:p>
          <a:p>
            <a:pPr lvl="1"/>
            <a:r>
              <a:rPr lang="en-GB" dirty="0" smtClean="0"/>
              <a:t>Excellent</a:t>
            </a:r>
          </a:p>
          <a:p>
            <a:pPr lvl="1"/>
            <a:r>
              <a:rPr lang="en-GB" dirty="0" smtClean="0"/>
              <a:t>Competent for Licensing</a:t>
            </a:r>
          </a:p>
          <a:p>
            <a:pPr lvl="1"/>
            <a:r>
              <a:rPr lang="en-GB" dirty="0" smtClean="0"/>
              <a:t>Needs Further Development Above Expectations</a:t>
            </a:r>
          </a:p>
          <a:p>
            <a:pPr lvl="1"/>
            <a:r>
              <a:rPr lang="en-GB" dirty="0"/>
              <a:t>Needs Further Development </a:t>
            </a:r>
            <a:r>
              <a:rPr lang="en-GB" dirty="0" smtClean="0"/>
              <a:t>Meets </a:t>
            </a:r>
            <a:r>
              <a:rPr lang="en-GB" dirty="0"/>
              <a:t>Expectations</a:t>
            </a:r>
          </a:p>
          <a:p>
            <a:pPr lvl="1"/>
            <a:r>
              <a:rPr lang="en-GB" dirty="0"/>
              <a:t>Needs Further Development </a:t>
            </a:r>
            <a:r>
              <a:rPr lang="en-GB" dirty="0" smtClean="0"/>
              <a:t>Below Expectations</a:t>
            </a:r>
          </a:p>
          <a:p>
            <a:r>
              <a:rPr lang="en-GB" dirty="0" smtClean="0"/>
              <a:t>For each of the 13 competencies?</a:t>
            </a:r>
          </a:p>
          <a:p>
            <a:r>
              <a:rPr lang="en-GB" dirty="0" smtClean="0"/>
              <a:t>What guidance can we use?</a:t>
            </a:r>
          </a:p>
          <a:p>
            <a:r>
              <a:rPr lang="en-GB" dirty="0" smtClean="0"/>
              <a:t>How does the stage of training affect how we score trainees?</a:t>
            </a:r>
            <a:endParaRPr lang="en-GB" dirty="0"/>
          </a:p>
          <a:p>
            <a:pPr lvl="1"/>
            <a:endParaRPr lang="en-GB" dirty="0" smtClean="0"/>
          </a:p>
        </p:txBody>
      </p:sp>
    </p:spTree>
    <p:extLst>
      <p:ext uri="{BB962C8B-B14F-4D97-AF65-F5344CB8AC3E}">
        <p14:creationId xmlns:p14="http://schemas.microsoft.com/office/powerpoint/2010/main" val="41701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for competency assessment</a:t>
            </a:r>
            <a:endParaRPr lang="en-GB" dirty="0"/>
          </a:p>
        </p:txBody>
      </p:sp>
      <p:sp>
        <p:nvSpPr>
          <p:cNvPr id="3" name="Content Placeholder 2"/>
          <p:cNvSpPr>
            <a:spLocks noGrp="1"/>
          </p:cNvSpPr>
          <p:nvPr>
            <p:ph idx="1"/>
          </p:nvPr>
        </p:nvSpPr>
        <p:spPr/>
        <p:txBody>
          <a:bodyPr/>
          <a:lstStyle/>
          <a:p>
            <a:r>
              <a:rPr lang="en-GB" dirty="0" smtClean="0"/>
              <a:t>Discussion: What type of evidence would we like trainees to provide to support competency assessment?</a:t>
            </a:r>
          </a:p>
          <a:p>
            <a:pPr lvl="1"/>
            <a:r>
              <a:rPr lang="en-GB" dirty="0" smtClean="0"/>
              <a:t>Evidence that is helpful</a:t>
            </a:r>
          </a:p>
          <a:p>
            <a:pPr lvl="1"/>
            <a:r>
              <a:rPr lang="en-GB" dirty="0" smtClean="0"/>
              <a:t>Evidence that is less helpful</a:t>
            </a:r>
            <a:endParaRPr lang="en-GB" dirty="0"/>
          </a:p>
        </p:txBody>
      </p:sp>
    </p:spTree>
    <p:extLst>
      <p:ext uri="{BB962C8B-B14F-4D97-AF65-F5344CB8AC3E}">
        <p14:creationId xmlns:p14="http://schemas.microsoft.com/office/powerpoint/2010/main" val="3011810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for panels</a:t>
            </a:r>
            <a:endParaRPr lang="en-GB" dirty="0"/>
          </a:p>
        </p:txBody>
      </p:sp>
      <p:sp>
        <p:nvSpPr>
          <p:cNvPr id="3" name="Content Placeholder 2"/>
          <p:cNvSpPr>
            <a:spLocks noGrp="1"/>
          </p:cNvSpPr>
          <p:nvPr>
            <p:ph idx="1"/>
          </p:nvPr>
        </p:nvSpPr>
        <p:spPr>
          <a:xfrm>
            <a:off x="395536" y="1628800"/>
            <a:ext cx="8229600" cy="4525963"/>
          </a:xfrm>
        </p:spPr>
        <p:txBody>
          <a:bodyPr/>
          <a:lstStyle/>
          <a:p>
            <a:r>
              <a:rPr lang="en-GB" b="1" dirty="0" smtClean="0"/>
              <a:t>Scenario 1: Understanding meaning of competency ratings</a:t>
            </a:r>
          </a:p>
          <a:p>
            <a:r>
              <a:rPr lang="en-GB" dirty="0" smtClean="0"/>
              <a:t>ST3 final ESR – what are the options for scoring if the trainee has not achieved competency?</a:t>
            </a:r>
          </a:p>
          <a:p>
            <a:endParaRPr lang="en-GB" dirty="0" smtClean="0"/>
          </a:p>
        </p:txBody>
      </p:sp>
    </p:spTree>
    <p:extLst>
      <p:ext uri="{BB962C8B-B14F-4D97-AF65-F5344CB8AC3E}">
        <p14:creationId xmlns:p14="http://schemas.microsoft.com/office/powerpoint/2010/main" val="152989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for panels</a:t>
            </a:r>
            <a:endParaRPr lang="en-GB" dirty="0"/>
          </a:p>
        </p:txBody>
      </p:sp>
      <p:sp>
        <p:nvSpPr>
          <p:cNvPr id="3" name="Content Placeholder 2"/>
          <p:cNvSpPr>
            <a:spLocks noGrp="1"/>
          </p:cNvSpPr>
          <p:nvPr>
            <p:ph idx="1"/>
          </p:nvPr>
        </p:nvSpPr>
        <p:spPr>
          <a:xfrm>
            <a:off x="395536" y="1628800"/>
            <a:ext cx="8229600" cy="4525963"/>
          </a:xfrm>
        </p:spPr>
        <p:txBody>
          <a:bodyPr/>
          <a:lstStyle/>
          <a:p>
            <a:endParaRPr lang="en-GB" dirty="0" smtClean="0"/>
          </a:p>
          <a:p>
            <a:r>
              <a:rPr lang="en-GB" b="1" dirty="0" smtClean="0"/>
              <a:t>Scenario 2: ST1 self rating </a:t>
            </a:r>
            <a:r>
              <a:rPr lang="en-GB" dirty="0" smtClean="0"/>
              <a:t>– trainee scores Excellent or competent in all areas. Evidence does not support this (not yet done GP post, not had any observed consultations). How do you handle this?</a:t>
            </a:r>
          </a:p>
        </p:txBody>
      </p:sp>
    </p:spTree>
    <p:extLst>
      <p:ext uri="{BB962C8B-B14F-4D97-AF65-F5344CB8AC3E}">
        <p14:creationId xmlns:p14="http://schemas.microsoft.com/office/powerpoint/2010/main" val="159580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for panels</a:t>
            </a:r>
            <a:endParaRPr lang="en-GB" dirty="0"/>
          </a:p>
        </p:txBody>
      </p:sp>
      <p:sp>
        <p:nvSpPr>
          <p:cNvPr id="3" name="Content Placeholder 2"/>
          <p:cNvSpPr>
            <a:spLocks noGrp="1"/>
          </p:cNvSpPr>
          <p:nvPr>
            <p:ph idx="1"/>
          </p:nvPr>
        </p:nvSpPr>
        <p:spPr/>
        <p:txBody>
          <a:bodyPr/>
          <a:lstStyle/>
          <a:p>
            <a:r>
              <a:rPr lang="en-GB" b="1" dirty="0" smtClean="0"/>
              <a:t>Scenario 3: Lack of evidence</a:t>
            </a:r>
            <a:r>
              <a:rPr lang="en-GB" dirty="0" smtClean="0"/>
              <a:t>.</a:t>
            </a:r>
          </a:p>
          <a:p>
            <a:r>
              <a:rPr lang="en-GB" dirty="0" smtClean="0"/>
              <a:t>Trainee statements in self assessments do not link to any significant evidence. </a:t>
            </a:r>
          </a:p>
          <a:p>
            <a:r>
              <a:rPr lang="en-GB" dirty="0" smtClean="0"/>
              <a:t>Supervisor also does not link much additional evidence to support ratings given. </a:t>
            </a:r>
            <a:endParaRPr lang="en-GB" dirty="0"/>
          </a:p>
        </p:txBody>
      </p:sp>
    </p:spTree>
    <p:extLst>
      <p:ext uri="{BB962C8B-B14F-4D97-AF65-F5344CB8AC3E}">
        <p14:creationId xmlns:p14="http://schemas.microsoft.com/office/powerpoint/2010/main" val="78098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258"/>
            <a:ext cx="8229600" cy="811454"/>
          </a:xfrm>
        </p:spPr>
        <p:txBody>
          <a:bodyPr/>
          <a:lstStyle/>
          <a:p>
            <a:r>
              <a:rPr lang="en-GB" dirty="0" smtClean="0"/>
              <a:t>RCGP ESR FEEDBACK</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8731509"/>
              </p:ext>
            </p:extLst>
          </p:nvPr>
        </p:nvGraphicFramePr>
        <p:xfrm>
          <a:off x="323528" y="764704"/>
          <a:ext cx="8568952" cy="6432627"/>
        </p:xfrm>
        <a:graphic>
          <a:graphicData uri="http://schemas.openxmlformats.org/drawingml/2006/table">
            <a:tbl>
              <a:tblPr>
                <a:tableStyleId>{5C22544A-7EE6-4342-B048-85BDC9FD1C3A}</a:tableStyleId>
              </a:tblPr>
              <a:tblGrid>
                <a:gridCol w="4248472"/>
                <a:gridCol w="4320480"/>
              </a:tblGrid>
              <a:tr h="543891">
                <a:tc>
                  <a:txBody>
                    <a:bodyPr/>
                    <a:lstStyle/>
                    <a:p>
                      <a:pPr algn="ctr">
                        <a:lnSpc>
                          <a:spcPct val="115000"/>
                        </a:lnSpc>
                        <a:spcAft>
                          <a:spcPts val="0"/>
                        </a:spcAft>
                      </a:pPr>
                      <a:r>
                        <a:rPr lang="en-GB" sz="2400" dirty="0" smtClean="0">
                          <a:effectLst/>
                        </a:rPr>
                        <a:t>Acceptable </a:t>
                      </a:r>
                      <a:endParaRPr lang="en-GB" sz="2400" dirty="0">
                        <a:solidFill>
                          <a:srgbClr val="000000"/>
                        </a:solidFill>
                        <a:effectLst/>
                        <a:latin typeface="Arial"/>
                        <a:ea typeface="Calibri"/>
                      </a:endParaRPr>
                    </a:p>
                  </a:txBody>
                  <a:tcPr marL="68580" marR="68580" marT="0" marB="0"/>
                </a:tc>
                <a:tc>
                  <a:txBody>
                    <a:bodyPr/>
                    <a:lstStyle/>
                    <a:p>
                      <a:pPr algn="ctr">
                        <a:lnSpc>
                          <a:spcPct val="115000"/>
                        </a:lnSpc>
                        <a:spcAft>
                          <a:spcPts val="0"/>
                        </a:spcAft>
                      </a:pPr>
                      <a:r>
                        <a:rPr lang="en-GB" sz="2400" dirty="0">
                          <a:effectLst/>
                        </a:rPr>
                        <a:t>Needs Further Development </a:t>
                      </a:r>
                      <a:endParaRPr lang="en-GB" sz="2400" dirty="0">
                        <a:solidFill>
                          <a:srgbClr val="000000"/>
                        </a:solidFill>
                        <a:effectLst/>
                        <a:latin typeface="Arial"/>
                        <a:ea typeface="Calibri"/>
                      </a:endParaRPr>
                    </a:p>
                  </a:txBody>
                  <a:tcPr marL="68580" marR="68580" marT="0" marB="0"/>
                </a:tc>
              </a:tr>
              <a:tr h="5576789">
                <a:tc>
                  <a:txBody>
                    <a:bodyPr/>
                    <a:lstStyle/>
                    <a:p>
                      <a:pPr marL="457200" lvl="0" indent="-457200">
                        <a:lnSpc>
                          <a:spcPct val="115000"/>
                        </a:lnSpc>
                        <a:spcAft>
                          <a:spcPts val="0"/>
                        </a:spcAft>
                        <a:buFont typeface="+mj-lt"/>
                        <a:buAutoNum type="arabicPeriod"/>
                      </a:pPr>
                      <a:r>
                        <a:rPr lang="en-GB" sz="2400" dirty="0" smtClean="0">
                          <a:effectLst/>
                        </a:rPr>
                        <a:t>Judgements </a:t>
                      </a:r>
                      <a:r>
                        <a:rPr lang="en-GB" sz="2400" dirty="0">
                          <a:effectLst/>
                        </a:rPr>
                        <a:t>are generally referenced to a range of relevant evidence selected by trainees and/or ES* </a:t>
                      </a:r>
                      <a:endParaRPr lang="en-GB" sz="2400" dirty="0" smtClean="0">
                        <a:effectLst/>
                      </a:endParaRPr>
                    </a:p>
                    <a:p>
                      <a:pPr marL="457200" lvl="0" indent="-457200">
                        <a:lnSpc>
                          <a:spcPct val="115000"/>
                        </a:lnSpc>
                        <a:spcAft>
                          <a:spcPts val="0"/>
                        </a:spcAft>
                        <a:buFont typeface="+mj-lt"/>
                        <a:buAutoNum type="arabicPeriod"/>
                      </a:pPr>
                      <a:r>
                        <a:rPr lang="en-GB" sz="2400" dirty="0" smtClean="0">
                          <a:effectLst/>
                        </a:rPr>
                        <a:t>Judgements </a:t>
                      </a:r>
                      <a:r>
                        <a:rPr lang="en-GB" sz="2400" dirty="0">
                          <a:effectLst/>
                        </a:rPr>
                        <a:t>appear to be justifiable and include a description of how the evidence supports the ES’s decision </a:t>
                      </a:r>
                    </a:p>
                    <a:p>
                      <a:pPr marL="342900" lvl="0" indent="-342900">
                        <a:lnSpc>
                          <a:spcPct val="115000"/>
                        </a:lnSpc>
                        <a:spcAft>
                          <a:spcPts val="0"/>
                        </a:spcAft>
                        <a:buFont typeface="+mj-lt"/>
                        <a:buAutoNum type="arabicPeriod"/>
                      </a:pPr>
                      <a:r>
                        <a:rPr lang="en-GB" sz="2400" dirty="0">
                          <a:effectLst/>
                        </a:rPr>
                        <a:t>Suggestions for trainee development are routinely made by the ES and appear to be appropriate </a:t>
                      </a:r>
                    </a:p>
                    <a:p>
                      <a:pPr>
                        <a:lnSpc>
                          <a:spcPct val="115000"/>
                        </a:lnSpc>
                        <a:spcAft>
                          <a:spcPts val="0"/>
                        </a:spcAft>
                      </a:pPr>
                      <a:r>
                        <a:rPr lang="en-GB" sz="2400" dirty="0">
                          <a:effectLst/>
                        </a:rPr>
                        <a:t> </a:t>
                      </a:r>
                      <a:endParaRPr lang="en-GB" sz="2400" dirty="0">
                        <a:solidFill>
                          <a:srgbClr val="000000"/>
                        </a:solidFill>
                        <a:effectLst/>
                        <a:latin typeface="Arial"/>
                        <a:ea typeface="Calibri"/>
                      </a:endParaRPr>
                    </a:p>
                  </a:txBody>
                  <a:tcPr marL="68580" marR="68580" marT="0" marB="0"/>
                </a:tc>
                <a:tc>
                  <a:txBody>
                    <a:bodyPr/>
                    <a:lstStyle/>
                    <a:p>
                      <a:pPr>
                        <a:lnSpc>
                          <a:spcPct val="115000"/>
                        </a:lnSpc>
                        <a:spcAft>
                          <a:spcPts val="0"/>
                        </a:spcAft>
                      </a:pPr>
                      <a:r>
                        <a:rPr lang="en-GB" sz="2400" dirty="0">
                          <a:effectLst/>
                        </a:rPr>
                        <a:t> </a:t>
                      </a:r>
                      <a:r>
                        <a:rPr lang="en-GB" sz="2400" dirty="0" smtClean="0">
                          <a:effectLst/>
                        </a:rPr>
                        <a:t>1. The </a:t>
                      </a:r>
                      <a:r>
                        <a:rPr lang="en-GB" sz="2400" dirty="0">
                          <a:effectLst/>
                        </a:rPr>
                        <a:t>Educational Supervisor (ES) has not based their judgement on appropriate evidence selected by trainee and/or the ES </a:t>
                      </a:r>
                      <a:endParaRPr lang="en-GB" sz="2400" dirty="0" smtClean="0">
                        <a:effectLst/>
                      </a:endParaRPr>
                    </a:p>
                    <a:p>
                      <a:pPr>
                        <a:lnSpc>
                          <a:spcPct val="115000"/>
                        </a:lnSpc>
                        <a:spcAft>
                          <a:spcPts val="0"/>
                        </a:spcAft>
                      </a:pPr>
                      <a:r>
                        <a:rPr lang="en-GB" sz="2400" dirty="0" smtClean="0">
                          <a:effectLst/>
                        </a:rPr>
                        <a:t>2.</a:t>
                      </a:r>
                      <a:r>
                        <a:rPr lang="en-GB" sz="2400" baseline="0" dirty="0" smtClean="0">
                          <a:effectLst/>
                        </a:rPr>
                        <a:t> </a:t>
                      </a:r>
                      <a:r>
                        <a:rPr lang="en-GB" sz="2400" dirty="0" smtClean="0">
                          <a:effectLst/>
                        </a:rPr>
                        <a:t>When </a:t>
                      </a:r>
                      <a:r>
                        <a:rPr lang="en-GB" sz="2400" dirty="0">
                          <a:effectLst/>
                        </a:rPr>
                        <a:t>making their judgement, the ES has not explained how the evidence supports their decision </a:t>
                      </a:r>
                      <a:endParaRPr lang="en-GB" sz="2400" dirty="0" smtClean="0">
                        <a:effectLst/>
                      </a:endParaRPr>
                    </a:p>
                    <a:p>
                      <a:pPr>
                        <a:lnSpc>
                          <a:spcPct val="115000"/>
                        </a:lnSpc>
                        <a:spcAft>
                          <a:spcPts val="0"/>
                        </a:spcAft>
                      </a:pPr>
                      <a:r>
                        <a:rPr lang="en-GB" sz="2400" dirty="0" smtClean="0">
                          <a:effectLst/>
                        </a:rPr>
                        <a:t>3.</a:t>
                      </a:r>
                      <a:r>
                        <a:rPr lang="en-GB" sz="2400" baseline="0" dirty="0" smtClean="0">
                          <a:effectLst/>
                        </a:rPr>
                        <a:t> </a:t>
                      </a:r>
                      <a:r>
                        <a:rPr lang="en-GB" sz="2400" dirty="0" smtClean="0">
                          <a:effectLst/>
                        </a:rPr>
                        <a:t>The </a:t>
                      </a:r>
                      <a:r>
                        <a:rPr lang="en-GB" sz="2400" dirty="0">
                          <a:effectLst/>
                        </a:rPr>
                        <a:t>ES has not provided appropriate action plans for future trainee development, including in the final review of GP Training </a:t>
                      </a:r>
                    </a:p>
                    <a:p>
                      <a:pPr>
                        <a:lnSpc>
                          <a:spcPct val="115000"/>
                        </a:lnSpc>
                        <a:spcAft>
                          <a:spcPts val="0"/>
                        </a:spcAft>
                      </a:pPr>
                      <a:r>
                        <a:rPr lang="en-GB" sz="2400" dirty="0">
                          <a:effectLst/>
                        </a:rPr>
                        <a:t> </a:t>
                      </a:r>
                      <a:endParaRPr lang="en-GB" sz="2400" dirty="0">
                        <a:solidFill>
                          <a:srgbClr val="000000"/>
                        </a:solidFill>
                        <a:effectLst/>
                        <a:latin typeface="Arial"/>
                        <a:ea typeface="Calibri"/>
                      </a:endParaRPr>
                    </a:p>
                  </a:txBody>
                  <a:tcPr marL="68580" marR="68580" marT="0" marB="0"/>
                </a:tc>
              </a:tr>
            </a:tbl>
          </a:graphicData>
        </a:graphic>
      </p:graphicFrame>
    </p:spTree>
    <p:extLst>
      <p:ext uri="{BB962C8B-B14F-4D97-AF65-F5344CB8AC3E}">
        <p14:creationId xmlns:p14="http://schemas.microsoft.com/office/powerpoint/2010/main" val="2263627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1084</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Work Place Based Assessment: </vt:lpstr>
      <vt:lpstr>Work Place Based Assessment</vt:lpstr>
      <vt:lpstr>Your Educational Supervision issues?</vt:lpstr>
      <vt:lpstr>Competency scoring</vt:lpstr>
      <vt:lpstr>Evidence for competency assessment</vt:lpstr>
      <vt:lpstr>Issues for panels</vt:lpstr>
      <vt:lpstr>Issues for panels</vt:lpstr>
      <vt:lpstr>Issues for panels</vt:lpstr>
      <vt:lpstr>RCGP ESR FEEDBACK</vt:lpstr>
      <vt:lpstr>TIPS FOR EDUCATIONAL SUPERVISORS</vt:lpstr>
      <vt:lpstr>TIPS FOR EDUCATIONAL SUPERVISORS</vt:lpstr>
      <vt:lpstr>TIPS FOR EDUCATIONAL SUPERVISORS</vt:lpstr>
      <vt:lpstr>TIPS FOR EDUCATIONAL SUPERVISORS</vt:lpstr>
      <vt:lpstr>TIPS FOR EDUCATIONAL SUPERVISORS</vt:lpstr>
      <vt:lpstr>TIPS FOR EDUCATIONAL SUPERVISORS</vt:lpstr>
      <vt:lpstr>TIPS FOR EDUCATIONAL SUPERVISORS</vt:lpstr>
      <vt:lpstr>TIPS FOR EDUCATIONAL SUPERVISORS</vt:lpstr>
      <vt:lpstr>TIPS FOR EDUCATIONAL SUPERVISORS</vt:lpstr>
      <vt:lpstr>TIPS FOR EDUCATIONAL SUPERVISORS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Adastra</dc:creator>
  <cp:lastModifiedBy>Bradshaw Katie</cp:lastModifiedBy>
  <cp:revision>17</cp:revision>
  <dcterms:created xsi:type="dcterms:W3CDTF">2015-09-14T19:28:44Z</dcterms:created>
  <dcterms:modified xsi:type="dcterms:W3CDTF">2015-09-22T09:16:24Z</dcterms:modified>
</cp:coreProperties>
</file>