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3" r:id="rId17"/>
    <p:sldId id="272" r:id="rId18"/>
    <p:sldId id="293" r:id="rId19"/>
    <p:sldId id="294" r:id="rId20"/>
    <p:sldId id="274" r:id="rId21"/>
    <p:sldId id="275" r:id="rId22"/>
    <p:sldId id="276" r:id="rId23"/>
    <p:sldId id="277" r:id="rId24"/>
    <p:sldId id="278" r:id="rId25"/>
    <p:sldId id="279" r:id="rId26"/>
    <p:sldId id="305" r:id="rId27"/>
    <p:sldId id="302" r:id="rId28"/>
    <p:sldId id="304" r:id="rId29"/>
    <p:sldId id="306" r:id="rId30"/>
    <p:sldId id="280" r:id="rId31"/>
    <p:sldId id="282" r:id="rId32"/>
    <p:sldId id="281" r:id="rId33"/>
    <p:sldId id="283" r:id="rId34"/>
    <p:sldId id="284" r:id="rId35"/>
    <p:sldId id="295" r:id="rId36"/>
    <p:sldId id="296" r:id="rId37"/>
    <p:sldId id="297" r:id="rId38"/>
    <p:sldId id="298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85" r:id="rId47"/>
    <p:sldId id="309" r:id="rId48"/>
    <p:sldId id="31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3890-02D6-46CE-AC3A-69C9374C22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Wet AMD trials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85805-1128-41A0-81B0-7DD2A6112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latin typeface="Lucida Calligraphy" panose="03010101010101010101" pitchFamily="66" charset="0"/>
              </a:rPr>
              <a:t>Hibba Soomro</a:t>
            </a:r>
          </a:p>
        </p:txBody>
      </p:sp>
    </p:spTree>
    <p:extLst>
      <p:ext uri="{BB962C8B-B14F-4D97-AF65-F5344CB8AC3E}">
        <p14:creationId xmlns:p14="http://schemas.microsoft.com/office/powerpoint/2010/main" val="92110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0509-5F9B-45B3-A32B-C8D83272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530F-3789-4260-AF80-EB3171A48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12 month primary outcome ( &lt;15 letters lost): 94%(0.3mg) vs 96%(0.5mg) vs. 64%(PDT)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Secondary endpoint (gaining&gt;15letters): 36%(0.3mg) vs 40%(0.5mg) vs. 6%(PDT)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55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E23D-4BE3-43C9-AA05-95089929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B53FC-06D8-4C34-A7D4-3A897492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Predominately classic CNV</a:t>
            </a:r>
          </a:p>
          <a:p>
            <a:r>
              <a:rPr lang="en-GB" dirty="0"/>
              <a:t>2. 4 weekly injections for 2 years</a:t>
            </a:r>
          </a:p>
          <a:p>
            <a:r>
              <a:rPr lang="en-GB" dirty="0"/>
              <a:t>More adverse events for 0.5mg vs. 0.3mg ranibizumab: endophthalmitis (1.4%vs 0%), uveitis (15% vs, 10.2%), non-ocular vascular events (4.3% vs. 2.2%)</a:t>
            </a:r>
          </a:p>
          <a:p>
            <a:r>
              <a:rPr lang="en-GB" b="1" dirty="0"/>
              <a:t>Remember: Monthly Lucentis is far superior to PDT for classic CNVM</a:t>
            </a:r>
          </a:p>
          <a:p>
            <a:pPr marL="0" indent="0">
              <a:buNone/>
            </a:pPr>
            <a:r>
              <a:rPr lang="en-GB" b="1" dirty="0"/>
              <a:t>	 ~95% maintain VA cf. 60% PDT</a:t>
            </a:r>
          </a:p>
          <a:p>
            <a:pPr marL="0" indent="0">
              <a:buNone/>
            </a:pPr>
            <a:r>
              <a:rPr lang="en-GB" b="1" dirty="0"/>
              <a:t>	 ~40% gain 3 lines cf. 5% PDT.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77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A767-46FE-4AD4-8950-96249E83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Quarterly Ranibizumab for Wet AMD: PIER: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24C8-7A5E-462A-8839-713CF82D5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Aim:</a:t>
            </a:r>
          </a:p>
          <a:p>
            <a:r>
              <a:rPr lang="en-GB" dirty="0"/>
              <a:t>Assess the safety and efficacy of ranibizumab for 3 months then QUARTERLY thereafter in the treatment of classic and occult </a:t>
            </a:r>
            <a:r>
              <a:rPr lang="en-GB" dirty="0" err="1"/>
              <a:t>subfoveal</a:t>
            </a:r>
            <a:r>
              <a:rPr lang="en-GB" dirty="0"/>
              <a:t> AMD CNV</a:t>
            </a:r>
          </a:p>
          <a:p>
            <a:r>
              <a:rPr lang="en-GB" dirty="0"/>
              <a:t>Intervention:</a:t>
            </a:r>
          </a:p>
          <a:p>
            <a:pPr marL="0" indent="0">
              <a:buNone/>
            </a:pPr>
            <a:r>
              <a:rPr lang="en-GB" dirty="0"/>
              <a:t>	1. 0.3mg ranibizumab monthly for 3, then quarterly thereafter</a:t>
            </a:r>
          </a:p>
          <a:p>
            <a:pPr marL="0" indent="0">
              <a:buNone/>
            </a:pPr>
            <a:r>
              <a:rPr lang="en-GB" dirty="0"/>
              <a:t>	2. 0.5mg ranibizumab monthly for 3 months, then quarterly thereafter</a:t>
            </a:r>
          </a:p>
          <a:p>
            <a:pPr marL="0" indent="0">
              <a:buNone/>
            </a:pPr>
            <a:r>
              <a:rPr lang="en-GB" dirty="0"/>
              <a:t>	3. sham injection monthly for 3 months, the quarterly thereafter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A63C9-5696-46E7-9947-076F9742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183" y="83771"/>
            <a:ext cx="215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30DE-E158-46A2-A21F-6B47BB1A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PIER: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FC2F-AAD3-4A37-AA35-45AAB5A8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12 month primary endpoint (change in baseline VA letters) : -16.3 (sham) vs. -1.6(0.3mg </a:t>
            </a:r>
            <a:r>
              <a:rPr lang="en-GB" dirty="0" err="1"/>
              <a:t>lucentis</a:t>
            </a:r>
            <a:r>
              <a:rPr lang="en-GB" dirty="0"/>
              <a:t>) vs. -0.2(0.5mg </a:t>
            </a:r>
            <a:r>
              <a:rPr lang="en-GB" dirty="0" err="1"/>
              <a:t>lucentis</a:t>
            </a:r>
            <a:r>
              <a:rPr lang="en-GB" dirty="0"/>
              <a:t>).</a:t>
            </a:r>
          </a:p>
          <a:p>
            <a:r>
              <a:rPr lang="en-GB" dirty="0"/>
              <a:t>Secondary endpoint: benefit from ranibizumab most at  3 months: +2.9 letters (0.3mg ranibizumab) and +4.3 (0.5mg ranibizumab)</a:t>
            </a:r>
          </a:p>
          <a:p>
            <a:r>
              <a:rPr lang="en-GB" dirty="0"/>
              <a:t>12 months: -1.6 (0.3mg ranibizumab) </a:t>
            </a:r>
          </a:p>
          <a:p>
            <a:r>
              <a:rPr lang="en-GB" dirty="0"/>
              <a:t>12 months: -0.2 (0.5mg ranibizumab)</a:t>
            </a:r>
          </a:p>
        </p:txBody>
      </p:sp>
    </p:spTree>
    <p:extLst>
      <p:ext uri="{BB962C8B-B14F-4D97-AF65-F5344CB8AC3E}">
        <p14:creationId xmlns:p14="http://schemas.microsoft.com/office/powerpoint/2010/main" val="11813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901B-D2D4-4C50-AC9C-68D30FB7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499A1-3450-4527-93F1-7804D1026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Monthly for 3 months then Quarterly</a:t>
            </a:r>
          </a:p>
          <a:p>
            <a:r>
              <a:rPr lang="en-GB" dirty="0"/>
              <a:t>12 months: Lost 0.2—1.6 letters, then switched from quarterly to monthly to achieve gain in vision</a:t>
            </a:r>
          </a:p>
          <a:p>
            <a:r>
              <a:rPr lang="en-GB" dirty="0"/>
              <a:t>Study due to proceed for 24 months, all patients were crossed to monthly 0.5mg ranibizumab in second year. </a:t>
            </a:r>
          </a:p>
          <a:p>
            <a:r>
              <a:rPr lang="en-GB" dirty="0"/>
              <a:t>Patients on treatment arm benefited with letter gains, those in sham did not.</a:t>
            </a:r>
          </a:p>
          <a:p>
            <a:r>
              <a:rPr lang="en-GB" b="1" dirty="0"/>
              <a:t>Side effects in all groups</a:t>
            </a:r>
            <a:r>
              <a:rPr lang="en-GB" dirty="0"/>
              <a:t>: 0% endophthalmitis, uveitis, lens damage and thromboembolic events.</a:t>
            </a:r>
          </a:p>
          <a:p>
            <a:r>
              <a:rPr lang="en-GB" dirty="0"/>
              <a:t>Ranibizumab 3 monthly and then quarterly arrests CNV compared to sham, but treatment effect DECLINES during QUARTERLY dosing( less than that observed in ANCHOR and MARINA)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84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6A21-573A-49BE-A245-4FF7377A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Quarterly Ranibizumab for Wet AMD:</a:t>
            </a:r>
            <a:br>
              <a:rPr lang="en-GB" dirty="0"/>
            </a:br>
            <a:r>
              <a:rPr lang="en-GB" dirty="0"/>
              <a:t>EXCITE: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3722-63A2-4CD3-A621-6C2D5DB55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Aim:</a:t>
            </a:r>
          </a:p>
          <a:p>
            <a:r>
              <a:rPr lang="en-GB" dirty="0"/>
              <a:t>1. To compare the efficacy and safety of monthly with quarterly ranibizumab injection in CNV</a:t>
            </a:r>
          </a:p>
          <a:p>
            <a:r>
              <a:rPr lang="en-GB" b="1" dirty="0"/>
              <a:t>Intervention:</a:t>
            </a:r>
          </a:p>
          <a:p>
            <a:r>
              <a:rPr lang="en-GB" dirty="0"/>
              <a:t>1. 0.3mg ranibizumab 3 monthly loading dose followed by quarterly injections over 9 months</a:t>
            </a:r>
          </a:p>
          <a:p>
            <a:r>
              <a:rPr lang="en-GB" dirty="0"/>
              <a:t>2. 0.5mg ranibizumab 3 monthly loading dose followed by quarterly injection over 9 months</a:t>
            </a:r>
          </a:p>
          <a:p>
            <a:r>
              <a:rPr lang="en-GB" dirty="0"/>
              <a:t>3. 0.3mg ranibizumab monthly injections over 12 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09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AE18-CCEB-4B52-93B3-3DE2C540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EXCITE: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4930-DAC6-4707-BAAD-4E8A6FC6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12 month primary outcome (EDTRS letter gain): </a:t>
            </a:r>
          </a:p>
          <a:p>
            <a:r>
              <a:rPr lang="en-GB" dirty="0"/>
              <a:t>4.9 (0.3mg quarterly)</a:t>
            </a:r>
          </a:p>
          <a:p>
            <a:r>
              <a:rPr lang="en-GB" dirty="0"/>
              <a:t>3.8(0.5mg quarterly)</a:t>
            </a:r>
          </a:p>
          <a:p>
            <a:r>
              <a:rPr lang="en-GB" dirty="0"/>
              <a:t>8.3(0.3mg monthly) </a:t>
            </a:r>
          </a:p>
          <a:p>
            <a:r>
              <a:rPr lang="en-GB" b="1" dirty="0"/>
              <a:t>12 monthly primary outcome (CRT):</a:t>
            </a:r>
          </a:p>
          <a:p>
            <a:r>
              <a:rPr lang="en-GB" dirty="0"/>
              <a:t>-96um (0.3mg quarterly)</a:t>
            </a:r>
          </a:p>
          <a:p>
            <a:r>
              <a:rPr lang="en-GB" dirty="0"/>
              <a:t>-106um (0.5mg quarterly)</a:t>
            </a:r>
          </a:p>
          <a:p>
            <a:r>
              <a:rPr lang="en-GB" dirty="0"/>
              <a:t>-105um(0.3mg monthly)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56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50CF-C846-4E52-9E6C-66385D3D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messages: EXCITE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553C-DA2A-443B-8550-DA2699301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Monthly vs Quarterly </a:t>
            </a:r>
            <a:r>
              <a:rPr lang="en-GB" dirty="0" err="1"/>
              <a:t>lucentis</a:t>
            </a: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Monthly better (12 months letter gain 8.3 vs 4.9)</a:t>
            </a:r>
          </a:p>
          <a:p>
            <a:pPr marL="457200" indent="-457200">
              <a:buAutoNum type="arabicPeriod"/>
            </a:pPr>
            <a:r>
              <a:rPr lang="en-GB" dirty="0"/>
              <a:t>All lesion types treated (predominately and minimally classic/occult)</a:t>
            </a:r>
          </a:p>
          <a:p>
            <a:pPr marL="457200" indent="-457200">
              <a:buAutoNum type="arabicPeriod"/>
            </a:pPr>
            <a:r>
              <a:rPr lang="en-GB" dirty="0"/>
              <a:t>All treatment arms maintained BCVA but highest in monthly regime (quarterly injections were worse than monthly in gaining 5 letters)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663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3379-EC38-40AD-87BB-3C27AAA9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FF0000"/>
                </a:solidFill>
              </a:rPr>
              <a:t>PR</a:t>
            </a:r>
            <a:r>
              <a:rPr lang="en-GB" dirty="0"/>
              <a:t>N Ranibizumab for WET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9A02-6BF2-4307-B9A5-1C424BD4E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solidFill>
                  <a:srgbClr val="FF0000"/>
                </a:solidFill>
              </a:rPr>
              <a:t>PR</a:t>
            </a:r>
            <a:r>
              <a:rPr lang="en-GB" dirty="0"/>
              <a:t>ONTO</a:t>
            </a:r>
          </a:p>
          <a:p>
            <a:r>
              <a:rPr lang="en-GB" dirty="0"/>
              <a:t>Small single centre 2 years study (n=37)</a:t>
            </a:r>
          </a:p>
          <a:p>
            <a:r>
              <a:rPr lang="en-GB" dirty="0"/>
              <a:t>PRN (OCT guided) </a:t>
            </a:r>
            <a:r>
              <a:rPr lang="en-GB" dirty="0" err="1"/>
              <a:t>lucentis</a:t>
            </a:r>
            <a:r>
              <a:rPr lang="en-GB" dirty="0"/>
              <a:t> treatment</a:t>
            </a:r>
          </a:p>
          <a:p>
            <a:r>
              <a:rPr lang="en-GB" dirty="0"/>
              <a:t>VA results similar to ANCHOR &amp;MARINA</a:t>
            </a:r>
          </a:p>
          <a:p>
            <a:r>
              <a:rPr lang="en-GB" dirty="0"/>
              <a:t>Fewer intravitreal injections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C84A2-CF8C-4D96-A67F-A161B97E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075" y="310417"/>
            <a:ext cx="215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4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70051-5140-44FF-8F48-59CCF6F4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E540E-BC91-464D-8AA9-158E60B5E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12 month letter gain: 9.3 (MARINA 7.2, ANCHOR 11.3)</a:t>
            </a:r>
          </a:p>
          <a:p>
            <a:r>
              <a:rPr lang="en-GB" dirty="0"/>
              <a:t>12 month percentage gaining 3 line or more: 35% (MARINA 33.8%, ANCHOR 40.3%)</a:t>
            </a:r>
          </a:p>
          <a:p>
            <a:r>
              <a:rPr lang="en-GB" dirty="0"/>
              <a:t>12 month maintain baseline vision: 82.5%(MARINA 94%, ANCHOR 96%)</a:t>
            </a:r>
          </a:p>
          <a:p>
            <a:r>
              <a:rPr lang="en-GB" dirty="0"/>
              <a:t>Average 5,6 injections during 12 months and 9.9 over 24 months.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2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37B4-E0C6-4070-B462-73A97287A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Anti-VEGF for AMD, RVO,DMO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0A82-9357-49FD-9F96-12C70606A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Average gain in VA in landmark and VEGF clinical trials</a:t>
            </a:r>
          </a:p>
          <a:p>
            <a:endParaRPr lang="en-GB" dirty="0"/>
          </a:p>
          <a:p>
            <a:r>
              <a:rPr lang="en-GB" dirty="0"/>
              <a:t>~30% in AMD</a:t>
            </a:r>
          </a:p>
          <a:p>
            <a:r>
              <a:rPr lang="en-GB" dirty="0"/>
              <a:t>~40% in DMO</a:t>
            </a:r>
          </a:p>
          <a:p>
            <a:r>
              <a:rPr lang="en-GB" dirty="0"/>
              <a:t>~50%-60% in BRVO/CRVO</a:t>
            </a:r>
          </a:p>
        </p:txBody>
      </p:sp>
    </p:spTree>
    <p:extLst>
      <p:ext uri="{BB962C8B-B14F-4D97-AF65-F5344CB8AC3E}">
        <p14:creationId xmlns:p14="http://schemas.microsoft.com/office/powerpoint/2010/main" val="280213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39CA-C405-467D-9A81-EE2D27E06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0723"/>
            <a:ext cx="9601200" cy="1920977"/>
          </a:xfrm>
        </p:spPr>
        <p:txBody>
          <a:bodyPr>
            <a:normAutofit/>
          </a:bodyPr>
          <a:lstStyle/>
          <a:p>
            <a:r>
              <a:rPr lang="en-GB" dirty="0"/>
              <a:t>VIEW 1 </a:t>
            </a:r>
            <a:r>
              <a:rPr lang="en-GB" sz="3600" dirty="0"/>
              <a:t>(USA, CANADA),</a:t>
            </a:r>
            <a:br>
              <a:rPr lang="en-GB" dirty="0"/>
            </a:br>
            <a:r>
              <a:rPr lang="en-GB" dirty="0"/>
              <a:t>VIEW 2 </a:t>
            </a:r>
            <a:r>
              <a:rPr lang="en-GB" sz="3600" dirty="0"/>
              <a:t>(EUROPE,ASIA,JAPAN, LATIN AMERICA)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62E8-2B53-4379-A6AA-9BC47BC74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VEGF trap-eye</a:t>
            </a:r>
            <a:r>
              <a:rPr lang="en-GB" dirty="0"/>
              <a:t>: Investigation of efficacy and safety in WET AMD</a:t>
            </a:r>
          </a:p>
          <a:p>
            <a:endParaRPr lang="en-GB" dirty="0"/>
          </a:p>
          <a:p>
            <a:r>
              <a:rPr lang="en-GB" dirty="0"/>
              <a:t>Aim: To compare the efficacy of monthly and 2 monthly aflibercept with monthly ranibizumab</a:t>
            </a:r>
          </a:p>
        </p:txBody>
      </p:sp>
    </p:spTree>
    <p:extLst>
      <p:ext uri="{BB962C8B-B14F-4D97-AF65-F5344CB8AC3E}">
        <p14:creationId xmlns:p14="http://schemas.microsoft.com/office/powerpoint/2010/main" val="307376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2E47-4EDB-40D1-9339-33DA1DE3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VIEW1/VIEW2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1715F-851F-4A7B-9357-EFD03413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Intervention</a:t>
            </a:r>
          </a:p>
          <a:p>
            <a:pPr lvl="1"/>
            <a:r>
              <a:rPr lang="en-GB" i="0" dirty="0"/>
              <a:t>1. 0.5mg aflibercept monthly</a:t>
            </a:r>
          </a:p>
          <a:p>
            <a:pPr lvl="1"/>
            <a:r>
              <a:rPr lang="en-GB" i="0" dirty="0"/>
              <a:t>2. vs 2mg aflibercept monthly</a:t>
            </a:r>
          </a:p>
          <a:p>
            <a:pPr lvl="1"/>
            <a:r>
              <a:rPr lang="en-GB" i="0" dirty="0"/>
              <a:t>3. vs 2mg aflibercept 2 monthly (after 3 initial monthly loading doses)</a:t>
            </a:r>
          </a:p>
          <a:p>
            <a:pPr lvl="1"/>
            <a:r>
              <a:rPr lang="en-GB" i="0" dirty="0"/>
              <a:t>4. vs 0.5mg ranibizumab monthly</a:t>
            </a:r>
          </a:p>
          <a:p>
            <a:pPr marL="530352" lvl="1" indent="0">
              <a:buNone/>
            </a:pPr>
            <a:endParaRPr lang="en-GB" i="0" dirty="0"/>
          </a:p>
        </p:txBody>
      </p:sp>
    </p:spTree>
    <p:extLst>
      <p:ext uri="{BB962C8B-B14F-4D97-AF65-F5344CB8AC3E}">
        <p14:creationId xmlns:p14="http://schemas.microsoft.com/office/powerpoint/2010/main" val="1148896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D108-5D4D-4422-8A34-6DFE9C0C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F3E7-5A79-4349-BD51-65E5D1D9F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12 month primary outcome (&lt;15 letter loss): all aflibercept regimes were non-inferior</a:t>
            </a:r>
          </a:p>
          <a:p>
            <a:endParaRPr lang="en-GB" b="1" dirty="0"/>
          </a:p>
          <a:p>
            <a:r>
              <a:rPr lang="en-GB" b="1" dirty="0"/>
              <a:t>95.9% (0.5  monthly) vs. 95.1% (2mg monthly) vs. 95.1% (2mg 2 monthly)</a:t>
            </a:r>
          </a:p>
          <a:p>
            <a:r>
              <a:rPr lang="en-GB" b="1" dirty="0"/>
              <a:t>94.4% ranibizumab</a:t>
            </a:r>
          </a:p>
        </p:txBody>
      </p:sp>
    </p:spTree>
    <p:extLst>
      <p:ext uri="{BB962C8B-B14F-4D97-AF65-F5344CB8AC3E}">
        <p14:creationId xmlns:p14="http://schemas.microsoft.com/office/powerpoint/2010/main" val="3584314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E75E-BAD0-411D-8D79-1D4E2299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2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8A31-DF83-4F24-8D05-0ED11D1F6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96.3% (0.5 monthly) vs 95.6% (2mg monthly) vs.</a:t>
            </a:r>
          </a:p>
          <a:p>
            <a:r>
              <a:rPr lang="en-GB" dirty="0"/>
              <a:t> 95.6% (2mg 2 monthly) vs. 94.4% (ranibizumab)</a:t>
            </a:r>
          </a:p>
        </p:txBody>
      </p:sp>
    </p:spTree>
    <p:extLst>
      <p:ext uri="{BB962C8B-B14F-4D97-AF65-F5344CB8AC3E}">
        <p14:creationId xmlns:p14="http://schemas.microsoft.com/office/powerpoint/2010/main" val="224493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457F-9857-4038-9AF3-33587286B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31109-D6FA-4538-B55F-74C5D682B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12 month secondary endpoint: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i="0" dirty="0"/>
              <a:t>(BCVA) all aflibercept regimes were within 0.5 letters of reference ranibizumab.</a:t>
            </a:r>
          </a:p>
          <a:p>
            <a:pPr lvl="1"/>
            <a:r>
              <a:rPr lang="en-GB" i="0" dirty="0"/>
              <a:t>(anatomic improvement): all aflibercept regimes produced similar improvements to ranibizumab</a:t>
            </a:r>
          </a:p>
          <a:p>
            <a:pPr lvl="1"/>
            <a:r>
              <a:rPr lang="en-GB" i="0" dirty="0"/>
              <a:t>(ocular and systemic adverse events): all aflibercept regimes were similar to reference ranibizumab. </a:t>
            </a:r>
          </a:p>
        </p:txBody>
      </p:sp>
    </p:spTree>
    <p:extLst>
      <p:ext uri="{BB962C8B-B14F-4D97-AF65-F5344CB8AC3E}">
        <p14:creationId xmlns:p14="http://schemas.microsoft.com/office/powerpoint/2010/main" val="425664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5796-2ABB-4C7E-ADE2-A85EB942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E2F1-1A99-454B-A1BF-05A0F9EA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Intravitreal aflibercept (VEGF Trap-EYE) dosed monthly or 2 monthly( after 3 initial monthly doses) produced similar efficacy and safety outcomes as monthly ranibizumab.</a:t>
            </a:r>
          </a:p>
          <a:p>
            <a:r>
              <a:rPr lang="en-GB" dirty="0"/>
              <a:t>2 monthly dosing regime offers the potential to reduce the risk from monthly injections and burden of monthly monitoring</a:t>
            </a:r>
          </a:p>
          <a:p>
            <a:r>
              <a:rPr lang="en-GB" dirty="0"/>
              <a:t>‘saw tooth’ pattern of macular thickness in 2 month group was observed; relevance questioned as no effect on visual function was apparent </a:t>
            </a:r>
          </a:p>
        </p:txBody>
      </p:sp>
    </p:spTree>
    <p:extLst>
      <p:ext uri="{BB962C8B-B14F-4D97-AF65-F5344CB8AC3E}">
        <p14:creationId xmlns:p14="http://schemas.microsoft.com/office/powerpoint/2010/main" val="1638000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28FF6-4E66-45DB-BA6E-D1A7BAA2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Polypoidal Choroidal Vasculopathy (PCV)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2EAE9-6B75-4048-B642-47370005F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Idiopathic, typically affects Asians and African Americans.</a:t>
            </a:r>
          </a:p>
          <a:p>
            <a:r>
              <a:rPr lang="en-GB" dirty="0"/>
              <a:t>Dilated network consisting of multiple terminal aneurysmal protuberances in polypoidal configuration</a:t>
            </a:r>
          </a:p>
          <a:p>
            <a:r>
              <a:rPr lang="en-GB" dirty="0"/>
              <a:t>Affinity for macular and peripapillary areas</a:t>
            </a:r>
          </a:p>
          <a:p>
            <a:r>
              <a:rPr lang="en-GB" dirty="0"/>
              <a:t>Signs: Orange nodules, serosanguinous maculopathy, VH, massive subretinal sub-RPE bleeds more common.</a:t>
            </a:r>
          </a:p>
          <a:p>
            <a:r>
              <a:rPr lang="en-GB" b="1" dirty="0">
                <a:solidFill>
                  <a:srgbClr val="FF0000"/>
                </a:solidFill>
              </a:rPr>
              <a:t>ICG: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Large choroidal vascular network with localized terminal polyp-like bulbs ‘bunch of grapes’</a:t>
            </a:r>
          </a:p>
          <a:p>
            <a:r>
              <a:rPr lang="en-GB" dirty="0"/>
              <a:t>Treatment: Direct laser, PDT, </a:t>
            </a:r>
            <a:r>
              <a:rPr lang="en-GB" dirty="0" err="1"/>
              <a:t>AntiVEGF</a:t>
            </a:r>
            <a:r>
              <a:rPr lang="en-GB" dirty="0"/>
              <a:t>, Combination therapy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24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86F0-9E6F-423F-990D-FCA9914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 between AMD:PCV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8E3E1C-79B3-4B84-AD55-40EA3572C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350" y="2409825"/>
            <a:ext cx="4457700" cy="3333750"/>
          </a:xfrm>
        </p:spPr>
      </p:pic>
    </p:spTree>
    <p:extLst>
      <p:ext uri="{BB962C8B-B14F-4D97-AF65-F5344CB8AC3E}">
        <p14:creationId xmlns:p14="http://schemas.microsoft.com/office/powerpoint/2010/main" val="1016453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DD46-1B90-470C-8DDD-4CE357BE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ICG/EDI OCT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185F3-B787-47F9-8525-E675E69FD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1328" y="2286000"/>
            <a:ext cx="5281743" cy="3581400"/>
          </a:xfrm>
        </p:spPr>
      </p:pic>
    </p:spTree>
    <p:extLst>
      <p:ext uri="{BB962C8B-B14F-4D97-AF65-F5344CB8AC3E}">
        <p14:creationId xmlns:p14="http://schemas.microsoft.com/office/powerpoint/2010/main" val="3899664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BFBC-0EED-44FB-8A89-3ABAAC9A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Polypoidal Choroidal Vasculopathy (PCV)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6A059F-EF64-4BDC-B6D0-B9198D0DC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840" y="2078892"/>
            <a:ext cx="5975622" cy="4136970"/>
          </a:xfrm>
        </p:spPr>
      </p:pic>
    </p:spTree>
    <p:extLst>
      <p:ext uri="{BB962C8B-B14F-4D97-AF65-F5344CB8AC3E}">
        <p14:creationId xmlns:p14="http://schemas.microsoft.com/office/powerpoint/2010/main" val="199010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D836-6395-4822-9270-AA1C6A36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Ranibizumab for Wet AMD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E8ADC-0AD7-467E-AF4D-D52C2CE96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>
                <a:solidFill>
                  <a:srgbClr val="FF0000"/>
                </a:solidFill>
              </a:rPr>
              <a:t>M</a:t>
            </a:r>
            <a:r>
              <a:rPr lang="en-GB" dirty="0"/>
              <a:t>ARINA</a:t>
            </a:r>
          </a:p>
          <a:p>
            <a:r>
              <a:rPr lang="en-GB" u="sng" dirty="0">
                <a:solidFill>
                  <a:srgbClr val="FF0000"/>
                </a:solidFill>
              </a:rPr>
              <a:t>M</a:t>
            </a:r>
            <a:r>
              <a:rPr lang="en-GB" dirty="0"/>
              <a:t>inimally classic and occult</a:t>
            </a:r>
            <a:endParaRPr lang="en-GB" u="sng" dirty="0"/>
          </a:p>
          <a:p>
            <a:r>
              <a:rPr lang="en-GB" dirty="0"/>
              <a:t>Sham injection control</a:t>
            </a:r>
          </a:p>
          <a:p>
            <a:r>
              <a:rPr lang="en-GB" dirty="0"/>
              <a:t>AN</a:t>
            </a:r>
            <a:r>
              <a:rPr lang="en-GB" u="sng" dirty="0">
                <a:solidFill>
                  <a:srgbClr val="FF0000"/>
                </a:solidFill>
              </a:rPr>
              <a:t>C</a:t>
            </a:r>
            <a:r>
              <a:rPr lang="en-GB" dirty="0"/>
              <a:t>HOR</a:t>
            </a:r>
          </a:p>
          <a:p>
            <a:r>
              <a:rPr lang="en-GB" dirty="0"/>
              <a:t>Predominately </a:t>
            </a:r>
            <a:r>
              <a:rPr lang="en-GB" u="sng" dirty="0">
                <a:solidFill>
                  <a:srgbClr val="FF0000"/>
                </a:solidFill>
              </a:rPr>
              <a:t>C</a:t>
            </a:r>
            <a:r>
              <a:rPr lang="en-GB" dirty="0"/>
              <a:t>lassic</a:t>
            </a:r>
          </a:p>
          <a:p>
            <a:r>
              <a:rPr lang="en-GB" dirty="0"/>
              <a:t>PDT control</a:t>
            </a:r>
          </a:p>
          <a:p>
            <a:r>
              <a:rPr lang="en-GB" dirty="0"/>
              <a:t>Ranibizumab superior to control groups.</a:t>
            </a:r>
          </a:p>
          <a:p>
            <a:r>
              <a:rPr lang="en-GB" dirty="0"/>
              <a:t>~90% of ranibizumab-treated patients lost &lt;15 letters</a:t>
            </a:r>
          </a:p>
          <a:p>
            <a:r>
              <a:rPr lang="en-GB" dirty="0"/>
              <a:t>~35% gained </a:t>
            </a:r>
            <a:r>
              <a:rPr lang="en-GB" u="sng" dirty="0"/>
              <a:t>&gt; </a:t>
            </a:r>
            <a:r>
              <a:rPr lang="en-GB" dirty="0"/>
              <a:t>15 letters. </a:t>
            </a:r>
          </a:p>
        </p:txBody>
      </p:sp>
    </p:spTree>
    <p:extLst>
      <p:ext uri="{BB962C8B-B14F-4D97-AF65-F5344CB8AC3E}">
        <p14:creationId xmlns:p14="http://schemas.microsoft.com/office/powerpoint/2010/main" val="207851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0B42-5923-4910-B4DA-1230F99B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EVEREST: </a:t>
            </a:r>
            <a:r>
              <a:rPr lang="en-GB" sz="2800" u="sng" dirty="0">
                <a:solidFill>
                  <a:srgbClr val="FF0000"/>
                </a:solidFill>
              </a:rPr>
              <a:t>E</a:t>
            </a:r>
            <a:r>
              <a:rPr lang="en-GB" sz="2800" dirty="0"/>
              <a:t>fficacy and Safety of </a:t>
            </a:r>
            <a:r>
              <a:rPr lang="en-GB" sz="2800" u="sng" dirty="0" err="1">
                <a:solidFill>
                  <a:srgbClr val="FF0000"/>
                </a:solidFill>
              </a:rPr>
              <a:t>VE</a:t>
            </a:r>
            <a:r>
              <a:rPr lang="en-GB" sz="2800" dirty="0" err="1"/>
              <a:t>rteporfin</a:t>
            </a:r>
            <a:r>
              <a:rPr lang="en-GB" sz="2800" dirty="0"/>
              <a:t> photodynamic therapying combination with </a:t>
            </a:r>
            <a:r>
              <a:rPr lang="en-GB" sz="2800" dirty="0">
                <a:solidFill>
                  <a:schemeClr val="tx1"/>
                </a:solidFill>
              </a:rPr>
              <a:t>r</a:t>
            </a:r>
            <a:r>
              <a:rPr lang="en-GB" sz="2800" dirty="0"/>
              <a:t>anibizumab or alone versus </a:t>
            </a:r>
            <a:r>
              <a:rPr lang="en-GB" sz="2800" u="sng" dirty="0">
                <a:solidFill>
                  <a:srgbClr val="FF0000"/>
                </a:solidFill>
              </a:rPr>
              <a:t>R</a:t>
            </a:r>
            <a:r>
              <a:rPr lang="en-GB" sz="2800" dirty="0"/>
              <a:t>anibizumab monotherapy in </a:t>
            </a:r>
            <a:r>
              <a:rPr lang="en-GB" sz="2800" dirty="0" err="1"/>
              <a:t>pati</a:t>
            </a:r>
            <a:r>
              <a:rPr lang="en-GB" sz="2800" u="sng" dirty="0" err="1">
                <a:solidFill>
                  <a:srgbClr val="FF0000"/>
                </a:solidFill>
              </a:rPr>
              <a:t>E</a:t>
            </a:r>
            <a:r>
              <a:rPr lang="en-GB" sz="2800" dirty="0" err="1"/>
              <a:t>nts</a:t>
            </a:r>
            <a:r>
              <a:rPr lang="en-GB" sz="2800" dirty="0"/>
              <a:t> with </a:t>
            </a:r>
            <a:r>
              <a:rPr lang="en-GB" sz="2800" u="sng" dirty="0" err="1">
                <a:solidFill>
                  <a:srgbClr val="FF0000"/>
                </a:solidFill>
              </a:rPr>
              <a:t>S</a:t>
            </a:r>
            <a:r>
              <a:rPr lang="en-GB" sz="2800" dirty="0" err="1"/>
              <a:t>ymp</a:t>
            </a:r>
            <a:r>
              <a:rPr lang="en-GB" sz="2800" u="sng" dirty="0" err="1">
                <a:solidFill>
                  <a:srgbClr val="FF0000"/>
                </a:solidFill>
              </a:rPr>
              <a:t>T</a:t>
            </a:r>
            <a:r>
              <a:rPr lang="en-GB" sz="2800" dirty="0" err="1"/>
              <a:t>omatic</a:t>
            </a:r>
            <a:r>
              <a:rPr lang="en-GB" sz="2800" dirty="0"/>
              <a:t> macular polypoidal vasculopathy.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BA9B-2E74-4727-A927-EEA7DCA00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Aim: To assess the effects of PDT +/- ranibizumab versus ranibizumab monotherapy in PCV </a:t>
            </a:r>
          </a:p>
          <a:p>
            <a:r>
              <a:rPr lang="en-GB" dirty="0"/>
              <a:t>Multicentre double masked ICG guided RCT</a:t>
            </a:r>
          </a:p>
          <a:p>
            <a:r>
              <a:rPr lang="en-GB" dirty="0"/>
              <a:t>Verteporfin PDT Vs ranibizumab Vs Combination (PDT + Ranibizumab)</a:t>
            </a:r>
          </a:p>
          <a:p>
            <a:r>
              <a:rPr lang="en-GB" dirty="0"/>
              <a:t>61 Asian patients with symptomatic macular polypoidal vasculopathy (PCV)</a:t>
            </a:r>
          </a:p>
        </p:txBody>
      </p:sp>
    </p:spTree>
    <p:extLst>
      <p:ext uri="{BB962C8B-B14F-4D97-AF65-F5344CB8AC3E}">
        <p14:creationId xmlns:p14="http://schemas.microsoft.com/office/powerpoint/2010/main" val="1979065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0B95-7810-4A2D-A9C5-4F9FAE46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F3211-D7F3-4430-8E9D-5B34D117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PDT+ placebo injection, followed by month 3 and 5 sham injection (n=19)</a:t>
            </a:r>
          </a:p>
          <a:p>
            <a:r>
              <a:rPr lang="en-GB" dirty="0"/>
              <a:t>2. vs 0.5mg ranibizumab, followed by month 3 and 5 ranibizumab injections (n=21)</a:t>
            </a:r>
          </a:p>
          <a:p>
            <a:r>
              <a:rPr lang="en-GB" dirty="0"/>
              <a:t>3. vs PDT+0.5mg ranibizumab, followed by month 3 and 5 ranibizumab injections (n=21)</a:t>
            </a:r>
          </a:p>
        </p:txBody>
      </p:sp>
    </p:spTree>
    <p:extLst>
      <p:ext uri="{BB962C8B-B14F-4D97-AF65-F5344CB8AC3E}">
        <p14:creationId xmlns:p14="http://schemas.microsoft.com/office/powerpoint/2010/main" val="116467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DACA-B6E9-4670-BD3F-82F77415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EVEREST Trial (IPCV)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800" dirty="0"/>
              <a:t>Results at 6 months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0B88F1-7B9C-4ADC-8D2F-3EAE938D7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10448"/>
              </p:ext>
            </p:extLst>
          </p:nvPr>
        </p:nvGraphicFramePr>
        <p:xfrm>
          <a:off x="1423219" y="3208021"/>
          <a:ext cx="96012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9978958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3968572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690478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Complete polyp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Mean BCVA (letters)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388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4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PDT+Ranibizumab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8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Ranibizumab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7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02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CAFE-9E65-4531-B78B-162B332D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D4C6-19DD-4DAC-8447-E1FE2831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PDT (</a:t>
            </a:r>
            <a:r>
              <a:rPr lang="en-GB" u="sng" dirty="0"/>
              <a:t>+</a:t>
            </a:r>
            <a:r>
              <a:rPr lang="en-GB" dirty="0"/>
              <a:t>RBZ) superior to RBZ monotherapy. (p&lt;0.01) in achieving complete regression of polyps at 6 months.</a:t>
            </a:r>
          </a:p>
          <a:p>
            <a:r>
              <a:rPr lang="en-GB" dirty="0"/>
              <a:t>No significant safety issues</a:t>
            </a:r>
          </a:p>
          <a:p>
            <a:r>
              <a:rPr lang="en-GB" dirty="0"/>
              <a:t>Limitations: Small sample size, study not powered for statistically significant BCVA differences, 6 months only, single ethnicity. </a:t>
            </a:r>
          </a:p>
        </p:txBody>
      </p:sp>
    </p:spTree>
    <p:extLst>
      <p:ext uri="{BB962C8B-B14F-4D97-AF65-F5344CB8AC3E}">
        <p14:creationId xmlns:p14="http://schemas.microsoft.com/office/powerpoint/2010/main" val="3519582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8ADD-D7B5-418C-81E9-E8BCEEFC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EAD0-119F-4A5B-99A9-37659A601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PDT and Ranibizumab given on same day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 safety issues. </a:t>
            </a:r>
          </a:p>
        </p:txBody>
      </p:sp>
    </p:spTree>
    <p:extLst>
      <p:ext uri="{BB962C8B-B14F-4D97-AF65-F5344CB8AC3E}">
        <p14:creationId xmlns:p14="http://schemas.microsoft.com/office/powerpoint/2010/main" val="3180557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5896-97AF-4581-8EA4-AB1A0C62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PLANET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077B5-B347-4E6F-AB81-0EE83175B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Polypoidal vasculopathy (PCV) is common in Asians need for a effective </a:t>
            </a:r>
            <a:r>
              <a:rPr lang="en-GB" dirty="0" err="1"/>
              <a:t>tratement</a:t>
            </a:r>
            <a:r>
              <a:rPr lang="en-GB" dirty="0"/>
              <a:t> approach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Aim</a:t>
            </a:r>
            <a:r>
              <a:rPr lang="en-GB" dirty="0"/>
              <a:t>: Effect of intravitreal aflibercept injection (IAI) on PCV and compare IAI  monotherapy with aflibercept injection plus rescue PDT.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213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225E-8E6E-4228-9081-7994C7C5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PLANET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CCD6-C31E-41AB-AE9F-BB9F41F23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2mg Aflibercept (IAI) weeks 0,4,8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Weeks 12 suboptimal response: IAI monotherapy, IAI+PDT 4 weekly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Optimal response: 8 weekly IAI injections</a:t>
            </a:r>
          </a:p>
        </p:txBody>
      </p:sp>
    </p:spTree>
    <p:extLst>
      <p:ext uri="{BB962C8B-B14F-4D97-AF65-F5344CB8AC3E}">
        <p14:creationId xmlns:p14="http://schemas.microsoft.com/office/powerpoint/2010/main" val="2154446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7FD7-064B-451D-8BE4-E0D99E5D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41AF-5E11-4260-BF40-53B2842C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Monotherapy with IAI was noninferior to IAI/PDT for the primary end point (+10.7 vs +10.8 letters) with few participants requiring rescue therapy (12.1% vs 14.3%).</a:t>
            </a:r>
          </a:p>
          <a:p>
            <a:r>
              <a:rPr lang="en-GB" dirty="0"/>
              <a:t> Week similar reductions in CRT from  baseline to week 52 </a:t>
            </a:r>
          </a:p>
          <a:p>
            <a:pPr lvl="1"/>
            <a:r>
              <a:rPr lang="en-GB" i="0" dirty="0"/>
              <a:t>-137.7  IAI monotherapy vs  -143.5 </a:t>
            </a:r>
            <a:r>
              <a:rPr lang="el-GR" i="0" dirty="0"/>
              <a:t>μ</a:t>
            </a:r>
            <a:r>
              <a:rPr lang="en-GB" i="0" dirty="0"/>
              <a:t>m IAI/PDT. </a:t>
            </a:r>
          </a:p>
          <a:p>
            <a:pPr marL="530352" lvl="1" indent="0">
              <a:buNone/>
            </a:pPr>
            <a:r>
              <a:rPr lang="en-GB" b="1" i="0" dirty="0"/>
              <a:t>At week 52</a:t>
            </a:r>
          </a:p>
          <a:p>
            <a:pPr marL="530352" lvl="1" indent="0">
              <a:buNone/>
            </a:pPr>
            <a:r>
              <a:rPr lang="en-GB" i="0" dirty="0"/>
              <a:t>		IAI monotherapy: 38.9% no polypoidal lesions on ICG </a:t>
            </a:r>
          </a:p>
          <a:p>
            <a:pPr marL="530352" lvl="1" indent="0">
              <a:buNone/>
            </a:pPr>
            <a:r>
              <a:rPr lang="en-GB" i="0" dirty="0"/>
              <a:t>		IAI/PDT: 44.8% no polypoidal lesions on ICG</a:t>
            </a:r>
          </a:p>
          <a:p>
            <a:pPr marL="530352" lvl="1" indent="0">
              <a:buNone/>
            </a:pPr>
            <a:r>
              <a:rPr lang="en-GB" i="0" dirty="0"/>
              <a:t>		IAI monotherapy: 81.7% No polypoidal lesions with leakage</a:t>
            </a:r>
          </a:p>
          <a:p>
            <a:pPr marL="530352" lvl="1" indent="0">
              <a:buNone/>
            </a:pPr>
            <a:r>
              <a:rPr lang="en-GB" i="0" dirty="0"/>
              <a:t>		IAI/PDT: 88.9% No polypoidal lesions with leakage. </a:t>
            </a:r>
          </a:p>
          <a:p>
            <a:pPr marL="530352" lvl="1" indent="0">
              <a:buNone/>
            </a:pPr>
            <a:r>
              <a:rPr lang="en-GB" i="0" dirty="0"/>
              <a:t>		</a:t>
            </a:r>
          </a:p>
          <a:p>
            <a:pPr marL="530352" lvl="1" indent="0">
              <a:buNone/>
            </a:pPr>
            <a:r>
              <a:rPr lang="en-GB" i="0" dirty="0"/>
              <a:t>		</a:t>
            </a:r>
          </a:p>
          <a:p>
            <a:pPr marL="530352" lvl="1" indent="0">
              <a:buNone/>
            </a:pPr>
            <a:r>
              <a:rPr lang="en-GB" b="1" i="0" dirty="0"/>
              <a:t>Ocular adverse events</a:t>
            </a:r>
            <a:r>
              <a:rPr lang="en-GB" i="0" dirty="0"/>
              <a:t>:</a:t>
            </a:r>
          </a:p>
          <a:p>
            <a:pPr marL="530352" lvl="1" indent="0">
              <a:buNone/>
            </a:pPr>
            <a:r>
              <a:rPr lang="en-GB" i="0" dirty="0"/>
              <a:t>		conjunctival haemorrhage IAI monotherapy, 5.1% </a:t>
            </a:r>
          </a:p>
          <a:p>
            <a:pPr marL="530352" lvl="1" indent="0">
              <a:buNone/>
            </a:pPr>
            <a:r>
              <a:rPr lang="en-GB" i="0" dirty="0"/>
              <a:t>		dry eye IAI/PDT 5.6%.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807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56FA-0737-4D07-9C74-2554A83B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7C0B8-1890-42D8-A372-29493B2F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IAI monotherapy achieved improvement in functional and visual outcomes in &gt;85% participants.</a:t>
            </a:r>
          </a:p>
          <a:p>
            <a:r>
              <a:rPr lang="en-GB" dirty="0"/>
              <a:t>&lt;15% met the criteria of a suboptimal response to receive PDT</a:t>
            </a:r>
          </a:p>
          <a:p>
            <a:r>
              <a:rPr lang="en-GB" dirty="0"/>
              <a:t>Monotherapy with IAI exhibited clinically meaningful EDTRS letter gains +10.7</a:t>
            </a:r>
          </a:p>
          <a:p>
            <a:r>
              <a:rPr lang="en-GB" dirty="0"/>
              <a:t>Most responded to IAI alone therefore benefits of adding PDT cannot be supported.</a:t>
            </a:r>
          </a:p>
        </p:txBody>
      </p:sp>
    </p:spTree>
    <p:extLst>
      <p:ext uri="{BB962C8B-B14F-4D97-AF65-F5344CB8AC3E}">
        <p14:creationId xmlns:p14="http://schemas.microsoft.com/office/powerpoint/2010/main" val="2059702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FCCE-5E54-4451-9871-66EA2C3D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IVAN Trail: </a:t>
            </a:r>
            <a:r>
              <a:rPr lang="en-GB" u="sng" dirty="0">
                <a:solidFill>
                  <a:srgbClr val="FF0000"/>
                </a:solidFill>
              </a:rPr>
              <a:t>I</a:t>
            </a:r>
            <a:r>
              <a:rPr lang="en-GB" dirty="0"/>
              <a:t>nhibit </a:t>
            </a:r>
            <a:r>
              <a:rPr lang="en-GB" u="sng" dirty="0" err="1">
                <a:solidFill>
                  <a:srgbClr val="FF0000"/>
                </a:solidFill>
              </a:rPr>
              <a:t>V</a:t>
            </a:r>
            <a:r>
              <a:rPr lang="en-GB" dirty="0" err="1">
                <a:solidFill>
                  <a:schemeClr val="tx1"/>
                </a:solidFill>
              </a:rPr>
              <a:t>egf</a:t>
            </a:r>
            <a:r>
              <a:rPr lang="en-GB" dirty="0"/>
              <a:t> in </a:t>
            </a:r>
            <a:r>
              <a:rPr lang="en-GB" u="sng" dirty="0">
                <a:solidFill>
                  <a:srgbClr val="FF0000"/>
                </a:solidFill>
              </a:rPr>
              <a:t>A</a:t>
            </a:r>
            <a:r>
              <a:rPr lang="en-GB" dirty="0"/>
              <a:t>ge related choroidal </a:t>
            </a:r>
            <a:r>
              <a:rPr lang="en-GB" u="sng" dirty="0">
                <a:solidFill>
                  <a:srgbClr val="FF0000"/>
                </a:solidFill>
              </a:rPr>
              <a:t>N</a:t>
            </a:r>
            <a:r>
              <a:rPr lang="en-GB" dirty="0"/>
              <a:t>eovascularisation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30738-36B1-4CAF-84E0-B79C3177F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Aim</a:t>
            </a:r>
            <a:r>
              <a:rPr lang="en-GB" dirty="0"/>
              <a:t>: Assess effects of ranibizumab and bevacizumab when administered monthly or PRN over 24 months.</a:t>
            </a:r>
          </a:p>
          <a:p>
            <a:r>
              <a:rPr lang="en-GB" dirty="0"/>
              <a:t>Intervention: </a:t>
            </a:r>
          </a:p>
          <a:p>
            <a:pPr lvl="1"/>
            <a:r>
              <a:rPr lang="en-GB" i="0" dirty="0"/>
              <a:t>1. 1.25 Bevacizumab 3 monthly then PRN</a:t>
            </a:r>
          </a:p>
          <a:p>
            <a:pPr lvl="1"/>
            <a:r>
              <a:rPr lang="en-GB" i="0" dirty="0"/>
              <a:t>2. 0.5mg Ranibizumab 3 monthly then PRN</a:t>
            </a:r>
          </a:p>
          <a:p>
            <a:pPr lvl="1"/>
            <a:r>
              <a:rPr lang="en-GB" i="0" dirty="0"/>
              <a:t>3. Bevacizumab monthly for 24 months</a:t>
            </a:r>
          </a:p>
          <a:p>
            <a:pPr lvl="1"/>
            <a:r>
              <a:rPr lang="en-GB" i="0" dirty="0"/>
              <a:t>4. Ranibizumab monthly for 24 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1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944B-C8C8-403F-A08B-EFAC33DD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MARINA: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CDFB-6E4B-4DB1-84D5-F0B33185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Minimal classic/occult trial of Ranibizumab in the treatment of Neovascular Age Related Macular Degeneration</a:t>
            </a:r>
          </a:p>
          <a:p>
            <a:r>
              <a:rPr lang="en-GB" dirty="0"/>
              <a:t>To determine the efficacy and safety in the treatment minimally classic and occult membrane.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1CE23-24A2-44F9-B478-6822B652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475" y="146294"/>
            <a:ext cx="215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91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2DFC-FDB5-4D51-8537-D9413571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886A-5A74-4124-88F4-9706483B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24 month BCVA: Bevacizumab non-inferior nor inferior to ranibizumab (-1.37 letters)</a:t>
            </a:r>
          </a:p>
          <a:p>
            <a:r>
              <a:rPr lang="en-GB" dirty="0"/>
              <a:t>24 month PRN treatment non-inferior nor inferior to monthly (-1.63 letters)</a:t>
            </a:r>
          </a:p>
          <a:p>
            <a:r>
              <a:rPr lang="en-GB" dirty="0"/>
              <a:t>No difference between drug or regime with regards arterial thrombosis and hospitalisation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27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50A0-5767-4921-B106-E397552F5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Message: IVAN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D287-123B-413D-8091-D82790A3C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Ranibizumab and bevacizumab have similar efficacy</a:t>
            </a:r>
          </a:p>
          <a:p>
            <a:r>
              <a:rPr lang="en-GB" dirty="0"/>
              <a:t>Reduction in frequency of treatment results in a small loss of efficacy irrespective of drug.</a:t>
            </a:r>
          </a:p>
          <a:p>
            <a:r>
              <a:rPr lang="en-GB" dirty="0"/>
              <a:t>Safety worse when administered PRN</a:t>
            </a:r>
          </a:p>
        </p:txBody>
      </p:sp>
    </p:spTree>
    <p:extLst>
      <p:ext uri="{BB962C8B-B14F-4D97-AF65-F5344CB8AC3E}">
        <p14:creationId xmlns:p14="http://schemas.microsoft.com/office/powerpoint/2010/main" val="1657239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86B-0E5B-403C-9C15-02097091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CATT: </a:t>
            </a:r>
            <a:r>
              <a:rPr lang="en-GB" sz="3200" u="sng" dirty="0">
                <a:solidFill>
                  <a:srgbClr val="FF0000"/>
                </a:solidFill>
              </a:rPr>
              <a:t>C</a:t>
            </a:r>
            <a:r>
              <a:rPr lang="en-GB" sz="3200" dirty="0">
                <a:solidFill>
                  <a:schemeClr val="tx1"/>
                </a:solidFill>
              </a:rPr>
              <a:t>omparison of Age-related macular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degeneration </a:t>
            </a:r>
            <a:r>
              <a:rPr lang="en-GB" sz="3200" u="sng" dirty="0">
                <a:solidFill>
                  <a:srgbClr val="FF0000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reatment </a:t>
            </a:r>
            <a:r>
              <a:rPr lang="en-GB" sz="3200" u="sng" dirty="0">
                <a:solidFill>
                  <a:srgbClr val="FF0000"/>
                </a:solidFill>
              </a:rPr>
              <a:t>T</a:t>
            </a:r>
            <a:r>
              <a:rPr lang="en-GB" sz="3200" dirty="0">
                <a:solidFill>
                  <a:schemeClr val="tx1"/>
                </a:solidFill>
              </a:rPr>
              <a:t>rials research group</a:t>
            </a: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br>
              <a:rPr lang="en-GB" sz="3200" dirty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1A23-D6B3-42DA-AC11-821F6C74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Aim</a:t>
            </a:r>
          </a:p>
          <a:p>
            <a:r>
              <a:rPr lang="en-GB" dirty="0"/>
              <a:t>Assess effects of ranibizumab and bevacizumab when administered monthly or PRN over 24 months</a:t>
            </a:r>
          </a:p>
          <a:p>
            <a:r>
              <a:rPr lang="en-GB" dirty="0"/>
              <a:t>Describe the impact of switching to PRN after 1 year of monthly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1283B-ACD3-4540-A938-97169B5B0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475" y="115521"/>
            <a:ext cx="215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26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DF69-EC78-41BB-90C9-6C3B0658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CATT: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947A-F23A-44B9-9334-6573873A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1.25mg Bevacizumab PRN for 24 months</a:t>
            </a:r>
          </a:p>
          <a:p>
            <a:r>
              <a:rPr lang="en-GB" dirty="0"/>
              <a:t>2. 0.5mg Ranibizumab PRN for 24 months</a:t>
            </a:r>
          </a:p>
          <a:p>
            <a:r>
              <a:rPr lang="en-GB" dirty="0"/>
              <a:t>3. Bevacizumab monthly for 12 months then reassigned to PRN or monthly for 12 months</a:t>
            </a:r>
          </a:p>
          <a:p>
            <a:r>
              <a:rPr lang="en-GB" dirty="0"/>
              <a:t>4. Ranibizumab monthly for 12 months the reassigned to PRN or monthly for 12 months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39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E889-B78B-44D8-AB1A-AC47E1E4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CATT: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EFEC7-EA99-4705-A509-F6297B99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Ranibizumab vs. bevacizumab</a:t>
            </a:r>
            <a:r>
              <a:rPr lang="en-GB" dirty="0"/>
              <a:t>: no statistical difference (1.4 letter more in ranibizumab)</a:t>
            </a:r>
          </a:p>
          <a:p>
            <a:r>
              <a:rPr lang="en-GB" b="1" dirty="0"/>
              <a:t>Monthly vs. PRN</a:t>
            </a:r>
            <a:r>
              <a:rPr lang="en-GB" dirty="0"/>
              <a:t>: 2.1 letters better at 24 months in monthly (statistically inconclusive)</a:t>
            </a:r>
          </a:p>
          <a:p>
            <a:r>
              <a:rPr lang="en-GB" b="1" dirty="0"/>
              <a:t>Change from monthly to PRN </a:t>
            </a:r>
            <a:r>
              <a:rPr lang="en-GB" dirty="0"/>
              <a:t>resulted in decreased vision in second 12 months (2.2 letters)</a:t>
            </a:r>
          </a:p>
          <a:p>
            <a:r>
              <a:rPr lang="en-GB" dirty="0"/>
              <a:t>Bevacizumab associated with more systemic adverse events (hospitalisation) (39.9%vs 31.7%)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41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F480-E3DD-4AB3-BB20-497BC1B7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message: CATT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D1617-5C2C-4C0F-8ECA-6D5BB9EBE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Ranibizumab and bevacizumab had similar effects on VA after 2 years with same dosing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PRN treatment resulted in LESS visual gain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 differences in rates of death or arteriothrombotic events.</a:t>
            </a:r>
          </a:p>
        </p:txBody>
      </p:sp>
    </p:spTree>
    <p:extLst>
      <p:ext uri="{BB962C8B-B14F-4D97-AF65-F5344CB8AC3E}">
        <p14:creationId xmlns:p14="http://schemas.microsoft.com/office/powerpoint/2010/main" val="4036723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CD28-D519-4837-9D78-BCD9803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Lucentis vs Avastin: IVAN + CATT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3FAD-8FA0-4FF4-81F0-20762B0DC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IVAN (UK) + CATT (US) trials</a:t>
            </a:r>
          </a:p>
          <a:p>
            <a:r>
              <a:rPr lang="en-GB" dirty="0"/>
              <a:t>Non-inferiority multicentre RCTs</a:t>
            </a:r>
          </a:p>
          <a:p>
            <a:r>
              <a:rPr lang="en-GB" dirty="0"/>
              <a:t>Avastin and Lucentis continuous or PRN</a:t>
            </a:r>
          </a:p>
          <a:p>
            <a:r>
              <a:rPr lang="en-GB" dirty="0"/>
              <a:t>2 years: Avastin NOT inferior to Lucentis when given fixed or PRN</a:t>
            </a:r>
          </a:p>
          <a:p>
            <a:r>
              <a:rPr lang="en-GB" dirty="0"/>
              <a:t>PRN treatment not as efficacious as continuous treatment</a:t>
            </a:r>
          </a:p>
          <a:p>
            <a:r>
              <a:rPr lang="en-GB" dirty="0"/>
              <a:t>Similar safety profile. No major red flags</a:t>
            </a:r>
          </a:p>
        </p:txBody>
      </p:sp>
    </p:spTree>
    <p:extLst>
      <p:ext uri="{BB962C8B-B14F-4D97-AF65-F5344CB8AC3E}">
        <p14:creationId xmlns:p14="http://schemas.microsoft.com/office/powerpoint/2010/main" val="4129860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22FD-A890-4EF2-9483-807DED45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6061-F5B1-4E4D-972E-5005F68F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1" dirty="0"/>
              <a:t>ANCHOR:</a:t>
            </a:r>
            <a:r>
              <a:rPr lang="en-GB" sz="1600" dirty="0"/>
              <a:t>(Classic) 0.3/0.5 </a:t>
            </a:r>
            <a:r>
              <a:rPr lang="en-GB" sz="1600" dirty="0" err="1"/>
              <a:t>lucentis</a:t>
            </a:r>
            <a:r>
              <a:rPr lang="en-GB" sz="1600" dirty="0"/>
              <a:t> vs PDT- 4 weekly injections resulted in fewer losses and more gains. Monthly </a:t>
            </a:r>
            <a:r>
              <a:rPr lang="en-GB" sz="1600" dirty="0" err="1"/>
              <a:t>lucentis</a:t>
            </a:r>
            <a:r>
              <a:rPr lang="en-GB" sz="1600" dirty="0"/>
              <a:t> is far superior to PDT for classic CNVM. (95% maintain VA cf.60% PD; 40%gain 3 lines cf. 5% PDT)</a:t>
            </a:r>
          </a:p>
          <a:p>
            <a:r>
              <a:rPr lang="en-GB" sz="1600" b="1" dirty="0"/>
              <a:t>MARINA</a:t>
            </a:r>
            <a:r>
              <a:rPr lang="en-GB" sz="1600" dirty="0"/>
              <a:t>: (minimally classic /occult) 0.3/0.5 </a:t>
            </a:r>
            <a:r>
              <a:rPr lang="en-GB" sz="1600" dirty="0" err="1"/>
              <a:t>lucentis</a:t>
            </a:r>
            <a:r>
              <a:rPr lang="en-GB" sz="1600" dirty="0"/>
              <a:t> vs sham-4 weekly injections resulted fewer losses and more gains. Monthly </a:t>
            </a:r>
            <a:r>
              <a:rPr lang="en-GB" sz="1600" dirty="0" err="1"/>
              <a:t>lucentis</a:t>
            </a:r>
            <a:r>
              <a:rPr lang="en-GB" sz="1600" dirty="0"/>
              <a:t> for occult CNVM(95% maintain VA </a:t>
            </a:r>
            <a:r>
              <a:rPr lang="en-GB" sz="1600" dirty="0" err="1"/>
              <a:t>cf</a:t>
            </a:r>
            <a:r>
              <a:rPr lang="en-GB" sz="1600" dirty="0"/>
              <a:t> sham; 35% gain 3 lines cf. sham)</a:t>
            </a:r>
          </a:p>
          <a:p>
            <a:r>
              <a:rPr lang="en-GB" sz="1600" b="1" dirty="0"/>
              <a:t>PIER</a:t>
            </a:r>
            <a:r>
              <a:rPr lang="en-GB" sz="1600" dirty="0"/>
              <a:t>: 0.3/0.5 </a:t>
            </a:r>
            <a:r>
              <a:rPr lang="en-GB" sz="1600" dirty="0" err="1"/>
              <a:t>lucentis</a:t>
            </a:r>
            <a:r>
              <a:rPr lang="en-GB" sz="1600" dirty="0"/>
              <a:t> vs sham. Quarterly dosing after 3 induction doses of Lucentis not as good as monthly dosing. Not as effective as ANCHOR and MARINA.</a:t>
            </a:r>
          </a:p>
          <a:p>
            <a:r>
              <a:rPr lang="en-GB" sz="1600" b="1" dirty="0"/>
              <a:t>EXCITE</a:t>
            </a:r>
            <a:r>
              <a:rPr lang="en-GB" sz="1600" dirty="0"/>
              <a:t>: 0.3/0.5 </a:t>
            </a:r>
            <a:r>
              <a:rPr lang="en-GB" sz="1600" dirty="0" err="1"/>
              <a:t>lucentis</a:t>
            </a:r>
            <a:r>
              <a:rPr lang="en-GB" sz="1600" dirty="0"/>
              <a:t> 3 monthly then quarterly vs </a:t>
            </a:r>
            <a:r>
              <a:rPr lang="en-GB" sz="1600" dirty="0" err="1"/>
              <a:t>lucentis</a:t>
            </a:r>
            <a:r>
              <a:rPr lang="en-GB" sz="1600" dirty="0"/>
              <a:t> monthly- all maintained vision, but best improvement with monthly (non inferiority is not reached).</a:t>
            </a:r>
          </a:p>
          <a:p>
            <a:r>
              <a:rPr lang="en-GB" sz="1600" b="1" dirty="0"/>
              <a:t>PRONTO</a:t>
            </a:r>
            <a:r>
              <a:rPr lang="en-GB" sz="1600" dirty="0"/>
              <a:t>: 0.5 </a:t>
            </a:r>
            <a:r>
              <a:rPr lang="en-GB" sz="1600" dirty="0" err="1"/>
              <a:t>lucentis</a:t>
            </a:r>
            <a:r>
              <a:rPr lang="en-GB" sz="1600" dirty="0"/>
              <a:t> 3 </a:t>
            </a:r>
            <a:r>
              <a:rPr lang="en-GB" sz="1600" dirty="0" err="1"/>
              <a:t>monthly+PRN</a:t>
            </a:r>
            <a:r>
              <a:rPr lang="en-GB" sz="1600" dirty="0"/>
              <a:t>, F/U &amp; PRN dosing based on OCT, reduces number of injections from 12 to 5 per year, while maintaining VA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46428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6EA-E7D5-4C17-A8F7-34B2A417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BAA0-B882-47B9-9AA8-3EE736AD1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VIEW:</a:t>
            </a:r>
            <a:r>
              <a:rPr lang="en-GB" dirty="0"/>
              <a:t> Aflibercept vs Lucentis- similar effects (even when </a:t>
            </a:r>
            <a:r>
              <a:rPr lang="en-GB" dirty="0" err="1"/>
              <a:t>Eylea</a:t>
            </a:r>
            <a:r>
              <a:rPr lang="en-GB" dirty="0"/>
              <a:t> given 2 monthly)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EVEREST</a:t>
            </a:r>
            <a:r>
              <a:rPr lang="en-GB" dirty="0"/>
              <a:t>: Lucentis vs PDT vs PDT/</a:t>
            </a:r>
            <a:r>
              <a:rPr lang="en-GB" dirty="0" err="1"/>
              <a:t>lucentis</a:t>
            </a:r>
            <a:r>
              <a:rPr lang="en-GB" dirty="0"/>
              <a:t> for PCV- polyp regression: combined&gt;PDT&gt;</a:t>
            </a:r>
            <a:r>
              <a:rPr lang="en-GB" dirty="0" err="1"/>
              <a:t>lucentis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CATT</a:t>
            </a:r>
            <a:r>
              <a:rPr lang="en-GB" dirty="0"/>
              <a:t>: Lucentis </a:t>
            </a:r>
            <a:r>
              <a:rPr lang="en-GB"/>
              <a:t>vs </a:t>
            </a:r>
            <a:r>
              <a:rPr lang="en-GB" dirty="0"/>
              <a:t>A</a:t>
            </a:r>
            <a:r>
              <a:rPr lang="en-GB"/>
              <a:t>vastin </a:t>
            </a:r>
            <a:r>
              <a:rPr lang="en-GB" dirty="0"/>
              <a:t>(monthly or PRN)- similar effects, PRN inferior to monthly.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IVAN: </a:t>
            </a:r>
            <a:r>
              <a:rPr lang="en-GB" dirty="0"/>
              <a:t>Lucentis vs Avastin (monthly or PRN)-similar effects, PRN inferior to monthly.</a:t>
            </a:r>
          </a:p>
        </p:txBody>
      </p:sp>
    </p:spTree>
    <p:extLst>
      <p:ext uri="{BB962C8B-B14F-4D97-AF65-F5344CB8AC3E}">
        <p14:creationId xmlns:p14="http://schemas.microsoft.com/office/powerpoint/2010/main" val="2346491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2ED7-5883-49E4-869F-5FF642B2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C74A-ABB7-4956-AB1E-C7C724C5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0.3 ranibizumab</a:t>
            </a:r>
          </a:p>
          <a:p>
            <a:r>
              <a:rPr lang="en-GB" dirty="0"/>
              <a:t>vs. 0.5mg ranibizumab</a:t>
            </a:r>
          </a:p>
          <a:p>
            <a:r>
              <a:rPr lang="en-GB" dirty="0"/>
              <a:t>vs. sham injection</a:t>
            </a:r>
          </a:p>
        </p:txBody>
      </p:sp>
    </p:spTree>
    <p:extLst>
      <p:ext uri="{BB962C8B-B14F-4D97-AF65-F5344CB8AC3E}">
        <p14:creationId xmlns:p14="http://schemas.microsoft.com/office/powerpoint/2010/main" val="396286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6438-F46D-4ADF-B27B-D720D4F4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42FA3-AF5D-474E-88A7-15AECB92A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12 month primary outcome (&lt;15 letters lost): 95% (treated) vs. 62% (control)</a:t>
            </a:r>
          </a:p>
          <a:p>
            <a:endParaRPr lang="en-GB" dirty="0"/>
          </a:p>
          <a:p>
            <a:r>
              <a:rPr lang="en-GB" dirty="0"/>
              <a:t>Secondary endpoint (gaining &gt; 15 letters): 25%(0.3mg) vs. 34%(0.5mg) vs. 5%(controls)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60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B27B-06BD-4D8F-B603-652F3571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5EE94-EE6C-402E-B810-12F279D26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Minimally classic/occult CNV</a:t>
            </a:r>
          </a:p>
          <a:p>
            <a:r>
              <a:rPr lang="en-GB" dirty="0"/>
              <a:t>4 weekly injections for 2 years</a:t>
            </a:r>
          </a:p>
          <a:p>
            <a:r>
              <a:rPr lang="en-GB" b="1" dirty="0"/>
              <a:t>Adverse events </a:t>
            </a:r>
            <a:r>
              <a:rPr lang="en-GB" dirty="0"/>
              <a:t>more common in treatment vs control (</a:t>
            </a:r>
            <a:r>
              <a:rPr lang="en-GB" dirty="0" err="1"/>
              <a:t>subconj</a:t>
            </a:r>
            <a:r>
              <a:rPr lang="en-GB" dirty="0"/>
              <a:t> haem, eye pain, floaters, uveitis (&lt;1%), endophthalmitis(&lt;1%); no significant difference in serious non-ocular adverse events in treated vs control. </a:t>
            </a:r>
          </a:p>
          <a:p>
            <a:r>
              <a:rPr lang="en-GB" b="1" dirty="0"/>
              <a:t>Remember:  Monthly Lucentis for occult CNV: </a:t>
            </a:r>
          </a:p>
          <a:p>
            <a:pPr lvl="1"/>
            <a:r>
              <a:rPr lang="en-GB" b="1" dirty="0"/>
              <a:t>95% maintain VA </a:t>
            </a:r>
            <a:r>
              <a:rPr lang="en-GB" b="1" dirty="0" err="1"/>
              <a:t>cf</a:t>
            </a:r>
            <a:r>
              <a:rPr lang="en-GB" b="1" dirty="0"/>
              <a:t> Sham</a:t>
            </a:r>
          </a:p>
          <a:p>
            <a:pPr lvl="1"/>
            <a:r>
              <a:rPr lang="en-GB" b="1" dirty="0"/>
              <a:t>35% gain 3 lines cf. Sham</a:t>
            </a:r>
          </a:p>
        </p:txBody>
      </p:sp>
    </p:spTree>
    <p:extLst>
      <p:ext uri="{BB962C8B-B14F-4D97-AF65-F5344CB8AC3E}">
        <p14:creationId xmlns:p14="http://schemas.microsoft.com/office/powerpoint/2010/main" val="174000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A8B3-60B2-4118-BB42-AE7930B9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ANCHOR STUDY: Aim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BB96-E504-40F8-85CA-911E63EAF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Anti VEGF antibody for the treatment of predominately classic choroidal neovascularisation </a:t>
            </a:r>
          </a:p>
          <a:p>
            <a:r>
              <a:rPr lang="en-GB" sz="2400" dirty="0"/>
              <a:t>Effect of ranibizumab in predominately classic neovascular AMD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1B548-E566-4561-A480-D520379DB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075" y="232263"/>
            <a:ext cx="215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0759-198B-4844-B4AC-1DCF03C1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E04B-31D9-43E0-81B9-0F1F64DA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0.3mg ranibizumab + placebo PDT</a:t>
            </a:r>
          </a:p>
          <a:p>
            <a:r>
              <a:rPr lang="en-GB" dirty="0"/>
              <a:t>vs 0.5mg ranibizumab + placebo PDT</a:t>
            </a:r>
          </a:p>
          <a:p>
            <a:r>
              <a:rPr lang="en-GB" dirty="0"/>
              <a:t>vs </a:t>
            </a:r>
            <a:r>
              <a:rPr lang="en-GB" dirty="0" err="1"/>
              <a:t>PDT+sham</a:t>
            </a:r>
            <a:r>
              <a:rPr lang="en-GB" dirty="0"/>
              <a:t> injection (PDT given as required thereafter)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6569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25073</TotalTime>
  <Words>2276</Words>
  <Application>Microsoft Office PowerPoint</Application>
  <PresentationFormat>Widescreen</PresentationFormat>
  <Paragraphs>274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Franklin Gothic Book</vt:lpstr>
      <vt:lpstr>Lucida Calligraphy</vt:lpstr>
      <vt:lpstr>Crop</vt:lpstr>
      <vt:lpstr>Wet AMD trials</vt:lpstr>
      <vt:lpstr>Anti-VEGF for AMD, RVO,DMO</vt:lpstr>
      <vt:lpstr>Monthly Ranibizumab for Wet AMD</vt:lpstr>
      <vt:lpstr>MARINA: Aim</vt:lpstr>
      <vt:lpstr>Intervention</vt:lpstr>
      <vt:lpstr>Outcomes</vt:lpstr>
      <vt:lpstr>Key messages</vt:lpstr>
      <vt:lpstr>ANCHOR STUDY: Aim   </vt:lpstr>
      <vt:lpstr>Intervention</vt:lpstr>
      <vt:lpstr>Outcomes</vt:lpstr>
      <vt:lpstr>Key Messages </vt:lpstr>
      <vt:lpstr>Quarterly Ranibizumab for Wet AMD: PIER: </vt:lpstr>
      <vt:lpstr>PIER: OUTCOME</vt:lpstr>
      <vt:lpstr>Key messages</vt:lpstr>
      <vt:lpstr>Quarterly Ranibizumab for Wet AMD: EXCITE:</vt:lpstr>
      <vt:lpstr>EXCITE: OUTCOME</vt:lpstr>
      <vt:lpstr>Key messages: EXCITE</vt:lpstr>
      <vt:lpstr>PRN Ranibizumab for WET AMD</vt:lpstr>
      <vt:lpstr>Key Message</vt:lpstr>
      <vt:lpstr>VIEW 1 (USA, CANADA), VIEW 2 (EUROPE,ASIA,JAPAN, LATIN AMERICA) </vt:lpstr>
      <vt:lpstr>VIEW1/VIEW2</vt:lpstr>
      <vt:lpstr>VIEW 1</vt:lpstr>
      <vt:lpstr>VIEW 2 </vt:lpstr>
      <vt:lpstr>OUTCOMES</vt:lpstr>
      <vt:lpstr>KEY MESSAGES</vt:lpstr>
      <vt:lpstr>Polypoidal Choroidal Vasculopathy (PCV)</vt:lpstr>
      <vt:lpstr>Difference between AMD:PCV</vt:lpstr>
      <vt:lpstr>ICG/EDI OCT</vt:lpstr>
      <vt:lpstr>Polypoidal Choroidal Vasculopathy (PCV)</vt:lpstr>
      <vt:lpstr>EVEREST: Efficacy and Safety of VErteporfin photodynamic therapying combination with ranibizumab or alone versus Ranibizumab monotherapy in patiEnts with SympTomatic macular polypoidal vasculopathy.</vt:lpstr>
      <vt:lpstr>Intervention</vt:lpstr>
      <vt:lpstr>EVEREST Trial (IPCV)   Results at 6 months  </vt:lpstr>
      <vt:lpstr>Outcome</vt:lpstr>
      <vt:lpstr>Key Message</vt:lpstr>
      <vt:lpstr>PLANET STUDY</vt:lpstr>
      <vt:lpstr>PLANET STUDY</vt:lpstr>
      <vt:lpstr>OUTCOMES</vt:lpstr>
      <vt:lpstr>Key Message</vt:lpstr>
      <vt:lpstr>IVAN Trail: Inhibit Vegf in Age related choroidal Neovascularisation</vt:lpstr>
      <vt:lpstr>Outcome</vt:lpstr>
      <vt:lpstr>Key Message: IVAN</vt:lpstr>
      <vt:lpstr>CATT: Comparison of Age-related macular  degeneration Treatment Trials research group    </vt:lpstr>
      <vt:lpstr>CATT: Intervention</vt:lpstr>
      <vt:lpstr>CATT: Outcome</vt:lpstr>
      <vt:lpstr>Key message: CATT</vt:lpstr>
      <vt:lpstr>Lucentis vs Avastin: IVAN + CATT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 AMD trials</dc:title>
  <dc:creator>Hibba Shabbir</dc:creator>
  <cp:lastModifiedBy>Hibba Shabbir</cp:lastModifiedBy>
  <cp:revision>115</cp:revision>
  <dcterms:created xsi:type="dcterms:W3CDTF">2018-10-30T09:20:12Z</dcterms:created>
  <dcterms:modified xsi:type="dcterms:W3CDTF">2018-11-27T21:34:57Z</dcterms:modified>
</cp:coreProperties>
</file>