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53" d="100"/>
          <a:sy n="53" d="100"/>
        </p:scale>
        <p:origin x="78" y="20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0C71-801C-4DBB-8EBE-7884EB05A579}" type="datetimeFigureOut">
              <a:rPr lang="en-GB" smtClean="0"/>
              <a:t>30/03/2016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75438-F43C-4117-AFB5-030B15D57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90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0C71-801C-4DBB-8EBE-7884EB05A579}" type="datetimeFigureOut">
              <a:rPr lang="en-GB" smtClean="0"/>
              <a:t>30/03/2016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75438-F43C-4117-AFB5-030B15D57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024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0C71-801C-4DBB-8EBE-7884EB05A579}" type="datetimeFigureOut">
              <a:rPr lang="en-GB" smtClean="0"/>
              <a:t>30/03/2016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75438-F43C-4117-AFB5-030B15D57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374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0C71-801C-4DBB-8EBE-7884EB05A579}" type="datetimeFigureOut">
              <a:rPr lang="en-GB" smtClean="0"/>
              <a:t>30/03/2016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75438-F43C-4117-AFB5-030B15D57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856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0C71-801C-4DBB-8EBE-7884EB05A579}" type="datetimeFigureOut">
              <a:rPr lang="en-GB" smtClean="0"/>
              <a:t>30/03/2016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75438-F43C-4117-AFB5-030B15D57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265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0C71-801C-4DBB-8EBE-7884EB05A579}" type="datetimeFigureOut">
              <a:rPr lang="en-GB" smtClean="0"/>
              <a:t>30/03/2016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75438-F43C-4117-AFB5-030B15D57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962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0C71-801C-4DBB-8EBE-7884EB05A579}" type="datetimeFigureOut">
              <a:rPr lang="en-GB" smtClean="0"/>
              <a:t>30/03/2016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75438-F43C-4117-AFB5-030B15D57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357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0C71-801C-4DBB-8EBE-7884EB05A579}" type="datetimeFigureOut">
              <a:rPr lang="en-GB" smtClean="0"/>
              <a:t>30/03/2016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75438-F43C-4117-AFB5-030B15D57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89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0C71-801C-4DBB-8EBE-7884EB05A579}" type="datetimeFigureOut">
              <a:rPr lang="en-GB" smtClean="0"/>
              <a:t>30/03/2016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75438-F43C-4117-AFB5-030B15D57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412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0C71-801C-4DBB-8EBE-7884EB05A579}" type="datetimeFigureOut">
              <a:rPr lang="en-GB" smtClean="0"/>
              <a:t>30/03/2016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75438-F43C-4117-AFB5-030B15D57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975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0C71-801C-4DBB-8EBE-7884EB05A579}" type="datetimeFigureOut">
              <a:rPr lang="en-GB" smtClean="0"/>
              <a:t>30/03/2016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75438-F43C-4117-AFB5-030B15D57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69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40C71-801C-4DBB-8EBE-7884EB05A579}" type="datetimeFigureOut">
              <a:rPr lang="en-GB" smtClean="0"/>
              <a:t>30/03/2016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75438-F43C-4117-AFB5-030B15D57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3849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Spirometry and lung function tests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Rama Vancheeswaran , FRCP, MSc </a:t>
            </a:r>
            <a:r>
              <a:rPr lang="en-GB" dirty="0" err="1"/>
              <a:t>Immunol</a:t>
            </a:r>
            <a:r>
              <a:rPr lang="en-GB" dirty="0"/>
              <a:t>, PhD</a:t>
            </a:r>
          </a:p>
          <a:p>
            <a:r>
              <a:rPr lang="en-GB" dirty="0"/>
              <a:t>Royal Free NHS Foundation Trust</a:t>
            </a:r>
          </a:p>
        </p:txBody>
      </p:sp>
    </p:spTree>
    <p:extLst>
      <p:ext uri="{BB962C8B-B14F-4D97-AF65-F5344CB8AC3E}">
        <p14:creationId xmlns:p14="http://schemas.microsoft.com/office/powerpoint/2010/main" val="1131382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897" t="6469" r="1613" b="10277"/>
          <a:stretch/>
        </p:blipFill>
        <p:spPr>
          <a:xfrm>
            <a:off x="883919" y="420624"/>
            <a:ext cx="10535947" cy="563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61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6351" b="7652"/>
          <a:stretch/>
        </p:blipFill>
        <p:spPr>
          <a:xfrm>
            <a:off x="810768" y="475488"/>
            <a:ext cx="11058144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156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8474" b="14048"/>
          <a:stretch/>
        </p:blipFill>
        <p:spPr>
          <a:xfrm>
            <a:off x="1158240" y="987552"/>
            <a:ext cx="9668256" cy="468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055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8027" b="8438"/>
          <a:stretch/>
        </p:blipFill>
        <p:spPr>
          <a:xfrm>
            <a:off x="682752" y="822960"/>
            <a:ext cx="10783824" cy="543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939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0"/>
            <a:ext cx="10698480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666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5751" b="3456"/>
          <a:stretch/>
        </p:blipFill>
        <p:spPr>
          <a:xfrm>
            <a:off x="902208" y="384047"/>
            <a:ext cx="10728960" cy="608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objectives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Different types of lung function tests</a:t>
            </a:r>
          </a:p>
          <a:p>
            <a:endParaRPr lang="en-GB" dirty="0"/>
          </a:p>
          <a:p>
            <a:r>
              <a:rPr lang="en-GB" dirty="0"/>
              <a:t>Three major categories of diffuse lung disease</a:t>
            </a:r>
          </a:p>
          <a:p>
            <a:endParaRPr lang="en-GB" dirty="0"/>
          </a:p>
          <a:p>
            <a:r>
              <a:rPr lang="en-GB" dirty="0"/>
              <a:t>Understand the various subdivisions of the lung volume</a:t>
            </a:r>
          </a:p>
        </p:txBody>
      </p:sp>
    </p:spTree>
    <p:extLst>
      <p:ext uri="{BB962C8B-B14F-4D97-AF65-F5344CB8AC3E}">
        <p14:creationId xmlns:p14="http://schemas.microsoft.com/office/powerpoint/2010/main" val="1061105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Purposes of Lung Function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Diagnosis of symptomatic disease</a:t>
            </a:r>
          </a:p>
          <a:p>
            <a:endParaRPr lang="en-GB" dirty="0"/>
          </a:p>
          <a:p>
            <a:r>
              <a:rPr lang="en-GB" dirty="0"/>
              <a:t>Screening for early asymptomatic disease</a:t>
            </a:r>
          </a:p>
          <a:p>
            <a:endParaRPr lang="en-GB" dirty="0"/>
          </a:p>
          <a:p>
            <a:r>
              <a:rPr lang="en-GB" dirty="0"/>
              <a:t>Prognostication of known disease</a:t>
            </a:r>
          </a:p>
          <a:p>
            <a:endParaRPr lang="en-GB" dirty="0"/>
          </a:p>
          <a:p>
            <a:r>
              <a:rPr lang="en-GB" dirty="0"/>
              <a:t>Monitoring response to treatment</a:t>
            </a:r>
          </a:p>
        </p:txBody>
      </p:sp>
    </p:spTree>
    <p:extLst>
      <p:ext uri="{BB962C8B-B14F-4D97-AF65-F5344CB8AC3E}">
        <p14:creationId xmlns:p14="http://schemas.microsoft.com/office/powerpoint/2010/main" val="4287241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Types of lung disease based on lung function tests</a:t>
            </a:r>
            <a:br>
              <a:rPr lang="en-GB" dirty="0"/>
            </a:b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54541" y="1825625"/>
            <a:ext cx="3617068" cy="4351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Obstructive lung disease</a:t>
            </a:r>
          </a:p>
          <a:p>
            <a:pPr algn="ctr"/>
            <a:endParaRPr lang="en-GB" dirty="0"/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COPD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Asthma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Bronchiectasis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Cystic Fibrosis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276928" y="1825625"/>
            <a:ext cx="3638144" cy="4351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GB" dirty="0"/>
              <a:t>Restrictive lung disease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Interstitial Lung Disease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Chest wall pathology</a:t>
            </a:r>
          </a:p>
          <a:p>
            <a:pPr marL="0" indent="0">
              <a:buNone/>
            </a:pPr>
            <a:r>
              <a:rPr lang="en-GB" dirty="0"/>
              <a:t>Neuromuscular disease</a:t>
            </a:r>
          </a:p>
          <a:p>
            <a:pPr marL="0" indent="0">
              <a:buNone/>
            </a:pPr>
            <a:r>
              <a:rPr lang="en-GB" dirty="0"/>
              <a:t>Obesity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8320391" y="1825625"/>
            <a:ext cx="3617068" cy="4351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Pulmonary Vascular Disease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/>
              <a:t>Primary pulmonary hypertension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/>
              <a:t>Chronic thromboembolic disease</a:t>
            </a:r>
          </a:p>
        </p:txBody>
      </p:sp>
    </p:spTree>
    <p:extLst>
      <p:ext uri="{BB962C8B-B14F-4D97-AF65-F5344CB8AC3E}">
        <p14:creationId xmlns:p14="http://schemas.microsoft.com/office/powerpoint/2010/main" val="655385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Lung function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Standard</a:t>
            </a:r>
          </a:p>
          <a:p>
            <a:pPr lvl="1"/>
            <a:r>
              <a:rPr lang="en-GB" dirty="0"/>
              <a:t>Spirometry and flow volume loops</a:t>
            </a:r>
          </a:p>
          <a:p>
            <a:pPr lvl="1"/>
            <a:r>
              <a:rPr lang="en-GB" dirty="0"/>
              <a:t>Use for obstructive and restrictive lung disease</a:t>
            </a:r>
          </a:p>
          <a:p>
            <a:endParaRPr lang="en-GB" dirty="0"/>
          </a:p>
          <a:p>
            <a:pPr lvl="1"/>
            <a:r>
              <a:rPr lang="en-GB" dirty="0"/>
              <a:t>Lung Volumes</a:t>
            </a:r>
          </a:p>
          <a:p>
            <a:endParaRPr lang="en-GB" dirty="0"/>
          </a:p>
          <a:p>
            <a:pPr lvl="1"/>
            <a:r>
              <a:rPr lang="en-GB" dirty="0"/>
              <a:t>DLCO</a:t>
            </a:r>
          </a:p>
          <a:p>
            <a:pPr lvl="1"/>
            <a:r>
              <a:rPr lang="en-GB" dirty="0"/>
              <a:t>Good for vascular disease and interstitial lung disease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sz="2800" dirty="0"/>
              <a:t>Specialised lung function tests</a:t>
            </a:r>
          </a:p>
          <a:p>
            <a:pPr marL="457200" lvl="1" indent="0">
              <a:buNone/>
            </a:pPr>
            <a:r>
              <a:rPr lang="en-GB" sz="2800" dirty="0"/>
              <a:t>	blood gases, exercise oximetry, 6MWT, maximum inspiratory and 	expiratory pressures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9554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14" t="5477" r="861" b="6147"/>
          <a:stretch/>
        </p:blipFill>
        <p:spPr>
          <a:xfrm>
            <a:off x="1138989" y="794083"/>
            <a:ext cx="9705474" cy="512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01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143" t="4703" r="686" b="10219"/>
          <a:stretch/>
        </p:blipFill>
        <p:spPr>
          <a:xfrm>
            <a:off x="676655" y="182880"/>
            <a:ext cx="10899649" cy="608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947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302" t="6824" r="3225" b="8693"/>
          <a:stretch/>
        </p:blipFill>
        <p:spPr>
          <a:xfrm>
            <a:off x="1463040" y="585216"/>
            <a:ext cx="9637776" cy="568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977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67" t="6560" r="3433" b="11040"/>
          <a:stretch/>
        </p:blipFill>
        <p:spPr>
          <a:xfrm>
            <a:off x="256032" y="182880"/>
            <a:ext cx="11686032" cy="638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77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135</Words>
  <Application>Microsoft Office PowerPoint</Application>
  <PresentationFormat>Widescreen</PresentationFormat>
  <Paragraphs>52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Spirometry and lung function tests</vt:lpstr>
      <vt:lpstr>Learning objectives</vt:lpstr>
      <vt:lpstr>Purposes of Lung Function tests</vt:lpstr>
      <vt:lpstr>Types of lung disease based on lung function tests </vt:lpstr>
      <vt:lpstr>Types of Lung function tests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Spirometry and lung function tests</dc:title>
  <dc:creator>Kevin O'Neill</dc:creator>
  <cp:lastModifiedBy>Kevin O'Neill</cp:lastModifiedBy>
  <cp:revision>36</cp:revision>
  <dcterms:created xsi:type="dcterms:W3CDTF">2016-03-30T15:29:42Z</dcterms:created>
  <dcterms:modified xsi:type="dcterms:W3CDTF">2016-03-30T16:20:40Z</dcterms:modified>
</cp:coreProperties>
</file>