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69"/>
  </p:notesMasterIdLst>
  <p:sldIdLst>
    <p:sldId id="256" r:id="rId3"/>
    <p:sldId id="370" r:id="rId4"/>
    <p:sldId id="320" r:id="rId5"/>
    <p:sldId id="319" r:id="rId6"/>
    <p:sldId id="307" r:id="rId7"/>
    <p:sldId id="257" r:id="rId8"/>
    <p:sldId id="313" r:id="rId9"/>
    <p:sldId id="314" r:id="rId10"/>
    <p:sldId id="315" r:id="rId11"/>
    <p:sldId id="316" r:id="rId12"/>
    <p:sldId id="323" r:id="rId13"/>
    <p:sldId id="328" r:id="rId14"/>
    <p:sldId id="327" r:id="rId15"/>
    <p:sldId id="326" r:id="rId16"/>
    <p:sldId id="325" r:id="rId17"/>
    <p:sldId id="310" r:id="rId18"/>
    <p:sldId id="342" r:id="rId19"/>
    <p:sldId id="336" r:id="rId20"/>
    <p:sldId id="337" r:id="rId21"/>
    <p:sldId id="338" r:id="rId22"/>
    <p:sldId id="339" r:id="rId23"/>
    <p:sldId id="340" r:id="rId24"/>
    <p:sldId id="341" r:id="rId25"/>
    <p:sldId id="343" r:id="rId26"/>
    <p:sldId id="344" r:id="rId27"/>
    <p:sldId id="305" r:id="rId28"/>
    <p:sldId id="345" r:id="rId29"/>
    <p:sldId id="346" r:id="rId30"/>
    <p:sldId id="355" r:id="rId31"/>
    <p:sldId id="348" r:id="rId32"/>
    <p:sldId id="347" r:id="rId33"/>
    <p:sldId id="349" r:id="rId34"/>
    <p:sldId id="350" r:id="rId35"/>
    <p:sldId id="351" r:id="rId36"/>
    <p:sldId id="352" r:id="rId37"/>
    <p:sldId id="353" r:id="rId38"/>
    <p:sldId id="356" r:id="rId39"/>
    <p:sldId id="357" r:id="rId40"/>
    <p:sldId id="358" r:id="rId41"/>
    <p:sldId id="361" r:id="rId42"/>
    <p:sldId id="359" r:id="rId43"/>
    <p:sldId id="360" r:id="rId44"/>
    <p:sldId id="362" r:id="rId45"/>
    <p:sldId id="365" r:id="rId46"/>
    <p:sldId id="277" r:id="rId47"/>
    <p:sldId id="283" r:id="rId48"/>
    <p:sldId id="282" r:id="rId49"/>
    <p:sldId id="281" r:id="rId50"/>
    <p:sldId id="280" r:id="rId51"/>
    <p:sldId id="278" r:id="rId52"/>
    <p:sldId id="279" r:id="rId53"/>
    <p:sldId id="285" r:id="rId54"/>
    <p:sldId id="363" r:id="rId55"/>
    <p:sldId id="364" r:id="rId56"/>
    <p:sldId id="284" r:id="rId57"/>
    <p:sldId id="287" r:id="rId58"/>
    <p:sldId id="286" r:id="rId59"/>
    <p:sldId id="366" r:id="rId60"/>
    <p:sldId id="288" r:id="rId61"/>
    <p:sldId id="289" r:id="rId62"/>
    <p:sldId id="290" r:id="rId63"/>
    <p:sldId id="291" r:id="rId64"/>
    <p:sldId id="367" r:id="rId65"/>
    <p:sldId id="368" r:id="rId66"/>
    <p:sldId id="294" r:id="rId67"/>
    <p:sldId id="37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E7F9FD"/>
    <a:srgbClr val="003399"/>
    <a:srgbClr val="0066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8" autoAdjust="0"/>
    <p:restoredTop sz="94699" autoAdjust="0"/>
  </p:normalViewPr>
  <p:slideViewPr>
    <p:cSldViewPr snapToGrid="0" snapToObjects="1">
      <p:cViewPr varScale="1">
        <p:scale>
          <a:sx n="164" d="100"/>
          <a:sy n="164" d="100"/>
        </p:scale>
        <p:origin x="1536" y="176"/>
      </p:cViewPr>
      <p:guideLst>
        <p:guide orient="horz" pos="2160"/>
        <p:guide pos="2880"/>
      </p:guideLst>
    </p:cSldViewPr>
  </p:slideViewPr>
  <p:outlineViewPr>
    <p:cViewPr>
      <p:scale>
        <a:sx n="33" d="100"/>
        <a:sy n="33" d="100"/>
      </p:scale>
      <p:origin x="0" y="65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B7C2D-A27B-466F-819E-88A55B589C55}" type="datetimeFigureOut">
              <a:rPr lang="en-GB" smtClean="0"/>
              <a:t>07/11/2019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58344-B5F7-4F64-B19A-05DCDFC95A2A}" type="slidenum">
              <a:rPr lang="en-GB" smtClean="0"/>
              <a:t>‹#›</a:t>
            </a:fld>
            <a:endParaRPr lang="en-GB"/>
          </a:p>
        </p:txBody>
      </p:sp>
    </p:spTree>
    <p:extLst>
      <p:ext uri="{BB962C8B-B14F-4D97-AF65-F5344CB8AC3E}">
        <p14:creationId xmlns:p14="http://schemas.microsoft.com/office/powerpoint/2010/main" val="8620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6</a:t>
            </a:fld>
            <a:endParaRPr lang="en-GB"/>
          </a:p>
        </p:txBody>
      </p:sp>
    </p:spTree>
    <p:extLst>
      <p:ext uri="{BB962C8B-B14F-4D97-AF65-F5344CB8AC3E}">
        <p14:creationId xmlns:p14="http://schemas.microsoft.com/office/powerpoint/2010/main" val="408046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26</a:t>
            </a:fld>
            <a:endParaRPr lang="en-GB"/>
          </a:p>
        </p:txBody>
      </p:sp>
    </p:spTree>
    <p:extLst>
      <p:ext uri="{BB962C8B-B14F-4D97-AF65-F5344CB8AC3E}">
        <p14:creationId xmlns:p14="http://schemas.microsoft.com/office/powerpoint/2010/main" val="127441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27</a:t>
            </a:fld>
            <a:endParaRPr lang="en-GB"/>
          </a:p>
        </p:txBody>
      </p:sp>
    </p:spTree>
    <p:extLst>
      <p:ext uri="{BB962C8B-B14F-4D97-AF65-F5344CB8AC3E}">
        <p14:creationId xmlns:p14="http://schemas.microsoft.com/office/powerpoint/2010/main" val="107558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32</a:t>
            </a:fld>
            <a:endParaRPr lang="en-GB"/>
          </a:p>
        </p:txBody>
      </p:sp>
    </p:spTree>
    <p:extLst>
      <p:ext uri="{BB962C8B-B14F-4D97-AF65-F5344CB8AC3E}">
        <p14:creationId xmlns:p14="http://schemas.microsoft.com/office/powerpoint/2010/main" val="309485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33</a:t>
            </a:fld>
            <a:endParaRPr lang="en-GB"/>
          </a:p>
        </p:txBody>
      </p:sp>
    </p:spTree>
    <p:extLst>
      <p:ext uri="{BB962C8B-B14F-4D97-AF65-F5344CB8AC3E}">
        <p14:creationId xmlns:p14="http://schemas.microsoft.com/office/powerpoint/2010/main" val="195547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40</a:t>
            </a:fld>
            <a:endParaRPr lang="en-GB"/>
          </a:p>
        </p:txBody>
      </p:sp>
    </p:spTree>
    <p:extLst>
      <p:ext uri="{BB962C8B-B14F-4D97-AF65-F5344CB8AC3E}">
        <p14:creationId xmlns:p14="http://schemas.microsoft.com/office/powerpoint/2010/main" val="311343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41</a:t>
            </a:fld>
            <a:endParaRPr lang="en-GB"/>
          </a:p>
        </p:txBody>
      </p:sp>
    </p:spTree>
    <p:extLst>
      <p:ext uri="{BB962C8B-B14F-4D97-AF65-F5344CB8AC3E}">
        <p14:creationId xmlns:p14="http://schemas.microsoft.com/office/powerpoint/2010/main" val="412287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58344-B5F7-4F64-B19A-05DCDFC95A2A}" type="slidenum">
              <a:rPr lang="en-GB" smtClean="0"/>
              <a:t>55</a:t>
            </a:fld>
            <a:endParaRPr lang="en-GB"/>
          </a:p>
        </p:txBody>
      </p:sp>
    </p:spTree>
    <p:extLst>
      <p:ext uri="{BB962C8B-B14F-4D97-AF65-F5344CB8AC3E}">
        <p14:creationId xmlns:p14="http://schemas.microsoft.com/office/powerpoint/2010/main" val="65060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5B21133-D8A9-534C-B5BD-F21D9A7EBB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6ED41DF3-B2B6-FF43-A025-09C43CFE3FE7}" type="datetimeFigureOut">
              <a:rPr lang="en-US" smtClean="0"/>
              <a:t>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D41DF3-B2B6-FF43-A025-09C43CFE3FE7}" type="datetimeFigureOut">
              <a:rPr lang="en-US" smtClean="0"/>
              <a:t>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a:xfrm>
            <a:off x="7212106" y="6356350"/>
            <a:ext cx="1752600" cy="365125"/>
          </a:xfrm>
        </p:spPr>
        <p:txBody>
          <a:body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smtClean="0"/>
            </a:lvl1pPr>
          </a:lstStyle>
          <a:p>
            <a:pPr>
              <a:defRPr/>
            </a:pPr>
            <a:fld id="{5A3FEB23-CDCD-42B2-97A6-A487D1604198}" type="datetime1">
              <a:rPr lang="en-US"/>
              <a:pPr>
                <a:defRPr/>
              </a:pPr>
              <a:t>11/7/19</a:t>
            </a:fld>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679C449F-6B45-497E-891F-A261EDA9DDF5}" type="slidenum">
              <a:rPr lang="en-US"/>
              <a:pPr>
                <a:defRPr/>
              </a:pPr>
              <a:t>‹#›</a:t>
            </a:fld>
            <a:endParaRPr lang="en-GB"/>
          </a:p>
        </p:txBody>
      </p:sp>
    </p:spTree>
    <p:extLst>
      <p:ext uri="{BB962C8B-B14F-4D97-AF65-F5344CB8AC3E}">
        <p14:creationId xmlns:p14="http://schemas.microsoft.com/office/powerpoint/2010/main" val="256244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14877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6572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9043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2060575"/>
            <a:ext cx="4027487"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1075" y="2060575"/>
            <a:ext cx="4029075"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2871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1408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171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01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3787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398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5B21133-D8A9-534C-B5BD-F21D9A7EBB5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3412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476250"/>
            <a:ext cx="2051050" cy="6192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476250"/>
            <a:ext cx="6005512" cy="6192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044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a:xfrm>
            <a:off x="7212106" y="6356350"/>
            <a:ext cx="1752600" cy="365125"/>
          </a:xfrm>
        </p:spPr>
        <p:txBody>
          <a:body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15B21133-D8A9-534C-B5BD-F21D9A7EBB5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6ED41DF3-B2B6-FF43-A025-09C43CFE3FE7}" type="datetimeFigureOut">
              <a:rPr lang="en-US" smtClean="0"/>
              <a:t>11/7/19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15B21133-D8A9-534C-B5BD-F21D9A7EBB5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 name="Date Placeholder 6"/>
          <p:cNvSpPr>
            <a:spLocks noGrp="1"/>
          </p:cNvSpPr>
          <p:nvPr>
            <p:ph type="dt" sz="half" idx="10"/>
          </p:nvPr>
        </p:nvSpPr>
        <p:spPr/>
        <p:txBody>
          <a:bodyPr/>
          <a:lstStyle/>
          <a:p>
            <a:fld id="{6ED41DF3-B2B6-FF43-A025-09C43CFE3FE7}" type="datetimeFigureOut">
              <a:rPr lang="en-US" smtClean="0"/>
              <a:t>11/7/19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21133-D8A9-534C-B5BD-F21D9A7EBB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6ED41DF3-B2B6-FF43-A025-09C43CFE3FE7}"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1133-D8A9-534C-B5BD-F21D9A7EBB5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6ED41DF3-B2B6-FF43-A025-09C43CFE3FE7}" type="datetimeFigureOut">
              <a:rPr lang="en-US" smtClean="0"/>
              <a:t>11/7/19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15B21133-D8A9-534C-B5BD-F21D9A7EBB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2" r:id="rId20"/>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9" name="Picture 15" descr="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2225"/>
            <a:ext cx="9144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619250" y="476250"/>
            <a:ext cx="72009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11188" y="2060575"/>
            <a:ext cx="8208962"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039432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r" rtl="0" fontAlgn="base">
        <a:spcBef>
          <a:spcPct val="0"/>
        </a:spcBef>
        <a:spcAft>
          <a:spcPct val="0"/>
        </a:spcAft>
        <a:defRPr sz="3600" b="1">
          <a:solidFill>
            <a:schemeClr val="tx1"/>
          </a:solidFill>
          <a:latin typeface="+mj-lt"/>
          <a:ea typeface="+mj-ea"/>
          <a:cs typeface="+mj-cs"/>
        </a:defRPr>
      </a:lvl1pPr>
      <a:lvl2pPr algn="r" rtl="0" fontAlgn="base">
        <a:spcBef>
          <a:spcPct val="0"/>
        </a:spcBef>
        <a:spcAft>
          <a:spcPct val="0"/>
        </a:spcAft>
        <a:defRPr sz="3600" b="1">
          <a:solidFill>
            <a:schemeClr val="tx1"/>
          </a:solidFill>
          <a:latin typeface="Arial" charset="0"/>
        </a:defRPr>
      </a:lvl2pPr>
      <a:lvl3pPr algn="r" rtl="0" fontAlgn="base">
        <a:spcBef>
          <a:spcPct val="0"/>
        </a:spcBef>
        <a:spcAft>
          <a:spcPct val="0"/>
        </a:spcAft>
        <a:defRPr sz="3600" b="1">
          <a:solidFill>
            <a:schemeClr val="tx1"/>
          </a:solidFill>
          <a:latin typeface="Arial" charset="0"/>
        </a:defRPr>
      </a:lvl3pPr>
      <a:lvl4pPr algn="r" rtl="0" fontAlgn="base">
        <a:spcBef>
          <a:spcPct val="0"/>
        </a:spcBef>
        <a:spcAft>
          <a:spcPct val="0"/>
        </a:spcAft>
        <a:defRPr sz="3600" b="1">
          <a:solidFill>
            <a:schemeClr val="tx1"/>
          </a:solidFill>
          <a:latin typeface="Arial" charset="0"/>
        </a:defRPr>
      </a:lvl4pPr>
      <a:lvl5pPr algn="r" rtl="0" fontAlgn="base">
        <a:spcBef>
          <a:spcPct val="0"/>
        </a:spcBef>
        <a:spcAft>
          <a:spcPct val="0"/>
        </a:spcAft>
        <a:defRPr sz="3600" b="1">
          <a:solidFill>
            <a:schemeClr val="tx1"/>
          </a:solidFill>
          <a:latin typeface="Arial" charset="0"/>
        </a:defRPr>
      </a:lvl5pPr>
      <a:lvl6pPr marL="457200" algn="r" rtl="0" fontAlgn="base">
        <a:spcBef>
          <a:spcPct val="0"/>
        </a:spcBef>
        <a:spcAft>
          <a:spcPct val="0"/>
        </a:spcAft>
        <a:defRPr sz="3600" b="1">
          <a:solidFill>
            <a:schemeClr val="tx1"/>
          </a:solidFill>
          <a:latin typeface="Arial" charset="0"/>
        </a:defRPr>
      </a:lvl6pPr>
      <a:lvl7pPr marL="914400" algn="r" rtl="0" fontAlgn="base">
        <a:spcBef>
          <a:spcPct val="0"/>
        </a:spcBef>
        <a:spcAft>
          <a:spcPct val="0"/>
        </a:spcAft>
        <a:defRPr sz="3600" b="1">
          <a:solidFill>
            <a:schemeClr val="tx1"/>
          </a:solidFill>
          <a:latin typeface="Arial" charset="0"/>
        </a:defRPr>
      </a:lvl7pPr>
      <a:lvl8pPr marL="1371600" algn="r" rtl="0" fontAlgn="base">
        <a:spcBef>
          <a:spcPct val="0"/>
        </a:spcBef>
        <a:spcAft>
          <a:spcPct val="0"/>
        </a:spcAft>
        <a:defRPr sz="3600" b="1">
          <a:solidFill>
            <a:schemeClr val="tx1"/>
          </a:solidFill>
          <a:latin typeface="Arial" charset="0"/>
        </a:defRPr>
      </a:lvl8pPr>
      <a:lvl9pPr marL="1828800" algn="r" rtl="0" fontAlgn="base">
        <a:spcBef>
          <a:spcPct val="0"/>
        </a:spcBef>
        <a:spcAft>
          <a:spcPct val="0"/>
        </a:spcAft>
        <a:defRPr sz="3600" b="1">
          <a:solidFill>
            <a:schemeClr val="tx1"/>
          </a:solidFill>
          <a:latin typeface="Arial" charset="0"/>
        </a:defRPr>
      </a:lvl9pPr>
    </p:titleStyle>
    <p:bodyStyle>
      <a:lvl1pPr marL="342900" indent="12700" algn="l" rtl="0" fontAlgn="base">
        <a:spcBef>
          <a:spcPct val="20000"/>
        </a:spcBef>
        <a:spcAft>
          <a:spcPct val="100000"/>
        </a:spcAft>
        <a:defRPr sz="2400">
          <a:solidFill>
            <a:schemeClr val="tx1"/>
          </a:solidFill>
          <a:latin typeface="+mn-lt"/>
          <a:ea typeface="+mn-ea"/>
          <a:cs typeface="+mn-cs"/>
        </a:defRPr>
      </a:lvl1pPr>
      <a:lvl2pPr marL="723900" indent="355600" algn="l" rtl="0" fontAlgn="base">
        <a:spcBef>
          <a:spcPct val="20000"/>
        </a:spcBef>
        <a:spcAft>
          <a:spcPct val="0"/>
        </a:spcAft>
        <a:buChar char="•"/>
        <a:defRPr sz="2400">
          <a:solidFill>
            <a:schemeClr val="tx1"/>
          </a:solidFill>
          <a:latin typeface="+mn-lt"/>
        </a:defRPr>
      </a:lvl2pPr>
      <a:lvl3pPr marL="1487488" indent="-228600" algn="l" rtl="0" fontAlgn="base">
        <a:spcBef>
          <a:spcPct val="20000"/>
        </a:spcBef>
        <a:spcAft>
          <a:spcPct val="0"/>
        </a:spcAft>
        <a:defRPr sz="1600">
          <a:solidFill>
            <a:schemeClr val="tx1"/>
          </a:solidFill>
          <a:latin typeface="+mn-lt"/>
        </a:defRPr>
      </a:lvl3pPr>
      <a:lvl4pPr marL="1895475" indent="-228600" algn="l" rtl="0" fontAlgn="base">
        <a:spcBef>
          <a:spcPct val="20000"/>
        </a:spcBef>
        <a:spcAft>
          <a:spcPct val="0"/>
        </a:spcAft>
        <a:defRPr sz="1400">
          <a:solidFill>
            <a:schemeClr val="tx1"/>
          </a:solidFill>
          <a:latin typeface="+mn-lt"/>
        </a:defRPr>
      </a:lvl4pPr>
      <a:lvl5pPr marL="2303463" indent="-228600" algn="l" rtl="0" fontAlgn="base">
        <a:spcBef>
          <a:spcPct val="20000"/>
        </a:spcBef>
        <a:spcAft>
          <a:spcPct val="0"/>
        </a:spcAft>
        <a:defRPr sz="1400">
          <a:solidFill>
            <a:schemeClr val="tx1"/>
          </a:solidFill>
          <a:latin typeface="+mn-lt"/>
        </a:defRPr>
      </a:lvl5pPr>
      <a:lvl6pPr marL="2760663" indent="-228600" algn="l" rtl="0" fontAlgn="base">
        <a:spcBef>
          <a:spcPct val="20000"/>
        </a:spcBef>
        <a:spcAft>
          <a:spcPct val="0"/>
        </a:spcAft>
        <a:defRPr sz="1400">
          <a:solidFill>
            <a:schemeClr val="tx1"/>
          </a:solidFill>
          <a:latin typeface="+mn-lt"/>
        </a:defRPr>
      </a:lvl6pPr>
      <a:lvl7pPr marL="3217863" indent="-228600" algn="l" rtl="0" fontAlgn="base">
        <a:spcBef>
          <a:spcPct val="20000"/>
        </a:spcBef>
        <a:spcAft>
          <a:spcPct val="0"/>
        </a:spcAft>
        <a:defRPr sz="1400">
          <a:solidFill>
            <a:schemeClr val="tx1"/>
          </a:solidFill>
          <a:latin typeface="+mn-lt"/>
        </a:defRPr>
      </a:lvl7pPr>
      <a:lvl8pPr marL="3675063" indent="-228600" algn="l" rtl="0" fontAlgn="base">
        <a:spcBef>
          <a:spcPct val="20000"/>
        </a:spcBef>
        <a:spcAft>
          <a:spcPct val="0"/>
        </a:spcAft>
        <a:defRPr sz="1400">
          <a:solidFill>
            <a:schemeClr val="tx1"/>
          </a:solidFill>
          <a:latin typeface="+mn-lt"/>
        </a:defRPr>
      </a:lvl8pPr>
      <a:lvl9pPr marL="4132263" indent="-228600" algn="l" rtl="0" fontAlgn="base">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9125" y="4208929"/>
            <a:ext cx="5590243" cy="817459"/>
          </a:xfrm>
        </p:spPr>
        <p:txBody>
          <a:bodyPr>
            <a:normAutofit/>
          </a:bodyPr>
          <a:lstStyle/>
          <a:p>
            <a:r>
              <a:rPr lang="en-US" sz="3600" dirty="0"/>
              <a:t>Unconsciousness</a:t>
            </a:r>
          </a:p>
        </p:txBody>
      </p:sp>
      <p:sp>
        <p:nvSpPr>
          <p:cNvPr id="3" name="Subtitle 2"/>
          <p:cNvSpPr>
            <a:spLocks noGrp="1"/>
          </p:cNvSpPr>
          <p:nvPr>
            <p:ph type="subTitle" idx="1"/>
          </p:nvPr>
        </p:nvSpPr>
        <p:spPr>
          <a:xfrm>
            <a:off x="3069125" y="5257800"/>
            <a:ext cx="5590243" cy="621792"/>
          </a:xfrm>
        </p:spPr>
        <p:txBody>
          <a:bodyPr/>
          <a:lstStyle/>
          <a:p>
            <a:r>
              <a:rPr lang="en-US" dirty="0"/>
              <a:t>Dr. </a:t>
            </a:r>
            <a:r>
              <a:rPr lang="en-US" dirty="0" err="1"/>
              <a:t>Teifion</a:t>
            </a:r>
            <a:r>
              <a:rPr lang="en-US" dirty="0"/>
              <a:t> Davies</a:t>
            </a:r>
          </a:p>
          <a:p>
            <a:r>
              <a:rPr lang="en-US" dirty="0"/>
              <a:t>Consultant in Emergency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sz="3200" dirty="0"/>
              <a:t>Aetiology: Non-structural</a:t>
            </a:r>
          </a:p>
        </p:txBody>
      </p:sp>
      <p:sp>
        <p:nvSpPr>
          <p:cNvPr id="3" name="Content Placeholder 2">
            <a:extLst>
              <a:ext uri="{FF2B5EF4-FFF2-40B4-BE49-F238E27FC236}">
                <a16:creationId xmlns:a16="http://schemas.microsoft.com/office/drawing/2014/main" id="{035C90F1-D267-D14A-AAC1-CF8A9397F3C9}"/>
              </a:ext>
            </a:extLst>
          </p:cNvPr>
          <p:cNvSpPr>
            <a:spLocks noGrp="1"/>
          </p:cNvSpPr>
          <p:nvPr>
            <p:ph idx="1"/>
          </p:nvPr>
        </p:nvSpPr>
        <p:spPr/>
        <p:txBody>
          <a:bodyPr>
            <a:normAutofit lnSpcReduction="10000"/>
          </a:bodyPr>
          <a:lstStyle/>
          <a:p>
            <a:r>
              <a:rPr lang="en-US" b="1" dirty="0"/>
              <a:t>Infections</a:t>
            </a:r>
          </a:p>
          <a:p>
            <a:pPr lvl="3"/>
            <a:r>
              <a:rPr lang="en-US" dirty="0"/>
              <a:t>Meningitis</a:t>
            </a:r>
          </a:p>
          <a:p>
            <a:pPr lvl="3"/>
            <a:r>
              <a:rPr lang="en-US" dirty="0"/>
              <a:t>Encephalitis</a:t>
            </a:r>
          </a:p>
          <a:p>
            <a:pPr lvl="3"/>
            <a:r>
              <a:rPr lang="en-US" dirty="0"/>
              <a:t>Sepsis</a:t>
            </a:r>
          </a:p>
          <a:p>
            <a:pPr lvl="3"/>
            <a:r>
              <a:rPr lang="en-US" dirty="0"/>
              <a:t>Cerebral abscess</a:t>
            </a:r>
          </a:p>
          <a:p>
            <a:r>
              <a:rPr lang="en-US" b="1" dirty="0"/>
              <a:t>Toxins</a:t>
            </a:r>
          </a:p>
          <a:p>
            <a:pPr lvl="3"/>
            <a:r>
              <a:rPr lang="en-US" dirty="0"/>
              <a:t>Methanol</a:t>
            </a:r>
          </a:p>
          <a:p>
            <a:pPr lvl="3"/>
            <a:r>
              <a:rPr lang="en-US" dirty="0"/>
              <a:t>Ethylene glycol</a:t>
            </a:r>
          </a:p>
          <a:p>
            <a:pPr lvl="3"/>
            <a:r>
              <a:rPr lang="en-US" dirty="0"/>
              <a:t>Carbon Monoxide</a:t>
            </a:r>
          </a:p>
          <a:p>
            <a:pPr lvl="3"/>
            <a:r>
              <a:rPr lang="en-US" dirty="0"/>
              <a:t>Lead</a:t>
            </a:r>
          </a:p>
          <a:p>
            <a:pPr lvl="3"/>
            <a:r>
              <a:rPr lang="en-US" dirty="0"/>
              <a:t>Cyanide</a:t>
            </a:r>
          </a:p>
          <a:p>
            <a:pPr lvl="3"/>
            <a:endParaRPr lang="en-US" dirty="0"/>
          </a:p>
          <a:p>
            <a:pPr lvl="3"/>
            <a:endParaRPr lang="en-US" dirty="0"/>
          </a:p>
          <a:p>
            <a:pPr lvl="1"/>
            <a:endParaRPr lang="en-US" dirty="0"/>
          </a:p>
        </p:txBody>
      </p:sp>
      <p:graphicFrame>
        <p:nvGraphicFramePr>
          <p:cNvPr id="5" name="Table 4">
            <a:extLst>
              <a:ext uri="{FF2B5EF4-FFF2-40B4-BE49-F238E27FC236}">
                <a16:creationId xmlns:a16="http://schemas.microsoft.com/office/drawing/2014/main" id="{711E3985-C9C3-BD42-896E-64A2EAA8F606}"/>
              </a:ext>
            </a:extLst>
          </p:cNvPr>
          <p:cNvGraphicFramePr>
            <a:graphicFrameLocks noGrp="1"/>
          </p:cNvGraphicFramePr>
          <p:nvPr>
            <p:extLst>
              <p:ext uri="{D42A27DB-BD31-4B8C-83A1-F6EECF244321}">
                <p14:modId xmlns:p14="http://schemas.microsoft.com/office/powerpoint/2010/main" val="3951511664"/>
              </p:ext>
            </p:extLst>
          </p:nvPr>
        </p:nvGraphicFramePr>
        <p:xfrm>
          <a:off x="6067586" y="2988560"/>
          <a:ext cx="6508750" cy="2560320"/>
        </p:xfrm>
        <a:graphic>
          <a:graphicData uri="http://schemas.openxmlformats.org/drawingml/2006/table">
            <a:tbl>
              <a:tblPr/>
              <a:tblGrid>
                <a:gridCol w="6508750">
                  <a:extLst>
                    <a:ext uri="{9D8B030D-6E8A-4147-A177-3AD203B41FA5}">
                      <a16:colId xmlns:a16="http://schemas.microsoft.com/office/drawing/2014/main" val="1701718052"/>
                    </a:ext>
                  </a:extLst>
                </a:gridCol>
              </a:tblGrid>
              <a:tr h="0">
                <a:tc>
                  <a:txBody>
                    <a:bodyPr/>
                    <a:lstStyle/>
                    <a:p>
                      <a:endParaRPr lang="en-US"/>
                    </a:p>
                  </a:txBody>
                  <a:tcPr anchor="ctr">
                    <a:lnL>
                      <a:noFill/>
                    </a:lnL>
                    <a:lnR>
                      <a:noFill/>
                    </a:lnR>
                    <a:lnT>
                      <a:noFill/>
                    </a:lnT>
                    <a:lnB>
                      <a:noFill/>
                    </a:lnB>
                  </a:tcPr>
                </a:tc>
                <a:extLst>
                  <a:ext uri="{0D108BD9-81ED-4DB2-BD59-A6C34878D82A}">
                    <a16:rowId xmlns:a16="http://schemas.microsoft.com/office/drawing/2014/main" val="4178458639"/>
                  </a:ext>
                </a:extLst>
              </a:tr>
              <a:tr h="0">
                <a:tc>
                  <a:txBody>
                    <a:bodyPr/>
                    <a:lstStyle/>
                    <a:p>
                      <a:endParaRPr lang="en-US"/>
                    </a:p>
                  </a:txBody>
                  <a:tcPr anchor="ctr">
                    <a:lnL>
                      <a:noFill/>
                    </a:lnL>
                    <a:lnR>
                      <a:noFill/>
                    </a:lnR>
                    <a:lnT>
                      <a:noFill/>
                    </a:lnT>
                    <a:lnB>
                      <a:noFill/>
                    </a:lnB>
                  </a:tcPr>
                </a:tc>
                <a:extLst>
                  <a:ext uri="{0D108BD9-81ED-4DB2-BD59-A6C34878D82A}">
                    <a16:rowId xmlns:a16="http://schemas.microsoft.com/office/drawing/2014/main" val="801539379"/>
                  </a:ext>
                </a:extLst>
              </a:tr>
              <a:tr h="0">
                <a:tc>
                  <a:txBody>
                    <a:bodyPr/>
                    <a:lstStyle/>
                    <a:p>
                      <a:endParaRPr lang="en-US"/>
                    </a:p>
                  </a:txBody>
                  <a:tcPr anchor="ctr">
                    <a:lnL>
                      <a:noFill/>
                    </a:lnL>
                    <a:lnR>
                      <a:noFill/>
                    </a:lnR>
                    <a:lnT>
                      <a:noFill/>
                    </a:lnT>
                    <a:lnB>
                      <a:noFill/>
                    </a:lnB>
                  </a:tcPr>
                </a:tc>
                <a:extLst>
                  <a:ext uri="{0D108BD9-81ED-4DB2-BD59-A6C34878D82A}">
                    <a16:rowId xmlns:a16="http://schemas.microsoft.com/office/drawing/2014/main" val="1072734283"/>
                  </a:ext>
                </a:extLst>
              </a:tr>
              <a:tr h="0">
                <a:tc>
                  <a:txBody>
                    <a:bodyPr/>
                    <a:lstStyle/>
                    <a:p>
                      <a:endParaRPr lang="en-US"/>
                    </a:p>
                  </a:txBody>
                  <a:tcPr anchor="ctr">
                    <a:lnL>
                      <a:noFill/>
                    </a:lnL>
                    <a:lnR>
                      <a:noFill/>
                    </a:lnR>
                    <a:lnT>
                      <a:noFill/>
                    </a:lnT>
                    <a:lnB>
                      <a:noFill/>
                    </a:lnB>
                  </a:tcPr>
                </a:tc>
                <a:extLst>
                  <a:ext uri="{0D108BD9-81ED-4DB2-BD59-A6C34878D82A}">
                    <a16:rowId xmlns:a16="http://schemas.microsoft.com/office/drawing/2014/main" val="3242194643"/>
                  </a:ext>
                </a:extLst>
              </a:tr>
              <a:tr h="0">
                <a:tc>
                  <a:txBody>
                    <a:bodyPr/>
                    <a:lstStyle/>
                    <a:p>
                      <a:endParaRPr lang="en-US"/>
                    </a:p>
                  </a:txBody>
                  <a:tcPr anchor="ctr">
                    <a:lnL>
                      <a:noFill/>
                    </a:lnL>
                    <a:lnR>
                      <a:noFill/>
                    </a:lnR>
                    <a:lnT>
                      <a:noFill/>
                    </a:lnT>
                    <a:lnB>
                      <a:noFill/>
                    </a:lnB>
                  </a:tcPr>
                </a:tc>
                <a:extLst>
                  <a:ext uri="{0D108BD9-81ED-4DB2-BD59-A6C34878D82A}">
                    <a16:rowId xmlns:a16="http://schemas.microsoft.com/office/drawing/2014/main" val="1744738615"/>
                  </a:ext>
                </a:extLst>
              </a:tr>
              <a:tr h="0">
                <a:tc>
                  <a:txBody>
                    <a:bodyPr/>
                    <a:lstStyle/>
                    <a:p>
                      <a:endParaRPr lang="en-US"/>
                    </a:p>
                  </a:txBody>
                  <a:tcPr anchor="ctr">
                    <a:lnL>
                      <a:noFill/>
                    </a:lnL>
                    <a:lnR>
                      <a:noFill/>
                    </a:lnR>
                    <a:lnT>
                      <a:noFill/>
                    </a:lnT>
                    <a:lnB>
                      <a:noFill/>
                    </a:lnB>
                  </a:tcPr>
                </a:tc>
                <a:extLst>
                  <a:ext uri="{0D108BD9-81ED-4DB2-BD59-A6C34878D82A}">
                    <a16:rowId xmlns:a16="http://schemas.microsoft.com/office/drawing/2014/main" val="22577558"/>
                  </a:ext>
                </a:extLst>
              </a:tr>
              <a:tr h="0">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4064167042"/>
                  </a:ext>
                </a:extLst>
              </a:tr>
            </a:tbl>
          </a:graphicData>
        </a:graphic>
      </p:graphicFrame>
      <p:pic>
        <p:nvPicPr>
          <p:cNvPr id="4" name="Picture 3">
            <a:extLst>
              <a:ext uri="{FF2B5EF4-FFF2-40B4-BE49-F238E27FC236}">
                <a16:creationId xmlns:a16="http://schemas.microsoft.com/office/drawing/2014/main" id="{ECB7FDD0-F5DF-D942-82DB-83918C8AAF5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817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198453" cy="523220"/>
          </a:xfrm>
          <a:prstGeom prst="rect">
            <a:avLst/>
          </a:prstGeom>
          <a:noFill/>
        </p:spPr>
        <p:txBody>
          <a:bodyPr wrap="square" rtlCol="0">
            <a:spAutoFit/>
          </a:bodyPr>
          <a:lstStyle/>
          <a:p>
            <a:r>
              <a:rPr lang="en-US" sz="2800" b="1" i="1" dirty="0"/>
              <a:t>Key points</a:t>
            </a:r>
          </a:p>
        </p:txBody>
      </p:sp>
    </p:spTree>
    <p:extLst>
      <p:ext uri="{BB962C8B-B14F-4D97-AF65-F5344CB8AC3E}">
        <p14:creationId xmlns:p14="http://schemas.microsoft.com/office/powerpoint/2010/main" val="210285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GB" sz="2400" b="1" i="1" dirty="0">
                <a:solidFill>
                  <a:srgbClr val="FF0000"/>
                </a:solidFill>
              </a:rPr>
              <a:t>An initial assessment of airway, breathing, and circulation </a:t>
            </a:r>
            <a:r>
              <a:rPr lang="en-GB" sz="2400" b="1" i="1" dirty="0"/>
              <a:t>(</a:t>
            </a:r>
            <a:r>
              <a:rPr lang="en-GB" sz="2400" dirty="0"/>
              <a:t>ABC</a:t>
            </a:r>
            <a:r>
              <a:rPr lang="en-GB" sz="2400" b="1" i="1" dirty="0">
                <a:solidFill>
                  <a:srgbClr val="FF0000"/>
                </a:solidFill>
              </a:rPr>
              <a:t>DEFG</a:t>
            </a:r>
            <a:r>
              <a:rPr lang="en-GB" sz="2400" b="1" i="1" dirty="0"/>
              <a:t>) </a:t>
            </a:r>
            <a:r>
              <a:rPr lang="en-GB" sz="2400" dirty="0"/>
              <a:t>must be performed to identify and manage the most immediate threats to life</a:t>
            </a:r>
          </a:p>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198453" cy="523220"/>
          </a:xfrm>
          <a:prstGeom prst="rect">
            <a:avLst/>
          </a:prstGeom>
          <a:noFill/>
        </p:spPr>
        <p:txBody>
          <a:bodyPr wrap="square" rtlCol="0">
            <a:spAutoFit/>
          </a:bodyPr>
          <a:lstStyle/>
          <a:p>
            <a:r>
              <a:rPr lang="en-US" sz="2800" b="1" i="1" dirty="0"/>
              <a:t>Key points</a:t>
            </a:r>
          </a:p>
        </p:txBody>
      </p:sp>
    </p:spTree>
    <p:extLst>
      <p:ext uri="{BB962C8B-B14F-4D97-AF65-F5344CB8AC3E}">
        <p14:creationId xmlns:p14="http://schemas.microsoft.com/office/powerpoint/2010/main" val="234095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GB" sz="1400" b="1" i="1" dirty="0"/>
              <a:t>An initial assessment of airway, breathing, and circulation (</a:t>
            </a:r>
            <a:r>
              <a:rPr lang="en-GB" sz="1400" dirty="0"/>
              <a:t>ABC</a:t>
            </a:r>
            <a:r>
              <a:rPr lang="en-GB" sz="1400" b="1" i="1" dirty="0">
                <a:solidFill>
                  <a:srgbClr val="FF0000"/>
                </a:solidFill>
              </a:rPr>
              <a:t>DEFG</a:t>
            </a:r>
            <a:r>
              <a:rPr lang="en-GB" sz="1400" b="1" i="1" dirty="0"/>
              <a:t>) </a:t>
            </a:r>
            <a:r>
              <a:rPr lang="en-GB" sz="1400" dirty="0"/>
              <a:t>must be performed to identify and manage the most immediate threats to life</a:t>
            </a:r>
          </a:p>
          <a:p>
            <a:r>
              <a:rPr lang="en-GB" sz="2400" dirty="0"/>
              <a:t>All facets of care, history, examination, investigation and treatment/management should be </a:t>
            </a:r>
            <a:r>
              <a:rPr lang="en-GB" sz="2400" b="1" i="1" dirty="0">
                <a:solidFill>
                  <a:srgbClr val="FF0000"/>
                </a:solidFill>
              </a:rPr>
              <a:t>delivered in parallel </a:t>
            </a:r>
            <a:r>
              <a:rPr lang="en-GB" sz="2400" dirty="0"/>
              <a:t>by a team working in a systematic way</a:t>
            </a:r>
          </a:p>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198453" cy="523220"/>
          </a:xfrm>
          <a:prstGeom prst="rect">
            <a:avLst/>
          </a:prstGeom>
          <a:noFill/>
        </p:spPr>
        <p:txBody>
          <a:bodyPr wrap="square" rtlCol="0">
            <a:spAutoFit/>
          </a:bodyPr>
          <a:lstStyle/>
          <a:p>
            <a:r>
              <a:rPr lang="en-US" sz="2800" b="1" i="1" dirty="0"/>
              <a:t>Key points</a:t>
            </a:r>
          </a:p>
        </p:txBody>
      </p:sp>
    </p:spTree>
    <p:extLst>
      <p:ext uri="{BB962C8B-B14F-4D97-AF65-F5344CB8AC3E}">
        <p14:creationId xmlns:p14="http://schemas.microsoft.com/office/powerpoint/2010/main" val="313504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GB" sz="1400" b="1" i="1" dirty="0"/>
              <a:t>An initial assessment of airway, breathing, and circulation (</a:t>
            </a:r>
            <a:r>
              <a:rPr lang="en-GB" sz="1400" dirty="0"/>
              <a:t>ABC</a:t>
            </a:r>
            <a:r>
              <a:rPr lang="en-GB" sz="1400" b="1" i="1" dirty="0">
                <a:solidFill>
                  <a:srgbClr val="FF0000"/>
                </a:solidFill>
              </a:rPr>
              <a:t>DEFG</a:t>
            </a:r>
            <a:r>
              <a:rPr lang="en-GB" sz="1400" b="1" i="1" dirty="0"/>
              <a:t>) </a:t>
            </a:r>
            <a:r>
              <a:rPr lang="en-GB" sz="1400" dirty="0"/>
              <a:t>must be performed to identify and manage the most immediate threats to life</a:t>
            </a:r>
          </a:p>
          <a:p>
            <a:r>
              <a:rPr lang="en-GB" sz="1400" dirty="0"/>
              <a:t>All facets of care, history, examination, investigation and treatment/management should be </a:t>
            </a:r>
            <a:r>
              <a:rPr lang="en-GB" sz="1400" b="1" i="1" dirty="0"/>
              <a:t>delivered in parallel </a:t>
            </a:r>
            <a:r>
              <a:rPr lang="en-GB" sz="1400" dirty="0"/>
              <a:t>by a team working in a systematic way</a:t>
            </a:r>
          </a:p>
          <a:p>
            <a:r>
              <a:rPr lang="en-GB" sz="2400" b="1" i="1" dirty="0">
                <a:solidFill>
                  <a:srgbClr val="FF0000"/>
                </a:solidFill>
              </a:rPr>
              <a:t>Even in the apparent absence of trauma</a:t>
            </a:r>
            <a:r>
              <a:rPr lang="en-GB" sz="2400" dirty="0"/>
              <a:t>, especially in older patients or patients taking anticoagulants, brain injury or </a:t>
            </a:r>
            <a:r>
              <a:rPr lang="en-GB" sz="2400" b="1" i="1" dirty="0">
                <a:solidFill>
                  <a:srgbClr val="FF0000"/>
                </a:solidFill>
              </a:rPr>
              <a:t>trauma should still be considered and the cervical spine immobilised</a:t>
            </a:r>
            <a:r>
              <a:rPr lang="en-GB" sz="2400" b="1" i="1" dirty="0"/>
              <a:t>.</a:t>
            </a:r>
          </a:p>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198453" cy="523220"/>
          </a:xfrm>
          <a:prstGeom prst="rect">
            <a:avLst/>
          </a:prstGeom>
          <a:noFill/>
        </p:spPr>
        <p:txBody>
          <a:bodyPr wrap="square" rtlCol="0">
            <a:spAutoFit/>
          </a:bodyPr>
          <a:lstStyle/>
          <a:p>
            <a:r>
              <a:rPr lang="en-US" sz="2800" b="1" i="1" dirty="0"/>
              <a:t>Key points</a:t>
            </a:r>
          </a:p>
        </p:txBody>
      </p:sp>
    </p:spTree>
    <p:extLst>
      <p:ext uri="{BB962C8B-B14F-4D97-AF65-F5344CB8AC3E}">
        <p14:creationId xmlns:p14="http://schemas.microsoft.com/office/powerpoint/2010/main" val="404322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fontScale="92500" lnSpcReduction="10000"/>
          </a:bodyPr>
          <a:lstStyle/>
          <a:p>
            <a:r>
              <a:rPr lang="en-GB" sz="1600" b="1" i="1" dirty="0"/>
              <a:t>An initial assessment of airway, breathing, and circulation (</a:t>
            </a:r>
            <a:r>
              <a:rPr lang="en-GB" sz="1600" dirty="0"/>
              <a:t>ABC</a:t>
            </a:r>
            <a:r>
              <a:rPr lang="en-GB" sz="1600" b="1" i="1" dirty="0">
                <a:solidFill>
                  <a:srgbClr val="FF0000"/>
                </a:solidFill>
              </a:rPr>
              <a:t>DEFG</a:t>
            </a:r>
            <a:r>
              <a:rPr lang="en-GB" sz="1600" b="1" i="1" dirty="0"/>
              <a:t>) </a:t>
            </a:r>
            <a:r>
              <a:rPr lang="en-GB" sz="1600" dirty="0"/>
              <a:t>must be performed to identify and manage the most immediate threats to life</a:t>
            </a:r>
          </a:p>
          <a:p>
            <a:r>
              <a:rPr lang="en-GB" sz="1600" dirty="0"/>
              <a:t>All facets of care, history, examination, investigation and treatment/management should be </a:t>
            </a:r>
            <a:r>
              <a:rPr lang="en-GB" sz="1600" b="1" i="1" dirty="0"/>
              <a:t>delivered in parallel </a:t>
            </a:r>
            <a:r>
              <a:rPr lang="en-GB" sz="1600" dirty="0"/>
              <a:t>by a team working in a systematic way</a:t>
            </a:r>
          </a:p>
          <a:p>
            <a:r>
              <a:rPr lang="en-GB" sz="1600" b="1" i="1" dirty="0"/>
              <a:t>Even in the apparent absence of trauma</a:t>
            </a:r>
            <a:r>
              <a:rPr lang="en-GB" sz="1600" dirty="0"/>
              <a:t>, especially in older patients or patients taking anticoagulants, brain injury or </a:t>
            </a:r>
            <a:r>
              <a:rPr lang="en-GB" sz="1600" b="1" i="1" dirty="0"/>
              <a:t>trauma should still be considered. Immobilise the cervical spine.</a:t>
            </a:r>
          </a:p>
          <a:p>
            <a:r>
              <a:rPr lang="en-GB" sz="2600" b="1" i="1" dirty="0">
                <a:solidFill>
                  <a:srgbClr val="FF0000"/>
                </a:solidFill>
              </a:rPr>
              <a:t>Senior physicians must be involved early </a:t>
            </a:r>
            <a:r>
              <a:rPr lang="en-GB" sz="2600" dirty="0"/>
              <a:t>in the care of an unconscious patient, to liaise with critical care and speak with the patient's relatives or advocates, especially when decisions regarding cardiopulmonary resuscitation or ceiling of care are required</a:t>
            </a:r>
          </a:p>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198453" cy="523220"/>
          </a:xfrm>
          <a:prstGeom prst="rect">
            <a:avLst/>
          </a:prstGeom>
          <a:noFill/>
        </p:spPr>
        <p:txBody>
          <a:bodyPr wrap="square" rtlCol="0">
            <a:spAutoFit/>
          </a:bodyPr>
          <a:lstStyle/>
          <a:p>
            <a:r>
              <a:rPr lang="en-US" sz="2800" b="1" i="1" dirty="0"/>
              <a:t>Key points</a:t>
            </a:r>
          </a:p>
        </p:txBody>
      </p:sp>
    </p:spTree>
    <p:extLst>
      <p:ext uri="{BB962C8B-B14F-4D97-AF65-F5344CB8AC3E}">
        <p14:creationId xmlns:p14="http://schemas.microsoft.com/office/powerpoint/2010/main" val="287775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lnSpcReduction="10000"/>
          </a:bodyPr>
          <a:lstStyle/>
          <a:p>
            <a:r>
              <a:rPr lang="en-US" sz="2400" dirty="0"/>
              <a:t>All possible sources</a:t>
            </a:r>
          </a:p>
          <a:p>
            <a:pPr lvl="3"/>
            <a:r>
              <a:rPr lang="en-US" sz="2200" dirty="0"/>
              <a:t>Family &amp; friends</a:t>
            </a:r>
          </a:p>
          <a:p>
            <a:pPr lvl="3"/>
            <a:r>
              <a:rPr lang="en-US" sz="2200" dirty="0"/>
              <a:t>Witnesses</a:t>
            </a:r>
          </a:p>
          <a:p>
            <a:pPr lvl="3"/>
            <a:r>
              <a:rPr lang="en-US" sz="2200" dirty="0"/>
              <a:t>Medical notes</a:t>
            </a:r>
          </a:p>
          <a:p>
            <a:pPr lvl="3"/>
            <a:r>
              <a:rPr lang="en-US" sz="2200" dirty="0"/>
              <a:t>GP</a:t>
            </a:r>
          </a:p>
          <a:p>
            <a:r>
              <a:rPr lang="en-US" sz="2400" dirty="0"/>
              <a:t>Any preceding symptoms </a:t>
            </a:r>
            <a:r>
              <a:rPr lang="en-US" sz="2400" dirty="0" err="1"/>
              <a:t>eg</a:t>
            </a:r>
            <a:r>
              <a:rPr lang="en-US" sz="2400" dirty="0"/>
              <a:t> headache</a:t>
            </a:r>
          </a:p>
          <a:p>
            <a:r>
              <a:rPr lang="en-US" sz="2400" dirty="0"/>
              <a:t>Was the patient well beforehand</a:t>
            </a:r>
          </a:p>
          <a:p>
            <a:r>
              <a:rPr lang="en-US" sz="2400" dirty="0"/>
              <a:t>PMHx </a:t>
            </a:r>
            <a:r>
              <a:rPr lang="en-US" sz="2400" i="1" dirty="0"/>
              <a:t>e.g. Diabetic </a:t>
            </a:r>
          </a:p>
          <a:p>
            <a:r>
              <a:rPr lang="en-US" sz="2400" dirty="0"/>
              <a:t>Meds </a:t>
            </a:r>
            <a:r>
              <a:rPr lang="en-US" sz="2400" i="1" dirty="0"/>
              <a:t>especially Anticoagulation</a:t>
            </a:r>
          </a:p>
          <a:p>
            <a:pPr lvl="3"/>
            <a:endParaRPr lang="en-US" sz="22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198453" cy="523220"/>
          </a:xfrm>
          <a:prstGeom prst="rect">
            <a:avLst/>
          </a:prstGeom>
          <a:noFill/>
        </p:spPr>
        <p:txBody>
          <a:bodyPr wrap="square" rtlCol="0">
            <a:spAutoFit/>
          </a:bodyPr>
          <a:lstStyle/>
          <a:p>
            <a:r>
              <a:rPr lang="en-US" sz="2800" b="1" i="1" dirty="0"/>
              <a:t>History</a:t>
            </a:r>
          </a:p>
        </p:txBody>
      </p:sp>
      <p:pic>
        <p:nvPicPr>
          <p:cNvPr id="5" name="Picture 4">
            <a:extLst>
              <a:ext uri="{FF2B5EF4-FFF2-40B4-BE49-F238E27FC236}">
                <a16:creationId xmlns:a16="http://schemas.microsoft.com/office/drawing/2014/main" id="{7A84A1C5-77CD-B64D-82D2-9042A66AC3D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9267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2707420" cy="523220"/>
          </a:xfrm>
          <a:prstGeom prst="rect">
            <a:avLst/>
          </a:prstGeom>
          <a:noFill/>
        </p:spPr>
        <p:txBody>
          <a:bodyPr wrap="square" rtlCol="0">
            <a:spAutoFit/>
          </a:bodyPr>
          <a:lstStyle/>
          <a:p>
            <a:r>
              <a:rPr lang="en-US" sz="2800" b="1" i="1" dirty="0"/>
              <a:t>Examination</a:t>
            </a:r>
          </a:p>
        </p:txBody>
      </p:sp>
    </p:spTree>
    <p:extLst>
      <p:ext uri="{BB962C8B-B14F-4D97-AF65-F5344CB8AC3E}">
        <p14:creationId xmlns:p14="http://schemas.microsoft.com/office/powerpoint/2010/main" val="31627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b="1" dirty="0">
                <a:solidFill>
                  <a:srgbClr val="FF0000"/>
                </a:solidFill>
              </a:rPr>
              <a:t>Airway</a:t>
            </a:r>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312980" cy="523220"/>
          </a:xfrm>
          <a:prstGeom prst="rect">
            <a:avLst/>
          </a:prstGeom>
          <a:noFill/>
        </p:spPr>
        <p:txBody>
          <a:bodyPr wrap="square" rtlCol="0">
            <a:spAutoFit/>
          </a:bodyPr>
          <a:lstStyle/>
          <a:p>
            <a:r>
              <a:rPr lang="en-US" sz="2800" b="1" i="1" dirty="0"/>
              <a:t>Examination and monitoring</a:t>
            </a:r>
          </a:p>
        </p:txBody>
      </p:sp>
      <p:sp>
        <p:nvSpPr>
          <p:cNvPr id="7" name="TextBox 6">
            <a:extLst>
              <a:ext uri="{FF2B5EF4-FFF2-40B4-BE49-F238E27FC236}">
                <a16:creationId xmlns:a16="http://schemas.microsoft.com/office/drawing/2014/main" id="{6EFD95D8-2888-F843-B762-9813C31B4DA4}"/>
              </a:ext>
            </a:extLst>
          </p:cNvPr>
          <p:cNvSpPr txBox="1"/>
          <p:nvPr/>
        </p:nvSpPr>
        <p:spPr>
          <a:xfrm>
            <a:off x="3245211" y="2921168"/>
            <a:ext cx="6026009" cy="1015663"/>
          </a:xfrm>
          <a:prstGeom prst="rect">
            <a:avLst/>
          </a:prstGeom>
          <a:noFill/>
        </p:spPr>
        <p:txBody>
          <a:bodyPr wrap="none" rtlCol="0">
            <a:spAutoFit/>
          </a:bodyPr>
          <a:lstStyle/>
          <a:p>
            <a:pPr marL="285750" indent="-285750">
              <a:buFont typeface="Wingdings" pitchFamily="2" charset="2"/>
              <a:buChar char="§"/>
            </a:pPr>
            <a:r>
              <a:rPr lang="en-US" sz="2000" dirty="0"/>
              <a:t>Protect the airway from aspiration</a:t>
            </a:r>
          </a:p>
          <a:p>
            <a:pPr marL="285750" indent="-285750">
              <a:buFont typeface="Wingdings" pitchFamily="2" charset="2"/>
              <a:buChar char="§"/>
            </a:pPr>
            <a:r>
              <a:rPr lang="en-US" sz="2000" dirty="0"/>
              <a:t>Provide oxygenation</a:t>
            </a:r>
          </a:p>
          <a:p>
            <a:pPr marL="285750" indent="-285750">
              <a:buFont typeface="Wingdings" pitchFamily="2" charset="2"/>
              <a:buChar char="§"/>
            </a:pPr>
            <a:r>
              <a:rPr lang="en-US" sz="2000" dirty="0"/>
              <a:t>Prevent hypoventilation and control the CO</a:t>
            </a:r>
            <a:r>
              <a:rPr lang="en-US" sz="2000" baseline="-25000" dirty="0"/>
              <a:t>2</a:t>
            </a:r>
          </a:p>
        </p:txBody>
      </p:sp>
    </p:spTree>
    <p:extLst>
      <p:ext uri="{BB962C8B-B14F-4D97-AF65-F5344CB8AC3E}">
        <p14:creationId xmlns:p14="http://schemas.microsoft.com/office/powerpoint/2010/main" val="42525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Airway</a:t>
            </a:r>
          </a:p>
          <a:p>
            <a:r>
              <a:rPr lang="en-US" sz="2400" dirty="0">
                <a:solidFill>
                  <a:schemeClr val="bg1"/>
                </a:solidFill>
              </a:rPr>
              <a:t>Cspine</a:t>
            </a: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8" y="1549830"/>
            <a:ext cx="5302471" cy="523220"/>
          </a:xfrm>
          <a:prstGeom prst="rect">
            <a:avLst/>
          </a:prstGeom>
          <a:noFill/>
        </p:spPr>
        <p:txBody>
          <a:bodyPr wrap="square" rtlCol="0">
            <a:spAutoFit/>
          </a:bodyPr>
          <a:lstStyle/>
          <a:p>
            <a:r>
              <a:rPr lang="en-US" sz="2800" b="1" i="1" dirty="0"/>
              <a:t>Examination and monitoring</a:t>
            </a:r>
          </a:p>
        </p:txBody>
      </p:sp>
    </p:spTree>
    <p:extLst>
      <p:ext uri="{BB962C8B-B14F-4D97-AF65-F5344CB8AC3E}">
        <p14:creationId xmlns:p14="http://schemas.microsoft.com/office/powerpoint/2010/main" val="289748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The unconscious patient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Conduct an appropriate clinical assessment and formulate a sensible list of differential diagnosis</a:t>
            </a:r>
          </a:p>
          <a:p>
            <a:r>
              <a:rPr lang="en-US" sz="2400" dirty="0"/>
              <a:t>Instigate appropriate treatments &amp; investigation</a:t>
            </a:r>
          </a:p>
          <a:p>
            <a:r>
              <a:rPr lang="en-US" sz="2400" dirty="0"/>
              <a:t>Interpret common investigations</a:t>
            </a:r>
          </a:p>
          <a:p>
            <a:r>
              <a:rPr lang="en-US" sz="2400" dirty="0"/>
              <a:t>Appropriate referral</a:t>
            </a:r>
          </a:p>
          <a:p>
            <a:r>
              <a:rPr lang="en-US" sz="2400" b="1" dirty="0"/>
              <a:t>Understand all of the above need to delivered in parallel</a:t>
            </a:r>
          </a:p>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4525506" cy="523220"/>
          </a:xfrm>
          <a:prstGeom prst="rect">
            <a:avLst/>
          </a:prstGeom>
          <a:noFill/>
        </p:spPr>
        <p:txBody>
          <a:bodyPr wrap="square" rtlCol="0">
            <a:spAutoFit/>
          </a:bodyPr>
          <a:lstStyle/>
          <a:p>
            <a:r>
              <a:rPr lang="en-US" sz="2800" b="1" i="1" dirty="0"/>
              <a:t>Learning objectives</a:t>
            </a:r>
          </a:p>
        </p:txBody>
      </p:sp>
    </p:spTree>
    <p:extLst>
      <p:ext uri="{BB962C8B-B14F-4D97-AF65-F5344CB8AC3E}">
        <p14:creationId xmlns:p14="http://schemas.microsoft.com/office/powerpoint/2010/main" val="231677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Airway</a:t>
            </a:r>
          </a:p>
          <a:p>
            <a:r>
              <a:rPr lang="en-US" sz="2400" b="1" dirty="0">
                <a:solidFill>
                  <a:srgbClr val="FF0000"/>
                </a:solidFill>
              </a:rPr>
              <a:t>C-spine</a:t>
            </a: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6153808" cy="523220"/>
          </a:xfrm>
          <a:prstGeom prst="rect">
            <a:avLst/>
          </a:prstGeom>
          <a:noFill/>
        </p:spPr>
        <p:txBody>
          <a:bodyPr wrap="square" rtlCol="0">
            <a:spAutoFit/>
          </a:bodyPr>
          <a:lstStyle/>
          <a:p>
            <a:r>
              <a:rPr lang="en-US" sz="2800" b="1" i="1" dirty="0"/>
              <a:t>Examination and monitoring </a:t>
            </a:r>
          </a:p>
        </p:txBody>
      </p:sp>
      <p:sp>
        <p:nvSpPr>
          <p:cNvPr id="7" name="TextBox 6">
            <a:extLst>
              <a:ext uri="{FF2B5EF4-FFF2-40B4-BE49-F238E27FC236}">
                <a16:creationId xmlns:a16="http://schemas.microsoft.com/office/drawing/2014/main" id="{6EFD95D8-2888-F843-B762-9813C31B4DA4}"/>
              </a:ext>
            </a:extLst>
          </p:cNvPr>
          <p:cNvSpPr txBox="1"/>
          <p:nvPr/>
        </p:nvSpPr>
        <p:spPr>
          <a:xfrm>
            <a:off x="3245211" y="2921168"/>
            <a:ext cx="4631396" cy="605294"/>
          </a:xfrm>
          <a:prstGeom prst="rect">
            <a:avLst/>
          </a:prstGeom>
          <a:noFill/>
        </p:spPr>
        <p:txBody>
          <a:bodyPr wrap="none" rtlCol="0">
            <a:spAutoFit/>
          </a:bodyPr>
          <a:lstStyle/>
          <a:p>
            <a:pPr marL="342900" indent="-342900">
              <a:buFont typeface="Wingdings" pitchFamily="2" charset="2"/>
              <a:buChar char="§"/>
            </a:pPr>
            <a:r>
              <a:rPr lang="en-US" sz="2000" dirty="0"/>
              <a:t>Consider the possibility of trauma</a:t>
            </a:r>
          </a:p>
          <a:p>
            <a:endParaRPr lang="en-US" sz="2000" baseline="-25000" dirty="0"/>
          </a:p>
        </p:txBody>
      </p:sp>
    </p:spTree>
    <p:extLst>
      <p:ext uri="{BB962C8B-B14F-4D97-AF65-F5344CB8AC3E}">
        <p14:creationId xmlns:p14="http://schemas.microsoft.com/office/powerpoint/2010/main" val="381713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Airway</a:t>
            </a:r>
          </a:p>
          <a:p>
            <a:r>
              <a:rPr lang="en-US" sz="2400" dirty="0">
                <a:solidFill>
                  <a:schemeClr val="tx1"/>
                </a:solidFill>
              </a:rPr>
              <a:t>C-spine</a:t>
            </a:r>
          </a:p>
          <a:p>
            <a:r>
              <a:rPr lang="en-US" sz="2400" b="1" dirty="0">
                <a:solidFill>
                  <a:srgbClr val="FF0000"/>
                </a:solidFill>
              </a:rPr>
              <a:t>Breathing</a:t>
            </a:r>
          </a:p>
          <a:p>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6647794" cy="523220"/>
          </a:xfrm>
          <a:prstGeom prst="rect">
            <a:avLst/>
          </a:prstGeom>
          <a:noFill/>
        </p:spPr>
        <p:txBody>
          <a:bodyPr wrap="square" rtlCol="0">
            <a:spAutoFit/>
          </a:bodyPr>
          <a:lstStyle/>
          <a:p>
            <a:r>
              <a:rPr lang="en-US" sz="2800" b="1" i="1" dirty="0"/>
              <a:t>Examination and monitoring</a:t>
            </a:r>
          </a:p>
        </p:txBody>
      </p:sp>
      <p:sp>
        <p:nvSpPr>
          <p:cNvPr id="7" name="TextBox 6">
            <a:extLst>
              <a:ext uri="{FF2B5EF4-FFF2-40B4-BE49-F238E27FC236}">
                <a16:creationId xmlns:a16="http://schemas.microsoft.com/office/drawing/2014/main" id="{6EFD95D8-2888-F843-B762-9813C31B4DA4}"/>
              </a:ext>
            </a:extLst>
          </p:cNvPr>
          <p:cNvSpPr txBox="1"/>
          <p:nvPr/>
        </p:nvSpPr>
        <p:spPr>
          <a:xfrm>
            <a:off x="3245210" y="2921168"/>
            <a:ext cx="5898789" cy="1528624"/>
          </a:xfrm>
          <a:prstGeom prst="rect">
            <a:avLst/>
          </a:prstGeom>
          <a:noFill/>
        </p:spPr>
        <p:txBody>
          <a:bodyPr wrap="square" rtlCol="0">
            <a:spAutoFit/>
          </a:bodyPr>
          <a:lstStyle/>
          <a:p>
            <a:pPr marL="342900" indent="-342900">
              <a:buFont typeface="Wingdings" pitchFamily="2" charset="2"/>
              <a:buChar char="§"/>
            </a:pPr>
            <a:r>
              <a:rPr lang="en-US" sz="2000" dirty="0"/>
              <a:t>Do an ABG to ensure adequate oxygenation  and ventilation</a:t>
            </a:r>
          </a:p>
          <a:p>
            <a:pPr marL="342900" indent="-342900">
              <a:buFont typeface="Wingdings" pitchFamily="2" charset="2"/>
              <a:buChar char="§"/>
            </a:pPr>
            <a:r>
              <a:rPr lang="en-US" sz="2000" dirty="0"/>
              <a:t>Ventilatory pattern may give clues</a:t>
            </a:r>
          </a:p>
          <a:p>
            <a:endParaRPr lang="en-US" sz="2000" dirty="0"/>
          </a:p>
          <a:p>
            <a:pPr marL="342900" indent="-342900">
              <a:buFont typeface="Wingdings" pitchFamily="2" charset="2"/>
              <a:buChar char="§"/>
            </a:pPr>
            <a:endParaRPr lang="en-US" sz="2000" baseline="-25000" dirty="0"/>
          </a:p>
        </p:txBody>
      </p:sp>
    </p:spTree>
    <p:extLst>
      <p:ext uri="{BB962C8B-B14F-4D97-AF65-F5344CB8AC3E}">
        <p14:creationId xmlns:p14="http://schemas.microsoft.com/office/powerpoint/2010/main" val="22779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Airway</a:t>
            </a:r>
          </a:p>
          <a:p>
            <a:r>
              <a:rPr lang="en-US" sz="2400" dirty="0">
                <a:solidFill>
                  <a:schemeClr val="tx1"/>
                </a:solidFill>
              </a:rPr>
              <a:t>C-spine</a:t>
            </a:r>
          </a:p>
          <a:p>
            <a:r>
              <a:rPr lang="en-US" sz="2400" dirty="0">
                <a:solidFill>
                  <a:schemeClr val="tx1"/>
                </a:solidFill>
              </a:rPr>
              <a:t>Breathing</a:t>
            </a:r>
          </a:p>
          <a:p>
            <a:r>
              <a:rPr lang="en-US" sz="2400" b="1" dirty="0">
                <a:solidFill>
                  <a:srgbClr val="FF0000"/>
                </a:solidFill>
              </a:rPr>
              <a:t>Circulation</a:t>
            </a:r>
          </a:p>
          <a:p>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8" y="1549830"/>
            <a:ext cx="6258911" cy="523220"/>
          </a:xfrm>
          <a:prstGeom prst="rect">
            <a:avLst/>
          </a:prstGeom>
          <a:noFill/>
        </p:spPr>
        <p:txBody>
          <a:bodyPr wrap="square" rtlCol="0">
            <a:spAutoFit/>
          </a:bodyPr>
          <a:lstStyle/>
          <a:p>
            <a:r>
              <a:rPr lang="en-US" sz="2800" b="1" i="1" dirty="0"/>
              <a:t>Examination and monitoring</a:t>
            </a:r>
          </a:p>
        </p:txBody>
      </p:sp>
      <p:sp>
        <p:nvSpPr>
          <p:cNvPr id="7" name="TextBox 6">
            <a:extLst>
              <a:ext uri="{FF2B5EF4-FFF2-40B4-BE49-F238E27FC236}">
                <a16:creationId xmlns:a16="http://schemas.microsoft.com/office/drawing/2014/main" id="{6EFD95D8-2888-F843-B762-9813C31B4DA4}"/>
              </a:ext>
            </a:extLst>
          </p:cNvPr>
          <p:cNvSpPr txBox="1"/>
          <p:nvPr/>
        </p:nvSpPr>
        <p:spPr>
          <a:xfrm>
            <a:off x="3245210" y="2921168"/>
            <a:ext cx="5898789" cy="1528624"/>
          </a:xfrm>
          <a:prstGeom prst="rect">
            <a:avLst/>
          </a:prstGeom>
          <a:noFill/>
        </p:spPr>
        <p:txBody>
          <a:bodyPr wrap="square" rtlCol="0">
            <a:spAutoFit/>
          </a:bodyPr>
          <a:lstStyle/>
          <a:p>
            <a:pPr marL="342900" indent="-342900">
              <a:buFont typeface="Wingdings" pitchFamily="2" charset="2"/>
              <a:buChar char="§"/>
            </a:pPr>
            <a:r>
              <a:rPr lang="en-US" sz="2000" dirty="0"/>
              <a:t>Heart rate and blood pressure</a:t>
            </a:r>
          </a:p>
          <a:p>
            <a:pPr marL="342900" indent="-342900">
              <a:buFont typeface="Wingdings" pitchFamily="2" charset="2"/>
              <a:buChar char="§"/>
            </a:pPr>
            <a:r>
              <a:rPr lang="en-US" sz="2000" dirty="0"/>
              <a:t>Cushing’s reflex</a:t>
            </a:r>
          </a:p>
          <a:p>
            <a:pPr marL="342900" indent="-342900">
              <a:buFont typeface="Wingdings" pitchFamily="2" charset="2"/>
              <a:buChar char="§"/>
            </a:pPr>
            <a:r>
              <a:rPr lang="en-US" sz="2000" dirty="0"/>
              <a:t>ECG</a:t>
            </a:r>
          </a:p>
          <a:p>
            <a:pPr marL="342900" indent="-342900">
              <a:buFont typeface="Wingdings" pitchFamily="2" charset="2"/>
              <a:buChar char="§"/>
            </a:pPr>
            <a:endParaRPr lang="en-US" sz="2000" dirty="0"/>
          </a:p>
          <a:p>
            <a:pPr marL="342900" indent="-342900">
              <a:buFont typeface="Wingdings" pitchFamily="2" charset="2"/>
              <a:buChar char="§"/>
            </a:pPr>
            <a:endParaRPr lang="en-US" sz="2000" baseline="-25000" dirty="0"/>
          </a:p>
        </p:txBody>
      </p:sp>
    </p:spTree>
    <p:extLst>
      <p:ext uri="{BB962C8B-B14F-4D97-AF65-F5344CB8AC3E}">
        <p14:creationId xmlns:p14="http://schemas.microsoft.com/office/powerpoint/2010/main" val="168081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Airway</a:t>
            </a:r>
          </a:p>
          <a:p>
            <a:r>
              <a:rPr lang="en-US" sz="2400" dirty="0">
                <a:solidFill>
                  <a:schemeClr val="tx1"/>
                </a:solidFill>
              </a:rPr>
              <a:t>C-spine</a:t>
            </a:r>
          </a:p>
          <a:p>
            <a:r>
              <a:rPr lang="en-US" sz="2400" dirty="0">
                <a:solidFill>
                  <a:schemeClr val="tx1"/>
                </a:solidFill>
              </a:rPr>
              <a:t>Breathing</a:t>
            </a:r>
          </a:p>
          <a:p>
            <a:r>
              <a:rPr lang="en-US" sz="2400" dirty="0">
                <a:solidFill>
                  <a:schemeClr val="tx1"/>
                </a:solidFill>
              </a:rPr>
              <a:t>Circulation</a:t>
            </a:r>
          </a:p>
          <a:p>
            <a:r>
              <a:rPr lang="en-US" sz="2400" b="1" dirty="0">
                <a:solidFill>
                  <a:srgbClr val="FF0000"/>
                </a:solidFill>
              </a:rPr>
              <a:t>Disability</a:t>
            </a:r>
          </a:p>
          <a:p>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6038194" cy="523220"/>
          </a:xfrm>
          <a:prstGeom prst="rect">
            <a:avLst/>
          </a:prstGeom>
          <a:noFill/>
        </p:spPr>
        <p:txBody>
          <a:bodyPr wrap="square" rtlCol="0">
            <a:spAutoFit/>
          </a:bodyPr>
          <a:lstStyle/>
          <a:p>
            <a:r>
              <a:rPr lang="en-US" sz="2800" b="1" i="1" dirty="0"/>
              <a:t>Examination and monitoring</a:t>
            </a:r>
          </a:p>
        </p:txBody>
      </p:sp>
      <p:sp>
        <p:nvSpPr>
          <p:cNvPr id="7" name="TextBox 6">
            <a:extLst>
              <a:ext uri="{FF2B5EF4-FFF2-40B4-BE49-F238E27FC236}">
                <a16:creationId xmlns:a16="http://schemas.microsoft.com/office/drawing/2014/main" id="{6EFD95D8-2888-F843-B762-9813C31B4DA4}"/>
              </a:ext>
            </a:extLst>
          </p:cNvPr>
          <p:cNvSpPr txBox="1"/>
          <p:nvPr/>
        </p:nvSpPr>
        <p:spPr>
          <a:xfrm>
            <a:off x="3245210" y="2921168"/>
            <a:ext cx="5898789" cy="1220847"/>
          </a:xfrm>
          <a:prstGeom prst="rect">
            <a:avLst/>
          </a:prstGeom>
          <a:noFill/>
        </p:spPr>
        <p:txBody>
          <a:bodyPr wrap="square" rtlCol="0">
            <a:spAutoFit/>
          </a:bodyPr>
          <a:lstStyle/>
          <a:p>
            <a:pPr marL="342900" indent="-342900">
              <a:buFont typeface="Wingdings" pitchFamily="2" charset="2"/>
              <a:buChar char="§"/>
            </a:pPr>
            <a:r>
              <a:rPr lang="en-US" sz="2000" i="1" dirty="0"/>
              <a:t>GCS</a:t>
            </a:r>
          </a:p>
          <a:p>
            <a:pPr marL="342900" indent="-342900">
              <a:buFont typeface="Wingdings" pitchFamily="2" charset="2"/>
              <a:buChar char="§"/>
            </a:pPr>
            <a:r>
              <a:rPr lang="en-US" sz="2000" dirty="0"/>
              <a:t>Limb movements and reflexes</a:t>
            </a:r>
          </a:p>
          <a:p>
            <a:pPr marL="342900" indent="-342900">
              <a:buFont typeface="Wingdings" pitchFamily="2" charset="2"/>
              <a:buChar char="§"/>
            </a:pPr>
            <a:r>
              <a:rPr lang="en-US" sz="2000" dirty="0"/>
              <a:t>Pupillary reflexes</a:t>
            </a:r>
          </a:p>
          <a:p>
            <a:pPr marL="342900" indent="-342900">
              <a:buFont typeface="Wingdings" pitchFamily="2" charset="2"/>
              <a:buChar char="§"/>
            </a:pPr>
            <a:endParaRPr lang="en-US" sz="2000" baseline="-25000" dirty="0"/>
          </a:p>
        </p:txBody>
      </p:sp>
    </p:spTree>
    <p:extLst>
      <p:ext uri="{BB962C8B-B14F-4D97-AF65-F5344CB8AC3E}">
        <p14:creationId xmlns:p14="http://schemas.microsoft.com/office/powerpoint/2010/main" val="15210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Assessment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Airway</a:t>
            </a:r>
          </a:p>
          <a:p>
            <a:r>
              <a:rPr lang="en-US" sz="2400" dirty="0">
                <a:solidFill>
                  <a:schemeClr val="tx1"/>
                </a:solidFill>
              </a:rPr>
              <a:t>C-spine</a:t>
            </a:r>
          </a:p>
          <a:p>
            <a:r>
              <a:rPr lang="en-US" sz="2400" dirty="0">
                <a:solidFill>
                  <a:schemeClr val="tx1"/>
                </a:solidFill>
              </a:rPr>
              <a:t>Breathing</a:t>
            </a:r>
          </a:p>
          <a:p>
            <a:r>
              <a:rPr lang="en-US" sz="2400" dirty="0">
                <a:solidFill>
                  <a:schemeClr val="tx1"/>
                </a:solidFill>
              </a:rPr>
              <a:t>Circulation</a:t>
            </a:r>
          </a:p>
          <a:p>
            <a:r>
              <a:rPr lang="en-US" sz="2400" dirty="0">
                <a:solidFill>
                  <a:schemeClr val="tx1"/>
                </a:solidFill>
              </a:rPr>
              <a:t>Disability </a:t>
            </a:r>
          </a:p>
          <a:p>
            <a:r>
              <a:rPr lang="en-US" sz="2400" b="1" dirty="0">
                <a:solidFill>
                  <a:srgbClr val="FF0000"/>
                </a:solidFill>
              </a:rPr>
              <a:t>Exposure</a:t>
            </a:r>
          </a:p>
          <a:p>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Examination and monitoring</a:t>
            </a:r>
          </a:p>
        </p:txBody>
      </p:sp>
      <p:sp>
        <p:nvSpPr>
          <p:cNvPr id="7" name="TextBox 6">
            <a:extLst>
              <a:ext uri="{FF2B5EF4-FFF2-40B4-BE49-F238E27FC236}">
                <a16:creationId xmlns:a16="http://schemas.microsoft.com/office/drawing/2014/main" id="{6EFD95D8-2888-F843-B762-9813C31B4DA4}"/>
              </a:ext>
            </a:extLst>
          </p:cNvPr>
          <p:cNvSpPr txBox="1"/>
          <p:nvPr/>
        </p:nvSpPr>
        <p:spPr>
          <a:xfrm>
            <a:off x="3245210" y="2921168"/>
            <a:ext cx="5898789" cy="1220847"/>
          </a:xfrm>
          <a:prstGeom prst="rect">
            <a:avLst/>
          </a:prstGeom>
          <a:noFill/>
        </p:spPr>
        <p:txBody>
          <a:bodyPr wrap="square" rtlCol="0">
            <a:spAutoFit/>
          </a:bodyPr>
          <a:lstStyle/>
          <a:p>
            <a:pPr marL="342900" indent="-342900">
              <a:buFont typeface="Wingdings" pitchFamily="2" charset="2"/>
              <a:buChar char="§"/>
            </a:pPr>
            <a:r>
              <a:rPr lang="en-US" sz="2000" dirty="0"/>
              <a:t>Blood sugar</a:t>
            </a:r>
          </a:p>
          <a:p>
            <a:pPr marL="342900" indent="-342900">
              <a:buFont typeface="Wingdings" pitchFamily="2" charset="2"/>
              <a:buChar char="§"/>
            </a:pPr>
            <a:r>
              <a:rPr lang="en-US" sz="2000" dirty="0"/>
              <a:t>Temperature</a:t>
            </a:r>
          </a:p>
          <a:p>
            <a:pPr marL="342900" indent="-342900">
              <a:buFont typeface="Wingdings" pitchFamily="2" charset="2"/>
              <a:buChar char="§"/>
            </a:pPr>
            <a:r>
              <a:rPr lang="en-US" sz="2000" dirty="0"/>
              <a:t>External signs of injury/ bleeding </a:t>
            </a:r>
          </a:p>
          <a:p>
            <a:pPr marL="342900" indent="-342900">
              <a:buFont typeface="Wingdings" pitchFamily="2" charset="2"/>
              <a:buChar char="§"/>
            </a:pPr>
            <a:endParaRPr lang="en-US" sz="2000" baseline="-25000" dirty="0"/>
          </a:p>
        </p:txBody>
      </p:sp>
      <p:sp>
        <p:nvSpPr>
          <p:cNvPr id="5" name="TextBox 4">
            <a:extLst>
              <a:ext uri="{FF2B5EF4-FFF2-40B4-BE49-F238E27FC236}">
                <a16:creationId xmlns:a16="http://schemas.microsoft.com/office/drawing/2014/main" id="{7D1D0AE8-141B-4542-8600-86651594262F}"/>
              </a:ext>
            </a:extLst>
          </p:cNvPr>
          <p:cNvSpPr txBox="1"/>
          <p:nvPr/>
        </p:nvSpPr>
        <p:spPr>
          <a:xfrm>
            <a:off x="3406593" y="4853383"/>
            <a:ext cx="5354351" cy="954107"/>
          </a:xfrm>
          <a:prstGeom prst="rect">
            <a:avLst/>
          </a:prstGeom>
          <a:noFill/>
        </p:spPr>
        <p:txBody>
          <a:bodyPr wrap="none" rtlCol="0">
            <a:spAutoFit/>
          </a:bodyPr>
          <a:lstStyle/>
          <a:p>
            <a:pPr algn="ctr"/>
            <a:r>
              <a:rPr lang="en-US" sz="2800" b="1" i="1" dirty="0">
                <a:solidFill>
                  <a:srgbClr val="FF0000"/>
                </a:solidFill>
              </a:rPr>
              <a:t>Ensure Full monitoring and</a:t>
            </a:r>
          </a:p>
          <a:p>
            <a:pPr algn="ctr"/>
            <a:r>
              <a:rPr lang="en-US" sz="2800" b="1" i="1" dirty="0">
                <a:solidFill>
                  <a:srgbClr val="FF0000"/>
                </a:solidFill>
              </a:rPr>
              <a:t>DON’T EVER FORGET GLUCOSE</a:t>
            </a:r>
          </a:p>
        </p:txBody>
      </p:sp>
    </p:spTree>
    <p:extLst>
      <p:ext uri="{BB962C8B-B14F-4D97-AF65-F5344CB8AC3E}">
        <p14:creationId xmlns:p14="http://schemas.microsoft.com/office/powerpoint/2010/main" val="9226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Investigations</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Bloods</a:t>
            </a:r>
          </a:p>
          <a:p>
            <a:r>
              <a:rPr lang="en-US" sz="2400" dirty="0">
                <a:solidFill>
                  <a:schemeClr val="tx1"/>
                </a:solidFill>
              </a:rPr>
              <a:t>Glucose</a:t>
            </a:r>
          </a:p>
          <a:p>
            <a:r>
              <a:rPr lang="en-US" sz="2400" dirty="0">
                <a:solidFill>
                  <a:schemeClr val="tx1"/>
                </a:solidFill>
              </a:rPr>
              <a:t>Arterial blood gas</a:t>
            </a:r>
          </a:p>
          <a:p>
            <a:r>
              <a:rPr lang="en-US" sz="2400" i="1" dirty="0">
                <a:solidFill>
                  <a:schemeClr val="tx1"/>
                </a:solidFill>
              </a:rPr>
              <a:t>12</a:t>
            </a:r>
            <a:r>
              <a:rPr lang="en-US" sz="2400" dirty="0">
                <a:solidFill>
                  <a:schemeClr val="tx1"/>
                </a:solidFill>
              </a:rPr>
              <a:t> lead ECG</a:t>
            </a:r>
          </a:p>
          <a:p>
            <a:r>
              <a:rPr lang="en-US" sz="2400" dirty="0">
                <a:solidFill>
                  <a:schemeClr val="tx1"/>
                </a:solidFill>
              </a:rPr>
              <a:t>Neuroimaging</a:t>
            </a:r>
          </a:p>
          <a:p>
            <a:r>
              <a:rPr lang="en-US" sz="2400" dirty="0">
                <a:solidFill>
                  <a:schemeClr val="tx1"/>
                </a:solidFill>
              </a:rPr>
              <a:t>+/- Lumbar puncture</a:t>
            </a:r>
          </a:p>
          <a:p>
            <a:endParaRPr lang="en-US" sz="2400" dirty="0">
              <a:solidFill>
                <a:schemeClr val="tx1"/>
              </a:solidFill>
            </a:endParaRPr>
          </a:p>
          <a:p>
            <a:endParaRPr lang="en-US" sz="2400" dirty="0"/>
          </a:p>
          <a:p>
            <a:pPr marL="0" indent="0">
              <a:buNone/>
            </a:pPr>
            <a:endParaRPr lang="en-US" sz="2400" dirty="0"/>
          </a:p>
        </p:txBody>
      </p:sp>
    </p:spTree>
    <p:extLst>
      <p:ext uri="{BB962C8B-B14F-4D97-AF65-F5344CB8AC3E}">
        <p14:creationId xmlns:p14="http://schemas.microsoft.com/office/powerpoint/2010/main" val="20050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1</a:t>
            </a:r>
          </a:p>
        </p:txBody>
      </p:sp>
      <p:sp>
        <p:nvSpPr>
          <p:cNvPr id="3" name="Content Placeholder 2"/>
          <p:cNvSpPr>
            <a:spLocks noGrp="1"/>
          </p:cNvSpPr>
          <p:nvPr>
            <p:ph idx="1"/>
          </p:nvPr>
        </p:nvSpPr>
        <p:spPr>
          <a:xfrm>
            <a:off x="457200" y="2209800"/>
            <a:ext cx="6745214" cy="3916363"/>
          </a:xfrm>
        </p:spPr>
        <p:txBody>
          <a:bodyPr>
            <a:normAutofit/>
          </a:bodyPr>
          <a:lstStyle/>
          <a:p>
            <a:r>
              <a:rPr lang="en-GB" sz="2400" dirty="0"/>
              <a:t>32 yo male</a:t>
            </a:r>
          </a:p>
          <a:p>
            <a:endParaRPr lang="en-GB" sz="2400" dirty="0"/>
          </a:p>
          <a:p>
            <a:pPr lvl="1"/>
            <a:r>
              <a:rPr lang="en-GB" sz="2000" dirty="0"/>
              <a:t>Known IVDU found on sofa at his home by paramedics unresponsive.</a:t>
            </a:r>
          </a:p>
          <a:p>
            <a:pPr lvl="1"/>
            <a:r>
              <a:rPr lang="en-GB" sz="2000" dirty="0"/>
              <a:t>Other residents of the flat were reluctant to give further history as they didn’t really know him</a:t>
            </a:r>
          </a:p>
          <a:p>
            <a:pPr lvl="1"/>
            <a:r>
              <a:rPr lang="en-GB" sz="2000" dirty="0"/>
              <a:t>PMHx: Heroin user from ambulance records</a:t>
            </a:r>
          </a:p>
          <a:p>
            <a:endParaRPr lang="en-US" sz="2400" dirty="0"/>
          </a:p>
        </p:txBody>
      </p:sp>
      <p:pic>
        <p:nvPicPr>
          <p:cNvPr id="4" name="Picture 3">
            <a:extLst>
              <a:ext uri="{FF2B5EF4-FFF2-40B4-BE49-F238E27FC236}">
                <a16:creationId xmlns:a16="http://schemas.microsoft.com/office/drawing/2014/main" id="{5E18FF40-7297-684D-A52D-ACF3F664B11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190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1</a:t>
            </a:r>
          </a:p>
        </p:txBody>
      </p:sp>
      <p:sp>
        <p:nvSpPr>
          <p:cNvPr id="3" name="Content Placeholder 2"/>
          <p:cNvSpPr>
            <a:spLocks noGrp="1"/>
          </p:cNvSpPr>
          <p:nvPr>
            <p:ph idx="1"/>
          </p:nvPr>
        </p:nvSpPr>
        <p:spPr>
          <a:xfrm>
            <a:off x="457199" y="2209800"/>
            <a:ext cx="8369085" cy="3916363"/>
          </a:xfrm>
        </p:spPr>
        <p:txBody>
          <a:bodyPr>
            <a:normAutofit/>
          </a:bodyPr>
          <a:lstStyle/>
          <a:p>
            <a:r>
              <a:rPr lang="en-US" sz="2400" dirty="0">
                <a:solidFill>
                  <a:srgbClr val="FF0000"/>
                </a:solidFill>
              </a:rPr>
              <a:t>A</a:t>
            </a:r>
            <a:r>
              <a:rPr lang="en-US" sz="2400" dirty="0"/>
              <a:t>: Snoring</a:t>
            </a:r>
          </a:p>
          <a:p>
            <a:r>
              <a:rPr lang="en-US" sz="2400" dirty="0">
                <a:solidFill>
                  <a:srgbClr val="FF0000"/>
                </a:solidFill>
              </a:rPr>
              <a:t>C-spine</a:t>
            </a:r>
            <a:r>
              <a:rPr lang="en-US" sz="2400" dirty="0"/>
              <a:t>: NO history of falls or trauma</a:t>
            </a:r>
          </a:p>
          <a:p>
            <a:r>
              <a:rPr lang="en-US" sz="2400" dirty="0">
                <a:solidFill>
                  <a:srgbClr val="FF0000"/>
                </a:solidFill>
              </a:rPr>
              <a:t>B</a:t>
            </a:r>
            <a:r>
              <a:rPr lang="en-US" sz="2400" dirty="0">
                <a:solidFill>
                  <a:schemeClr val="tx1"/>
                </a:solidFill>
              </a:rPr>
              <a:t>:</a:t>
            </a:r>
            <a:r>
              <a:rPr lang="en-US" sz="2400" dirty="0">
                <a:solidFill>
                  <a:srgbClr val="FF0000"/>
                </a:solidFill>
              </a:rPr>
              <a:t> 	</a:t>
            </a:r>
            <a:r>
              <a:rPr lang="en-US" sz="2400" dirty="0"/>
              <a:t>RR=3; Chest clear equal a/e; O</a:t>
            </a:r>
            <a:r>
              <a:rPr lang="en-US" sz="2400" baseline="-25000" dirty="0"/>
              <a:t>2 </a:t>
            </a:r>
            <a:r>
              <a:rPr lang="en-US" sz="2400" dirty="0" err="1"/>
              <a:t>Sats</a:t>
            </a:r>
            <a:r>
              <a:rPr lang="en-US" sz="2400" dirty="0"/>
              <a:t> 83% on R/A</a:t>
            </a:r>
          </a:p>
          <a:p>
            <a:r>
              <a:rPr lang="en-US" sz="2400" dirty="0">
                <a:solidFill>
                  <a:schemeClr val="accent1">
                    <a:lumMod val="60000"/>
                    <a:lumOff val="40000"/>
                  </a:schemeClr>
                </a:solidFill>
              </a:rPr>
              <a:t>C</a:t>
            </a:r>
            <a:r>
              <a:rPr lang="en-US" sz="2400" dirty="0">
                <a:solidFill>
                  <a:schemeClr val="tx1"/>
                </a:solidFill>
              </a:rPr>
              <a:t>:	HR 100 BP 110/70  </a:t>
            </a:r>
          </a:p>
          <a:p>
            <a:r>
              <a:rPr lang="en-US" sz="2400" dirty="0">
                <a:solidFill>
                  <a:schemeClr val="accent1">
                    <a:lumMod val="60000"/>
                    <a:lumOff val="40000"/>
                  </a:schemeClr>
                </a:solidFill>
              </a:rPr>
              <a:t>D</a:t>
            </a:r>
            <a:r>
              <a:rPr lang="en-US" sz="2400" dirty="0">
                <a:solidFill>
                  <a:schemeClr val="tx1"/>
                </a:solidFill>
              </a:rPr>
              <a:t>:	GCS 3 = M1 V1 E 1; pupils size 1 unreactive</a:t>
            </a:r>
          </a:p>
          <a:p>
            <a:r>
              <a:rPr lang="en-US" sz="2400" dirty="0">
                <a:solidFill>
                  <a:schemeClr val="accent1">
                    <a:lumMod val="60000"/>
                    <a:lumOff val="40000"/>
                  </a:schemeClr>
                </a:solidFill>
              </a:rPr>
              <a:t>E</a:t>
            </a:r>
            <a:r>
              <a:rPr lang="en-US" sz="2400" dirty="0">
                <a:solidFill>
                  <a:schemeClr val="tx1"/>
                </a:solidFill>
              </a:rPr>
              <a:t>:	Track marks on both arms; Temp 35 C</a:t>
            </a:r>
            <a:r>
              <a:rPr lang="en-US" sz="2200" dirty="0">
                <a:solidFill>
                  <a:schemeClr val="tx1"/>
                </a:solidFill>
              </a:rPr>
              <a:t>	</a:t>
            </a:r>
            <a:r>
              <a:rPr lang="en-US" sz="2200" dirty="0"/>
              <a:t>	</a:t>
            </a:r>
          </a:p>
        </p:txBody>
      </p:sp>
      <p:sp>
        <p:nvSpPr>
          <p:cNvPr id="4" name="TextBox 3">
            <a:extLst>
              <a:ext uri="{FF2B5EF4-FFF2-40B4-BE49-F238E27FC236}">
                <a16:creationId xmlns:a16="http://schemas.microsoft.com/office/drawing/2014/main" id="{FFE99BC0-92BE-F94E-9414-C8A458CCF8A3}"/>
              </a:ext>
            </a:extLst>
          </p:cNvPr>
          <p:cNvSpPr txBox="1"/>
          <p:nvPr/>
        </p:nvSpPr>
        <p:spPr>
          <a:xfrm>
            <a:off x="457199" y="1549831"/>
            <a:ext cx="2819019" cy="523220"/>
          </a:xfrm>
          <a:prstGeom prst="rect">
            <a:avLst/>
          </a:prstGeom>
          <a:noFill/>
        </p:spPr>
        <p:txBody>
          <a:bodyPr wrap="square" rtlCol="0">
            <a:spAutoFit/>
          </a:bodyPr>
          <a:lstStyle/>
          <a:p>
            <a:r>
              <a:rPr lang="en-US" sz="2800" b="1" i="1" dirty="0"/>
              <a:t>Examination</a:t>
            </a:r>
          </a:p>
        </p:txBody>
      </p:sp>
      <p:sp>
        <p:nvSpPr>
          <p:cNvPr id="5" name="TextBox 4">
            <a:extLst>
              <a:ext uri="{FF2B5EF4-FFF2-40B4-BE49-F238E27FC236}">
                <a16:creationId xmlns:a16="http://schemas.microsoft.com/office/drawing/2014/main" id="{9AAD6FC6-5CAE-1E48-A599-F633625DB71D}"/>
              </a:ext>
            </a:extLst>
          </p:cNvPr>
          <p:cNvSpPr txBox="1"/>
          <p:nvPr/>
        </p:nvSpPr>
        <p:spPr>
          <a:xfrm>
            <a:off x="2479728" y="5978491"/>
            <a:ext cx="4184543" cy="800219"/>
          </a:xfrm>
          <a:prstGeom prst="rect">
            <a:avLst/>
          </a:prstGeom>
          <a:noFill/>
        </p:spPr>
        <p:txBody>
          <a:bodyPr wrap="square" rtlCol="0">
            <a:spAutoFit/>
          </a:bodyPr>
          <a:lstStyle/>
          <a:p>
            <a:r>
              <a:rPr lang="en-US" sz="2800" b="1" dirty="0"/>
              <a:t>INTERVENTIONS?</a:t>
            </a:r>
          </a:p>
          <a:p>
            <a:endParaRPr lang="en-US" dirty="0"/>
          </a:p>
        </p:txBody>
      </p:sp>
    </p:spTree>
    <p:extLst>
      <p:ext uri="{BB962C8B-B14F-4D97-AF65-F5344CB8AC3E}">
        <p14:creationId xmlns:p14="http://schemas.microsoft.com/office/powerpoint/2010/main" val="42312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1</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ABG </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Investigations</a:t>
            </a:r>
          </a:p>
        </p:txBody>
      </p:sp>
      <p:graphicFrame>
        <p:nvGraphicFramePr>
          <p:cNvPr id="6" name="Table 5">
            <a:extLst>
              <a:ext uri="{FF2B5EF4-FFF2-40B4-BE49-F238E27FC236}">
                <a16:creationId xmlns:a16="http://schemas.microsoft.com/office/drawing/2014/main" id="{49E01AE3-1B0C-C342-9107-99E7AEB9CFBC}"/>
              </a:ext>
            </a:extLst>
          </p:cNvPr>
          <p:cNvGraphicFramePr>
            <a:graphicFrameLocks noGrp="1"/>
          </p:cNvGraphicFramePr>
          <p:nvPr>
            <p:extLst>
              <p:ext uri="{D42A27DB-BD31-4B8C-83A1-F6EECF244321}">
                <p14:modId xmlns:p14="http://schemas.microsoft.com/office/powerpoint/2010/main" val="3526383677"/>
              </p:ext>
            </p:extLst>
          </p:nvPr>
        </p:nvGraphicFramePr>
        <p:xfrm>
          <a:off x="2423736" y="2396372"/>
          <a:ext cx="2575302" cy="4104573"/>
        </p:xfrm>
        <a:graphic>
          <a:graphicData uri="http://schemas.openxmlformats.org/drawingml/2006/table">
            <a:tbl>
              <a:tblPr firstRow="1" bandRow="1">
                <a:tableStyleId>{69CF1AB2-1976-4502-BF36-3FF5EA218861}</a:tableStyleId>
              </a:tblPr>
              <a:tblGrid>
                <a:gridCol w="1287651">
                  <a:extLst>
                    <a:ext uri="{9D8B030D-6E8A-4147-A177-3AD203B41FA5}">
                      <a16:colId xmlns:a16="http://schemas.microsoft.com/office/drawing/2014/main" val="874201062"/>
                    </a:ext>
                  </a:extLst>
                </a:gridCol>
                <a:gridCol w="1287651">
                  <a:extLst>
                    <a:ext uri="{9D8B030D-6E8A-4147-A177-3AD203B41FA5}">
                      <a16:colId xmlns:a16="http://schemas.microsoft.com/office/drawing/2014/main" val="645712830"/>
                    </a:ext>
                  </a:extLst>
                </a:gridCol>
              </a:tblGrid>
              <a:tr h="373143">
                <a:tc>
                  <a:txBody>
                    <a:bodyPr/>
                    <a:lstStyle/>
                    <a:p>
                      <a:r>
                        <a:rPr lang="en-US" b="1" dirty="0"/>
                        <a:t>pH</a:t>
                      </a:r>
                    </a:p>
                  </a:txBody>
                  <a:tcPr/>
                </a:tc>
                <a:tc>
                  <a:txBody>
                    <a:bodyPr/>
                    <a:lstStyle/>
                    <a:p>
                      <a:r>
                        <a:rPr lang="en-US" b="0" dirty="0"/>
                        <a:t>7.30</a:t>
                      </a:r>
                    </a:p>
                  </a:txBody>
                  <a:tcPr/>
                </a:tc>
                <a:extLst>
                  <a:ext uri="{0D108BD9-81ED-4DB2-BD59-A6C34878D82A}">
                    <a16:rowId xmlns:a16="http://schemas.microsoft.com/office/drawing/2014/main" val="2791591555"/>
                  </a:ext>
                </a:extLst>
              </a:tr>
              <a:tr h="373143">
                <a:tc>
                  <a:txBody>
                    <a:bodyPr/>
                    <a:lstStyle/>
                    <a:p>
                      <a:r>
                        <a:rPr lang="en-US" sz="1800" b="1" i="1" dirty="0"/>
                        <a:t>Pa</a:t>
                      </a:r>
                      <a:r>
                        <a:rPr lang="en-US" sz="1800" b="1" dirty="0"/>
                        <a:t>O</a:t>
                      </a:r>
                      <a:r>
                        <a:rPr lang="en-US" sz="1800" b="1" baseline="-25000" dirty="0"/>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9.0 </a:t>
                      </a:r>
                      <a:r>
                        <a:rPr lang="en-US" sz="1800" dirty="0" err="1"/>
                        <a:t>KpA</a:t>
                      </a:r>
                      <a:endParaRPr lang="en-US" sz="1800" dirty="0"/>
                    </a:p>
                  </a:txBody>
                  <a:tcPr/>
                </a:tc>
                <a:extLst>
                  <a:ext uri="{0D108BD9-81ED-4DB2-BD59-A6C34878D82A}">
                    <a16:rowId xmlns:a16="http://schemas.microsoft.com/office/drawing/2014/main" val="3161632314"/>
                  </a:ext>
                </a:extLst>
              </a:tr>
              <a:tr h="373143">
                <a:tc>
                  <a:txBody>
                    <a:bodyPr/>
                    <a:lstStyle/>
                    <a:p>
                      <a:r>
                        <a:rPr lang="en-US" sz="1800" b="1" i="1" dirty="0">
                          <a:solidFill>
                            <a:schemeClr val="tx1"/>
                          </a:solidFill>
                        </a:rPr>
                        <a:t>Pa</a:t>
                      </a:r>
                      <a:r>
                        <a:rPr lang="en-US" sz="1800" b="1" dirty="0">
                          <a:solidFill>
                            <a:schemeClr val="tx1"/>
                          </a:solidFill>
                        </a:rPr>
                        <a:t>CO</a:t>
                      </a:r>
                      <a:r>
                        <a:rPr lang="en-US" sz="1800" b="1" baseline="-25000" dirty="0">
                          <a:solidFill>
                            <a:schemeClr val="tx1"/>
                          </a:solidFill>
                        </a:rPr>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6.0 </a:t>
                      </a:r>
                      <a:r>
                        <a:rPr lang="en-US" sz="1800" dirty="0" err="1">
                          <a:solidFill>
                            <a:schemeClr val="tx1"/>
                          </a:solidFill>
                        </a:rPr>
                        <a:t>KpA</a:t>
                      </a:r>
                      <a:endParaRPr lang="en-US" sz="1800" baseline="-25000" dirty="0">
                        <a:solidFill>
                          <a:schemeClr val="tx1"/>
                        </a:solidFill>
                      </a:endParaRPr>
                    </a:p>
                  </a:txBody>
                  <a:tcPr/>
                </a:tc>
                <a:extLst>
                  <a:ext uri="{0D108BD9-81ED-4DB2-BD59-A6C34878D82A}">
                    <a16:rowId xmlns:a16="http://schemas.microsoft.com/office/drawing/2014/main" val="3566498651"/>
                  </a:ext>
                </a:extLst>
              </a:tr>
              <a:tr h="373143">
                <a:tc>
                  <a:txBody>
                    <a:bodyPr/>
                    <a:lstStyle/>
                    <a:p>
                      <a:r>
                        <a:rPr lang="en-US" sz="1800" b="1" dirty="0"/>
                        <a:t>HCO</a:t>
                      </a:r>
                      <a:r>
                        <a:rPr lang="en-US" sz="1800" b="1" baseline="-25000" dirty="0"/>
                        <a:t>3</a:t>
                      </a:r>
                      <a:endParaRPr lang="en-US" b="1" dirty="0"/>
                    </a:p>
                  </a:txBody>
                  <a:tcPr/>
                </a:tc>
                <a:tc>
                  <a:txBody>
                    <a:bodyPr/>
                    <a:lstStyle/>
                    <a:p>
                      <a:r>
                        <a:rPr lang="en-US" sz="1800" dirty="0"/>
                        <a:t>19</a:t>
                      </a:r>
                      <a:endParaRPr lang="en-US" dirty="0"/>
                    </a:p>
                  </a:txBody>
                  <a:tcPr/>
                </a:tc>
                <a:extLst>
                  <a:ext uri="{0D108BD9-81ED-4DB2-BD59-A6C34878D82A}">
                    <a16:rowId xmlns:a16="http://schemas.microsoft.com/office/drawing/2014/main" val="4176283222"/>
                  </a:ext>
                </a:extLst>
              </a:tr>
              <a:tr h="373143">
                <a:tc>
                  <a:txBody>
                    <a:bodyPr/>
                    <a:lstStyle/>
                    <a:p>
                      <a:r>
                        <a:rPr lang="en-US" sz="1800" b="1" dirty="0"/>
                        <a:t>BE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-4.0</a:t>
                      </a:r>
                    </a:p>
                  </a:txBody>
                  <a:tcPr/>
                </a:tc>
                <a:extLst>
                  <a:ext uri="{0D108BD9-81ED-4DB2-BD59-A6C34878D82A}">
                    <a16:rowId xmlns:a16="http://schemas.microsoft.com/office/drawing/2014/main" val="3728296324"/>
                  </a:ext>
                </a:extLst>
              </a:tr>
              <a:tr h="373143">
                <a:tc>
                  <a:txBody>
                    <a:bodyPr/>
                    <a:lstStyle/>
                    <a:p>
                      <a:r>
                        <a:rPr lang="en-US" sz="1800" b="1" dirty="0"/>
                        <a:t>Na</a:t>
                      </a:r>
                      <a:endParaRPr lang="en-US" b="1" dirty="0"/>
                    </a:p>
                  </a:txBody>
                  <a:tcPr/>
                </a:tc>
                <a:tc>
                  <a:txBody>
                    <a:bodyPr/>
                    <a:lstStyle/>
                    <a:p>
                      <a:r>
                        <a:rPr lang="en-US" dirty="0"/>
                        <a:t>140</a:t>
                      </a:r>
                    </a:p>
                  </a:txBody>
                  <a:tcPr/>
                </a:tc>
                <a:extLst>
                  <a:ext uri="{0D108BD9-81ED-4DB2-BD59-A6C34878D82A}">
                    <a16:rowId xmlns:a16="http://schemas.microsoft.com/office/drawing/2014/main" val="1653828172"/>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a:t>
                      </a:r>
                    </a:p>
                  </a:txBody>
                  <a:tcPr/>
                </a:tc>
                <a:tc>
                  <a:txBody>
                    <a:bodyPr/>
                    <a:lstStyle/>
                    <a:p>
                      <a:r>
                        <a:rPr lang="en-US" dirty="0"/>
                        <a:t>4.0</a:t>
                      </a:r>
                    </a:p>
                  </a:txBody>
                  <a:tcPr/>
                </a:tc>
                <a:extLst>
                  <a:ext uri="{0D108BD9-81ED-4DB2-BD59-A6C34878D82A}">
                    <a16:rowId xmlns:a16="http://schemas.microsoft.com/office/drawing/2014/main" val="1299977823"/>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a:t>
                      </a:r>
                    </a:p>
                  </a:txBody>
                  <a:tcPr/>
                </a:tc>
                <a:tc>
                  <a:txBody>
                    <a:bodyPr/>
                    <a:lstStyle/>
                    <a:p>
                      <a:r>
                        <a:rPr lang="en-US" dirty="0"/>
                        <a:t>110</a:t>
                      </a:r>
                    </a:p>
                  </a:txBody>
                  <a:tcPr/>
                </a:tc>
                <a:extLst>
                  <a:ext uri="{0D108BD9-81ED-4DB2-BD59-A6C34878D82A}">
                    <a16:rowId xmlns:a16="http://schemas.microsoft.com/office/drawing/2014/main" val="114449376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 Hb</a:t>
                      </a:r>
                    </a:p>
                  </a:txBody>
                  <a:tcPr/>
                </a:tc>
                <a:tc>
                  <a:txBody>
                    <a:bodyPr/>
                    <a:lstStyle/>
                    <a:p>
                      <a:r>
                        <a:rPr lang="en-US" dirty="0"/>
                        <a:t>2%</a:t>
                      </a:r>
                    </a:p>
                  </a:txBody>
                  <a:tcPr/>
                </a:tc>
                <a:extLst>
                  <a:ext uri="{0D108BD9-81ED-4DB2-BD59-A6C34878D82A}">
                    <a16:rowId xmlns:a16="http://schemas.microsoft.com/office/drawing/2014/main" val="335127014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Lactate</a:t>
                      </a:r>
                    </a:p>
                  </a:txBody>
                  <a:tcPr/>
                </a:tc>
                <a:tc>
                  <a:txBody>
                    <a:bodyPr/>
                    <a:lstStyle/>
                    <a:p>
                      <a:r>
                        <a:rPr lang="en-US" dirty="0"/>
                        <a:t>1.9</a:t>
                      </a:r>
                    </a:p>
                  </a:txBody>
                  <a:tcPr/>
                </a:tc>
                <a:extLst>
                  <a:ext uri="{0D108BD9-81ED-4DB2-BD59-A6C34878D82A}">
                    <a16:rowId xmlns:a16="http://schemas.microsoft.com/office/drawing/2014/main" val="2708600445"/>
                  </a:ext>
                </a:extLst>
              </a:tr>
              <a:tr h="373143">
                <a:tc>
                  <a:txBody>
                    <a:bodyPr/>
                    <a:lstStyle/>
                    <a:p>
                      <a:r>
                        <a:rPr lang="en-US" sz="1800" b="1" dirty="0"/>
                        <a:t>Glucose</a:t>
                      </a:r>
                      <a:endParaRPr lang="en-US" b="1" dirty="0"/>
                    </a:p>
                  </a:txBody>
                  <a:tcPr/>
                </a:tc>
                <a:tc>
                  <a:txBody>
                    <a:bodyPr/>
                    <a:lstStyle/>
                    <a:p>
                      <a:r>
                        <a:rPr lang="en-US" dirty="0"/>
                        <a:t>2.0</a:t>
                      </a:r>
                    </a:p>
                  </a:txBody>
                  <a:tcPr/>
                </a:tc>
                <a:extLst>
                  <a:ext uri="{0D108BD9-81ED-4DB2-BD59-A6C34878D82A}">
                    <a16:rowId xmlns:a16="http://schemas.microsoft.com/office/drawing/2014/main" val="3514678121"/>
                  </a:ext>
                </a:extLst>
              </a:tr>
            </a:tbl>
          </a:graphicData>
        </a:graphic>
      </p:graphicFrame>
    </p:spTree>
    <p:extLst>
      <p:ext uri="{BB962C8B-B14F-4D97-AF65-F5344CB8AC3E}">
        <p14:creationId xmlns:p14="http://schemas.microsoft.com/office/powerpoint/2010/main" val="21429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1</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ABG </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Investigations</a:t>
            </a:r>
          </a:p>
        </p:txBody>
      </p:sp>
      <p:graphicFrame>
        <p:nvGraphicFramePr>
          <p:cNvPr id="6" name="Table 5">
            <a:extLst>
              <a:ext uri="{FF2B5EF4-FFF2-40B4-BE49-F238E27FC236}">
                <a16:creationId xmlns:a16="http://schemas.microsoft.com/office/drawing/2014/main" id="{49E01AE3-1B0C-C342-9107-99E7AEB9CFBC}"/>
              </a:ext>
            </a:extLst>
          </p:cNvPr>
          <p:cNvGraphicFramePr>
            <a:graphicFrameLocks noGrp="1"/>
          </p:cNvGraphicFramePr>
          <p:nvPr>
            <p:extLst>
              <p:ext uri="{D42A27DB-BD31-4B8C-83A1-F6EECF244321}">
                <p14:modId xmlns:p14="http://schemas.microsoft.com/office/powerpoint/2010/main" val="1607114385"/>
              </p:ext>
            </p:extLst>
          </p:nvPr>
        </p:nvGraphicFramePr>
        <p:xfrm>
          <a:off x="2423736" y="2396372"/>
          <a:ext cx="2575302" cy="4104573"/>
        </p:xfrm>
        <a:graphic>
          <a:graphicData uri="http://schemas.openxmlformats.org/drawingml/2006/table">
            <a:tbl>
              <a:tblPr firstRow="1" bandRow="1">
                <a:tableStyleId>{69CF1AB2-1976-4502-BF36-3FF5EA218861}</a:tableStyleId>
              </a:tblPr>
              <a:tblGrid>
                <a:gridCol w="1287651">
                  <a:extLst>
                    <a:ext uri="{9D8B030D-6E8A-4147-A177-3AD203B41FA5}">
                      <a16:colId xmlns:a16="http://schemas.microsoft.com/office/drawing/2014/main" val="874201062"/>
                    </a:ext>
                  </a:extLst>
                </a:gridCol>
                <a:gridCol w="1287651">
                  <a:extLst>
                    <a:ext uri="{9D8B030D-6E8A-4147-A177-3AD203B41FA5}">
                      <a16:colId xmlns:a16="http://schemas.microsoft.com/office/drawing/2014/main" val="645712830"/>
                    </a:ext>
                  </a:extLst>
                </a:gridCol>
              </a:tblGrid>
              <a:tr h="373143">
                <a:tc>
                  <a:txBody>
                    <a:bodyPr/>
                    <a:lstStyle/>
                    <a:p>
                      <a:r>
                        <a:rPr lang="en-US" b="1" dirty="0"/>
                        <a:t>pH</a:t>
                      </a:r>
                    </a:p>
                  </a:txBody>
                  <a:tcPr/>
                </a:tc>
                <a:tc>
                  <a:txBody>
                    <a:bodyPr/>
                    <a:lstStyle/>
                    <a:p>
                      <a:r>
                        <a:rPr lang="en-US" b="0" dirty="0"/>
                        <a:t>7.30</a:t>
                      </a:r>
                    </a:p>
                  </a:txBody>
                  <a:tcPr/>
                </a:tc>
                <a:extLst>
                  <a:ext uri="{0D108BD9-81ED-4DB2-BD59-A6C34878D82A}">
                    <a16:rowId xmlns:a16="http://schemas.microsoft.com/office/drawing/2014/main" val="2791591555"/>
                  </a:ext>
                </a:extLst>
              </a:tr>
              <a:tr h="373143">
                <a:tc>
                  <a:txBody>
                    <a:bodyPr/>
                    <a:lstStyle/>
                    <a:p>
                      <a:r>
                        <a:rPr lang="en-US" sz="1800" b="1" i="1" dirty="0"/>
                        <a:t>Pa</a:t>
                      </a:r>
                      <a:r>
                        <a:rPr lang="en-US" sz="1800" b="1" dirty="0"/>
                        <a:t>O</a:t>
                      </a:r>
                      <a:r>
                        <a:rPr lang="en-US" sz="1800" b="1" baseline="-25000" dirty="0"/>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9.0 </a:t>
                      </a:r>
                      <a:r>
                        <a:rPr lang="en-US" sz="1800" dirty="0" err="1"/>
                        <a:t>KpA</a:t>
                      </a:r>
                      <a:endParaRPr lang="en-US" sz="1800" dirty="0"/>
                    </a:p>
                  </a:txBody>
                  <a:tcPr/>
                </a:tc>
                <a:extLst>
                  <a:ext uri="{0D108BD9-81ED-4DB2-BD59-A6C34878D82A}">
                    <a16:rowId xmlns:a16="http://schemas.microsoft.com/office/drawing/2014/main" val="3161632314"/>
                  </a:ext>
                </a:extLst>
              </a:tr>
              <a:tr h="373143">
                <a:tc>
                  <a:txBody>
                    <a:bodyPr/>
                    <a:lstStyle/>
                    <a:p>
                      <a:r>
                        <a:rPr lang="en-US" sz="1800" b="1" i="1" dirty="0">
                          <a:solidFill>
                            <a:schemeClr val="tx1"/>
                          </a:solidFill>
                        </a:rPr>
                        <a:t>Pa</a:t>
                      </a:r>
                      <a:r>
                        <a:rPr lang="en-US" sz="1800" b="1" dirty="0">
                          <a:solidFill>
                            <a:schemeClr val="tx1"/>
                          </a:solidFill>
                        </a:rPr>
                        <a:t>CO</a:t>
                      </a:r>
                      <a:r>
                        <a:rPr lang="en-US" sz="1800" b="1" baseline="-25000" dirty="0">
                          <a:solidFill>
                            <a:schemeClr val="tx1"/>
                          </a:solidFill>
                        </a:rPr>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6.0 </a:t>
                      </a:r>
                      <a:r>
                        <a:rPr lang="en-US" sz="1800" dirty="0" err="1">
                          <a:solidFill>
                            <a:schemeClr val="tx1"/>
                          </a:solidFill>
                        </a:rPr>
                        <a:t>KpA</a:t>
                      </a:r>
                      <a:endParaRPr lang="en-US" sz="1800" baseline="-25000" dirty="0">
                        <a:solidFill>
                          <a:schemeClr val="tx1"/>
                        </a:solidFill>
                      </a:endParaRPr>
                    </a:p>
                  </a:txBody>
                  <a:tcPr/>
                </a:tc>
                <a:extLst>
                  <a:ext uri="{0D108BD9-81ED-4DB2-BD59-A6C34878D82A}">
                    <a16:rowId xmlns:a16="http://schemas.microsoft.com/office/drawing/2014/main" val="3566498651"/>
                  </a:ext>
                </a:extLst>
              </a:tr>
              <a:tr h="373143">
                <a:tc>
                  <a:txBody>
                    <a:bodyPr/>
                    <a:lstStyle/>
                    <a:p>
                      <a:r>
                        <a:rPr lang="en-US" sz="1800" b="1" dirty="0"/>
                        <a:t>HCO</a:t>
                      </a:r>
                      <a:r>
                        <a:rPr lang="en-US" sz="1800" b="1" baseline="-25000" dirty="0"/>
                        <a:t>3</a:t>
                      </a:r>
                      <a:endParaRPr lang="en-US" b="1" dirty="0"/>
                    </a:p>
                  </a:txBody>
                  <a:tcPr/>
                </a:tc>
                <a:tc>
                  <a:txBody>
                    <a:bodyPr/>
                    <a:lstStyle/>
                    <a:p>
                      <a:r>
                        <a:rPr lang="en-US" sz="1800" dirty="0"/>
                        <a:t>19</a:t>
                      </a:r>
                      <a:endParaRPr lang="en-US" dirty="0"/>
                    </a:p>
                  </a:txBody>
                  <a:tcPr/>
                </a:tc>
                <a:extLst>
                  <a:ext uri="{0D108BD9-81ED-4DB2-BD59-A6C34878D82A}">
                    <a16:rowId xmlns:a16="http://schemas.microsoft.com/office/drawing/2014/main" val="4176283222"/>
                  </a:ext>
                </a:extLst>
              </a:tr>
              <a:tr h="373143">
                <a:tc>
                  <a:txBody>
                    <a:bodyPr/>
                    <a:lstStyle/>
                    <a:p>
                      <a:r>
                        <a:rPr lang="en-US" sz="1800" b="1" dirty="0"/>
                        <a:t>BE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-4.0</a:t>
                      </a:r>
                    </a:p>
                  </a:txBody>
                  <a:tcPr/>
                </a:tc>
                <a:extLst>
                  <a:ext uri="{0D108BD9-81ED-4DB2-BD59-A6C34878D82A}">
                    <a16:rowId xmlns:a16="http://schemas.microsoft.com/office/drawing/2014/main" val="3728296324"/>
                  </a:ext>
                </a:extLst>
              </a:tr>
              <a:tr h="373143">
                <a:tc>
                  <a:txBody>
                    <a:bodyPr/>
                    <a:lstStyle/>
                    <a:p>
                      <a:r>
                        <a:rPr lang="en-US" sz="1800" b="1" dirty="0"/>
                        <a:t>Na</a:t>
                      </a:r>
                      <a:endParaRPr lang="en-US" b="1" dirty="0"/>
                    </a:p>
                  </a:txBody>
                  <a:tcPr/>
                </a:tc>
                <a:tc>
                  <a:txBody>
                    <a:bodyPr/>
                    <a:lstStyle/>
                    <a:p>
                      <a:r>
                        <a:rPr lang="en-US" dirty="0"/>
                        <a:t>140</a:t>
                      </a:r>
                    </a:p>
                  </a:txBody>
                  <a:tcPr/>
                </a:tc>
                <a:extLst>
                  <a:ext uri="{0D108BD9-81ED-4DB2-BD59-A6C34878D82A}">
                    <a16:rowId xmlns:a16="http://schemas.microsoft.com/office/drawing/2014/main" val="1653828172"/>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a:t>
                      </a:r>
                    </a:p>
                  </a:txBody>
                  <a:tcPr/>
                </a:tc>
                <a:tc>
                  <a:txBody>
                    <a:bodyPr/>
                    <a:lstStyle/>
                    <a:p>
                      <a:r>
                        <a:rPr lang="en-US" dirty="0"/>
                        <a:t>4.0</a:t>
                      </a:r>
                    </a:p>
                  </a:txBody>
                  <a:tcPr/>
                </a:tc>
                <a:extLst>
                  <a:ext uri="{0D108BD9-81ED-4DB2-BD59-A6C34878D82A}">
                    <a16:rowId xmlns:a16="http://schemas.microsoft.com/office/drawing/2014/main" val="1299977823"/>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a:t>
                      </a:r>
                    </a:p>
                  </a:txBody>
                  <a:tcPr/>
                </a:tc>
                <a:tc>
                  <a:txBody>
                    <a:bodyPr/>
                    <a:lstStyle/>
                    <a:p>
                      <a:r>
                        <a:rPr lang="en-US" dirty="0"/>
                        <a:t>110</a:t>
                      </a:r>
                    </a:p>
                  </a:txBody>
                  <a:tcPr/>
                </a:tc>
                <a:extLst>
                  <a:ext uri="{0D108BD9-81ED-4DB2-BD59-A6C34878D82A}">
                    <a16:rowId xmlns:a16="http://schemas.microsoft.com/office/drawing/2014/main" val="114449376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 Hb</a:t>
                      </a:r>
                    </a:p>
                  </a:txBody>
                  <a:tcPr/>
                </a:tc>
                <a:tc>
                  <a:txBody>
                    <a:bodyPr/>
                    <a:lstStyle/>
                    <a:p>
                      <a:r>
                        <a:rPr lang="en-US" dirty="0"/>
                        <a:t>2%</a:t>
                      </a:r>
                    </a:p>
                  </a:txBody>
                  <a:tcPr/>
                </a:tc>
                <a:extLst>
                  <a:ext uri="{0D108BD9-81ED-4DB2-BD59-A6C34878D82A}">
                    <a16:rowId xmlns:a16="http://schemas.microsoft.com/office/drawing/2014/main" val="335127014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Lactate</a:t>
                      </a:r>
                    </a:p>
                  </a:txBody>
                  <a:tcPr/>
                </a:tc>
                <a:tc>
                  <a:txBody>
                    <a:bodyPr/>
                    <a:lstStyle/>
                    <a:p>
                      <a:r>
                        <a:rPr lang="en-US" dirty="0"/>
                        <a:t>1.9</a:t>
                      </a:r>
                    </a:p>
                  </a:txBody>
                  <a:tcPr/>
                </a:tc>
                <a:extLst>
                  <a:ext uri="{0D108BD9-81ED-4DB2-BD59-A6C34878D82A}">
                    <a16:rowId xmlns:a16="http://schemas.microsoft.com/office/drawing/2014/main" val="2708600445"/>
                  </a:ext>
                </a:extLst>
              </a:tr>
              <a:tr h="373143">
                <a:tc>
                  <a:txBody>
                    <a:bodyPr/>
                    <a:lstStyle/>
                    <a:p>
                      <a:r>
                        <a:rPr lang="en-US" sz="1800" b="1" dirty="0">
                          <a:solidFill>
                            <a:schemeClr val="accent1">
                              <a:lumMod val="40000"/>
                              <a:lumOff val="60000"/>
                            </a:schemeClr>
                          </a:solidFill>
                        </a:rPr>
                        <a:t>Glucose</a:t>
                      </a:r>
                      <a:endParaRPr lang="en-US" b="1" dirty="0">
                        <a:solidFill>
                          <a:schemeClr val="accent1">
                            <a:lumMod val="40000"/>
                            <a:lumOff val="60000"/>
                          </a:schemeClr>
                        </a:solidFill>
                      </a:endParaRPr>
                    </a:p>
                  </a:txBody>
                  <a:tcPr/>
                </a:tc>
                <a:tc>
                  <a:txBody>
                    <a:bodyPr/>
                    <a:lstStyle/>
                    <a:p>
                      <a:r>
                        <a:rPr lang="en-US" b="1" dirty="0">
                          <a:solidFill>
                            <a:schemeClr val="accent1">
                              <a:lumMod val="40000"/>
                              <a:lumOff val="60000"/>
                            </a:schemeClr>
                          </a:solidFill>
                        </a:rPr>
                        <a:t>2.0</a:t>
                      </a:r>
                    </a:p>
                  </a:txBody>
                  <a:tcPr/>
                </a:tc>
                <a:extLst>
                  <a:ext uri="{0D108BD9-81ED-4DB2-BD59-A6C34878D82A}">
                    <a16:rowId xmlns:a16="http://schemas.microsoft.com/office/drawing/2014/main" val="3514678121"/>
                  </a:ext>
                </a:extLst>
              </a:tr>
            </a:tbl>
          </a:graphicData>
        </a:graphic>
      </p:graphicFrame>
    </p:spTree>
    <p:extLst>
      <p:ext uri="{BB962C8B-B14F-4D97-AF65-F5344CB8AC3E}">
        <p14:creationId xmlns:p14="http://schemas.microsoft.com/office/powerpoint/2010/main" val="182006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Unconsciousness</a:t>
            </a:r>
          </a:p>
        </p:txBody>
      </p:sp>
      <p:sp>
        <p:nvSpPr>
          <p:cNvPr id="3" name="Content Placeholder 2"/>
          <p:cNvSpPr>
            <a:spLocks noGrp="1"/>
          </p:cNvSpPr>
          <p:nvPr>
            <p:ph idx="1"/>
          </p:nvPr>
        </p:nvSpPr>
        <p:spPr>
          <a:xfrm>
            <a:off x="457200" y="2209800"/>
            <a:ext cx="8335108" cy="3916363"/>
          </a:xfrm>
        </p:spPr>
        <p:txBody>
          <a:bodyPr>
            <a:normAutofit/>
          </a:bodyPr>
          <a:lstStyle/>
          <a:p>
            <a:pPr marL="0" indent="0">
              <a:buNone/>
            </a:pPr>
            <a:r>
              <a:rPr lang="en-US" sz="2400" b="1" dirty="0"/>
              <a:t>Why are we worried?</a:t>
            </a:r>
            <a:endParaRPr lang="en-GB" sz="2400" b="1" i="1" dirty="0"/>
          </a:p>
          <a:p>
            <a:r>
              <a:rPr lang="en-GB" sz="2400" i="1" dirty="0"/>
              <a:t>Unconsciousness is a </a:t>
            </a:r>
            <a:r>
              <a:rPr lang="en-GB" sz="2400" i="1" dirty="0">
                <a:solidFill>
                  <a:srgbClr val="FF0000"/>
                </a:solidFill>
              </a:rPr>
              <a:t>common</a:t>
            </a:r>
            <a:r>
              <a:rPr lang="en-GB" sz="2400" i="1" dirty="0"/>
              <a:t> and</a:t>
            </a:r>
            <a:r>
              <a:rPr lang="en-GB" sz="2400" i="1" dirty="0">
                <a:solidFill>
                  <a:srgbClr val="FF0000"/>
                </a:solidFill>
              </a:rPr>
              <a:t> time-sensitive </a:t>
            </a:r>
            <a:r>
              <a:rPr lang="en-GB" sz="2400" i="1" dirty="0"/>
              <a:t>medical emergency </a:t>
            </a:r>
            <a:r>
              <a:rPr lang="en-GB" sz="2400" dirty="0"/>
              <a:t>where </a:t>
            </a:r>
            <a:r>
              <a:rPr lang="en-GB" sz="2400" dirty="0">
                <a:solidFill>
                  <a:srgbClr val="FF0000"/>
                </a:solidFill>
              </a:rPr>
              <a:t>early physiological stability </a:t>
            </a:r>
            <a:r>
              <a:rPr lang="en-GB" sz="2400" dirty="0"/>
              <a:t>and </a:t>
            </a:r>
            <a:r>
              <a:rPr lang="en-GB" sz="2400" dirty="0">
                <a:solidFill>
                  <a:srgbClr val="FF0000"/>
                </a:solidFill>
              </a:rPr>
              <a:t>early</a:t>
            </a:r>
            <a:r>
              <a:rPr lang="en-GB" sz="2400" dirty="0"/>
              <a:t> </a:t>
            </a:r>
            <a:r>
              <a:rPr lang="en-GB" sz="2400" dirty="0">
                <a:solidFill>
                  <a:srgbClr val="FF0000"/>
                </a:solidFill>
              </a:rPr>
              <a:t>diagnosis</a:t>
            </a:r>
            <a:r>
              <a:rPr lang="en-GB" sz="2400" dirty="0"/>
              <a:t> are often vital in </a:t>
            </a:r>
            <a:r>
              <a:rPr lang="en-GB" sz="2400" dirty="0">
                <a:solidFill>
                  <a:srgbClr val="FF0000"/>
                </a:solidFill>
              </a:rPr>
              <a:t>optimising</a:t>
            </a:r>
            <a:r>
              <a:rPr lang="en-GB" sz="2400" dirty="0"/>
              <a:t> patient outcomes</a:t>
            </a:r>
          </a:p>
          <a:p>
            <a:endParaRPr lang="en-US" sz="2400" dirty="0"/>
          </a:p>
        </p:txBody>
      </p:sp>
    </p:spTree>
    <p:extLst>
      <p:ext uri="{BB962C8B-B14F-4D97-AF65-F5344CB8AC3E}">
        <p14:creationId xmlns:p14="http://schemas.microsoft.com/office/powerpoint/2010/main" val="19752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1</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Naloxone</a:t>
            </a:r>
          </a:p>
          <a:p>
            <a:pPr lvl="3"/>
            <a:r>
              <a:rPr lang="en-US" sz="2000" dirty="0">
                <a:solidFill>
                  <a:schemeClr val="tx1"/>
                </a:solidFill>
              </a:rPr>
              <a:t>IV and IM</a:t>
            </a:r>
          </a:p>
          <a:p>
            <a:pPr lvl="3"/>
            <a:endParaRPr lang="en-US" sz="2000" dirty="0">
              <a:solidFill>
                <a:schemeClr val="tx1"/>
              </a:solidFill>
            </a:endParaRPr>
          </a:p>
          <a:p>
            <a:r>
              <a:rPr lang="en-US" sz="2200" dirty="0">
                <a:solidFill>
                  <a:schemeClr val="tx1"/>
                </a:solidFill>
              </a:rPr>
              <a:t>IV Dextrose</a:t>
            </a:r>
          </a:p>
          <a:p>
            <a:pPr lvl="3"/>
            <a:r>
              <a:rPr lang="en-US" dirty="0">
                <a:solidFill>
                  <a:schemeClr val="tx1"/>
                </a:solidFill>
              </a:rPr>
              <a:t>50ml of 50%</a:t>
            </a:r>
          </a:p>
          <a:p>
            <a:pPr lvl="3"/>
            <a:r>
              <a:rPr lang="en-US" dirty="0">
                <a:solidFill>
                  <a:schemeClr val="tx1"/>
                </a:solidFill>
              </a:rPr>
              <a:t>125ml of 20%</a:t>
            </a:r>
          </a:p>
          <a:p>
            <a:pPr lvl="3"/>
            <a:r>
              <a:rPr lang="en-US" dirty="0">
                <a:solidFill>
                  <a:schemeClr val="tx1"/>
                </a:solidFill>
              </a:rPr>
              <a:t>250ml of 10%</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Treatment</a:t>
            </a:r>
          </a:p>
        </p:txBody>
      </p:sp>
    </p:spTree>
    <p:extLst>
      <p:ext uri="{BB962C8B-B14F-4D97-AF65-F5344CB8AC3E}">
        <p14:creationId xmlns:p14="http://schemas.microsoft.com/office/powerpoint/2010/main" val="40021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1</a:t>
            </a:r>
          </a:p>
        </p:txBody>
      </p:sp>
      <p:sp>
        <p:nvSpPr>
          <p:cNvPr id="3" name="Content Placeholder 2"/>
          <p:cNvSpPr>
            <a:spLocks noGrp="1"/>
          </p:cNvSpPr>
          <p:nvPr>
            <p:ph idx="1"/>
          </p:nvPr>
        </p:nvSpPr>
        <p:spPr>
          <a:xfrm>
            <a:off x="457200" y="2209800"/>
            <a:ext cx="8335108" cy="4477719"/>
          </a:xfrm>
        </p:spPr>
        <p:txBody>
          <a:bodyPr>
            <a:normAutofit/>
          </a:bodyPr>
          <a:lstStyle/>
          <a:p>
            <a:pPr lvl="3"/>
            <a:r>
              <a:rPr lang="en-US" sz="2000" dirty="0">
                <a:solidFill>
                  <a:schemeClr val="tx1"/>
                </a:solidFill>
              </a:rPr>
              <a:t>0.1% = 0.1 mg/ml = 1:10,000 (Adrenaline cardiac arrest)</a:t>
            </a:r>
          </a:p>
          <a:p>
            <a:pPr lvl="3"/>
            <a:r>
              <a:rPr lang="en-US" sz="2000" dirty="0">
                <a:solidFill>
                  <a:schemeClr val="tx1"/>
                </a:solidFill>
              </a:rPr>
              <a:t>1%    = 10 mg/ml  = 1:1000 (Adrenaline anaphylaxis)</a:t>
            </a:r>
          </a:p>
          <a:p>
            <a:pPr lvl="3"/>
            <a:r>
              <a:rPr lang="en-US" sz="2000" dirty="0">
                <a:solidFill>
                  <a:schemeClr val="tx1"/>
                </a:solidFill>
              </a:rPr>
              <a:t>10%  = 100mg/ml </a:t>
            </a:r>
          </a:p>
          <a:p>
            <a:pPr lvl="3"/>
            <a:r>
              <a:rPr lang="en-US" sz="2000" dirty="0">
                <a:solidFill>
                  <a:schemeClr val="tx1"/>
                </a:solidFill>
              </a:rPr>
              <a:t>50%  = 500mg/ml</a:t>
            </a:r>
          </a:p>
          <a:p>
            <a:r>
              <a:rPr lang="en-US" sz="2200" dirty="0">
                <a:solidFill>
                  <a:schemeClr val="accent1">
                    <a:lumMod val="40000"/>
                    <a:lumOff val="60000"/>
                  </a:schemeClr>
                </a:solidFill>
              </a:rPr>
              <a:t>IV Dextrose</a:t>
            </a:r>
          </a:p>
          <a:p>
            <a:pPr lvl="3"/>
            <a:r>
              <a:rPr lang="en-US" dirty="0">
                <a:solidFill>
                  <a:schemeClr val="tx1"/>
                </a:solidFill>
              </a:rPr>
              <a:t>50ml of 50% = 25,000 mg of glucose</a:t>
            </a:r>
          </a:p>
          <a:p>
            <a:pPr lvl="3"/>
            <a:r>
              <a:rPr lang="en-US" dirty="0">
                <a:solidFill>
                  <a:schemeClr val="tx1"/>
                </a:solidFill>
              </a:rPr>
              <a:t>125ml of 20% = 25,000 mg of glucose</a:t>
            </a:r>
          </a:p>
          <a:p>
            <a:pPr lvl="3"/>
            <a:r>
              <a:rPr lang="en-US" dirty="0">
                <a:solidFill>
                  <a:schemeClr val="tx1"/>
                </a:solidFill>
              </a:rPr>
              <a:t>250ml of 10% = 25,000 mg of glucose</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Equivalence: </a:t>
            </a:r>
            <a:r>
              <a:rPr lang="en-US" sz="2800" i="1" dirty="0"/>
              <a:t>10% dextrose?</a:t>
            </a:r>
          </a:p>
        </p:txBody>
      </p:sp>
    </p:spTree>
    <p:extLst>
      <p:ext uri="{BB962C8B-B14F-4D97-AF65-F5344CB8AC3E}">
        <p14:creationId xmlns:p14="http://schemas.microsoft.com/office/powerpoint/2010/main" val="2631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6745214" cy="3916363"/>
          </a:xfrm>
        </p:spPr>
        <p:txBody>
          <a:bodyPr>
            <a:normAutofit/>
          </a:bodyPr>
          <a:lstStyle/>
          <a:p>
            <a:r>
              <a:rPr lang="en-GB" sz="2400" dirty="0"/>
              <a:t>32 yo male</a:t>
            </a:r>
          </a:p>
          <a:p>
            <a:endParaRPr lang="en-GB" sz="2400" dirty="0"/>
          </a:p>
          <a:p>
            <a:pPr lvl="1"/>
            <a:r>
              <a:rPr lang="en-GB" sz="2000" dirty="0"/>
              <a:t>Known IVDU found on sofa at his home by paramedics unresponsive.</a:t>
            </a:r>
          </a:p>
          <a:p>
            <a:pPr lvl="1"/>
            <a:r>
              <a:rPr lang="en-GB" sz="2000" dirty="0"/>
              <a:t>Other residents of the flat were reluctant to give further history as they didn’t really know him</a:t>
            </a:r>
          </a:p>
          <a:p>
            <a:pPr lvl="1"/>
            <a:r>
              <a:rPr lang="en-GB" sz="2000" dirty="0"/>
              <a:t>PMHx: Heroin user from ambulance records</a:t>
            </a:r>
          </a:p>
          <a:p>
            <a:endParaRPr lang="en-US" sz="2400" dirty="0"/>
          </a:p>
        </p:txBody>
      </p:sp>
    </p:spTree>
    <p:extLst>
      <p:ext uri="{BB962C8B-B14F-4D97-AF65-F5344CB8AC3E}">
        <p14:creationId xmlns:p14="http://schemas.microsoft.com/office/powerpoint/2010/main" val="1415372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199" y="2209800"/>
            <a:ext cx="8369085" cy="3916363"/>
          </a:xfrm>
        </p:spPr>
        <p:txBody>
          <a:bodyPr>
            <a:normAutofit fontScale="92500"/>
          </a:bodyPr>
          <a:lstStyle/>
          <a:p>
            <a:r>
              <a:rPr lang="en-US" sz="2400" dirty="0">
                <a:solidFill>
                  <a:srgbClr val="FF0000"/>
                </a:solidFill>
              </a:rPr>
              <a:t>A</a:t>
            </a:r>
            <a:r>
              <a:rPr lang="en-US" sz="2400" dirty="0"/>
              <a:t>: Snoring</a:t>
            </a:r>
          </a:p>
          <a:p>
            <a:r>
              <a:rPr lang="en-US" sz="2400" dirty="0">
                <a:solidFill>
                  <a:srgbClr val="FF0000"/>
                </a:solidFill>
              </a:rPr>
              <a:t>C-spine</a:t>
            </a:r>
            <a:r>
              <a:rPr lang="en-US" sz="2400" dirty="0"/>
              <a:t>: NO history of falls or trauma</a:t>
            </a:r>
          </a:p>
          <a:p>
            <a:r>
              <a:rPr lang="en-US" sz="2400" dirty="0">
                <a:solidFill>
                  <a:srgbClr val="FF0000"/>
                </a:solidFill>
              </a:rPr>
              <a:t>B</a:t>
            </a:r>
            <a:r>
              <a:rPr lang="en-US" sz="2400" dirty="0">
                <a:solidFill>
                  <a:schemeClr val="tx1"/>
                </a:solidFill>
              </a:rPr>
              <a:t>:</a:t>
            </a:r>
            <a:r>
              <a:rPr lang="en-US" sz="2400" dirty="0">
                <a:solidFill>
                  <a:srgbClr val="FF0000"/>
                </a:solidFill>
              </a:rPr>
              <a:t> 	</a:t>
            </a:r>
            <a:r>
              <a:rPr lang="en-US" sz="2400" dirty="0"/>
              <a:t>RR=12 ; Chest clear equal a/e; 	O</a:t>
            </a:r>
            <a:r>
              <a:rPr lang="en-US" sz="2400" baseline="-25000" dirty="0"/>
              <a:t>2 </a:t>
            </a:r>
            <a:r>
              <a:rPr lang="en-US" sz="2400" dirty="0" err="1"/>
              <a:t>Sats</a:t>
            </a:r>
            <a:r>
              <a:rPr lang="en-US" sz="2400" dirty="0"/>
              <a:t> 93% on R/A</a:t>
            </a:r>
          </a:p>
          <a:p>
            <a:r>
              <a:rPr lang="en-US" sz="2400" dirty="0">
                <a:solidFill>
                  <a:schemeClr val="accent1">
                    <a:lumMod val="60000"/>
                    <a:lumOff val="40000"/>
                  </a:schemeClr>
                </a:solidFill>
              </a:rPr>
              <a:t>C</a:t>
            </a:r>
            <a:r>
              <a:rPr lang="en-US" sz="2400" dirty="0">
                <a:solidFill>
                  <a:schemeClr val="tx1"/>
                </a:solidFill>
              </a:rPr>
              <a:t>:	HR 110 BP 110/70  </a:t>
            </a:r>
          </a:p>
          <a:p>
            <a:r>
              <a:rPr lang="en-US" sz="2400" dirty="0">
                <a:solidFill>
                  <a:schemeClr val="accent1">
                    <a:lumMod val="60000"/>
                    <a:lumOff val="40000"/>
                  </a:schemeClr>
                </a:solidFill>
              </a:rPr>
              <a:t>D</a:t>
            </a:r>
            <a:r>
              <a:rPr lang="en-US" sz="2400" dirty="0">
                <a:solidFill>
                  <a:schemeClr val="tx1"/>
                </a:solidFill>
              </a:rPr>
              <a:t>:	GCS 8 = M 5 V2 E 1; pupils size 4 equal and reactive</a:t>
            </a:r>
          </a:p>
          <a:p>
            <a:r>
              <a:rPr lang="en-US" sz="2400" dirty="0">
                <a:solidFill>
                  <a:schemeClr val="accent1">
                    <a:lumMod val="60000"/>
                    <a:lumOff val="40000"/>
                  </a:schemeClr>
                </a:solidFill>
              </a:rPr>
              <a:t>E</a:t>
            </a:r>
            <a:r>
              <a:rPr lang="en-US" sz="2400" dirty="0">
                <a:solidFill>
                  <a:schemeClr val="tx1"/>
                </a:solidFill>
              </a:rPr>
              <a:t>:	Track marks on both arms; Temp 37 C</a:t>
            </a:r>
            <a:r>
              <a:rPr lang="en-US" sz="2200" dirty="0">
                <a:solidFill>
                  <a:schemeClr val="tx1"/>
                </a:solidFill>
              </a:rPr>
              <a:t>	</a:t>
            </a:r>
            <a:r>
              <a:rPr lang="en-US" sz="2200" dirty="0"/>
              <a:t>	</a:t>
            </a:r>
          </a:p>
          <a:p>
            <a:endParaRPr lang="en-US" sz="2400" dirty="0"/>
          </a:p>
        </p:txBody>
      </p:sp>
      <p:sp>
        <p:nvSpPr>
          <p:cNvPr id="4" name="TextBox 3">
            <a:extLst>
              <a:ext uri="{FF2B5EF4-FFF2-40B4-BE49-F238E27FC236}">
                <a16:creationId xmlns:a16="http://schemas.microsoft.com/office/drawing/2014/main" id="{D1AA0D62-0428-F14F-97AC-9D004B2D660A}"/>
              </a:ext>
            </a:extLst>
          </p:cNvPr>
          <p:cNvSpPr txBox="1"/>
          <p:nvPr/>
        </p:nvSpPr>
        <p:spPr>
          <a:xfrm>
            <a:off x="2479728" y="5978491"/>
            <a:ext cx="4184543" cy="800219"/>
          </a:xfrm>
          <a:prstGeom prst="rect">
            <a:avLst/>
          </a:prstGeom>
          <a:noFill/>
        </p:spPr>
        <p:txBody>
          <a:bodyPr wrap="square" rtlCol="0">
            <a:spAutoFit/>
          </a:bodyPr>
          <a:lstStyle/>
          <a:p>
            <a:r>
              <a:rPr lang="en-US" sz="2800" b="1" dirty="0"/>
              <a:t>INTERVENTIONS?</a:t>
            </a:r>
          </a:p>
          <a:p>
            <a:endParaRPr lang="en-US" dirty="0"/>
          </a:p>
        </p:txBody>
      </p:sp>
    </p:spTree>
    <p:extLst>
      <p:ext uri="{BB962C8B-B14F-4D97-AF65-F5344CB8AC3E}">
        <p14:creationId xmlns:p14="http://schemas.microsoft.com/office/powerpoint/2010/main" val="251786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ABG </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Investigations</a:t>
            </a:r>
          </a:p>
        </p:txBody>
      </p:sp>
      <p:graphicFrame>
        <p:nvGraphicFramePr>
          <p:cNvPr id="6" name="Table 5">
            <a:extLst>
              <a:ext uri="{FF2B5EF4-FFF2-40B4-BE49-F238E27FC236}">
                <a16:creationId xmlns:a16="http://schemas.microsoft.com/office/drawing/2014/main" id="{49E01AE3-1B0C-C342-9107-99E7AEB9CFBC}"/>
              </a:ext>
            </a:extLst>
          </p:cNvPr>
          <p:cNvGraphicFramePr>
            <a:graphicFrameLocks noGrp="1"/>
          </p:cNvGraphicFramePr>
          <p:nvPr>
            <p:extLst>
              <p:ext uri="{D42A27DB-BD31-4B8C-83A1-F6EECF244321}">
                <p14:modId xmlns:p14="http://schemas.microsoft.com/office/powerpoint/2010/main" val="523521963"/>
              </p:ext>
            </p:extLst>
          </p:nvPr>
        </p:nvGraphicFramePr>
        <p:xfrm>
          <a:off x="1996698" y="2396372"/>
          <a:ext cx="2575302" cy="4104573"/>
        </p:xfrm>
        <a:graphic>
          <a:graphicData uri="http://schemas.openxmlformats.org/drawingml/2006/table">
            <a:tbl>
              <a:tblPr firstRow="1" bandRow="1">
                <a:tableStyleId>{69CF1AB2-1976-4502-BF36-3FF5EA218861}</a:tableStyleId>
              </a:tblPr>
              <a:tblGrid>
                <a:gridCol w="1287651">
                  <a:extLst>
                    <a:ext uri="{9D8B030D-6E8A-4147-A177-3AD203B41FA5}">
                      <a16:colId xmlns:a16="http://schemas.microsoft.com/office/drawing/2014/main" val="874201062"/>
                    </a:ext>
                  </a:extLst>
                </a:gridCol>
                <a:gridCol w="1287651">
                  <a:extLst>
                    <a:ext uri="{9D8B030D-6E8A-4147-A177-3AD203B41FA5}">
                      <a16:colId xmlns:a16="http://schemas.microsoft.com/office/drawing/2014/main" val="645712830"/>
                    </a:ext>
                  </a:extLst>
                </a:gridCol>
              </a:tblGrid>
              <a:tr h="373143">
                <a:tc>
                  <a:txBody>
                    <a:bodyPr/>
                    <a:lstStyle/>
                    <a:p>
                      <a:r>
                        <a:rPr lang="en-US" b="1" dirty="0"/>
                        <a:t>pH</a:t>
                      </a:r>
                    </a:p>
                  </a:txBody>
                  <a:tcPr/>
                </a:tc>
                <a:tc>
                  <a:txBody>
                    <a:bodyPr/>
                    <a:lstStyle/>
                    <a:p>
                      <a:r>
                        <a:rPr lang="en-US" b="0" dirty="0"/>
                        <a:t>6.93</a:t>
                      </a:r>
                    </a:p>
                  </a:txBody>
                  <a:tcPr/>
                </a:tc>
                <a:extLst>
                  <a:ext uri="{0D108BD9-81ED-4DB2-BD59-A6C34878D82A}">
                    <a16:rowId xmlns:a16="http://schemas.microsoft.com/office/drawing/2014/main" val="2791591555"/>
                  </a:ext>
                </a:extLst>
              </a:tr>
              <a:tr h="373143">
                <a:tc>
                  <a:txBody>
                    <a:bodyPr/>
                    <a:lstStyle/>
                    <a:p>
                      <a:r>
                        <a:rPr lang="en-US" sz="1800" b="1" i="1" dirty="0"/>
                        <a:t>Pa</a:t>
                      </a:r>
                      <a:r>
                        <a:rPr lang="en-US" sz="1800" b="1" dirty="0"/>
                        <a:t>O</a:t>
                      </a:r>
                      <a:r>
                        <a:rPr lang="en-US" sz="1800" b="1" baseline="-25000" dirty="0"/>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9.0 </a:t>
                      </a:r>
                      <a:r>
                        <a:rPr lang="en-US" sz="1800" dirty="0" err="1"/>
                        <a:t>KpA</a:t>
                      </a:r>
                      <a:endParaRPr lang="en-US" sz="1800" dirty="0"/>
                    </a:p>
                  </a:txBody>
                  <a:tcPr/>
                </a:tc>
                <a:extLst>
                  <a:ext uri="{0D108BD9-81ED-4DB2-BD59-A6C34878D82A}">
                    <a16:rowId xmlns:a16="http://schemas.microsoft.com/office/drawing/2014/main" val="3161632314"/>
                  </a:ext>
                </a:extLst>
              </a:tr>
              <a:tr h="373143">
                <a:tc>
                  <a:txBody>
                    <a:bodyPr/>
                    <a:lstStyle/>
                    <a:p>
                      <a:r>
                        <a:rPr lang="en-US" sz="1800" b="1" i="1" dirty="0">
                          <a:solidFill>
                            <a:schemeClr val="tx1"/>
                          </a:solidFill>
                        </a:rPr>
                        <a:t>Pa</a:t>
                      </a:r>
                      <a:r>
                        <a:rPr lang="en-US" sz="1800" b="1" dirty="0">
                          <a:solidFill>
                            <a:schemeClr val="tx1"/>
                          </a:solidFill>
                        </a:rPr>
                        <a:t>CO</a:t>
                      </a:r>
                      <a:r>
                        <a:rPr lang="en-US" sz="1800" b="1" baseline="-25000" dirty="0">
                          <a:solidFill>
                            <a:schemeClr val="tx1"/>
                          </a:solidFill>
                        </a:rPr>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1.9 </a:t>
                      </a:r>
                      <a:r>
                        <a:rPr lang="en-US" sz="1800" dirty="0" err="1">
                          <a:solidFill>
                            <a:schemeClr val="tx1"/>
                          </a:solidFill>
                        </a:rPr>
                        <a:t>KpA</a:t>
                      </a:r>
                      <a:endParaRPr lang="en-US" sz="1800" baseline="-25000" dirty="0">
                        <a:solidFill>
                          <a:schemeClr val="tx1"/>
                        </a:solidFill>
                      </a:endParaRPr>
                    </a:p>
                  </a:txBody>
                  <a:tcPr/>
                </a:tc>
                <a:extLst>
                  <a:ext uri="{0D108BD9-81ED-4DB2-BD59-A6C34878D82A}">
                    <a16:rowId xmlns:a16="http://schemas.microsoft.com/office/drawing/2014/main" val="3566498651"/>
                  </a:ext>
                </a:extLst>
              </a:tr>
              <a:tr h="373143">
                <a:tc>
                  <a:txBody>
                    <a:bodyPr/>
                    <a:lstStyle/>
                    <a:p>
                      <a:r>
                        <a:rPr lang="en-US" sz="1800" b="1" dirty="0"/>
                        <a:t>HCO</a:t>
                      </a:r>
                      <a:r>
                        <a:rPr lang="en-US" sz="1800" b="1" baseline="-25000" dirty="0"/>
                        <a:t>3</a:t>
                      </a:r>
                      <a:endParaRPr lang="en-US" b="1" dirty="0"/>
                    </a:p>
                  </a:txBody>
                  <a:tcPr/>
                </a:tc>
                <a:tc>
                  <a:txBody>
                    <a:bodyPr/>
                    <a:lstStyle/>
                    <a:p>
                      <a:r>
                        <a:rPr lang="en-US" sz="1800" dirty="0"/>
                        <a:t>6</a:t>
                      </a:r>
                      <a:endParaRPr lang="en-US" dirty="0"/>
                    </a:p>
                  </a:txBody>
                  <a:tcPr/>
                </a:tc>
                <a:extLst>
                  <a:ext uri="{0D108BD9-81ED-4DB2-BD59-A6C34878D82A}">
                    <a16:rowId xmlns:a16="http://schemas.microsoft.com/office/drawing/2014/main" val="4176283222"/>
                  </a:ext>
                </a:extLst>
              </a:tr>
              <a:tr h="373143">
                <a:tc>
                  <a:txBody>
                    <a:bodyPr/>
                    <a:lstStyle/>
                    <a:p>
                      <a:r>
                        <a:rPr lang="en-US" sz="1800" b="1" dirty="0"/>
                        <a:t>BE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-20.0</a:t>
                      </a:r>
                    </a:p>
                  </a:txBody>
                  <a:tcPr/>
                </a:tc>
                <a:extLst>
                  <a:ext uri="{0D108BD9-81ED-4DB2-BD59-A6C34878D82A}">
                    <a16:rowId xmlns:a16="http://schemas.microsoft.com/office/drawing/2014/main" val="3728296324"/>
                  </a:ext>
                </a:extLst>
              </a:tr>
              <a:tr h="373143">
                <a:tc>
                  <a:txBody>
                    <a:bodyPr/>
                    <a:lstStyle/>
                    <a:p>
                      <a:r>
                        <a:rPr lang="en-US" sz="1800" b="1" dirty="0"/>
                        <a:t>Na</a:t>
                      </a:r>
                      <a:endParaRPr lang="en-US" b="1" dirty="0"/>
                    </a:p>
                  </a:txBody>
                  <a:tcPr/>
                </a:tc>
                <a:tc>
                  <a:txBody>
                    <a:bodyPr/>
                    <a:lstStyle/>
                    <a:p>
                      <a:r>
                        <a:rPr lang="en-US" dirty="0"/>
                        <a:t>142</a:t>
                      </a:r>
                    </a:p>
                  </a:txBody>
                  <a:tcPr/>
                </a:tc>
                <a:extLst>
                  <a:ext uri="{0D108BD9-81ED-4DB2-BD59-A6C34878D82A}">
                    <a16:rowId xmlns:a16="http://schemas.microsoft.com/office/drawing/2014/main" val="1653828172"/>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a:t>
                      </a:r>
                    </a:p>
                  </a:txBody>
                  <a:tcPr/>
                </a:tc>
                <a:tc>
                  <a:txBody>
                    <a:bodyPr/>
                    <a:lstStyle/>
                    <a:p>
                      <a:r>
                        <a:rPr lang="en-US" dirty="0"/>
                        <a:t>5.0</a:t>
                      </a:r>
                    </a:p>
                  </a:txBody>
                  <a:tcPr/>
                </a:tc>
                <a:extLst>
                  <a:ext uri="{0D108BD9-81ED-4DB2-BD59-A6C34878D82A}">
                    <a16:rowId xmlns:a16="http://schemas.microsoft.com/office/drawing/2014/main" val="1299977823"/>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a:t>
                      </a:r>
                    </a:p>
                  </a:txBody>
                  <a:tcPr/>
                </a:tc>
                <a:tc>
                  <a:txBody>
                    <a:bodyPr/>
                    <a:lstStyle/>
                    <a:p>
                      <a:r>
                        <a:rPr lang="en-US" dirty="0"/>
                        <a:t>114</a:t>
                      </a:r>
                    </a:p>
                  </a:txBody>
                  <a:tcPr/>
                </a:tc>
                <a:extLst>
                  <a:ext uri="{0D108BD9-81ED-4DB2-BD59-A6C34878D82A}">
                    <a16:rowId xmlns:a16="http://schemas.microsoft.com/office/drawing/2014/main" val="114449376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 Hb</a:t>
                      </a:r>
                    </a:p>
                  </a:txBody>
                  <a:tcPr/>
                </a:tc>
                <a:tc>
                  <a:txBody>
                    <a:bodyPr/>
                    <a:lstStyle/>
                    <a:p>
                      <a:r>
                        <a:rPr lang="en-US" dirty="0"/>
                        <a:t>12%</a:t>
                      </a:r>
                    </a:p>
                  </a:txBody>
                  <a:tcPr/>
                </a:tc>
                <a:extLst>
                  <a:ext uri="{0D108BD9-81ED-4DB2-BD59-A6C34878D82A}">
                    <a16:rowId xmlns:a16="http://schemas.microsoft.com/office/drawing/2014/main" val="335127014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Lactate</a:t>
                      </a:r>
                    </a:p>
                  </a:txBody>
                  <a:tcPr/>
                </a:tc>
                <a:tc>
                  <a:txBody>
                    <a:bodyPr/>
                    <a:lstStyle/>
                    <a:p>
                      <a:r>
                        <a:rPr lang="en-US" dirty="0"/>
                        <a:t>2.9</a:t>
                      </a:r>
                    </a:p>
                  </a:txBody>
                  <a:tcPr/>
                </a:tc>
                <a:extLst>
                  <a:ext uri="{0D108BD9-81ED-4DB2-BD59-A6C34878D82A}">
                    <a16:rowId xmlns:a16="http://schemas.microsoft.com/office/drawing/2014/main" val="2708600445"/>
                  </a:ext>
                </a:extLst>
              </a:tr>
              <a:tr h="373143">
                <a:tc>
                  <a:txBody>
                    <a:bodyPr/>
                    <a:lstStyle/>
                    <a:p>
                      <a:r>
                        <a:rPr lang="en-US" sz="1800" b="1" dirty="0"/>
                        <a:t>Glucose</a:t>
                      </a:r>
                      <a:endParaRPr lang="en-US" b="1" dirty="0"/>
                    </a:p>
                  </a:txBody>
                  <a:tcPr/>
                </a:tc>
                <a:tc>
                  <a:txBody>
                    <a:bodyPr/>
                    <a:lstStyle/>
                    <a:p>
                      <a:r>
                        <a:rPr lang="en-US" dirty="0"/>
                        <a:t>21.0</a:t>
                      </a:r>
                    </a:p>
                  </a:txBody>
                  <a:tcPr/>
                </a:tc>
                <a:extLst>
                  <a:ext uri="{0D108BD9-81ED-4DB2-BD59-A6C34878D82A}">
                    <a16:rowId xmlns:a16="http://schemas.microsoft.com/office/drawing/2014/main" val="3514678121"/>
                  </a:ext>
                </a:extLst>
              </a:tr>
            </a:tbl>
          </a:graphicData>
        </a:graphic>
      </p:graphicFrame>
    </p:spTree>
    <p:extLst>
      <p:ext uri="{BB962C8B-B14F-4D97-AF65-F5344CB8AC3E}">
        <p14:creationId xmlns:p14="http://schemas.microsoft.com/office/powerpoint/2010/main" val="24498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ABG </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Investigations</a:t>
            </a:r>
          </a:p>
        </p:txBody>
      </p:sp>
      <p:graphicFrame>
        <p:nvGraphicFramePr>
          <p:cNvPr id="6" name="Table 5">
            <a:extLst>
              <a:ext uri="{FF2B5EF4-FFF2-40B4-BE49-F238E27FC236}">
                <a16:creationId xmlns:a16="http://schemas.microsoft.com/office/drawing/2014/main" id="{49E01AE3-1B0C-C342-9107-99E7AEB9CFBC}"/>
              </a:ext>
            </a:extLst>
          </p:cNvPr>
          <p:cNvGraphicFramePr>
            <a:graphicFrameLocks noGrp="1"/>
          </p:cNvGraphicFramePr>
          <p:nvPr>
            <p:extLst>
              <p:ext uri="{D42A27DB-BD31-4B8C-83A1-F6EECF244321}">
                <p14:modId xmlns:p14="http://schemas.microsoft.com/office/powerpoint/2010/main" val="894526889"/>
              </p:ext>
            </p:extLst>
          </p:nvPr>
        </p:nvGraphicFramePr>
        <p:xfrm>
          <a:off x="1996698" y="2396372"/>
          <a:ext cx="2575302" cy="4104573"/>
        </p:xfrm>
        <a:graphic>
          <a:graphicData uri="http://schemas.openxmlformats.org/drawingml/2006/table">
            <a:tbl>
              <a:tblPr firstRow="1" bandRow="1">
                <a:tableStyleId>{69CF1AB2-1976-4502-BF36-3FF5EA218861}</a:tableStyleId>
              </a:tblPr>
              <a:tblGrid>
                <a:gridCol w="1287651">
                  <a:extLst>
                    <a:ext uri="{9D8B030D-6E8A-4147-A177-3AD203B41FA5}">
                      <a16:colId xmlns:a16="http://schemas.microsoft.com/office/drawing/2014/main" val="874201062"/>
                    </a:ext>
                  </a:extLst>
                </a:gridCol>
                <a:gridCol w="1287651">
                  <a:extLst>
                    <a:ext uri="{9D8B030D-6E8A-4147-A177-3AD203B41FA5}">
                      <a16:colId xmlns:a16="http://schemas.microsoft.com/office/drawing/2014/main" val="645712830"/>
                    </a:ext>
                  </a:extLst>
                </a:gridCol>
              </a:tblGrid>
              <a:tr h="373143">
                <a:tc>
                  <a:txBody>
                    <a:bodyPr/>
                    <a:lstStyle/>
                    <a:p>
                      <a:r>
                        <a:rPr lang="en-US" b="1" dirty="0"/>
                        <a:t>pH</a:t>
                      </a:r>
                    </a:p>
                  </a:txBody>
                  <a:tcPr/>
                </a:tc>
                <a:tc>
                  <a:txBody>
                    <a:bodyPr/>
                    <a:lstStyle/>
                    <a:p>
                      <a:r>
                        <a:rPr lang="en-US" b="0" dirty="0"/>
                        <a:t>6.93</a:t>
                      </a:r>
                    </a:p>
                  </a:txBody>
                  <a:tcPr/>
                </a:tc>
                <a:extLst>
                  <a:ext uri="{0D108BD9-81ED-4DB2-BD59-A6C34878D82A}">
                    <a16:rowId xmlns:a16="http://schemas.microsoft.com/office/drawing/2014/main" val="2791591555"/>
                  </a:ext>
                </a:extLst>
              </a:tr>
              <a:tr h="373143">
                <a:tc>
                  <a:txBody>
                    <a:bodyPr/>
                    <a:lstStyle/>
                    <a:p>
                      <a:r>
                        <a:rPr lang="en-US" sz="1800" b="1" i="1" dirty="0"/>
                        <a:t>Pa</a:t>
                      </a:r>
                      <a:r>
                        <a:rPr lang="en-US" sz="1800" b="1" dirty="0"/>
                        <a:t>O</a:t>
                      </a:r>
                      <a:r>
                        <a:rPr lang="en-US" sz="1800" b="1" baseline="-25000" dirty="0"/>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9.0 </a:t>
                      </a:r>
                      <a:r>
                        <a:rPr lang="en-US" sz="1800" dirty="0" err="1"/>
                        <a:t>KpA</a:t>
                      </a:r>
                      <a:endParaRPr lang="en-US" sz="1800" dirty="0"/>
                    </a:p>
                  </a:txBody>
                  <a:tcPr/>
                </a:tc>
                <a:extLst>
                  <a:ext uri="{0D108BD9-81ED-4DB2-BD59-A6C34878D82A}">
                    <a16:rowId xmlns:a16="http://schemas.microsoft.com/office/drawing/2014/main" val="3161632314"/>
                  </a:ext>
                </a:extLst>
              </a:tr>
              <a:tr h="373143">
                <a:tc>
                  <a:txBody>
                    <a:bodyPr/>
                    <a:lstStyle/>
                    <a:p>
                      <a:r>
                        <a:rPr lang="en-US" sz="1800" b="1" i="1" dirty="0">
                          <a:solidFill>
                            <a:schemeClr val="tx1"/>
                          </a:solidFill>
                        </a:rPr>
                        <a:t>Pa</a:t>
                      </a:r>
                      <a:r>
                        <a:rPr lang="en-US" sz="1800" b="1" dirty="0">
                          <a:solidFill>
                            <a:schemeClr val="tx1"/>
                          </a:solidFill>
                        </a:rPr>
                        <a:t>CO</a:t>
                      </a:r>
                      <a:r>
                        <a:rPr lang="en-US" sz="1800" b="1" baseline="-25000" dirty="0">
                          <a:solidFill>
                            <a:schemeClr val="tx1"/>
                          </a:solidFill>
                        </a:rPr>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1.9 </a:t>
                      </a:r>
                      <a:r>
                        <a:rPr lang="en-US" sz="1800" dirty="0" err="1">
                          <a:solidFill>
                            <a:schemeClr val="tx1"/>
                          </a:solidFill>
                        </a:rPr>
                        <a:t>KpA</a:t>
                      </a:r>
                      <a:endParaRPr lang="en-US" sz="1800" baseline="-25000" dirty="0">
                        <a:solidFill>
                          <a:schemeClr val="tx1"/>
                        </a:solidFill>
                      </a:endParaRPr>
                    </a:p>
                  </a:txBody>
                  <a:tcPr/>
                </a:tc>
                <a:extLst>
                  <a:ext uri="{0D108BD9-81ED-4DB2-BD59-A6C34878D82A}">
                    <a16:rowId xmlns:a16="http://schemas.microsoft.com/office/drawing/2014/main" val="3566498651"/>
                  </a:ext>
                </a:extLst>
              </a:tr>
              <a:tr h="373143">
                <a:tc>
                  <a:txBody>
                    <a:bodyPr/>
                    <a:lstStyle/>
                    <a:p>
                      <a:r>
                        <a:rPr lang="en-US" sz="1800" b="1" dirty="0"/>
                        <a:t>HCO</a:t>
                      </a:r>
                      <a:r>
                        <a:rPr lang="en-US" sz="1800" b="1" baseline="-25000" dirty="0"/>
                        <a:t>3</a:t>
                      </a:r>
                      <a:endParaRPr lang="en-US" b="1" dirty="0"/>
                    </a:p>
                  </a:txBody>
                  <a:tcPr/>
                </a:tc>
                <a:tc>
                  <a:txBody>
                    <a:bodyPr/>
                    <a:lstStyle/>
                    <a:p>
                      <a:r>
                        <a:rPr lang="en-US" sz="1800" dirty="0"/>
                        <a:t>6</a:t>
                      </a:r>
                      <a:endParaRPr lang="en-US" dirty="0"/>
                    </a:p>
                  </a:txBody>
                  <a:tcPr/>
                </a:tc>
                <a:extLst>
                  <a:ext uri="{0D108BD9-81ED-4DB2-BD59-A6C34878D82A}">
                    <a16:rowId xmlns:a16="http://schemas.microsoft.com/office/drawing/2014/main" val="4176283222"/>
                  </a:ext>
                </a:extLst>
              </a:tr>
              <a:tr h="373143">
                <a:tc>
                  <a:txBody>
                    <a:bodyPr/>
                    <a:lstStyle/>
                    <a:p>
                      <a:r>
                        <a:rPr lang="en-US" sz="1800" b="1" dirty="0"/>
                        <a:t>BE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-20.0</a:t>
                      </a:r>
                    </a:p>
                  </a:txBody>
                  <a:tcPr/>
                </a:tc>
                <a:extLst>
                  <a:ext uri="{0D108BD9-81ED-4DB2-BD59-A6C34878D82A}">
                    <a16:rowId xmlns:a16="http://schemas.microsoft.com/office/drawing/2014/main" val="3728296324"/>
                  </a:ext>
                </a:extLst>
              </a:tr>
              <a:tr h="373143">
                <a:tc>
                  <a:txBody>
                    <a:bodyPr/>
                    <a:lstStyle/>
                    <a:p>
                      <a:r>
                        <a:rPr lang="en-US" sz="1800" b="1" dirty="0"/>
                        <a:t>Na</a:t>
                      </a:r>
                      <a:endParaRPr lang="en-US" b="1" dirty="0"/>
                    </a:p>
                  </a:txBody>
                  <a:tcPr/>
                </a:tc>
                <a:tc>
                  <a:txBody>
                    <a:bodyPr/>
                    <a:lstStyle/>
                    <a:p>
                      <a:r>
                        <a:rPr lang="en-US" dirty="0"/>
                        <a:t>142</a:t>
                      </a:r>
                    </a:p>
                  </a:txBody>
                  <a:tcPr/>
                </a:tc>
                <a:extLst>
                  <a:ext uri="{0D108BD9-81ED-4DB2-BD59-A6C34878D82A}">
                    <a16:rowId xmlns:a16="http://schemas.microsoft.com/office/drawing/2014/main" val="1653828172"/>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a:t>
                      </a:r>
                    </a:p>
                  </a:txBody>
                  <a:tcPr/>
                </a:tc>
                <a:tc>
                  <a:txBody>
                    <a:bodyPr/>
                    <a:lstStyle/>
                    <a:p>
                      <a:r>
                        <a:rPr lang="en-US" dirty="0"/>
                        <a:t>5.0</a:t>
                      </a:r>
                    </a:p>
                  </a:txBody>
                  <a:tcPr/>
                </a:tc>
                <a:extLst>
                  <a:ext uri="{0D108BD9-81ED-4DB2-BD59-A6C34878D82A}">
                    <a16:rowId xmlns:a16="http://schemas.microsoft.com/office/drawing/2014/main" val="1299977823"/>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a:t>
                      </a:r>
                    </a:p>
                  </a:txBody>
                  <a:tcPr/>
                </a:tc>
                <a:tc>
                  <a:txBody>
                    <a:bodyPr/>
                    <a:lstStyle/>
                    <a:p>
                      <a:r>
                        <a:rPr lang="en-US" dirty="0"/>
                        <a:t>114</a:t>
                      </a:r>
                    </a:p>
                  </a:txBody>
                  <a:tcPr/>
                </a:tc>
                <a:extLst>
                  <a:ext uri="{0D108BD9-81ED-4DB2-BD59-A6C34878D82A}">
                    <a16:rowId xmlns:a16="http://schemas.microsoft.com/office/drawing/2014/main" val="114449376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 Hb</a:t>
                      </a:r>
                    </a:p>
                  </a:txBody>
                  <a:tcPr/>
                </a:tc>
                <a:tc>
                  <a:txBody>
                    <a:bodyPr/>
                    <a:lstStyle/>
                    <a:p>
                      <a:r>
                        <a:rPr lang="en-US" dirty="0"/>
                        <a:t>12%</a:t>
                      </a:r>
                    </a:p>
                  </a:txBody>
                  <a:tcPr/>
                </a:tc>
                <a:extLst>
                  <a:ext uri="{0D108BD9-81ED-4DB2-BD59-A6C34878D82A}">
                    <a16:rowId xmlns:a16="http://schemas.microsoft.com/office/drawing/2014/main" val="335127014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Lactate</a:t>
                      </a:r>
                    </a:p>
                  </a:txBody>
                  <a:tcPr/>
                </a:tc>
                <a:tc>
                  <a:txBody>
                    <a:bodyPr/>
                    <a:lstStyle/>
                    <a:p>
                      <a:r>
                        <a:rPr lang="en-US" dirty="0"/>
                        <a:t>2.9</a:t>
                      </a:r>
                    </a:p>
                  </a:txBody>
                  <a:tcPr/>
                </a:tc>
                <a:extLst>
                  <a:ext uri="{0D108BD9-81ED-4DB2-BD59-A6C34878D82A}">
                    <a16:rowId xmlns:a16="http://schemas.microsoft.com/office/drawing/2014/main" val="2708600445"/>
                  </a:ext>
                </a:extLst>
              </a:tr>
              <a:tr h="373143">
                <a:tc>
                  <a:txBody>
                    <a:bodyPr/>
                    <a:lstStyle/>
                    <a:p>
                      <a:r>
                        <a:rPr lang="en-US" sz="1800" b="1" dirty="0"/>
                        <a:t>Glucose</a:t>
                      </a:r>
                      <a:endParaRPr lang="en-US" b="1" dirty="0"/>
                    </a:p>
                  </a:txBody>
                  <a:tcPr/>
                </a:tc>
                <a:tc>
                  <a:txBody>
                    <a:bodyPr/>
                    <a:lstStyle/>
                    <a:p>
                      <a:r>
                        <a:rPr lang="en-US" dirty="0"/>
                        <a:t>21.0</a:t>
                      </a:r>
                    </a:p>
                  </a:txBody>
                  <a:tcPr/>
                </a:tc>
                <a:extLst>
                  <a:ext uri="{0D108BD9-81ED-4DB2-BD59-A6C34878D82A}">
                    <a16:rowId xmlns:a16="http://schemas.microsoft.com/office/drawing/2014/main" val="3514678121"/>
                  </a:ext>
                </a:extLst>
              </a:tr>
            </a:tbl>
          </a:graphicData>
        </a:graphic>
      </p:graphicFrame>
      <p:sp>
        <p:nvSpPr>
          <p:cNvPr id="5" name="TextBox 4">
            <a:extLst>
              <a:ext uri="{FF2B5EF4-FFF2-40B4-BE49-F238E27FC236}">
                <a16:creationId xmlns:a16="http://schemas.microsoft.com/office/drawing/2014/main" id="{700C7153-DFB3-BB42-8C79-A70375BA5B26}"/>
              </a:ext>
            </a:extLst>
          </p:cNvPr>
          <p:cNvSpPr txBox="1"/>
          <p:nvPr/>
        </p:nvSpPr>
        <p:spPr>
          <a:xfrm>
            <a:off x="4664990" y="2396372"/>
            <a:ext cx="4479010" cy="3139321"/>
          </a:xfrm>
          <a:prstGeom prst="rect">
            <a:avLst/>
          </a:prstGeom>
          <a:noFill/>
        </p:spPr>
        <p:txBody>
          <a:bodyPr wrap="square" rtlCol="0">
            <a:spAutoFit/>
          </a:bodyPr>
          <a:lstStyle/>
          <a:p>
            <a:pPr algn="ctr"/>
            <a:r>
              <a:rPr lang="en-US" b="1" u="sng" dirty="0"/>
              <a:t>Anion gap</a:t>
            </a:r>
          </a:p>
          <a:p>
            <a:endParaRPr lang="en-US" dirty="0"/>
          </a:p>
          <a:p>
            <a:endParaRPr lang="en-US" dirty="0"/>
          </a:p>
          <a:p>
            <a:r>
              <a:rPr lang="en-US" dirty="0"/>
              <a:t>Na + K – (Cl +HCO</a:t>
            </a:r>
            <a:r>
              <a:rPr lang="en-US" baseline="-25000" dirty="0"/>
              <a:t>3</a:t>
            </a:r>
            <a:r>
              <a:rPr lang="en-US" dirty="0"/>
              <a:t>)</a:t>
            </a:r>
          </a:p>
          <a:p>
            <a:endParaRPr lang="en-US" dirty="0"/>
          </a:p>
          <a:p>
            <a:r>
              <a:rPr lang="en-US" dirty="0"/>
              <a:t>142 + 5 – (114 + 6) = 27</a:t>
            </a:r>
          </a:p>
          <a:p>
            <a:endParaRPr lang="en-GB" dirty="0"/>
          </a:p>
          <a:p>
            <a:r>
              <a:rPr lang="en-GB" dirty="0"/>
              <a:t>Normal value anion gap = 8-16 </a:t>
            </a:r>
            <a:r>
              <a:rPr lang="en-GB" dirty="0" err="1"/>
              <a:t>mEq</a:t>
            </a:r>
            <a:r>
              <a:rPr lang="en-GB" dirty="0"/>
              <a:t>/L</a:t>
            </a:r>
          </a:p>
          <a:p>
            <a:endParaRPr lang="en-GB" dirty="0"/>
          </a:p>
          <a:p>
            <a:r>
              <a:rPr lang="en-GB" dirty="0"/>
              <a:t>Raised anion gap = extra anions</a:t>
            </a:r>
            <a:endParaRPr lang="en-US" dirty="0"/>
          </a:p>
          <a:p>
            <a:endParaRPr lang="en-US" dirty="0"/>
          </a:p>
        </p:txBody>
      </p:sp>
      <p:sp>
        <p:nvSpPr>
          <p:cNvPr id="7" name="TextBox 6">
            <a:extLst>
              <a:ext uri="{FF2B5EF4-FFF2-40B4-BE49-F238E27FC236}">
                <a16:creationId xmlns:a16="http://schemas.microsoft.com/office/drawing/2014/main" id="{7434B59F-C31C-E14D-B312-DA5C40A0EDF3}"/>
              </a:ext>
            </a:extLst>
          </p:cNvPr>
          <p:cNvSpPr txBox="1"/>
          <p:nvPr/>
        </p:nvSpPr>
        <p:spPr>
          <a:xfrm>
            <a:off x="4664989" y="5557608"/>
            <a:ext cx="4200041" cy="646331"/>
          </a:xfrm>
          <a:prstGeom prst="rect">
            <a:avLst/>
          </a:prstGeom>
          <a:noFill/>
        </p:spPr>
        <p:txBody>
          <a:bodyPr wrap="square" rtlCol="0">
            <a:spAutoFit/>
          </a:bodyPr>
          <a:lstStyle/>
          <a:p>
            <a:r>
              <a:rPr lang="en-GB" dirty="0"/>
              <a:t>Urine ketones large</a:t>
            </a:r>
          </a:p>
          <a:p>
            <a:r>
              <a:rPr lang="en-GB" dirty="0"/>
              <a:t>Blood ketones = 3.5 mmol/L</a:t>
            </a:r>
            <a:endParaRPr lang="en-US" dirty="0"/>
          </a:p>
        </p:txBody>
      </p:sp>
    </p:spTree>
    <p:extLst>
      <p:ext uri="{BB962C8B-B14F-4D97-AF65-F5344CB8AC3E}">
        <p14:creationId xmlns:p14="http://schemas.microsoft.com/office/powerpoint/2010/main" val="24910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Fluids</a:t>
            </a:r>
          </a:p>
          <a:p>
            <a:r>
              <a:rPr lang="en-US" sz="2400" dirty="0">
                <a:solidFill>
                  <a:schemeClr val="tx1"/>
                </a:solidFill>
              </a:rPr>
              <a:t>Fixed rate insulin</a:t>
            </a:r>
          </a:p>
          <a:p>
            <a:r>
              <a:rPr lang="en-US" sz="2400" dirty="0">
                <a:solidFill>
                  <a:schemeClr val="tx1"/>
                </a:solidFill>
              </a:rPr>
              <a:t>Commence IV glucose when BM &lt; 14</a:t>
            </a:r>
          </a:p>
          <a:p>
            <a:r>
              <a:rPr lang="en-US" sz="2400" dirty="0">
                <a:solidFill>
                  <a:schemeClr val="tx1"/>
                </a:solidFill>
              </a:rPr>
              <a:t>Replace potassium </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Treatment</a:t>
            </a:r>
          </a:p>
        </p:txBody>
      </p:sp>
    </p:spTree>
    <p:extLst>
      <p:ext uri="{BB962C8B-B14F-4D97-AF65-F5344CB8AC3E}">
        <p14:creationId xmlns:p14="http://schemas.microsoft.com/office/powerpoint/2010/main" val="35806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8335108" cy="4477719"/>
          </a:xfrm>
        </p:spPr>
        <p:txBody>
          <a:bodyPr>
            <a:normAutofit/>
          </a:bodyPr>
          <a:lstStyle/>
          <a:p>
            <a:pPr marL="0" indent="0">
              <a:buNone/>
            </a:pPr>
            <a:r>
              <a:rPr lang="en-US" sz="2400" dirty="0"/>
              <a:t>Na + K – (Cl +HCO</a:t>
            </a:r>
            <a:r>
              <a:rPr lang="en-US" sz="2400" baseline="-25000" dirty="0"/>
              <a:t>3</a:t>
            </a:r>
            <a:r>
              <a:rPr lang="en-US" sz="2400" dirty="0"/>
              <a:t>)</a:t>
            </a:r>
          </a:p>
          <a:p>
            <a:pPr marL="0" indent="0">
              <a:buNone/>
            </a:pPr>
            <a:r>
              <a:rPr lang="en-GB" sz="2400" dirty="0"/>
              <a:t>Normal value anion gap = 8-16 </a:t>
            </a:r>
            <a:r>
              <a:rPr lang="en-GB" sz="2400" dirty="0" err="1"/>
              <a:t>mEq</a:t>
            </a:r>
            <a:r>
              <a:rPr lang="en-GB" sz="2400" dirty="0"/>
              <a:t>/L</a:t>
            </a:r>
          </a:p>
          <a:p>
            <a:pPr marL="0" indent="0">
              <a:buNone/>
            </a:pPr>
            <a:r>
              <a:rPr lang="en-GB" sz="2400" dirty="0"/>
              <a:t>Raised anion gap = extra anions</a:t>
            </a:r>
            <a:endParaRPr lang="en-US" sz="2400" dirty="0"/>
          </a:p>
          <a:p>
            <a:pPr marL="0" indent="0">
              <a:buNone/>
            </a:pPr>
            <a:r>
              <a:rPr lang="en-US" sz="2400" b="1" dirty="0">
                <a:solidFill>
                  <a:schemeClr val="tx1"/>
                </a:solidFill>
              </a:rPr>
              <a:t>Causes of raised anion gap acidosis?</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Anion gap</a:t>
            </a:r>
          </a:p>
        </p:txBody>
      </p:sp>
    </p:spTree>
    <p:extLst>
      <p:ext uri="{BB962C8B-B14F-4D97-AF65-F5344CB8AC3E}">
        <p14:creationId xmlns:p14="http://schemas.microsoft.com/office/powerpoint/2010/main" val="4175143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8335108" cy="4477719"/>
          </a:xfrm>
        </p:spPr>
        <p:txBody>
          <a:bodyPr>
            <a:normAutofit/>
          </a:bodyPr>
          <a:lstStyle/>
          <a:p>
            <a:r>
              <a:rPr lang="en-GB" dirty="0"/>
              <a:t>Raised anion Gap Metabolic Acidosis: </a:t>
            </a:r>
            <a:r>
              <a:rPr lang="en-GB" b="1" dirty="0"/>
              <a:t>MUDPILERS</a:t>
            </a:r>
          </a:p>
          <a:p>
            <a:endParaRPr lang="en-GB" b="1" dirty="0"/>
          </a:p>
          <a:p>
            <a:pPr lvl="3"/>
            <a:r>
              <a:rPr lang="en-GB" dirty="0"/>
              <a:t>Methanol</a:t>
            </a:r>
          </a:p>
          <a:p>
            <a:pPr lvl="3"/>
            <a:r>
              <a:rPr lang="en-GB" dirty="0" err="1"/>
              <a:t>Uremia</a:t>
            </a:r>
            <a:endParaRPr lang="en-GB" dirty="0"/>
          </a:p>
          <a:p>
            <a:pPr lvl="3"/>
            <a:r>
              <a:rPr lang="en-GB" dirty="0"/>
              <a:t>DKA/ Alcoholic Ketoacidosis</a:t>
            </a:r>
          </a:p>
          <a:p>
            <a:pPr lvl="3"/>
            <a:r>
              <a:rPr lang="en-GB" dirty="0"/>
              <a:t>Paraldehyde</a:t>
            </a:r>
          </a:p>
          <a:p>
            <a:pPr lvl="3"/>
            <a:r>
              <a:rPr lang="en-GB" dirty="0"/>
              <a:t>Isoniazid</a:t>
            </a:r>
          </a:p>
          <a:p>
            <a:pPr lvl="3"/>
            <a:r>
              <a:rPr lang="en-GB" dirty="0"/>
              <a:t>Lactic acidosis</a:t>
            </a:r>
          </a:p>
          <a:p>
            <a:pPr lvl="3"/>
            <a:r>
              <a:rPr lang="en-GB" dirty="0"/>
              <a:t>ETOH/ethylene glycol</a:t>
            </a:r>
          </a:p>
          <a:p>
            <a:pPr lvl="3"/>
            <a:r>
              <a:rPr lang="en-GB" dirty="0" err="1"/>
              <a:t>Rhabdo</a:t>
            </a:r>
            <a:r>
              <a:rPr lang="en-GB" dirty="0"/>
              <a:t>/renal failure</a:t>
            </a:r>
          </a:p>
          <a:p>
            <a:pPr lvl="3"/>
            <a:r>
              <a:rPr lang="en-GB" dirty="0"/>
              <a:t>Salicylates</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Anion gap</a:t>
            </a:r>
          </a:p>
        </p:txBody>
      </p:sp>
    </p:spTree>
    <p:extLst>
      <p:ext uri="{BB962C8B-B14F-4D97-AF65-F5344CB8AC3E}">
        <p14:creationId xmlns:p14="http://schemas.microsoft.com/office/powerpoint/2010/main" val="3505708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2</a:t>
            </a:r>
          </a:p>
        </p:txBody>
      </p:sp>
      <p:sp>
        <p:nvSpPr>
          <p:cNvPr id="3" name="Content Placeholder 2"/>
          <p:cNvSpPr>
            <a:spLocks noGrp="1"/>
          </p:cNvSpPr>
          <p:nvPr>
            <p:ph idx="1"/>
          </p:nvPr>
        </p:nvSpPr>
        <p:spPr>
          <a:xfrm>
            <a:off x="457200" y="2209800"/>
            <a:ext cx="8335108" cy="4477719"/>
          </a:xfrm>
        </p:spPr>
        <p:txBody>
          <a:bodyPr>
            <a:normAutofit/>
          </a:bodyPr>
          <a:lstStyle/>
          <a:p>
            <a:r>
              <a:rPr lang="en-GB" sz="2400" dirty="0"/>
              <a:t>Normal Anion Gap Acidosis: </a:t>
            </a:r>
            <a:r>
              <a:rPr lang="en-GB" sz="2400" b="1" dirty="0"/>
              <a:t>HARDUPS</a:t>
            </a:r>
          </a:p>
          <a:p>
            <a:endParaRPr lang="en-GB" sz="2400" b="1" dirty="0"/>
          </a:p>
          <a:p>
            <a:pPr lvl="3"/>
            <a:r>
              <a:rPr lang="en-GB" sz="2200" dirty="0"/>
              <a:t>Hyperalimentation (parenteral feeding)</a:t>
            </a:r>
          </a:p>
          <a:p>
            <a:pPr lvl="3"/>
            <a:r>
              <a:rPr lang="en-GB" sz="2200" dirty="0"/>
              <a:t>Acetazolamide</a:t>
            </a:r>
          </a:p>
          <a:p>
            <a:pPr lvl="3"/>
            <a:r>
              <a:rPr lang="en-GB" sz="2200" dirty="0"/>
              <a:t>Renal tubular acidosis</a:t>
            </a:r>
          </a:p>
          <a:p>
            <a:pPr lvl="3"/>
            <a:r>
              <a:rPr lang="en-GB" sz="2200" dirty="0"/>
              <a:t>Diarrhoea</a:t>
            </a:r>
          </a:p>
          <a:p>
            <a:pPr lvl="3"/>
            <a:r>
              <a:rPr lang="en-GB" sz="2200" dirty="0"/>
              <a:t>Uretero-pelvic shunt</a:t>
            </a:r>
          </a:p>
          <a:p>
            <a:pPr lvl="3"/>
            <a:r>
              <a:rPr lang="en-GB" sz="2200" dirty="0"/>
              <a:t>Post-hypocapnia</a:t>
            </a:r>
          </a:p>
          <a:p>
            <a:pPr lvl="3"/>
            <a:r>
              <a:rPr lang="en-GB" sz="2200" dirty="0"/>
              <a:t>Spironolactone</a:t>
            </a:r>
          </a:p>
          <a:p>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Anion gap</a:t>
            </a:r>
          </a:p>
        </p:txBody>
      </p:sp>
    </p:spTree>
    <p:extLst>
      <p:ext uri="{BB962C8B-B14F-4D97-AF65-F5344CB8AC3E}">
        <p14:creationId xmlns:p14="http://schemas.microsoft.com/office/powerpoint/2010/main" val="389791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Unconsciousness</a:t>
            </a:r>
          </a:p>
        </p:txBody>
      </p:sp>
      <p:sp>
        <p:nvSpPr>
          <p:cNvPr id="3" name="Content Placeholder 2"/>
          <p:cNvSpPr>
            <a:spLocks noGrp="1"/>
          </p:cNvSpPr>
          <p:nvPr>
            <p:ph idx="1"/>
          </p:nvPr>
        </p:nvSpPr>
        <p:spPr>
          <a:xfrm>
            <a:off x="457200" y="2209800"/>
            <a:ext cx="8335108" cy="3916363"/>
          </a:xfrm>
        </p:spPr>
        <p:txBody>
          <a:bodyPr>
            <a:normAutofit/>
          </a:bodyPr>
          <a:lstStyle/>
          <a:p>
            <a:pPr marL="0" indent="0">
              <a:buNone/>
            </a:pPr>
            <a:r>
              <a:rPr lang="en-US" sz="2400" b="1" dirty="0"/>
              <a:t>Why are </a:t>
            </a:r>
            <a:r>
              <a:rPr lang="en-US" sz="2400" b="1" i="1" dirty="0"/>
              <a:t>you</a:t>
            </a:r>
            <a:r>
              <a:rPr lang="en-US" sz="2400" b="1" dirty="0"/>
              <a:t> worried?</a:t>
            </a:r>
            <a:endParaRPr lang="en-GB" sz="2400" b="1" i="1" dirty="0"/>
          </a:p>
          <a:p>
            <a:r>
              <a:rPr lang="en-GB" b="1" i="1" dirty="0"/>
              <a:t>It is a Major presentation </a:t>
            </a:r>
            <a:r>
              <a:rPr lang="en-GB" dirty="0"/>
              <a:t>on the ACCS curriculum</a:t>
            </a:r>
            <a:r>
              <a:rPr lang="en-GB" b="1" i="1" dirty="0"/>
              <a:t> </a:t>
            </a:r>
          </a:p>
          <a:p>
            <a:pPr marL="228600" lvl="1" indent="0">
              <a:buNone/>
            </a:pPr>
            <a:r>
              <a:rPr lang="en-GB" dirty="0"/>
              <a:t>“The trainee will be able to </a:t>
            </a:r>
            <a:r>
              <a:rPr lang="en-GB" b="1" i="1" dirty="0">
                <a:solidFill>
                  <a:srgbClr val="FF0000"/>
                </a:solidFill>
              </a:rPr>
              <a:t>promptly assess </a:t>
            </a:r>
            <a:r>
              <a:rPr lang="en-GB" dirty="0"/>
              <a:t>the unconscious            patient to produce a </a:t>
            </a:r>
            <a:r>
              <a:rPr lang="en-GB" b="1" i="1" dirty="0">
                <a:solidFill>
                  <a:srgbClr val="FF0000"/>
                </a:solidFill>
              </a:rPr>
              <a:t>differential diagnosis</a:t>
            </a:r>
            <a:r>
              <a:rPr lang="en-GB" dirty="0"/>
              <a:t>, establish safe   </a:t>
            </a:r>
            <a:r>
              <a:rPr lang="en-GB" b="1" i="1" dirty="0">
                <a:solidFill>
                  <a:srgbClr val="FF0000"/>
                </a:solidFill>
              </a:rPr>
              <a:t>monitor</a:t>
            </a:r>
            <a:r>
              <a:rPr lang="en-GB" i="1" dirty="0"/>
              <a:t>ing</a:t>
            </a:r>
            <a:r>
              <a:rPr lang="en-GB" dirty="0"/>
              <a:t>, </a:t>
            </a:r>
            <a:r>
              <a:rPr lang="en-GB" b="1" i="1" dirty="0">
                <a:solidFill>
                  <a:srgbClr val="FF0000"/>
                </a:solidFill>
              </a:rPr>
              <a:t>investigate appropriately </a:t>
            </a:r>
            <a:r>
              <a:rPr lang="en-GB" dirty="0"/>
              <a:t>and formulate an initial </a:t>
            </a:r>
            <a:r>
              <a:rPr lang="en-GB" b="1" i="1" dirty="0">
                <a:solidFill>
                  <a:srgbClr val="FF0000"/>
                </a:solidFill>
              </a:rPr>
              <a:t>management plan</a:t>
            </a:r>
            <a:r>
              <a:rPr lang="en-GB" dirty="0"/>
              <a:t>, including recognising situations in which emergency specialist investigation or </a:t>
            </a:r>
            <a:r>
              <a:rPr lang="en-GB" b="1" i="1" dirty="0">
                <a:solidFill>
                  <a:srgbClr val="FF0000"/>
                </a:solidFill>
              </a:rPr>
              <a:t>refer</a:t>
            </a:r>
            <a:r>
              <a:rPr lang="en-GB" i="1" dirty="0"/>
              <a:t>ral</a:t>
            </a:r>
            <a:r>
              <a:rPr lang="en-GB" dirty="0"/>
              <a:t> is required.”</a:t>
            </a:r>
          </a:p>
          <a:p>
            <a:pPr marL="228600" lvl="1" indent="0">
              <a:buNone/>
            </a:pPr>
            <a:endParaRPr lang="en-GB" dirty="0"/>
          </a:p>
          <a:p>
            <a:r>
              <a:rPr lang="en-GB" b="1" i="1" dirty="0"/>
              <a:t>Anaesthetic and ICM core competencies </a:t>
            </a:r>
            <a:r>
              <a:rPr lang="en-GB" dirty="0"/>
              <a:t>involved in the management of the ‘</a:t>
            </a:r>
            <a:r>
              <a:rPr lang="en-GB" i="1" dirty="0"/>
              <a:t>Unconscious patient’</a:t>
            </a:r>
            <a:r>
              <a:rPr lang="en-GB" dirty="0"/>
              <a:t>. </a:t>
            </a:r>
          </a:p>
          <a:p>
            <a:endParaRPr lang="en-US" sz="2400" dirty="0"/>
          </a:p>
        </p:txBody>
      </p:sp>
    </p:spTree>
    <p:extLst>
      <p:ext uri="{BB962C8B-B14F-4D97-AF65-F5344CB8AC3E}">
        <p14:creationId xmlns:p14="http://schemas.microsoft.com/office/powerpoint/2010/main" val="6638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3</a:t>
            </a:r>
          </a:p>
        </p:txBody>
      </p:sp>
      <p:sp>
        <p:nvSpPr>
          <p:cNvPr id="3" name="Content Placeholder 2"/>
          <p:cNvSpPr>
            <a:spLocks noGrp="1"/>
          </p:cNvSpPr>
          <p:nvPr>
            <p:ph idx="1"/>
          </p:nvPr>
        </p:nvSpPr>
        <p:spPr>
          <a:xfrm>
            <a:off x="457199" y="2209800"/>
            <a:ext cx="8369085" cy="3916363"/>
          </a:xfrm>
        </p:spPr>
        <p:txBody>
          <a:bodyPr>
            <a:normAutofit fontScale="92500" lnSpcReduction="20000"/>
          </a:bodyPr>
          <a:lstStyle/>
          <a:p>
            <a:r>
              <a:rPr lang="en-GB" sz="2400" dirty="0"/>
              <a:t>Unknown male</a:t>
            </a:r>
          </a:p>
          <a:p>
            <a:r>
              <a:rPr lang="en-GB" sz="2400" dirty="0"/>
              <a:t>Found on side of a busy road next to empty bottle of </a:t>
            </a:r>
            <a:r>
              <a:rPr lang="en-GB" sz="2400" dirty="0" err="1"/>
              <a:t>absynthe</a:t>
            </a:r>
            <a:r>
              <a:rPr lang="en-GB" sz="2400" dirty="0"/>
              <a:t>. Very unkempt and smelling of ETOH.</a:t>
            </a:r>
          </a:p>
          <a:p>
            <a:r>
              <a:rPr lang="en-GB" sz="2400" dirty="0"/>
              <a:t>NO witnesses able to provide any history</a:t>
            </a:r>
          </a:p>
          <a:p>
            <a:r>
              <a:rPr lang="en-GB" sz="2400" dirty="0"/>
              <a:t>Nursing staff recognise him as previously attending previously with alcohol problems</a:t>
            </a:r>
          </a:p>
          <a:p>
            <a:r>
              <a:rPr lang="en-GB" sz="2400" dirty="0"/>
              <a:t>Examination difficult due to multiple layers of smelly, soggy clothing. </a:t>
            </a:r>
          </a:p>
          <a:p>
            <a:pPr marL="0" indent="0">
              <a:buNone/>
            </a:pPr>
            <a:r>
              <a:rPr lang="en-US" sz="2200" dirty="0">
                <a:solidFill>
                  <a:schemeClr val="tx1"/>
                </a:solidFill>
              </a:rPr>
              <a:t>	</a:t>
            </a:r>
            <a:r>
              <a:rPr lang="en-US" sz="2200" dirty="0"/>
              <a:t>	</a:t>
            </a:r>
          </a:p>
          <a:p>
            <a:endParaRPr lang="en-US" sz="2400" dirty="0"/>
          </a:p>
        </p:txBody>
      </p:sp>
    </p:spTree>
    <p:extLst>
      <p:ext uri="{BB962C8B-B14F-4D97-AF65-F5344CB8AC3E}">
        <p14:creationId xmlns:p14="http://schemas.microsoft.com/office/powerpoint/2010/main" val="3813145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3</a:t>
            </a:r>
          </a:p>
        </p:txBody>
      </p:sp>
      <p:sp>
        <p:nvSpPr>
          <p:cNvPr id="3" name="Content Placeholder 2"/>
          <p:cNvSpPr>
            <a:spLocks noGrp="1"/>
          </p:cNvSpPr>
          <p:nvPr>
            <p:ph idx="1"/>
          </p:nvPr>
        </p:nvSpPr>
        <p:spPr>
          <a:xfrm>
            <a:off x="457199" y="2209800"/>
            <a:ext cx="8369085" cy="3916363"/>
          </a:xfrm>
        </p:spPr>
        <p:txBody>
          <a:bodyPr>
            <a:normAutofit fontScale="92500"/>
          </a:bodyPr>
          <a:lstStyle/>
          <a:p>
            <a:r>
              <a:rPr lang="en-US" sz="2400" dirty="0">
                <a:solidFill>
                  <a:srgbClr val="FF0000"/>
                </a:solidFill>
              </a:rPr>
              <a:t>A</a:t>
            </a:r>
            <a:r>
              <a:rPr lang="en-US" sz="2400" dirty="0"/>
              <a:t>: Snoring</a:t>
            </a:r>
          </a:p>
          <a:p>
            <a:r>
              <a:rPr lang="en-US" sz="2400" dirty="0">
                <a:solidFill>
                  <a:srgbClr val="FF0000"/>
                </a:solidFill>
              </a:rPr>
              <a:t>C-spine</a:t>
            </a:r>
            <a:endParaRPr lang="en-US" sz="2400" dirty="0"/>
          </a:p>
          <a:p>
            <a:r>
              <a:rPr lang="en-US" sz="2400" dirty="0">
                <a:solidFill>
                  <a:srgbClr val="FF0000"/>
                </a:solidFill>
              </a:rPr>
              <a:t>B</a:t>
            </a:r>
            <a:r>
              <a:rPr lang="en-US" sz="2400" dirty="0">
                <a:solidFill>
                  <a:schemeClr val="tx1"/>
                </a:solidFill>
              </a:rPr>
              <a:t>:</a:t>
            </a:r>
            <a:r>
              <a:rPr lang="en-US" sz="2400" dirty="0">
                <a:solidFill>
                  <a:srgbClr val="FF0000"/>
                </a:solidFill>
              </a:rPr>
              <a:t> 	</a:t>
            </a:r>
            <a:r>
              <a:rPr lang="en-US" sz="2400" dirty="0"/>
              <a:t>RR=16; Chest clear equal a/e; O</a:t>
            </a:r>
            <a:r>
              <a:rPr lang="en-US" sz="2400" baseline="-25000" dirty="0"/>
              <a:t>2 </a:t>
            </a:r>
            <a:r>
              <a:rPr lang="en-US" sz="2400" dirty="0" err="1"/>
              <a:t>Sats</a:t>
            </a:r>
            <a:r>
              <a:rPr lang="en-US" sz="2400" dirty="0"/>
              <a:t> 92% on R/A</a:t>
            </a:r>
          </a:p>
          <a:p>
            <a:r>
              <a:rPr lang="en-US" sz="2400" dirty="0">
                <a:solidFill>
                  <a:schemeClr val="accent1">
                    <a:lumMod val="60000"/>
                    <a:lumOff val="40000"/>
                  </a:schemeClr>
                </a:solidFill>
              </a:rPr>
              <a:t>C</a:t>
            </a:r>
            <a:r>
              <a:rPr lang="en-US" sz="2400" dirty="0">
                <a:solidFill>
                  <a:schemeClr val="tx1"/>
                </a:solidFill>
              </a:rPr>
              <a:t>:	HR 46 BP 190/110  </a:t>
            </a:r>
          </a:p>
          <a:p>
            <a:r>
              <a:rPr lang="en-US" sz="2400" dirty="0">
                <a:solidFill>
                  <a:schemeClr val="accent1">
                    <a:lumMod val="60000"/>
                    <a:lumOff val="40000"/>
                  </a:schemeClr>
                </a:solidFill>
              </a:rPr>
              <a:t>D</a:t>
            </a:r>
            <a:r>
              <a:rPr lang="en-US" sz="2400" dirty="0">
                <a:solidFill>
                  <a:schemeClr val="tx1"/>
                </a:solidFill>
              </a:rPr>
              <a:t>:	GCS 3 = M1 V1 E 1; pupils size Rt&gt;Lt poorly reactive </a:t>
            </a:r>
          </a:p>
          <a:p>
            <a:r>
              <a:rPr lang="en-US" sz="2400" dirty="0">
                <a:solidFill>
                  <a:schemeClr val="accent1">
                    <a:lumMod val="60000"/>
                    <a:lumOff val="40000"/>
                  </a:schemeClr>
                </a:solidFill>
              </a:rPr>
              <a:t>E</a:t>
            </a:r>
            <a:r>
              <a:rPr lang="en-US" sz="2400" dirty="0">
                <a:solidFill>
                  <a:schemeClr val="tx1"/>
                </a:solidFill>
              </a:rPr>
              <a:t>:	Temp 34.5 C; multiple abrasions to forehead</a:t>
            </a:r>
          </a:p>
          <a:p>
            <a:pPr marL="685800" lvl="3" indent="0">
              <a:buNone/>
            </a:pPr>
            <a:r>
              <a:rPr lang="en-US" sz="2200" dirty="0">
                <a:solidFill>
                  <a:schemeClr val="tx1"/>
                </a:solidFill>
              </a:rPr>
              <a:t>	</a:t>
            </a:r>
            <a:r>
              <a:rPr lang="en-US" sz="2200" dirty="0"/>
              <a:t>	</a:t>
            </a:r>
          </a:p>
          <a:p>
            <a:endParaRPr lang="en-US" sz="2400" dirty="0"/>
          </a:p>
        </p:txBody>
      </p:sp>
      <p:sp>
        <p:nvSpPr>
          <p:cNvPr id="4" name="TextBox 3">
            <a:extLst>
              <a:ext uri="{FF2B5EF4-FFF2-40B4-BE49-F238E27FC236}">
                <a16:creationId xmlns:a16="http://schemas.microsoft.com/office/drawing/2014/main" id="{FFE99BC0-92BE-F94E-9414-C8A458CCF8A3}"/>
              </a:ext>
            </a:extLst>
          </p:cNvPr>
          <p:cNvSpPr txBox="1"/>
          <p:nvPr/>
        </p:nvSpPr>
        <p:spPr>
          <a:xfrm>
            <a:off x="457199" y="1549831"/>
            <a:ext cx="2819019" cy="523220"/>
          </a:xfrm>
          <a:prstGeom prst="rect">
            <a:avLst/>
          </a:prstGeom>
          <a:noFill/>
        </p:spPr>
        <p:txBody>
          <a:bodyPr wrap="square" rtlCol="0">
            <a:spAutoFit/>
          </a:bodyPr>
          <a:lstStyle/>
          <a:p>
            <a:r>
              <a:rPr lang="en-US" sz="2800" b="1" i="1" dirty="0"/>
              <a:t>Examination</a:t>
            </a:r>
          </a:p>
        </p:txBody>
      </p:sp>
      <p:sp>
        <p:nvSpPr>
          <p:cNvPr id="5" name="TextBox 4">
            <a:extLst>
              <a:ext uri="{FF2B5EF4-FFF2-40B4-BE49-F238E27FC236}">
                <a16:creationId xmlns:a16="http://schemas.microsoft.com/office/drawing/2014/main" id="{61C04BA8-29A6-4D48-9634-4A2BBB8D0E8B}"/>
              </a:ext>
            </a:extLst>
          </p:cNvPr>
          <p:cNvSpPr txBox="1"/>
          <p:nvPr/>
        </p:nvSpPr>
        <p:spPr>
          <a:xfrm>
            <a:off x="2479728" y="5978491"/>
            <a:ext cx="4184543" cy="800219"/>
          </a:xfrm>
          <a:prstGeom prst="rect">
            <a:avLst/>
          </a:prstGeom>
          <a:noFill/>
        </p:spPr>
        <p:txBody>
          <a:bodyPr wrap="square" rtlCol="0">
            <a:spAutoFit/>
          </a:bodyPr>
          <a:lstStyle/>
          <a:p>
            <a:r>
              <a:rPr lang="en-US" sz="2800" b="1" dirty="0"/>
              <a:t>INTERVENTIONS?</a:t>
            </a:r>
          </a:p>
          <a:p>
            <a:endParaRPr lang="en-US" dirty="0"/>
          </a:p>
        </p:txBody>
      </p:sp>
    </p:spTree>
    <p:extLst>
      <p:ext uri="{BB962C8B-B14F-4D97-AF65-F5344CB8AC3E}">
        <p14:creationId xmlns:p14="http://schemas.microsoft.com/office/powerpoint/2010/main" val="6321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3</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ABG </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Investigations</a:t>
            </a:r>
          </a:p>
        </p:txBody>
      </p:sp>
      <p:graphicFrame>
        <p:nvGraphicFramePr>
          <p:cNvPr id="6" name="Table 5">
            <a:extLst>
              <a:ext uri="{FF2B5EF4-FFF2-40B4-BE49-F238E27FC236}">
                <a16:creationId xmlns:a16="http://schemas.microsoft.com/office/drawing/2014/main" id="{49E01AE3-1B0C-C342-9107-99E7AEB9CFBC}"/>
              </a:ext>
            </a:extLst>
          </p:cNvPr>
          <p:cNvGraphicFramePr>
            <a:graphicFrameLocks noGrp="1"/>
          </p:cNvGraphicFramePr>
          <p:nvPr>
            <p:extLst>
              <p:ext uri="{D42A27DB-BD31-4B8C-83A1-F6EECF244321}">
                <p14:modId xmlns:p14="http://schemas.microsoft.com/office/powerpoint/2010/main" val="2396028770"/>
              </p:ext>
            </p:extLst>
          </p:nvPr>
        </p:nvGraphicFramePr>
        <p:xfrm>
          <a:off x="2423736" y="2396372"/>
          <a:ext cx="2575302" cy="4104573"/>
        </p:xfrm>
        <a:graphic>
          <a:graphicData uri="http://schemas.openxmlformats.org/drawingml/2006/table">
            <a:tbl>
              <a:tblPr firstRow="1" bandRow="1">
                <a:tableStyleId>{69CF1AB2-1976-4502-BF36-3FF5EA218861}</a:tableStyleId>
              </a:tblPr>
              <a:tblGrid>
                <a:gridCol w="1287651">
                  <a:extLst>
                    <a:ext uri="{9D8B030D-6E8A-4147-A177-3AD203B41FA5}">
                      <a16:colId xmlns:a16="http://schemas.microsoft.com/office/drawing/2014/main" val="874201062"/>
                    </a:ext>
                  </a:extLst>
                </a:gridCol>
                <a:gridCol w="1287651">
                  <a:extLst>
                    <a:ext uri="{9D8B030D-6E8A-4147-A177-3AD203B41FA5}">
                      <a16:colId xmlns:a16="http://schemas.microsoft.com/office/drawing/2014/main" val="645712830"/>
                    </a:ext>
                  </a:extLst>
                </a:gridCol>
              </a:tblGrid>
              <a:tr h="373143">
                <a:tc>
                  <a:txBody>
                    <a:bodyPr/>
                    <a:lstStyle/>
                    <a:p>
                      <a:r>
                        <a:rPr lang="en-US" b="1" dirty="0"/>
                        <a:t>pH</a:t>
                      </a:r>
                    </a:p>
                  </a:txBody>
                  <a:tcPr/>
                </a:tc>
                <a:tc>
                  <a:txBody>
                    <a:bodyPr/>
                    <a:lstStyle/>
                    <a:p>
                      <a:r>
                        <a:rPr lang="en-US" b="0" dirty="0"/>
                        <a:t>7.29</a:t>
                      </a:r>
                    </a:p>
                  </a:txBody>
                  <a:tcPr/>
                </a:tc>
                <a:extLst>
                  <a:ext uri="{0D108BD9-81ED-4DB2-BD59-A6C34878D82A}">
                    <a16:rowId xmlns:a16="http://schemas.microsoft.com/office/drawing/2014/main" val="2791591555"/>
                  </a:ext>
                </a:extLst>
              </a:tr>
              <a:tr h="373143">
                <a:tc>
                  <a:txBody>
                    <a:bodyPr/>
                    <a:lstStyle/>
                    <a:p>
                      <a:r>
                        <a:rPr lang="en-US" sz="1800" b="1" i="1" dirty="0"/>
                        <a:t>Pa</a:t>
                      </a:r>
                      <a:r>
                        <a:rPr lang="en-US" sz="1800" b="1" dirty="0"/>
                        <a:t>O</a:t>
                      </a:r>
                      <a:r>
                        <a:rPr lang="en-US" sz="1800" b="1" baseline="-25000" dirty="0"/>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 </a:t>
                      </a:r>
                      <a:r>
                        <a:rPr lang="en-US" sz="1800" dirty="0" err="1"/>
                        <a:t>KpA</a:t>
                      </a:r>
                      <a:endParaRPr lang="en-US" sz="1800" dirty="0"/>
                    </a:p>
                  </a:txBody>
                  <a:tcPr/>
                </a:tc>
                <a:extLst>
                  <a:ext uri="{0D108BD9-81ED-4DB2-BD59-A6C34878D82A}">
                    <a16:rowId xmlns:a16="http://schemas.microsoft.com/office/drawing/2014/main" val="3161632314"/>
                  </a:ext>
                </a:extLst>
              </a:tr>
              <a:tr h="373143">
                <a:tc>
                  <a:txBody>
                    <a:bodyPr/>
                    <a:lstStyle/>
                    <a:p>
                      <a:r>
                        <a:rPr lang="en-US" sz="1800" b="1" i="1" dirty="0">
                          <a:solidFill>
                            <a:schemeClr val="tx1"/>
                          </a:solidFill>
                        </a:rPr>
                        <a:t>Pa</a:t>
                      </a:r>
                      <a:r>
                        <a:rPr lang="en-US" sz="1800" b="1" dirty="0">
                          <a:solidFill>
                            <a:schemeClr val="tx1"/>
                          </a:solidFill>
                        </a:rPr>
                        <a:t>CO</a:t>
                      </a:r>
                      <a:r>
                        <a:rPr lang="en-US" sz="1800" b="1" baseline="-25000" dirty="0">
                          <a:solidFill>
                            <a:schemeClr val="tx1"/>
                          </a:solidFill>
                        </a:rPr>
                        <a:t>2</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6.9 </a:t>
                      </a:r>
                      <a:r>
                        <a:rPr lang="en-US" sz="1800" dirty="0" err="1">
                          <a:solidFill>
                            <a:schemeClr val="tx1"/>
                          </a:solidFill>
                        </a:rPr>
                        <a:t>KpA</a:t>
                      </a:r>
                      <a:endParaRPr lang="en-US" sz="1800" baseline="-25000" dirty="0">
                        <a:solidFill>
                          <a:schemeClr val="tx1"/>
                        </a:solidFill>
                      </a:endParaRPr>
                    </a:p>
                  </a:txBody>
                  <a:tcPr/>
                </a:tc>
                <a:extLst>
                  <a:ext uri="{0D108BD9-81ED-4DB2-BD59-A6C34878D82A}">
                    <a16:rowId xmlns:a16="http://schemas.microsoft.com/office/drawing/2014/main" val="3566498651"/>
                  </a:ext>
                </a:extLst>
              </a:tr>
              <a:tr h="373143">
                <a:tc>
                  <a:txBody>
                    <a:bodyPr/>
                    <a:lstStyle/>
                    <a:p>
                      <a:r>
                        <a:rPr lang="en-US" sz="1800" b="1" dirty="0"/>
                        <a:t>HCO</a:t>
                      </a:r>
                      <a:r>
                        <a:rPr lang="en-US" sz="1800" b="1" baseline="-25000" dirty="0"/>
                        <a:t>3</a:t>
                      </a:r>
                      <a:endParaRPr lang="en-US" b="1" dirty="0"/>
                    </a:p>
                  </a:txBody>
                  <a:tcPr/>
                </a:tc>
                <a:tc>
                  <a:txBody>
                    <a:bodyPr/>
                    <a:lstStyle/>
                    <a:p>
                      <a:r>
                        <a:rPr lang="en-US" sz="1800" dirty="0"/>
                        <a:t>19</a:t>
                      </a:r>
                      <a:endParaRPr lang="en-US" dirty="0"/>
                    </a:p>
                  </a:txBody>
                  <a:tcPr/>
                </a:tc>
                <a:extLst>
                  <a:ext uri="{0D108BD9-81ED-4DB2-BD59-A6C34878D82A}">
                    <a16:rowId xmlns:a16="http://schemas.microsoft.com/office/drawing/2014/main" val="4176283222"/>
                  </a:ext>
                </a:extLst>
              </a:tr>
              <a:tr h="373143">
                <a:tc>
                  <a:txBody>
                    <a:bodyPr/>
                    <a:lstStyle/>
                    <a:p>
                      <a:r>
                        <a:rPr lang="en-US" sz="1800" b="1" dirty="0"/>
                        <a:t>BE</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-4.0</a:t>
                      </a:r>
                    </a:p>
                  </a:txBody>
                  <a:tcPr/>
                </a:tc>
                <a:extLst>
                  <a:ext uri="{0D108BD9-81ED-4DB2-BD59-A6C34878D82A}">
                    <a16:rowId xmlns:a16="http://schemas.microsoft.com/office/drawing/2014/main" val="3728296324"/>
                  </a:ext>
                </a:extLst>
              </a:tr>
              <a:tr h="373143">
                <a:tc>
                  <a:txBody>
                    <a:bodyPr/>
                    <a:lstStyle/>
                    <a:p>
                      <a:r>
                        <a:rPr lang="en-US" sz="1800" b="1" dirty="0"/>
                        <a:t>Na</a:t>
                      </a:r>
                      <a:endParaRPr lang="en-US" b="1" dirty="0"/>
                    </a:p>
                  </a:txBody>
                  <a:tcPr/>
                </a:tc>
                <a:tc>
                  <a:txBody>
                    <a:bodyPr/>
                    <a:lstStyle/>
                    <a:p>
                      <a:r>
                        <a:rPr lang="en-US" dirty="0"/>
                        <a:t>135</a:t>
                      </a:r>
                    </a:p>
                  </a:txBody>
                  <a:tcPr/>
                </a:tc>
                <a:extLst>
                  <a:ext uri="{0D108BD9-81ED-4DB2-BD59-A6C34878D82A}">
                    <a16:rowId xmlns:a16="http://schemas.microsoft.com/office/drawing/2014/main" val="1653828172"/>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K</a:t>
                      </a:r>
                    </a:p>
                  </a:txBody>
                  <a:tcPr/>
                </a:tc>
                <a:tc>
                  <a:txBody>
                    <a:bodyPr/>
                    <a:lstStyle/>
                    <a:p>
                      <a:r>
                        <a:rPr lang="en-US" dirty="0"/>
                        <a:t>4.2</a:t>
                      </a:r>
                    </a:p>
                  </a:txBody>
                  <a:tcPr/>
                </a:tc>
                <a:extLst>
                  <a:ext uri="{0D108BD9-81ED-4DB2-BD59-A6C34878D82A}">
                    <a16:rowId xmlns:a16="http://schemas.microsoft.com/office/drawing/2014/main" val="1299977823"/>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Cl</a:t>
                      </a:r>
                    </a:p>
                  </a:txBody>
                  <a:tcPr/>
                </a:tc>
                <a:tc>
                  <a:txBody>
                    <a:bodyPr/>
                    <a:lstStyle/>
                    <a:p>
                      <a:r>
                        <a:rPr lang="en-US" dirty="0"/>
                        <a:t>110</a:t>
                      </a:r>
                    </a:p>
                  </a:txBody>
                  <a:tcPr/>
                </a:tc>
                <a:extLst>
                  <a:ext uri="{0D108BD9-81ED-4DB2-BD59-A6C34878D82A}">
                    <a16:rowId xmlns:a16="http://schemas.microsoft.com/office/drawing/2014/main" val="114449376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 Hb</a:t>
                      </a:r>
                    </a:p>
                  </a:txBody>
                  <a:tcPr/>
                </a:tc>
                <a:tc>
                  <a:txBody>
                    <a:bodyPr/>
                    <a:lstStyle/>
                    <a:p>
                      <a:r>
                        <a:rPr lang="en-US" dirty="0"/>
                        <a:t>10 %</a:t>
                      </a:r>
                    </a:p>
                  </a:txBody>
                  <a:tcPr/>
                </a:tc>
                <a:extLst>
                  <a:ext uri="{0D108BD9-81ED-4DB2-BD59-A6C34878D82A}">
                    <a16:rowId xmlns:a16="http://schemas.microsoft.com/office/drawing/2014/main" val="3351270140"/>
                  </a:ext>
                </a:extLst>
              </a:tr>
              <a:tr h="37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Lactate</a:t>
                      </a:r>
                    </a:p>
                  </a:txBody>
                  <a:tcPr/>
                </a:tc>
                <a:tc>
                  <a:txBody>
                    <a:bodyPr/>
                    <a:lstStyle/>
                    <a:p>
                      <a:r>
                        <a:rPr lang="en-US" dirty="0"/>
                        <a:t>2.1</a:t>
                      </a:r>
                    </a:p>
                  </a:txBody>
                  <a:tcPr/>
                </a:tc>
                <a:extLst>
                  <a:ext uri="{0D108BD9-81ED-4DB2-BD59-A6C34878D82A}">
                    <a16:rowId xmlns:a16="http://schemas.microsoft.com/office/drawing/2014/main" val="2708600445"/>
                  </a:ext>
                </a:extLst>
              </a:tr>
              <a:tr h="373143">
                <a:tc>
                  <a:txBody>
                    <a:bodyPr/>
                    <a:lstStyle/>
                    <a:p>
                      <a:r>
                        <a:rPr lang="en-US" sz="1800" b="1" dirty="0"/>
                        <a:t>Glucose</a:t>
                      </a:r>
                      <a:endParaRPr lang="en-US" b="1" dirty="0"/>
                    </a:p>
                  </a:txBody>
                  <a:tcPr/>
                </a:tc>
                <a:tc>
                  <a:txBody>
                    <a:bodyPr/>
                    <a:lstStyle/>
                    <a:p>
                      <a:r>
                        <a:rPr lang="en-US" dirty="0"/>
                        <a:t>2.0</a:t>
                      </a:r>
                    </a:p>
                  </a:txBody>
                  <a:tcPr/>
                </a:tc>
                <a:extLst>
                  <a:ext uri="{0D108BD9-81ED-4DB2-BD59-A6C34878D82A}">
                    <a16:rowId xmlns:a16="http://schemas.microsoft.com/office/drawing/2014/main" val="3514678121"/>
                  </a:ext>
                </a:extLst>
              </a:tr>
            </a:tbl>
          </a:graphicData>
        </a:graphic>
      </p:graphicFrame>
    </p:spTree>
    <p:extLst>
      <p:ext uri="{BB962C8B-B14F-4D97-AF65-F5344CB8AC3E}">
        <p14:creationId xmlns:p14="http://schemas.microsoft.com/office/powerpoint/2010/main" val="43112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Case 3</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solidFill>
                  <a:schemeClr val="tx1"/>
                </a:solidFill>
              </a:rPr>
              <a:t> CT brain</a:t>
            </a:r>
          </a:p>
          <a:p>
            <a:pPr lvl="5"/>
            <a:endParaRPr lang="en-US" sz="2400" baseline="-25000" dirty="0"/>
          </a:p>
          <a:p>
            <a:pPr lvl="5"/>
            <a:endParaRPr lang="en-US" sz="2400" dirty="0">
              <a:solidFill>
                <a:schemeClr val="tx1"/>
              </a:solidFill>
            </a:endParaRPr>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5898788" cy="523220"/>
          </a:xfrm>
          <a:prstGeom prst="rect">
            <a:avLst/>
          </a:prstGeom>
          <a:noFill/>
        </p:spPr>
        <p:txBody>
          <a:bodyPr wrap="square" rtlCol="0">
            <a:spAutoFit/>
          </a:bodyPr>
          <a:lstStyle/>
          <a:p>
            <a:r>
              <a:rPr lang="en-US" sz="2800" b="1" i="1" dirty="0"/>
              <a:t>Investigations</a:t>
            </a:r>
          </a:p>
        </p:txBody>
      </p:sp>
      <p:pic>
        <p:nvPicPr>
          <p:cNvPr id="7" name="Content Placeholder 3" descr="MedPix519.jpg">
            <a:extLst>
              <a:ext uri="{FF2B5EF4-FFF2-40B4-BE49-F238E27FC236}">
                <a16:creationId xmlns:a16="http://schemas.microsoft.com/office/drawing/2014/main" id="{8BF9A531-4ED0-0C42-8696-C9FE2F62048F}"/>
              </a:ext>
            </a:extLst>
          </p:cNvPr>
          <p:cNvPicPr>
            <a:picLocks noChangeAspect="1"/>
          </p:cNvPicPr>
          <p:nvPr/>
        </p:nvPicPr>
        <p:blipFill>
          <a:blip r:embed="rId2">
            <a:lum bright="-9000"/>
          </a:blip>
          <a:srcRect l="-53975" r="-53975"/>
          <a:stretch>
            <a:fillRect/>
          </a:stretch>
        </p:blipFill>
        <p:spPr>
          <a:xfrm>
            <a:off x="2316995" y="1995558"/>
            <a:ext cx="8453419" cy="5086800"/>
          </a:xfrm>
          <a:prstGeom prst="rect">
            <a:avLst/>
          </a:prstGeom>
        </p:spPr>
      </p:pic>
      <p:sp>
        <p:nvSpPr>
          <p:cNvPr id="5" name="TextBox 4">
            <a:extLst>
              <a:ext uri="{FF2B5EF4-FFF2-40B4-BE49-F238E27FC236}">
                <a16:creationId xmlns:a16="http://schemas.microsoft.com/office/drawing/2014/main" id="{FB70755E-1219-0945-8598-D8610A6F0435}"/>
              </a:ext>
            </a:extLst>
          </p:cNvPr>
          <p:cNvSpPr txBox="1"/>
          <p:nvPr/>
        </p:nvSpPr>
        <p:spPr>
          <a:xfrm>
            <a:off x="1" y="3239146"/>
            <a:ext cx="4269782" cy="1323439"/>
          </a:xfrm>
          <a:prstGeom prst="rect">
            <a:avLst/>
          </a:prstGeom>
          <a:noFill/>
        </p:spPr>
        <p:txBody>
          <a:bodyPr wrap="square" rtlCol="0">
            <a:spAutoFit/>
          </a:bodyPr>
          <a:lstStyle/>
          <a:p>
            <a:r>
              <a:rPr lang="en-US" sz="2000" dirty="0"/>
              <a:t>Acute subdural with midline shift</a:t>
            </a:r>
          </a:p>
          <a:p>
            <a:endParaRPr lang="en-US" sz="2000" dirty="0"/>
          </a:p>
          <a:p>
            <a:r>
              <a:rPr lang="en-US" sz="2000" dirty="0"/>
              <a:t>Needs urgent Neurosurgical </a:t>
            </a:r>
            <a:r>
              <a:rPr lang="en-US" sz="2000" dirty="0" err="1"/>
              <a:t>referal</a:t>
            </a:r>
            <a:endParaRPr lang="en-US" sz="2000" dirty="0"/>
          </a:p>
        </p:txBody>
      </p:sp>
    </p:spTree>
    <p:extLst>
      <p:ext uri="{BB962C8B-B14F-4D97-AF65-F5344CB8AC3E}">
        <p14:creationId xmlns:p14="http://schemas.microsoft.com/office/powerpoint/2010/main" val="33698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7298DC-CD82-9A44-B340-59CBDD1FB946}"/>
              </a:ext>
            </a:extLst>
          </p:cNvPr>
          <p:cNvPicPr>
            <a:picLocks noGrp="1" noChangeAspect="1"/>
          </p:cNvPicPr>
          <p:nvPr>
            <p:ph idx="1"/>
          </p:nvPr>
        </p:nvPicPr>
        <p:blipFill>
          <a:blip r:embed="rId2"/>
          <a:stretch>
            <a:fillRect/>
          </a:stretch>
        </p:blipFill>
        <p:spPr>
          <a:xfrm>
            <a:off x="4329611" y="102342"/>
            <a:ext cx="5062362" cy="6126163"/>
          </a:xfrm>
        </p:spPr>
      </p:pic>
      <p:sp>
        <p:nvSpPr>
          <p:cNvPr id="7" name="TextBox 6">
            <a:extLst>
              <a:ext uri="{FF2B5EF4-FFF2-40B4-BE49-F238E27FC236}">
                <a16:creationId xmlns:a16="http://schemas.microsoft.com/office/drawing/2014/main" id="{8FAB52CE-741A-CE40-8CA4-0F7D9790F38F}"/>
              </a:ext>
            </a:extLst>
          </p:cNvPr>
          <p:cNvSpPr txBox="1"/>
          <p:nvPr/>
        </p:nvSpPr>
        <p:spPr>
          <a:xfrm>
            <a:off x="0" y="1603"/>
            <a:ext cx="4081638" cy="3785652"/>
          </a:xfrm>
          <a:prstGeom prst="rect">
            <a:avLst/>
          </a:prstGeom>
          <a:noFill/>
        </p:spPr>
        <p:txBody>
          <a:bodyPr wrap="square" rtlCol="0">
            <a:spAutoFit/>
          </a:bodyPr>
          <a:lstStyle/>
          <a:p>
            <a:r>
              <a:rPr lang="en-US" sz="2400" b="1" u="sng" dirty="0"/>
              <a:t>Lateral (</a:t>
            </a:r>
            <a:r>
              <a:rPr lang="en-US" sz="2400" b="1" u="sng" dirty="0" err="1"/>
              <a:t>uncal</a:t>
            </a:r>
            <a:r>
              <a:rPr lang="en-US" sz="2400" b="1" u="sng" dirty="0"/>
              <a:t>) herniation</a:t>
            </a:r>
          </a:p>
          <a:p>
            <a:endParaRPr lang="en-US" dirty="0"/>
          </a:p>
          <a:p>
            <a:r>
              <a:rPr lang="en-US" dirty="0"/>
              <a:t>Medial part of the temporal lobe</a:t>
            </a:r>
          </a:p>
          <a:p>
            <a:r>
              <a:rPr lang="en-US" dirty="0"/>
              <a:t>Herniates through the tentorial notch </a:t>
            </a:r>
            <a:r>
              <a:rPr lang="en-US" dirty="0" err="1"/>
              <a:t>leventually</a:t>
            </a:r>
            <a:r>
              <a:rPr lang="en-US" dirty="0"/>
              <a:t> leads to central herniation</a:t>
            </a:r>
          </a:p>
          <a:p>
            <a:endParaRPr lang="en-US" dirty="0"/>
          </a:p>
          <a:p>
            <a:r>
              <a:rPr lang="en-US" dirty="0"/>
              <a:t>Causes compression on the</a:t>
            </a:r>
          </a:p>
          <a:p>
            <a:endParaRPr lang="en-US" dirty="0"/>
          </a:p>
          <a:p>
            <a:pPr marL="742950" lvl="1" indent="-285750">
              <a:buFont typeface="Wingdings" pitchFamily="2" charset="2"/>
              <a:buChar char="§"/>
            </a:pPr>
            <a:r>
              <a:rPr lang="en-US" dirty="0" err="1"/>
              <a:t>Occulomotor</a:t>
            </a:r>
            <a:r>
              <a:rPr lang="en-US" dirty="0"/>
              <a:t> nerve (III)</a:t>
            </a:r>
          </a:p>
          <a:p>
            <a:pPr marL="742950" lvl="1" indent="-285750">
              <a:buFont typeface="Wingdings" pitchFamily="2" charset="2"/>
              <a:buChar char="§"/>
            </a:pPr>
            <a:r>
              <a:rPr lang="en-US" dirty="0"/>
              <a:t>Midbrain (RAS)</a:t>
            </a:r>
          </a:p>
          <a:p>
            <a:pPr marL="742950" lvl="1" indent="-285750">
              <a:buFont typeface="Wingdings" pitchFamily="2" charset="2"/>
              <a:buChar char="§"/>
            </a:pPr>
            <a:r>
              <a:rPr lang="en-US" dirty="0"/>
              <a:t>Corticospinal tract</a:t>
            </a:r>
          </a:p>
          <a:p>
            <a:endParaRPr lang="en-US" dirty="0"/>
          </a:p>
        </p:txBody>
      </p:sp>
      <p:sp>
        <p:nvSpPr>
          <p:cNvPr id="9" name="TextBox 8">
            <a:extLst>
              <a:ext uri="{FF2B5EF4-FFF2-40B4-BE49-F238E27FC236}">
                <a16:creationId xmlns:a16="http://schemas.microsoft.com/office/drawing/2014/main" id="{BCBBD835-2705-B64A-AC52-DEA0850F55A4}"/>
              </a:ext>
            </a:extLst>
          </p:cNvPr>
          <p:cNvSpPr txBox="1"/>
          <p:nvPr/>
        </p:nvSpPr>
        <p:spPr>
          <a:xfrm>
            <a:off x="774915" y="4463512"/>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FE3A4508-9C1D-094B-826D-25934D7C47B3}"/>
              </a:ext>
            </a:extLst>
          </p:cNvPr>
          <p:cNvPicPr>
            <a:picLocks noChangeAspect="1"/>
          </p:cNvPicPr>
          <p:nvPr/>
        </p:nvPicPr>
        <p:blipFill>
          <a:blip r:embed="rId3"/>
          <a:stretch>
            <a:fillRect/>
          </a:stretch>
        </p:blipFill>
        <p:spPr>
          <a:xfrm>
            <a:off x="0" y="3564021"/>
            <a:ext cx="4081638" cy="3293979"/>
          </a:xfrm>
          <a:prstGeom prst="rect">
            <a:avLst/>
          </a:prstGeom>
        </p:spPr>
      </p:pic>
    </p:spTree>
    <p:extLst>
      <p:ext uri="{BB962C8B-B14F-4D97-AF65-F5344CB8AC3E}">
        <p14:creationId xmlns:p14="http://schemas.microsoft.com/office/powerpoint/2010/main" val="2449187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Intracranial bleeds</a:t>
            </a:r>
          </a:p>
        </p:txBody>
      </p:sp>
      <p:pic>
        <p:nvPicPr>
          <p:cNvPr id="2050" name="Picture 2" descr="C:\Documents and Settings\davieste\Desktop\head injury\head injury\head injury\ProtectiveLayersBra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2555081"/>
            <a:ext cx="4279900" cy="322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26840" y="2956678"/>
            <a:ext cx="3466533" cy="707886"/>
          </a:xfrm>
          <a:prstGeom prst="rect">
            <a:avLst/>
          </a:prstGeom>
          <a:noFill/>
        </p:spPr>
        <p:txBody>
          <a:bodyPr wrap="square" rtlCol="0">
            <a:spAutoFit/>
          </a:bodyPr>
          <a:lstStyle/>
          <a:p>
            <a:r>
              <a:rPr lang="en-GB" sz="2000" u="sng" dirty="0"/>
              <a:t>Anatomical classification of intracranial bleeding</a:t>
            </a:r>
          </a:p>
        </p:txBody>
      </p:sp>
      <p:sp>
        <p:nvSpPr>
          <p:cNvPr id="5" name="TextBox 4"/>
          <p:cNvSpPr txBox="1"/>
          <p:nvPr/>
        </p:nvSpPr>
        <p:spPr>
          <a:xfrm>
            <a:off x="5158854" y="3766782"/>
            <a:ext cx="2234907" cy="1323439"/>
          </a:xfrm>
          <a:prstGeom prst="rect">
            <a:avLst/>
          </a:prstGeom>
          <a:noFill/>
        </p:spPr>
        <p:txBody>
          <a:bodyPr wrap="none" rtlCol="0">
            <a:spAutoFit/>
          </a:bodyPr>
          <a:lstStyle/>
          <a:p>
            <a:pPr marL="285750" indent="-285750">
              <a:buFont typeface="Arial" pitchFamily="34" charset="0"/>
              <a:buChar char="•"/>
            </a:pPr>
            <a:r>
              <a:rPr lang="en-GB" sz="2000" dirty="0"/>
              <a:t>Extradural</a:t>
            </a:r>
          </a:p>
          <a:p>
            <a:pPr marL="285750" indent="-285750">
              <a:buFont typeface="Arial" pitchFamily="34" charset="0"/>
              <a:buChar char="•"/>
            </a:pPr>
            <a:r>
              <a:rPr lang="en-GB" sz="2000" dirty="0"/>
              <a:t>Subdural</a:t>
            </a:r>
          </a:p>
          <a:p>
            <a:pPr marL="285750" indent="-285750">
              <a:buFont typeface="Arial" pitchFamily="34" charset="0"/>
              <a:buChar char="•"/>
            </a:pPr>
            <a:r>
              <a:rPr lang="en-GB" sz="2000" dirty="0"/>
              <a:t>Subarachnoid</a:t>
            </a:r>
          </a:p>
          <a:p>
            <a:pPr marL="285750" indent="-285750">
              <a:buFont typeface="Arial" pitchFamily="34" charset="0"/>
              <a:buChar char="•"/>
            </a:pPr>
            <a:r>
              <a:rPr lang="en-GB" sz="2000" dirty="0" err="1"/>
              <a:t>Intracerebral</a:t>
            </a:r>
            <a:endParaRPr lang="en-GB" sz="2000" dirty="0"/>
          </a:p>
        </p:txBody>
      </p:sp>
    </p:spTree>
    <p:extLst>
      <p:ext uri="{BB962C8B-B14F-4D97-AF65-F5344CB8AC3E}">
        <p14:creationId xmlns:p14="http://schemas.microsoft.com/office/powerpoint/2010/main" val="6889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508377" cy="600501"/>
          </a:xfrm>
        </p:spPr>
        <p:txBody>
          <a:bodyPr/>
          <a:lstStyle/>
          <a:p>
            <a:r>
              <a:rPr lang="en-GB" dirty="0"/>
              <a:t>Extradural</a:t>
            </a:r>
          </a:p>
        </p:txBody>
      </p:sp>
      <p:pic>
        <p:nvPicPr>
          <p:cNvPr id="8194" name="Picture 2" descr="C:\Documents and Settings\davieste\Desktop\head injury\head injury\head injury\Images 1\extradu.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7290" y="2156346"/>
            <a:ext cx="3821373" cy="44442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E950E2-E8BB-6C4F-BC0C-5647C77877A6}"/>
              </a:ext>
            </a:extLst>
          </p:cNvPr>
          <p:cNvSpPr txBox="1"/>
          <p:nvPr/>
        </p:nvSpPr>
        <p:spPr>
          <a:xfrm>
            <a:off x="6106333" y="2882685"/>
            <a:ext cx="2898182" cy="1200329"/>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Arterial</a:t>
            </a:r>
          </a:p>
          <a:p>
            <a:pPr marL="285750" indent="-285750">
              <a:buFont typeface="Courier New" panose="02070309020205020404" pitchFamily="49" charset="0"/>
              <a:buChar char="o"/>
            </a:pPr>
            <a:r>
              <a:rPr lang="en-US" sz="2400" dirty="0"/>
              <a:t>High pressure</a:t>
            </a:r>
          </a:p>
          <a:p>
            <a:pPr marL="285750" indent="-285750">
              <a:buFont typeface="Courier New" panose="02070309020205020404" pitchFamily="49" charset="0"/>
              <a:buChar char="o"/>
            </a:pPr>
            <a:r>
              <a:rPr lang="en-US" sz="2400" dirty="0"/>
              <a:t>Concave</a:t>
            </a:r>
          </a:p>
        </p:txBody>
      </p:sp>
    </p:spTree>
    <p:extLst>
      <p:ext uri="{BB962C8B-B14F-4D97-AF65-F5344CB8AC3E}">
        <p14:creationId xmlns:p14="http://schemas.microsoft.com/office/powerpoint/2010/main" val="23085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descr="C:\Documents and Settings\davieste\Desktop\head injury\head injury\head injury\Images 1\extrad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9366" y="545910"/>
            <a:ext cx="5308980" cy="586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59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C:\Documents and Settings\davieste\Desktop\head injury\head injury\head injury\Images 2\CT-Head-EDH-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651" y="682388"/>
            <a:ext cx="6045958" cy="592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94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547"/>
            <a:ext cx="6508377" cy="805217"/>
          </a:xfrm>
        </p:spPr>
        <p:txBody>
          <a:bodyPr/>
          <a:lstStyle/>
          <a:p>
            <a:r>
              <a:rPr lang="en-GB" dirty="0"/>
              <a:t>Subdural</a:t>
            </a:r>
          </a:p>
        </p:txBody>
      </p:sp>
      <p:pic>
        <p:nvPicPr>
          <p:cNvPr id="5122" name="Picture 2" descr="C:\Documents and Settings\davieste\Desktop\head injury\head injury\head injury\Images 1\acusu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5719" y="1132764"/>
            <a:ext cx="4408227" cy="551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6710D1-1B9B-CF48-ACB5-ABD1FD4B9A44}"/>
              </a:ext>
            </a:extLst>
          </p:cNvPr>
          <p:cNvSpPr txBox="1"/>
          <p:nvPr/>
        </p:nvSpPr>
        <p:spPr>
          <a:xfrm>
            <a:off x="6106333" y="2882685"/>
            <a:ext cx="2898182" cy="1200329"/>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Venous</a:t>
            </a:r>
          </a:p>
          <a:p>
            <a:pPr marL="342900" indent="-342900">
              <a:buFont typeface="Courier New" panose="02070309020205020404" pitchFamily="49" charset="0"/>
              <a:buChar char="o"/>
            </a:pPr>
            <a:r>
              <a:rPr lang="en-US" sz="2400" dirty="0"/>
              <a:t>Low pressure</a:t>
            </a:r>
          </a:p>
          <a:p>
            <a:pPr marL="285750" indent="-285750">
              <a:buFont typeface="Courier New" panose="02070309020205020404" pitchFamily="49" charset="0"/>
              <a:buChar char="o"/>
            </a:pPr>
            <a:r>
              <a:rPr lang="en-US" sz="2400" dirty="0"/>
              <a:t>Convex</a:t>
            </a:r>
          </a:p>
        </p:txBody>
      </p:sp>
    </p:spTree>
    <p:extLst>
      <p:ext uri="{BB962C8B-B14F-4D97-AF65-F5344CB8AC3E}">
        <p14:creationId xmlns:p14="http://schemas.microsoft.com/office/powerpoint/2010/main" val="39862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Unconsciousness</a:t>
            </a:r>
          </a:p>
        </p:txBody>
      </p:sp>
      <p:sp>
        <p:nvSpPr>
          <p:cNvPr id="3" name="Content Placeholder 2"/>
          <p:cNvSpPr>
            <a:spLocks noGrp="1"/>
          </p:cNvSpPr>
          <p:nvPr>
            <p:ph idx="1"/>
          </p:nvPr>
        </p:nvSpPr>
        <p:spPr>
          <a:xfrm>
            <a:off x="457200" y="2209800"/>
            <a:ext cx="8335108" cy="4291739"/>
          </a:xfrm>
        </p:spPr>
        <p:txBody>
          <a:bodyPr>
            <a:normAutofit fontScale="92500" lnSpcReduction="20000"/>
          </a:bodyPr>
          <a:lstStyle/>
          <a:p>
            <a:r>
              <a:rPr lang="en-GB" dirty="0"/>
              <a:t>Links into other Major and Acute presentations such as:</a:t>
            </a:r>
          </a:p>
          <a:p>
            <a:pPr lvl="3"/>
            <a:r>
              <a:rPr lang="en-GB" dirty="0"/>
              <a:t>Cardio-respiratory arrest</a:t>
            </a:r>
          </a:p>
          <a:p>
            <a:pPr lvl="3"/>
            <a:r>
              <a:rPr lang="en-GB" dirty="0"/>
              <a:t>Anaphylaxis</a:t>
            </a:r>
          </a:p>
          <a:p>
            <a:pPr lvl="3"/>
            <a:r>
              <a:rPr lang="en-GB" dirty="0"/>
              <a:t>Major Trauma</a:t>
            </a:r>
          </a:p>
          <a:p>
            <a:pPr lvl="3"/>
            <a:r>
              <a:rPr lang="en-GB" dirty="0"/>
              <a:t>Sepsis</a:t>
            </a:r>
          </a:p>
          <a:p>
            <a:pPr lvl="3"/>
            <a:r>
              <a:rPr lang="en-GB" dirty="0"/>
              <a:t>Shock</a:t>
            </a:r>
          </a:p>
          <a:p>
            <a:pPr lvl="3"/>
            <a:r>
              <a:rPr lang="en-GB" dirty="0"/>
              <a:t>Blackout/ collapse</a:t>
            </a:r>
          </a:p>
          <a:p>
            <a:pPr lvl="3"/>
            <a:r>
              <a:rPr lang="en-GB" dirty="0"/>
              <a:t>Falls</a:t>
            </a:r>
          </a:p>
          <a:p>
            <a:pPr lvl="3"/>
            <a:r>
              <a:rPr lang="en-GB" dirty="0"/>
              <a:t>Fever</a:t>
            </a:r>
          </a:p>
          <a:p>
            <a:pPr lvl="3"/>
            <a:r>
              <a:rPr lang="en-GB" dirty="0"/>
              <a:t>Fits/ seizure</a:t>
            </a:r>
          </a:p>
          <a:p>
            <a:pPr lvl="3"/>
            <a:r>
              <a:rPr lang="en-GB" dirty="0"/>
              <a:t>Headache</a:t>
            </a:r>
          </a:p>
          <a:p>
            <a:pPr lvl="3"/>
            <a:r>
              <a:rPr lang="en-GB" dirty="0"/>
              <a:t>Head injury</a:t>
            </a:r>
          </a:p>
          <a:p>
            <a:pPr lvl="3"/>
            <a:r>
              <a:rPr lang="en-GB" dirty="0"/>
              <a:t>Poisoning</a:t>
            </a:r>
          </a:p>
          <a:p>
            <a:pPr lvl="3"/>
            <a:r>
              <a:rPr lang="en-GB" dirty="0"/>
              <a:t>Syncope &amp; pre-syncope</a:t>
            </a:r>
          </a:p>
          <a:p>
            <a:endParaRPr lang="en-US" sz="2400" dirty="0"/>
          </a:p>
        </p:txBody>
      </p:sp>
    </p:spTree>
    <p:extLst>
      <p:ext uri="{BB962C8B-B14F-4D97-AF65-F5344CB8AC3E}">
        <p14:creationId xmlns:p14="http://schemas.microsoft.com/office/powerpoint/2010/main" val="985677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Documents and Settings\davieste\Desktop\head injury\head injury\head injury\Images 2\CT-Head-SDH-acu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038" y="421942"/>
            <a:ext cx="5832000" cy="583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038" y="2057400"/>
            <a:ext cx="839681" cy="369332"/>
          </a:xfrm>
          <a:prstGeom prst="rect">
            <a:avLst/>
          </a:prstGeom>
          <a:solidFill>
            <a:schemeClr val="tx1"/>
          </a:solidFill>
        </p:spPr>
        <p:txBody>
          <a:bodyPr wrap="square" rtlCol="0">
            <a:spAutoFit/>
          </a:bodyPr>
          <a:lstStyle/>
          <a:p>
            <a:r>
              <a:rPr lang="en-GB" dirty="0" err="1"/>
              <a:t>xxxxx</a:t>
            </a:r>
            <a:endParaRPr lang="en-GB" dirty="0"/>
          </a:p>
        </p:txBody>
      </p:sp>
    </p:spTree>
    <p:extLst>
      <p:ext uri="{BB962C8B-B14F-4D97-AF65-F5344CB8AC3E}">
        <p14:creationId xmlns:p14="http://schemas.microsoft.com/office/powerpoint/2010/main" val="36770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Documents and Settings\davieste\Desktop\head injury\head injury\head injury\Images 2\CT-Head-SDH-Acute-on-chron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390" y="313899"/>
            <a:ext cx="6794185" cy="6373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4890" y="1917089"/>
            <a:ext cx="1110686" cy="369332"/>
          </a:xfrm>
          <a:prstGeom prst="rect">
            <a:avLst/>
          </a:prstGeom>
          <a:solidFill>
            <a:schemeClr val="tx1"/>
          </a:solidFill>
        </p:spPr>
        <p:txBody>
          <a:bodyPr wrap="square" rtlCol="0">
            <a:spAutoFit/>
          </a:bodyPr>
          <a:lstStyle/>
          <a:p>
            <a:r>
              <a:rPr lang="en-GB" dirty="0" err="1"/>
              <a:t>tXXXXXX</a:t>
            </a:r>
            <a:endParaRPr lang="en-GB" dirty="0"/>
          </a:p>
        </p:txBody>
      </p:sp>
    </p:spTree>
    <p:extLst>
      <p:ext uri="{BB962C8B-B14F-4D97-AF65-F5344CB8AC3E}">
        <p14:creationId xmlns:p14="http://schemas.microsoft.com/office/powerpoint/2010/main" val="2458873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18616"/>
            <a:ext cx="6508377" cy="1037230"/>
          </a:xfrm>
        </p:spPr>
        <p:txBody>
          <a:bodyPr/>
          <a:lstStyle/>
          <a:p>
            <a:r>
              <a:rPr lang="en-GB" dirty="0"/>
              <a:t>Sub-arachnoid blood</a:t>
            </a:r>
          </a:p>
        </p:txBody>
      </p:sp>
      <p:pic>
        <p:nvPicPr>
          <p:cNvPr id="10242" name="Picture 2" descr="C:\Documents and Settings\davieste\Desktop\head injury\head injury\head injury\Images 1\sah.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4675" y="1710000"/>
            <a:ext cx="4118400" cy="51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7D2B5A-9A56-D243-B599-4EAB74EB3832}"/>
              </a:ext>
            </a:extLst>
          </p:cNvPr>
          <p:cNvSpPr txBox="1"/>
          <p:nvPr/>
        </p:nvSpPr>
        <p:spPr>
          <a:xfrm>
            <a:off x="5796366" y="2882685"/>
            <a:ext cx="3347634" cy="1200329"/>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Arterial</a:t>
            </a:r>
          </a:p>
          <a:p>
            <a:pPr marL="285750" indent="-285750">
              <a:buFont typeface="Courier New" panose="02070309020205020404" pitchFamily="49" charset="0"/>
              <a:buChar char="o"/>
            </a:pPr>
            <a:r>
              <a:rPr lang="en-US" sz="2400" dirty="0"/>
              <a:t>Traumatic or spontaneous</a:t>
            </a:r>
          </a:p>
        </p:txBody>
      </p:sp>
    </p:spTree>
    <p:extLst>
      <p:ext uri="{BB962C8B-B14F-4D97-AF65-F5344CB8AC3E}">
        <p14:creationId xmlns:p14="http://schemas.microsoft.com/office/powerpoint/2010/main" val="31442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B76D-8A4E-8B4B-80EE-DA53727C2CBB}"/>
              </a:ext>
            </a:extLst>
          </p:cNvPr>
          <p:cNvSpPr>
            <a:spLocks noGrp="1"/>
          </p:cNvSpPr>
          <p:nvPr>
            <p:ph type="title"/>
          </p:nvPr>
        </p:nvSpPr>
        <p:spPr/>
        <p:txBody>
          <a:bodyPr/>
          <a:lstStyle/>
          <a:p>
            <a:endParaRPr lang="en-US"/>
          </a:p>
        </p:txBody>
      </p:sp>
      <p:pic>
        <p:nvPicPr>
          <p:cNvPr id="1026" name="Picture 2" descr="Image result for CT subarachnoid">
            <a:extLst>
              <a:ext uri="{FF2B5EF4-FFF2-40B4-BE49-F238E27FC236}">
                <a16:creationId xmlns:a16="http://schemas.microsoft.com/office/drawing/2014/main" id="{87DB141C-A235-454F-AC7A-023344836E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221" y="258176"/>
            <a:ext cx="5320665" cy="61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55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4E69-1DCB-B24E-BF9E-DE86E3007B1A}"/>
              </a:ext>
            </a:extLst>
          </p:cNvPr>
          <p:cNvSpPr>
            <a:spLocks noGrp="1"/>
          </p:cNvSpPr>
          <p:nvPr>
            <p:ph type="title"/>
          </p:nvPr>
        </p:nvSpPr>
        <p:spPr/>
        <p:txBody>
          <a:bodyPr/>
          <a:lstStyle/>
          <a:p>
            <a:endParaRPr lang="en-US"/>
          </a:p>
        </p:txBody>
      </p:sp>
      <p:pic>
        <p:nvPicPr>
          <p:cNvPr id="2050" name="Picture 2" descr="Image result for CT subarachnoid">
            <a:extLst>
              <a:ext uri="{FF2B5EF4-FFF2-40B4-BE49-F238E27FC236}">
                <a16:creationId xmlns:a16="http://schemas.microsoft.com/office/drawing/2014/main" id="{2D5B51A0-9996-C143-A6F2-94A458A634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99060"/>
            <a:ext cx="7600950" cy="665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82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descr="C:\Documents and Settings\davieste\Desktop\head injury\head injury\head injury\Images 1\sah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6978" y="286603"/>
            <a:ext cx="5800299" cy="627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35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56" y="433952"/>
            <a:ext cx="6508377" cy="666427"/>
          </a:xfrm>
        </p:spPr>
        <p:txBody>
          <a:bodyPr/>
          <a:lstStyle/>
          <a:p>
            <a:r>
              <a:rPr lang="en-GB" dirty="0"/>
              <a:t>Intra parenchymal</a:t>
            </a:r>
          </a:p>
        </p:txBody>
      </p:sp>
      <p:pic>
        <p:nvPicPr>
          <p:cNvPr id="12290" name="Picture 2" descr="C:\Documents and Settings\davieste\Desktop\head injury\head injury\head injury\Images 1\intr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9618" y="1269241"/>
            <a:ext cx="4230806" cy="5240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6DEACB-8679-EE4E-B7E3-3B2647C85235}"/>
              </a:ext>
            </a:extLst>
          </p:cNvPr>
          <p:cNvSpPr txBox="1"/>
          <p:nvPr/>
        </p:nvSpPr>
        <p:spPr>
          <a:xfrm>
            <a:off x="5796366" y="2882685"/>
            <a:ext cx="3347634" cy="1200329"/>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Arterial</a:t>
            </a:r>
          </a:p>
          <a:p>
            <a:pPr marL="285750" indent="-285750">
              <a:buFont typeface="Courier New" panose="02070309020205020404" pitchFamily="49" charset="0"/>
              <a:buChar char="o"/>
            </a:pPr>
            <a:r>
              <a:rPr lang="en-US" sz="2400" dirty="0"/>
              <a:t>Traumatic or spontaneous</a:t>
            </a:r>
          </a:p>
        </p:txBody>
      </p:sp>
    </p:spTree>
    <p:extLst>
      <p:ext uri="{BB962C8B-B14F-4D97-AF65-F5344CB8AC3E}">
        <p14:creationId xmlns:p14="http://schemas.microsoft.com/office/powerpoint/2010/main" val="18035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descr="C:\Documents and Settings\davieste\Desktop\head injury\head injury\head injury\Images 1\intr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525" y="395785"/>
            <a:ext cx="5500047" cy="607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89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CDD7-5663-654E-ABC9-B7FF0A3297FB}"/>
              </a:ext>
            </a:extLst>
          </p:cNvPr>
          <p:cNvSpPr>
            <a:spLocks noGrp="1"/>
          </p:cNvSpPr>
          <p:nvPr>
            <p:ph type="title"/>
          </p:nvPr>
        </p:nvSpPr>
        <p:spPr/>
        <p:txBody>
          <a:bodyPr/>
          <a:lstStyle/>
          <a:p>
            <a:r>
              <a:rPr lang="en-US" dirty="0"/>
              <a:t>More CT scans...</a:t>
            </a:r>
          </a:p>
        </p:txBody>
      </p:sp>
      <p:sp>
        <p:nvSpPr>
          <p:cNvPr id="3" name="Content Placeholder 2">
            <a:extLst>
              <a:ext uri="{FF2B5EF4-FFF2-40B4-BE49-F238E27FC236}">
                <a16:creationId xmlns:a16="http://schemas.microsoft.com/office/drawing/2014/main" id="{90805C0B-5648-4C4C-8B32-96B3D69C0B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84422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descr="C:\Documents and Settings\davieste\Desktop\head injury\head injury\head injury\Images 1\depr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0226" y="464024"/>
            <a:ext cx="4925350" cy="566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3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Unconsciousness</a:t>
            </a:r>
          </a:p>
        </p:txBody>
      </p:sp>
      <p:sp>
        <p:nvSpPr>
          <p:cNvPr id="3" name="Content Placeholder 2"/>
          <p:cNvSpPr>
            <a:spLocks noGrp="1"/>
          </p:cNvSpPr>
          <p:nvPr>
            <p:ph idx="1"/>
          </p:nvPr>
        </p:nvSpPr>
        <p:spPr>
          <a:xfrm>
            <a:off x="457200" y="2209800"/>
            <a:ext cx="8335108" cy="4477719"/>
          </a:xfrm>
        </p:spPr>
        <p:txBody>
          <a:bodyPr>
            <a:normAutofit/>
          </a:bodyPr>
          <a:lstStyle/>
          <a:p>
            <a:pPr marL="0" indent="0">
              <a:buNone/>
            </a:pPr>
            <a:r>
              <a:rPr lang="en-GB" sz="2400" b="1" i="1" dirty="0"/>
              <a:t>Definitions!</a:t>
            </a:r>
          </a:p>
          <a:p>
            <a:r>
              <a:rPr lang="en-GB" sz="2400" dirty="0"/>
              <a:t>”Unarousable unresponsiveness"</a:t>
            </a:r>
            <a:endParaRPr lang="en-GB" sz="2400" b="1" i="1" dirty="0"/>
          </a:p>
          <a:p>
            <a:r>
              <a:rPr lang="en-GB" sz="2600" dirty="0"/>
              <a:t>GCS ≤ 8</a:t>
            </a:r>
          </a:p>
          <a:p>
            <a:r>
              <a:rPr lang="en-GB" sz="2600" dirty="0"/>
              <a:t>A V </a:t>
            </a:r>
            <a:r>
              <a:rPr lang="en-GB" sz="2600" b="1" dirty="0"/>
              <a:t>P </a:t>
            </a:r>
            <a:r>
              <a:rPr lang="en-GB" sz="2600" dirty="0"/>
              <a:t>U</a:t>
            </a:r>
            <a:endParaRPr lang="en-US" sz="2400" dirty="0"/>
          </a:p>
        </p:txBody>
      </p:sp>
      <p:sp>
        <p:nvSpPr>
          <p:cNvPr id="7" name="Doughnut 6">
            <a:extLst>
              <a:ext uri="{FF2B5EF4-FFF2-40B4-BE49-F238E27FC236}">
                <a16:creationId xmlns:a16="http://schemas.microsoft.com/office/drawing/2014/main" id="{17FF4236-76A0-BF48-B2F0-04B6CA61946C}"/>
              </a:ext>
            </a:extLst>
          </p:cNvPr>
          <p:cNvSpPr/>
          <p:nvPr/>
        </p:nvSpPr>
        <p:spPr>
          <a:xfrm>
            <a:off x="1335821" y="4053510"/>
            <a:ext cx="365760" cy="457863"/>
          </a:xfrm>
          <a:prstGeom prst="donut">
            <a:avLst>
              <a:gd name="adj" fmla="val 1160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4338" name="Picture 2" descr="C:\Documents and Settings\davieste\Desktop\head injury\head injury\head injury\Images 1\ex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9284" y="568475"/>
            <a:ext cx="5016611" cy="56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579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2" name="Picture 2" descr="C:\Documents and Settings\davieste\Desktop\head injury\head injury\head injury\Images 1\sub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745" y="104110"/>
            <a:ext cx="5160248" cy="6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89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386" name="Picture 2" descr="C:\Documents and Settings\davieste\Desktop\head injury\head injury\head injury\Images 2\CT-Head-SAH-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77" y="244522"/>
            <a:ext cx="6480000" cy="64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02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70A6B5-F33F-574E-92F9-DDF19B42E0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567" y="690656"/>
            <a:ext cx="6350000" cy="283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76D2C3-7BAD-184E-BC7B-9D6778B5DB7F}"/>
              </a:ext>
            </a:extLst>
          </p:cNvPr>
          <p:cNvSpPr txBox="1"/>
          <p:nvPr/>
        </p:nvSpPr>
        <p:spPr>
          <a:xfrm>
            <a:off x="618567" y="201479"/>
            <a:ext cx="3177990" cy="369332"/>
          </a:xfrm>
          <a:prstGeom prst="rect">
            <a:avLst/>
          </a:prstGeom>
          <a:noFill/>
        </p:spPr>
        <p:txBody>
          <a:bodyPr wrap="square" rtlCol="0">
            <a:spAutoFit/>
          </a:bodyPr>
          <a:lstStyle/>
          <a:p>
            <a:r>
              <a:rPr lang="en-US" dirty="0"/>
              <a:t>Tricyclic overdose</a:t>
            </a:r>
          </a:p>
        </p:txBody>
      </p:sp>
    </p:spTree>
    <p:extLst>
      <p:ext uri="{BB962C8B-B14F-4D97-AF65-F5344CB8AC3E}">
        <p14:creationId xmlns:p14="http://schemas.microsoft.com/office/powerpoint/2010/main" val="39446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70A6B5-F33F-574E-92F9-DDF19B42E0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567" y="690656"/>
            <a:ext cx="3860443" cy="17217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76D2C3-7BAD-184E-BC7B-9D6778B5DB7F}"/>
              </a:ext>
            </a:extLst>
          </p:cNvPr>
          <p:cNvSpPr txBox="1"/>
          <p:nvPr/>
        </p:nvSpPr>
        <p:spPr>
          <a:xfrm>
            <a:off x="618567" y="201479"/>
            <a:ext cx="3177990" cy="461665"/>
          </a:xfrm>
          <a:prstGeom prst="rect">
            <a:avLst/>
          </a:prstGeom>
          <a:noFill/>
        </p:spPr>
        <p:txBody>
          <a:bodyPr wrap="square" rtlCol="0">
            <a:spAutoFit/>
          </a:bodyPr>
          <a:lstStyle/>
          <a:p>
            <a:r>
              <a:rPr lang="en-US" sz="2400" dirty="0"/>
              <a:t>Tricyclic overdose</a:t>
            </a:r>
          </a:p>
        </p:txBody>
      </p:sp>
      <p:pic>
        <p:nvPicPr>
          <p:cNvPr id="5122" name="Picture 2">
            <a:extLst>
              <a:ext uri="{FF2B5EF4-FFF2-40B4-BE49-F238E27FC236}">
                <a16:creationId xmlns:a16="http://schemas.microsoft.com/office/drawing/2014/main" id="{02889D12-9F47-AB46-AB2F-9A5E6C123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67" y="2603715"/>
            <a:ext cx="8355103" cy="4052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6B019B-4644-5D4B-96BF-DAFD5F88E949}"/>
              </a:ext>
            </a:extLst>
          </p:cNvPr>
          <p:cNvSpPr txBox="1"/>
          <p:nvPr/>
        </p:nvSpPr>
        <p:spPr>
          <a:xfrm>
            <a:off x="5261675" y="2181581"/>
            <a:ext cx="2371162" cy="461665"/>
          </a:xfrm>
          <a:prstGeom prst="rect">
            <a:avLst/>
          </a:prstGeom>
          <a:noFill/>
        </p:spPr>
        <p:txBody>
          <a:bodyPr wrap="none" rtlCol="0">
            <a:spAutoFit/>
          </a:bodyPr>
          <a:lstStyle/>
          <a:p>
            <a:r>
              <a:rPr lang="en-US" sz="2400" dirty="0"/>
              <a:t>Post treatment</a:t>
            </a:r>
          </a:p>
        </p:txBody>
      </p:sp>
    </p:spTree>
    <p:extLst>
      <p:ext uri="{BB962C8B-B14F-4D97-AF65-F5344CB8AC3E}">
        <p14:creationId xmlns:p14="http://schemas.microsoft.com/office/powerpoint/2010/main" val="40516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MCDD00744_0000[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852613" y="401638"/>
            <a:ext cx="5421312" cy="5614987"/>
          </a:xfrm>
        </p:spPr>
      </p:pic>
      <p:sp>
        <p:nvSpPr>
          <p:cNvPr id="4" name="TextBox 3"/>
          <p:cNvSpPr txBox="1">
            <a:spLocks noChangeArrowheads="1"/>
          </p:cNvSpPr>
          <p:nvPr/>
        </p:nvSpPr>
        <p:spPr bwMode="auto">
          <a:xfrm>
            <a:off x="642938" y="2357438"/>
            <a:ext cx="80724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8800">
                <a:solidFill>
                  <a:srgbClr val="FF0000"/>
                </a:solidFill>
              </a:rPr>
              <a:t>QUESTIONS?</a:t>
            </a:r>
          </a:p>
        </p:txBody>
      </p:sp>
    </p:spTree>
    <p:extLst>
      <p:ext uri="{BB962C8B-B14F-4D97-AF65-F5344CB8AC3E}">
        <p14:creationId xmlns:p14="http://schemas.microsoft.com/office/powerpoint/2010/main" val="218308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1000"/>
                                        <p:tgtEl>
                                          <p:spTgt spid="126978"/>
                                        </p:tgtEl>
                                      </p:cBhvr>
                                    </p:animEffect>
                                    <p:anim calcmode="lin" valueType="num">
                                      <p:cBhvr>
                                        <p:cTn id="8" dur="1000" fill="hold"/>
                                        <p:tgtEl>
                                          <p:spTgt spid="126978"/>
                                        </p:tgtEl>
                                        <p:attrNameLst>
                                          <p:attrName>style.rotation</p:attrName>
                                        </p:attrNameLst>
                                      </p:cBhvr>
                                      <p:tavLst>
                                        <p:tav tm="0">
                                          <p:val>
                                            <p:fltVal val="720"/>
                                          </p:val>
                                        </p:tav>
                                        <p:tav tm="100000">
                                          <p:val>
                                            <p:fltVal val="0"/>
                                          </p:val>
                                        </p:tav>
                                      </p:tavLst>
                                    </p:anim>
                                    <p:anim calcmode="lin" valueType="num">
                                      <p:cBhvr>
                                        <p:cTn id="9" dur="1000" fill="hold"/>
                                        <p:tgtEl>
                                          <p:spTgt spid="126978"/>
                                        </p:tgtEl>
                                        <p:attrNameLst>
                                          <p:attrName>ppt_h</p:attrName>
                                        </p:attrNameLst>
                                      </p:cBhvr>
                                      <p:tavLst>
                                        <p:tav tm="0">
                                          <p:val>
                                            <p:fltVal val="0"/>
                                          </p:val>
                                        </p:tav>
                                        <p:tav tm="100000">
                                          <p:val>
                                            <p:strVal val="#ppt_h"/>
                                          </p:val>
                                        </p:tav>
                                      </p:tavLst>
                                    </p:anim>
                                    <p:anim calcmode="lin" valueType="num">
                                      <p:cBhvr>
                                        <p:cTn id="10" dur="1000" fill="hold"/>
                                        <p:tgtEl>
                                          <p:spTgt spid="126978"/>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6" presetClass="emph" presetSubtype="0" fill="hold" nodeType="afterEffect">
                                  <p:stCondLst>
                                    <p:cond delay="0"/>
                                  </p:stCondLst>
                                  <p:childTnLst>
                                    <p:animScale>
                                      <p:cBhvr>
                                        <p:cTn id="13" dur="1000" fill="hold"/>
                                        <p:tgtEl>
                                          <p:spTgt spid="126978"/>
                                        </p:tgtEl>
                                      </p:cBhvr>
                                      <p:by x="400000" y="400000"/>
                                    </p:animScale>
                                  </p:childTnLst>
                                </p:cTn>
                              </p:par>
                            </p:childTnLst>
                          </p:cTn>
                        </p:par>
                        <p:par>
                          <p:cTn id="14" fill="hold" nodeType="afterGroup">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set>
                                      <p:cBhvr>
                                        <p:cTn id="17" dur="228" fill="hold">
                                          <p:stCondLst>
                                            <p:cond delay="0"/>
                                          </p:stCondLst>
                                        </p:cTn>
                                        <p:tgtEl>
                                          <p:spTgt spid="4"/>
                                        </p:tgtEl>
                                        <p:attrNameLst>
                                          <p:attrName>style.rotation</p:attrName>
                                        </p:attrNameLst>
                                      </p:cBhvr>
                                      <p:to>
                                        <p:strVal val="-45.0"/>
                                      </p:to>
                                    </p:set>
                                    <p:anim calcmode="lin" valueType="num">
                                      <p:cBhvr>
                                        <p:cTn id="1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dirty="0"/>
              <a:t>The unconscious patient</a:t>
            </a:r>
          </a:p>
        </p:txBody>
      </p:sp>
      <p:sp>
        <p:nvSpPr>
          <p:cNvPr id="3" name="Content Placeholder 2"/>
          <p:cNvSpPr>
            <a:spLocks noGrp="1"/>
          </p:cNvSpPr>
          <p:nvPr>
            <p:ph idx="1"/>
          </p:nvPr>
        </p:nvSpPr>
        <p:spPr>
          <a:xfrm>
            <a:off x="457200" y="2209800"/>
            <a:ext cx="8335108" cy="4477719"/>
          </a:xfrm>
        </p:spPr>
        <p:txBody>
          <a:bodyPr>
            <a:normAutofit/>
          </a:bodyPr>
          <a:lstStyle/>
          <a:p>
            <a:r>
              <a:rPr lang="en-US" sz="2400" dirty="0"/>
              <a:t>Conduct an appropriate clinical assessment and formulate a sensible list of differential diagnosis</a:t>
            </a:r>
          </a:p>
          <a:p>
            <a:r>
              <a:rPr lang="en-US" sz="2400" dirty="0"/>
              <a:t>Instigate appropriate treatments &amp; investigation</a:t>
            </a:r>
          </a:p>
          <a:p>
            <a:r>
              <a:rPr lang="en-US" sz="2400" dirty="0"/>
              <a:t>Interpret common investigations</a:t>
            </a:r>
          </a:p>
          <a:p>
            <a:r>
              <a:rPr lang="en-US" sz="2400" dirty="0"/>
              <a:t>Appropriate referral</a:t>
            </a:r>
          </a:p>
          <a:p>
            <a:r>
              <a:rPr lang="en-US" sz="2400" b="1" dirty="0"/>
              <a:t>Understand all of the above need to delivered in parallel</a:t>
            </a:r>
          </a:p>
          <a:p>
            <a:endParaRPr lang="en-US" sz="2400" dirty="0"/>
          </a:p>
        </p:txBody>
      </p:sp>
      <p:sp>
        <p:nvSpPr>
          <p:cNvPr id="4" name="TextBox 3">
            <a:extLst>
              <a:ext uri="{FF2B5EF4-FFF2-40B4-BE49-F238E27FC236}">
                <a16:creationId xmlns:a16="http://schemas.microsoft.com/office/drawing/2014/main" id="{C04AF7E6-1B88-984A-AA17-235AC9440A75}"/>
              </a:ext>
            </a:extLst>
          </p:cNvPr>
          <p:cNvSpPr txBox="1"/>
          <p:nvPr/>
        </p:nvSpPr>
        <p:spPr>
          <a:xfrm>
            <a:off x="457199" y="1549830"/>
            <a:ext cx="4525506" cy="523220"/>
          </a:xfrm>
          <a:prstGeom prst="rect">
            <a:avLst/>
          </a:prstGeom>
          <a:noFill/>
        </p:spPr>
        <p:txBody>
          <a:bodyPr wrap="square" rtlCol="0">
            <a:spAutoFit/>
          </a:bodyPr>
          <a:lstStyle/>
          <a:p>
            <a:r>
              <a:rPr lang="en-US" sz="2800" b="1" i="1" dirty="0"/>
              <a:t>Learning objectives</a:t>
            </a:r>
          </a:p>
        </p:txBody>
      </p:sp>
    </p:spTree>
    <p:extLst>
      <p:ext uri="{BB962C8B-B14F-4D97-AF65-F5344CB8AC3E}">
        <p14:creationId xmlns:p14="http://schemas.microsoft.com/office/powerpoint/2010/main" val="318864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sz="3200" dirty="0"/>
              <a:t>Aetiology</a:t>
            </a:r>
          </a:p>
        </p:txBody>
      </p:sp>
      <p:graphicFrame>
        <p:nvGraphicFramePr>
          <p:cNvPr id="5" name="Content Placeholder 4">
            <a:extLst>
              <a:ext uri="{FF2B5EF4-FFF2-40B4-BE49-F238E27FC236}">
                <a16:creationId xmlns:a16="http://schemas.microsoft.com/office/drawing/2014/main" id="{140BC220-B0F3-C340-B588-EB06093FE0CF}"/>
              </a:ext>
            </a:extLst>
          </p:cNvPr>
          <p:cNvGraphicFramePr>
            <a:graphicFrameLocks noGrp="1"/>
          </p:cNvGraphicFramePr>
          <p:nvPr>
            <p:ph idx="1"/>
            <p:extLst>
              <p:ext uri="{D42A27DB-BD31-4B8C-83A1-F6EECF244321}">
                <p14:modId xmlns:p14="http://schemas.microsoft.com/office/powerpoint/2010/main" val="255550761"/>
              </p:ext>
            </p:extLst>
          </p:nvPr>
        </p:nvGraphicFramePr>
        <p:xfrm>
          <a:off x="282844" y="3758339"/>
          <a:ext cx="8578312" cy="2994346"/>
        </p:xfrm>
        <a:graphic>
          <a:graphicData uri="http://schemas.openxmlformats.org/drawingml/2006/table">
            <a:tbl>
              <a:tblPr firstRow="1" bandRow="1">
                <a:tableStyleId>{D113A9D2-9D6B-4929-AA2D-F23B5EE8CBE7}</a:tableStyleId>
              </a:tblPr>
              <a:tblGrid>
                <a:gridCol w="2645368">
                  <a:extLst>
                    <a:ext uri="{9D8B030D-6E8A-4147-A177-3AD203B41FA5}">
                      <a16:colId xmlns:a16="http://schemas.microsoft.com/office/drawing/2014/main" val="3567422404"/>
                    </a:ext>
                  </a:extLst>
                </a:gridCol>
                <a:gridCol w="3016483">
                  <a:extLst>
                    <a:ext uri="{9D8B030D-6E8A-4147-A177-3AD203B41FA5}">
                      <a16:colId xmlns:a16="http://schemas.microsoft.com/office/drawing/2014/main" val="1377835909"/>
                    </a:ext>
                  </a:extLst>
                </a:gridCol>
                <a:gridCol w="2916461">
                  <a:extLst>
                    <a:ext uri="{9D8B030D-6E8A-4147-A177-3AD203B41FA5}">
                      <a16:colId xmlns:a16="http://schemas.microsoft.com/office/drawing/2014/main" val="3863263050"/>
                    </a:ext>
                  </a:extLst>
                </a:gridCol>
              </a:tblGrid>
              <a:tr h="499058">
                <a:tc>
                  <a:txBody>
                    <a:bodyPr/>
                    <a:lstStyle/>
                    <a:p>
                      <a:pPr algn="ctr"/>
                      <a:r>
                        <a:rPr lang="en-US" sz="2400" dirty="0"/>
                        <a:t>Structural </a:t>
                      </a:r>
                      <a:endParaRPr lang="en-US" sz="2400" b="0" dirty="0"/>
                    </a:p>
                  </a:txBody>
                  <a:tcPr/>
                </a:tc>
                <a:tc>
                  <a:txBody>
                    <a:bodyPr/>
                    <a:lstStyle/>
                    <a:p>
                      <a:pPr algn="ctr"/>
                      <a:r>
                        <a:rPr lang="en-US" sz="2400" dirty="0"/>
                        <a:t>Physiological</a:t>
                      </a:r>
                      <a:endParaRPr lang="en-US" sz="2400" b="0" dirty="0"/>
                    </a:p>
                  </a:txBody>
                  <a:tcPr/>
                </a:tc>
                <a:tc>
                  <a:txBody>
                    <a:bodyPr/>
                    <a:lstStyle/>
                    <a:p>
                      <a:pPr algn="ctr"/>
                      <a:r>
                        <a:rPr lang="en-US" sz="2400" dirty="0"/>
                        <a:t>Functional</a:t>
                      </a:r>
                      <a:endParaRPr lang="en-US" sz="2400" b="0" dirty="0"/>
                    </a:p>
                  </a:txBody>
                  <a:tcPr/>
                </a:tc>
                <a:extLst>
                  <a:ext uri="{0D108BD9-81ED-4DB2-BD59-A6C34878D82A}">
                    <a16:rowId xmlns:a16="http://schemas.microsoft.com/office/drawing/2014/main" val="2055867358"/>
                  </a:ext>
                </a:extLst>
              </a:tr>
              <a:tr h="2495288">
                <a:tc>
                  <a:txBody>
                    <a:bodyPr/>
                    <a:lstStyle/>
                    <a:p>
                      <a:pPr algn="ctr"/>
                      <a:r>
                        <a:rPr lang="en-US" sz="2400" b="1" dirty="0">
                          <a:solidFill>
                            <a:schemeClr val="tx1"/>
                          </a:solidFill>
                        </a:rPr>
                        <a:t>Hemorrhage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Stroke</a:t>
                      </a:r>
                    </a:p>
                    <a:p>
                      <a:pPr algn="ctr"/>
                      <a:r>
                        <a:rPr lang="en-US" sz="2400" b="1" dirty="0">
                          <a:solidFill>
                            <a:schemeClr val="tx1"/>
                          </a:solidFill>
                        </a:rPr>
                        <a:t>SOL</a:t>
                      </a:r>
                    </a:p>
                    <a:p>
                      <a:pPr algn="ctr"/>
                      <a:r>
                        <a:rPr lang="en-US" sz="2400" b="1" dirty="0">
                          <a:solidFill>
                            <a:schemeClr val="tx1"/>
                          </a:solidFill>
                        </a:rPr>
                        <a:t>Seizure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Thrombosis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Diffuse</a:t>
                      </a:r>
                    </a:p>
                  </a:txBody>
                  <a:tcPr/>
                </a:tc>
                <a:tc>
                  <a:txBody>
                    <a:bodyPr/>
                    <a:lstStyle/>
                    <a:p>
                      <a:pPr algn="ctr"/>
                      <a:r>
                        <a:rPr lang="en-US" sz="2400" b="1" dirty="0">
                          <a:solidFill>
                            <a:schemeClr val="tx1"/>
                          </a:solidFill>
                        </a:rPr>
                        <a:t>Drugs </a:t>
                      </a:r>
                    </a:p>
                    <a:p>
                      <a:pPr algn="ctr"/>
                      <a:r>
                        <a:rPr lang="en-US" sz="2400" b="1" dirty="0">
                          <a:solidFill>
                            <a:schemeClr val="tx1"/>
                          </a:solidFill>
                        </a:rPr>
                        <a:t>Metabolic</a:t>
                      </a:r>
                    </a:p>
                    <a:p>
                      <a:pPr algn="ctr"/>
                      <a:r>
                        <a:rPr lang="en-US" sz="2400" b="1" dirty="0">
                          <a:solidFill>
                            <a:schemeClr val="tx1"/>
                          </a:solidFill>
                        </a:rPr>
                        <a:t>Infections</a:t>
                      </a:r>
                    </a:p>
                    <a:p>
                      <a:pPr algn="ctr"/>
                      <a:r>
                        <a:rPr lang="en-US" sz="2400" b="1" dirty="0">
                          <a:solidFill>
                            <a:schemeClr val="tx1"/>
                          </a:solidFill>
                        </a:rPr>
                        <a:t>Toxins</a:t>
                      </a:r>
                    </a:p>
                    <a:p>
                      <a:pPr algn="ctr"/>
                      <a:endParaRPr lang="en-US" sz="2400" b="1" dirty="0">
                        <a:solidFill>
                          <a:schemeClr val="tx1"/>
                        </a:solidFill>
                      </a:endParaRPr>
                    </a:p>
                  </a:txBody>
                  <a:tcPr/>
                </a:tc>
                <a:tc>
                  <a:txBody>
                    <a:bodyPr/>
                    <a:lstStyle/>
                    <a:p>
                      <a:pPr algn="ctr"/>
                      <a:r>
                        <a:rPr lang="en-US" sz="2400" b="1" dirty="0">
                          <a:solidFill>
                            <a:schemeClr val="tx1"/>
                          </a:solidFill>
                        </a:rPr>
                        <a:t>Psychiatric</a:t>
                      </a:r>
                    </a:p>
                  </a:txBody>
                  <a:tcPr/>
                </a:tc>
                <a:extLst>
                  <a:ext uri="{0D108BD9-81ED-4DB2-BD59-A6C34878D82A}">
                    <a16:rowId xmlns:a16="http://schemas.microsoft.com/office/drawing/2014/main" val="1302133566"/>
                  </a:ext>
                </a:extLst>
              </a:tr>
            </a:tbl>
          </a:graphicData>
        </a:graphic>
      </p:graphicFrame>
      <p:sp>
        <p:nvSpPr>
          <p:cNvPr id="6" name="Rectangle 5">
            <a:extLst>
              <a:ext uri="{FF2B5EF4-FFF2-40B4-BE49-F238E27FC236}">
                <a16:creationId xmlns:a16="http://schemas.microsoft.com/office/drawing/2014/main" id="{EB06C380-AC03-7D47-85AA-53FCFE9E1E53}"/>
              </a:ext>
            </a:extLst>
          </p:cNvPr>
          <p:cNvSpPr/>
          <p:nvPr/>
        </p:nvSpPr>
        <p:spPr>
          <a:xfrm>
            <a:off x="282845" y="2531175"/>
            <a:ext cx="8578311" cy="461665"/>
          </a:xfrm>
          <a:prstGeom prst="rect">
            <a:avLst/>
          </a:prstGeom>
        </p:spPr>
        <p:txBody>
          <a:bodyPr wrap="square">
            <a:spAutoFit/>
          </a:bodyPr>
          <a:lstStyle/>
          <a:p>
            <a:r>
              <a:rPr lang="en-GB" sz="2400" dirty="0"/>
              <a:t>The  </a:t>
            </a:r>
            <a:r>
              <a:rPr lang="en-GB" sz="2400" b="1" i="1" dirty="0"/>
              <a:t>differential diagnosis </a:t>
            </a:r>
            <a:r>
              <a:rPr lang="en-GB" sz="2400" dirty="0"/>
              <a:t>of altered mental status is </a:t>
            </a:r>
            <a:r>
              <a:rPr lang="en-GB" sz="2400" b="1" dirty="0"/>
              <a:t>vast</a:t>
            </a:r>
          </a:p>
        </p:txBody>
      </p:sp>
    </p:spTree>
    <p:extLst>
      <p:ext uri="{BB962C8B-B14F-4D97-AF65-F5344CB8AC3E}">
        <p14:creationId xmlns:p14="http://schemas.microsoft.com/office/powerpoint/2010/main" val="30887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sz="3200" dirty="0"/>
              <a:t>Aetiology: Structural</a:t>
            </a:r>
          </a:p>
        </p:txBody>
      </p:sp>
      <p:sp>
        <p:nvSpPr>
          <p:cNvPr id="3" name="Content Placeholder 2">
            <a:extLst>
              <a:ext uri="{FF2B5EF4-FFF2-40B4-BE49-F238E27FC236}">
                <a16:creationId xmlns:a16="http://schemas.microsoft.com/office/drawing/2014/main" id="{035C90F1-D267-D14A-AAC1-CF8A9397F3C9}"/>
              </a:ext>
            </a:extLst>
          </p:cNvPr>
          <p:cNvSpPr>
            <a:spLocks noGrp="1"/>
          </p:cNvSpPr>
          <p:nvPr>
            <p:ph idx="1"/>
          </p:nvPr>
        </p:nvSpPr>
        <p:spPr/>
        <p:txBody>
          <a:bodyPr>
            <a:normAutofit fontScale="62500" lnSpcReduction="20000"/>
          </a:bodyPr>
          <a:lstStyle/>
          <a:p>
            <a:r>
              <a:rPr lang="en-US" b="1" dirty="0"/>
              <a:t>Hemorrhage: Traumatic/ Non-traumatic</a:t>
            </a:r>
          </a:p>
          <a:p>
            <a:pPr lvl="3"/>
            <a:r>
              <a:rPr lang="en-US" dirty="0"/>
              <a:t>Extradural</a:t>
            </a:r>
          </a:p>
          <a:p>
            <a:pPr lvl="3"/>
            <a:r>
              <a:rPr lang="en-US" dirty="0"/>
              <a:t>Subdural</a:t>
            </a:r>
          </a:p>
          <a:p>
            <a:pPr lvl="3"/>
            <a:r>
              <a:rPr lang="en-US" dirty="0"/>
              <a:t>Subarachnoid</a:t>
            </a:r>
          </a:p>
          <a:p>
            <a:pPr lvl="3"/>
            <a:r>
              <a:rPr lang="en-US" dirty="0"/>
              <a:t>Intra-parenchymal</a:t>
            </a:r>
          </a:p>
          <a:p>
            <a:r>
              <a:rPr lang="en-US" b="1" dirty="0"/>
              <a:t>Stroke</a:t>
            </a:r>
          </a:p>
          <a:p>
            <a:pPr lvl="3"/>
            <a:r>
              <a:rPr lang="en-US" dirty="0"/>
              <a:t>Thalamic</a:t>
            </a:r>
          </a:p>
          <a:p>
            <a:pPr lvl="3"/>
            <a:r>
              <a:rPr lang="en-US" dirty="0" err="1"/>
              <a:t>Basilary</a:t>
            </a:r>
            <a:endParaRPr lang="en-US" dirty="0"/>
          </a:p>
          <a:p>
            <a:r>
              <a:rPr lang="en-US" b="1" dirty="0"/>
              <a:t>Space occupying lesion</a:t>
            </a:r>
          </a:p>
          <a:p>
            <a:pPr lvl="3"/>
            <a:r>
              <a:rPr lang="en-US" dirty="0"/>
              <a:t>Tumors</a:t>
            </a:r>
          </a:p>
          <a:p>
            <a:pPr lvl="3"/>
            <a:r>
              <a:rPr lang="en-US" dirty="0"/>
              <a:t>metastasis</a:t>
            </a:r>
          </a:p>
          <a:p>
            <a:r>
              <a:rPr lang="en-US" b="1" dirty="0"/>
              <a:t>Seizures/ status epilepticus</a:t>
            </a:r>
          </a:p>
          <a:p>
            <a:r>
              <a:rPr lang="en-US" b="1" dirty="0"/>
              <a:t>Venous sinus thrombosis</a:t>
            </a:r>
          </a:p>
          <a:p>
            <a:r>
              <a:rPr lang="en-US" b="1" dirty="0"/>
              <a:t>Diffuse neuronal injury</a:t>
            </a:r>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225979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3471"/>
            <a:ext cx="6508377" cy="852407"/>
          </a:xfrm>
        </p:spPr>
        <p:txBody>
          <a:bodyPr/>
          <a:lstStyle/>
          <a:p>
            <a:pPr algn="ctr"/>
            <a:r>
              <a:rPr lang="en-US" sz="3200" dirty="0"/>
              <a:t>Aetiology: Non-structural</a:t>
            </a:r>
          </a:p>
        </p:txBody>
      </p:sp>
      <p:sp>
        <p:nvSpPr>
          <p:cNvPr id="3" name="Content Placeholder 2">
            <a:extLst>
              <a:ext uri="{FF2B5EF4-FFF2-40B4-BE49-F238E27FC236}">
                <a16:creationId xmlns:a16="http://schemas.microsoft.com/office/drawing/2014/main" id="{035C90F1-D267-D14A-AAC1-CF8A9397F3C9}"/>
              </a:ext>
            </a:extLst>
          </p:cNvPr>
          <p:cNvSpPr>
            <a:spLocks noGrp="1"/>
          </p:cNvSpPr>
          <p:nvPr>
            <p:ph idx="1"/>
          </p:nvPr>
        </p:nvSpPr>
        <p:spPr/>
        <p:txBody>
          <a:bodyPr>
            <a:normAutofit fontScale="70000" lnSpcReduction="20000"/>
          </a:bodyPr>
          <a:lstStyle/>
          <a:p>
            <a:r>
              <a:rPr lang="en-US" b="1" dirty="0"/>
              <a:t>Drugs</a:t>
            </a:r>
          </a:p>
          <a:p>
            <a:pPr lvl="3"/>
            <a:r>
              <a:rPr lang="en-US" dirty="0"/>
              <a:t>Alcohol</a:t>
            </a:r>
          </a:p>
          <a:p>
            <a:pPr lvl="3"/>
            <a:r>
              <a:rPr lang="en-US" dirty="0"/>
              <a:t>Benzodiazepines</a:t>
            </a:r>
          </a:p>
          <a:p>
            <a:pPr lvl="3"/>
            <a:r>
              <a:rPr lang="en-US" dirty="0"/>
              <a:t>Sedatives/tranquilizers</a:t>
            </a:r>
          </a:p>
          <a:p>
            <a:pPr lvl="3"/>
            <a:r>
              <a:rPr lang="en-US" dirty="0"/>
              <a:t>Opiates</a:t>
            </a:r>
          </a:p>
          <a:p>
            <a:pPr lvl="3"/>
            <a:r>
              <a:rPr lang="en-US" dirty="0"/>
              <a:t>Illicit drugs</a:t>
            </a:r>
          </a:p>
          <a:p>
            <a:pPr lvl="3"/>
            <a:r>
              <a:rPr lang="en-US" dirty="0"/>
              <a:t>Many, many more…</a:t>
            </a:r>
          </a:p>
          <a:p>
            <a:r>
              <a:rPr lang="en-US" b="1" dirty="0"/>
              <a:t>Metabolic</a:t>
            </a:r>
          </a:p>
          <a:p>
            <a:pPr lvl="3"/>
            <a:r>
              <a:rPr lang="en-US" dirty="0"/>
              <a:t>Hypoxia</a:t>
            </a:r>
          </a:p>
          <a:p>
            <a:pPr lvl="3"/>
            <a:r>
              <a:rPr lang="en-US" dirty="0" err="1"/>
              <a:t>Hypercapnea</a:t>
            </a:r>
            <a:endParaRPr lang="en-US" dirty="0"/>
          </a:p>
          <a:p>
            <a:pPr lvl="3"/>
            <a:r>
              <a:rPr lang="en-US" dirty="0"/>
              <a:t>Glucose: </a:t>
            </a:r>
            <a:r>
              <a:rPr lang="en-US" dirty="0" err="1"/>
              <a:t>Hypoglycaemia</a:t>
            </a:r>
            <a:r>
              <a:rPr lang="en-US" dirty="0"/>
              <a:t> / DKA / HHS</a:t>
            </a:r>
          </a:p>
          <a:p>
            <a:pPr lvl="3"/>
            <a:r>
              <a:rPr lang="en-US" dirty="0"/>
              <a:t>Hepatic encephalopathy</a:t>
            </a:r>
          </a:p>
          <a:p>
            <a:pPr lvl="3"/>
            <a:r>
              <a:rPr lang="en-US" dirty="0"/>
              <a:t>Hypo/Hyperthermia</a:t>
            </a:r>
          </a:p>
          <a:p>
            <a:pPr lvl="3"/>
            <a:r>
              <a:rPr lang="en-GB" dirty="0"/>
              <a:t>Neuroleptic malignant syndrome</a:t>
            </a:r>
            <a:endParaRPr lang="en-US" dirty="0"/>
          </a:p>
          <a:p>
            <a:pPr lvl="3"/>
            <a:r>
              <a:rPr lang="en-US" dirty="0"/>
              <a:t>Hypothyroidism</a:t>
            </a:r>
          </a:p>
          <a:p>
            <a:endParaRPr lang="en-US" dirty="0"/>
          </a:p>
          <a:p>
            <a:pPr lvl="1"/>
            <a:endParaRPr lang="en-US" dirty="0"/>
          </a:p>
        </p:txBody>
      </p:sp>
      <p:pic>
        <p:nvPicPr>
          <p:cNvPr id="1028" name="Picture 4" descr="Image result for toxbase">
            <a:extLst>
              <a:ext uri="{FF2B5EF4-FFF2-40B4-BE49-F238E27FC236}">
                <a16:creationId xmlns:a16="http://schemas.microsoft.com/office/drawing/2014/main" id="{248EED20-EB3D-9A44-AC50-0B3511043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7412"/>
            <a:ext cx="1650569" cy="165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44015"/>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plementation slides template">
  <a:themeElements>
    <a:clrScheme name="implementation slide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plementation slid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plementation slide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plementation slide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plementation slide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plementation slide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plementation slide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plementation slide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plementation slide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plementation slide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plementation slide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plementation slide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plementation slide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plementation slide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2080</TotalTime>
  <Words>1673</Words>
  <Application>Microsoft Macintosh PowerPoint</Application>
  <PresentationFormat>On-screen Show (4:3)</PresentationFormat>
  <Paragraphs>519</Paragraphs>
  <Slides>66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Century Gothic</vt:lpstr>
      <vt:lpstr>Courier New</vt:lpstr>
      <vt:lpstr>Wingdings</vt:lpstr>
      <vt:lpstr>Wingdings 2</vt:lpstr>
      <vt:lpstr>Plaza</vt:lpstr>
      <vt:lpstr>implementation slides template</vt:lpstr>
      <vt:lpstr>Unconsciousness</vt:lpstr>
      <vt:lpstr>The unconscious patient</vt:lpstr>
      <vt:lpstr>Unconsciousness</vt:lpstr>
      <vt:lpstr>Unconsciousness</vt:lpstr>
      <vt:lpstr>Unconsciousness</vt:lpstr>
      <vt:lpstr>Unconsciousness</vt:lpstr>
      <vt:lpstr>Aetiology</vt:lpstr>
      <vt:lpstr>Aetiology: Structural</vt:lpstr>
      <vt:lpstr>Aetiology: Non-structural</vt:lpstr>
      <vt:lpstr>Aetiology: Non-structural</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Investigations</vt:lpstr>
      <vt:lpstr>Case 1</vt:lpstr>
      <vt:lpstr>Case 1</vt:lpstr>
      <vt:lpstr>Case 1</vt:lpstr>
      <vt:lpstr>Case 1</vt:lpstr>
      <vt:lpstr>Case 1</vt:lpstr>
      <vt:lpstr>Case 1</vt:lpstr>
      <vt:lpstr>Case 2</vt:lpstr>
      <vt:lpstr>Case 2</vt:lpstr>
      <vt:lpstr>Case 2</vt:lpstr>
      <vt:lpstr>Case 2</vt:lpstr>
      <vt:lpstr>Case 2</vt:lpstr>
      <vt:lpstr>Case 2</vt:lpstr>
      <vt:lpstr>Case 2</vt:lpstr>
      <vt:lpstr>Case 2</vt:lpstr>
      <vt:lpstr>Case 3</vt:lpstr>
      <vt:lpstr>Case 3</vt:lpstr>
      <vt:lpstr>Case 3</vt:lpstr>
      <vt:lpstr>Case 3</vt:lpstr>
      <vt:lpstr>PowerPoint Presentation</vt:lpstr>
      <vt:lpstr>Intracranial bleeds</vt:lpstr>
      <vt:lpstr>Extradural</vt:lpstr>
      <vt:lpstr>PowerPoint Presentation</vt:lpstr>
      <vt:lpstr>PowerPoint Presentation</vt:lpstr>
      <vt:lpstr>Subdural</vt:lpstr>
      <vt:lpstr>PowerPoint Presentation</vt:lpstr>
      <vt:lpstr>PowerPoint Presentation</vt:lpstr>
      <vt:lpstr>Sub-arachnoid blood</vt:lpstr>
      <vt:lpstr>PowerPoint Presentation</vt:lpstr>
      <vt:lpstr>PowerPoint Presentation</vt:lpstr>
      <vt:lpstr>PowerPoint Presentation</vt:lpstr>
      <vt:lpstr>Intra parenchymal</vt:lpstr>
      <vt:lpstr>PowerPoint Presentation</vt:lpstr>
      <vt:lpstr>More CT scans...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unconscious patient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Injury</dc:title>
  <dc:creator>Teifion Davies</dc:creator>
  <cp:lastModifiedBy>teifion davies</cp:lastModifiedBy>
  <cp:revision>137</cp:revision>
  <dcterms:created xsi:type="dcterms:W3CDTF">2013-12-10T19:06:40Z</dcterms:created>
  <dcterms:modified xsi:type="dcterms:W3CDTF">2019-11-07T13:45:47Z</dcterms:modified>
</cp:coreProperties>
</file>