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0"/>
  </p:notesMasterIdLst>
  <p:sldIdLst>
    <p:sldId id="1923" r:id="rId5"/>
    <p:sldId id="1951" r:id="rId6"/>
    <p:sldId id="1952" r:id="rId7"/>
    <p:sldId id="1953" r:id="rId8"/>
    <p:sldId id="195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/>
    <p:restoredTop sz="94694"/>
  </p:normalViewPr>
  <p:slideViewPr>
    <p:cSldViewPr snapToGrid="0">
      <p:cViewPr varScale="1">
        <p:scale>
          <a:sx n="121" d="100"/>
          <a:sy n="121" d="100"/>
        </p:scale>
        <p:origin x="384" y="17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FA3AB4-5A96-1E46-A6D7-C85CEB9A6F04}" type="doc">
      <dgm:prSet loTypeId="urn:microsoft.com/office/officeart/2005/8/layout/hProcess11" loCatId="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977853D7-66E3-9A48-B553-2AB8A87563C5}">
      <dgm:prSet phldrT="[Text]" custT="1"/>
      <dgm:spPr/>
      <dgm:t>
        <a:bodyPr lIns="36000" tIns="36000" rIns="36000" bIns="36000"/>
        <a:lstStyle/>
        <a:p>
          <a:pPr algn="l">
            <a:spcAft>
              <a:spcPts val="200"/>
            </a:spcAft>
          </a:pPr>
          <a:r>
            <a:rPr lang="en-GB" sz="950" b="1" dirty="0">
              <a:solidFill>
                <a:srgbClr val="002060"/>
              </a:solidFill>
            </a:rPr>
            <a:t>October-November 2024</a:t>
          </a:r>
        </a:p>
        <a:p>
          <a:pPr algn="l">
            <a:spcAft>
              <a:spcPct val="35000"/>
            </a:spcAft>
          </a:pPr>
          <a:r>
            <a:rPr lang="en-GB" sz="950" dirty="0">
              <a:solidFill>
                <a:srgbClr val="002060"/>
              </a:solidFill>
            </a:rPr>
            <a:t>Confirmation of National TEL  support for project </a:t>
          </a:r>
        </a:p>
        <a:p>
          <a:pPr algn="l">
            <a:spcAft>
              <a:spcPct val="35000"/>
            </a:spcAft>
          </a:pPr>
          <a:r>
            <a:rPr lang="en-GB" sz="950" dirty="0">
              <a:solidFill>
                <a:srgbClr val="002060"/>
              </a:solidFill>
            </a:rPr>
            <a:t>Soft launch - PGVLE &amp; </a:t>
          </a:r>
          <a:r>
            <a:rPr lang="en-GB" sz="950" dirty="0" err="1">
              <a:solidFill>
                <a:srgbClr val="002060"/>
              </a:solidFill>
            </a:rPr>
            <a:t>EoE</a:t>
          </a:r>
          <a:r>
            <a:rPr lang="en-GB" sz="950" dirty="0">
              <a:solidFill>
                <a:srgbClr val="002060"/>
              </a:solidFill>
            </a:rPr>
            <a:t> BL presentation to </a:t>
          </a:r>
          <a:r>
            <a:rPr lang="en-GB" sz="950" dirty="0" err="1">
              <a:solidFill>
                <a:srgbClr val="002060"/>
              </a:solidFill>
            </a:rPr>
            <a:t>HoS</a:t>
          </a:r>
          <a:r>
            <a:rPr lang="en-GB" sz="950" dirty="0">
              <a:solidFill>
                <a:srgbClr val="002060"/>
              </a:solidFill>
            </a:rPr>
            <a:t>, DMEs, APDs</a:t>
          </a:r>
        </a:p>
        <a:p>
          <a:pPr algn="l">
            <a:spcAft>
              <a:spcPct val="35000"/>
            </a:spcAft>
          </a:pPr>
          <a:r>
            <a:rPr lang="en-GB" sz="950" dirty="0">
              <a:solidFill>
                <a:srgbClr val="002060"/>
              </a:solidFill>
            </a:rPr>
            <a:t>BL Governance and user meetings – BL leads to develop plan to review Bridge and Panopto content for own school/specialty</a:t>
          </a:r>
        </a:p>
        <a:p>
          <a:pPr algn="l">
            <a:spcAft>
              <a:spcPct val="35000"/>
            </a:spcAft>
          </a:pPr>
          <a:r>
            <a:rPr lang="en-GB" sz="950" dirty="0">
              <a:solidFill>
                <a:srgbClr val="002060"/>
              </a:solidFill>
            </a:rPr>
            <a:t>Contract extensions with current providers </a:t>
          </a:r>
        </a:p>
        <a:p>
          <a:pPr algn="l">
            <a:spcAft>
              <a:spcPct val="35000"/>
            </a:spcAft>
          </a:pPr>
          <a:r>
            <a:rPr lang="en-GB" sz="950" dirty="0">
              <a:solidFill>
                <a:srgbClr val="002060"/>
              </a:solidFill>
            </a:rPr>
            <a:t>Request additional resource from national TEL team</a:t>
          </a:r>
        </a:p>
        <a:p>
          <a:pPr algn="l">
            <a:spcAft>
              <a:spcPct val="35000"/>
            </a:spcAft>
          </a:pPr>
          <a:r>
            <a:rPr lang="en-GB" sz="950" dirty="0">
              <a:solidFill>
                <a:srgbClr val="002060"/>
              </a:solidFill>
            </a:rPr>
            <a:t>PGVLE and </a:t>
          </a:r>
          <a:r>
            <a:rPr lang="en-GB" sz="950" dirty="0" err="1">
              <a:solidFill>
                <a:srgbClr val="002060"/>
              </a:solidFill>
            </a:rPr>
            <a:t>EoE</a:t>
          </a:r>
          <a:r>
            <a:rPr lang="en-GB" sz="950" dirty="0">
              <a:solidFill>
                <a:srgbClr val="002060"/>
              </a:solidFill>
            </a:rPr>
            <a:t> BL teams –  technical aspects (file format, architecture of </a:t>
          </a:r>
          <a:r>
            <a:rPr lang="en-GB" sz="950" dirty="0" err="1">
              <a:solidFill>
                <a:srgbClr val="002060"/>
              </a:solidFill>
            </a:rPr>
            <a:t>EoE</a:t>
          </a:r>
          <a:r>
            <a:rPr lang="en-GB" sz="950" dirty="0">
              <a:solidFill>
                <a:srgbClr val="002060"/>
              </a:solidFill>
            </a:rPr>
            <a:t> PGVLE space, live session booking process)</a:t>
          </a:r>
        </a:p>
      </dgm:t>
    </dgm:pt>
    <dgm:pt modelId="{E5875DE7-6159-C14B-B1A6-8DF85E559113}" type="parTrans" cxnId="{EFE19187-F710-2643-A600-5C7586D726D4}">
      <dgm:prSet/>
      <dgm:spPr/>
      <dgm:t>
        <a:bodyPr/>
        <a:lstStyle/>
        <a:p>
          <a:endParaRPr lang="en-GB" sz="950">
            <a:solidFill>
              <a:srgbClr val="002060"/>
            </a:solidFill>
          </a:endParaRPr>
        </a:p>
      </dgm:t>
    </dgm:pt>
    <dgm:pt modelId="{EED916AB-DBB2-A24E-81FB-57310732AF45}" type="sibTrans" cxnId="{EFE19187-F710-2643-A600-5C7586D726D4}">
      <dgm:prSet/>
      <dgm:spPr/>
      <dgm:t>
        <a:bodyPr/>
        <a:lstStyle/>
        <a:p>
          <a:endParaRPr lang="en-GB" sz="950">
            <a:solidFill>
              <a:srgbClr val="002060"/>
            </a:solidFill>
          </a:endParaRPr>
        </a:p>
      </dgm:t>
    </dgm:pt>
    <dgm:pt modelId="{D18EE4A4-210D-6B4D-81BD-20EF216EABB8}">
      <dgm:prSet phldrT="[Text]" custT="1"/>
      <dgm:spPr/>
      <dgm:t>
        <a:bodyPr lIns="36000" tIns="36000" rIns="36000" bIns="36000"/>
        <a:lstStyle/>
        <a:p>
          <a:pPr algn="l">
            <a:spcAft>
              <a:spcPts val="200"/>
            </a:spcAft>
          </a:pPr>
          <a:r>
            <a:rPr lang="en-GB" sz="950" b="1" dirty="0">
              <a:solidFill>
                <a:srgbClr val="002060"/>
              </a:solidFill>
            </a:rPr>
            <a:t>November 2024 –January 2025</a:t>
          </a:r>
        </a:p>
        <a:p>
          <a:pPr algn="l">
            <a:spcAft>
              <a:spcPts val="200"/>
            </a:spcAft>
          </a:pPr>
          <a:r>
            <a:rPr lang="en-GB" sz="950" dirty="0">
              <a:solidFill>
                <a:srgbClr val="002060"/>
              </a:solidFill>
            </a:rPr>
            <a:t>Communication to admin/ educators/ trainees </a:t>
          </a:r>
        </a:p>
        <a:p>
          <a:pPr algn="l">
            <a:spcAft>
              <a:spcPts val="200"/>
            </a:spcAft>
          </a:pPr>
          <a:r>
            <a:rPr lang="en-GB" sz="950" dirty="0">
              <a:solidFill>
                <a:srgbClr val="002060"/>
              </a:solidFill>
            </a:rPr>
            <a:t>Content review and curation with QA</a:t>
          </a:r>
        </a:p>
        <a:p>
          <a:pPr algn="l">
            <a:spcAft>
              <a:spcPts val="200"/>
            </a:spcAft>
          </a:pPr>
          <a:r>
            <a:rPr lang="en-GB" sz="950" dirty="0">
              <a:solidFill>
                <a:srgbClr val="002060"/>
              </a:solidFill>
            </a:rPr>
            <a:t>Identify Early adopter Schools </a:t>
          </a:r>
        </a:p>
        <a:p>
          <a:pPr algn="l">
            <a:spcAft>
              <a:spcPts val="200"/>
            </a:spcAft>
          </a:pPr>
          <a:r>
            <a:rPr lang="en-GB" sz="950" dirty="0">
              <a:solidFill>
                <a:srgbClr val="002060"/>
              </a:solidFill>
            </a:rPr>
            <a:t>Pilot shadow transfer of  content – tech issue identification</a:t>
          </a:r>
        </a:p>
        <a:p>
          <a:pPr algn="l">
            <a:spcAft>
              <a:spcPts val="200"/>
            </a:spcAft>
          </a:pPr>
          <a:r>
            <a:rPr lang="en-GB" sz="950" dirty="0">
              <a:solidFill>
                <a:srgbClr val="002060"/>
              </a:solidFill>
            </a:rPr>
            <a:t>Develop training  plan for administrators, educators, learners</a:t>
          </a:r>
        </a:p>
        <a:p>
          <a:pPr algn="l">
            <a:spcAft>
              <a:spcPts val="200"/>
            </a:spcAft>
          </a:pPr>
          <a:r>
            <a:rPr lang="en-GB" sz="950" dirty="0">
              <a:solidFill>
                <a:srgbClr val="002060"/>
              </a:solidFill>
            </a:rPr>
            <a:t>Governance structure</a:t>
          </a:r>
        </a:p>
        <a:p>
          <a:pPr algn="l">
            <a:spcAft>
              <a:spcPts val="200"/>
            </a:spcAft>
          </a:pPr>
          <a:r>
            <a:rPr lang="en-GB" sz="950" dirty="0">
              <a:solidFill>
                <a:srgbClr val="002060"/>
              </a:solidFill>
            </a:rPr>
            <a:t>SOPs, User guides</a:t>
          </a:r>
        </a:p>
      </dgm:t>
    </dgm:pt>
    <dgm:pt modelId="{D66EF159-C35A-C446-9E6B-001A1AF1D9ED}" type="parTrans" cxnId="{E2B38660-B816-4247-829E-FD7E90D6E81E}">
      <dgm:prSet/>
      <dgm:spPr/>
      <dgm:t>
        <a:bodyPr/>
        <a:lstStyle/>
        <a:p>
          <a:endParaRPr lang="en-GB" sz="950">
            <a:solidFill>
              <a:srgbClr val="002060"/>
            </a:solidFill>
          </a:endParaRPr>
        </a:p>
      </dgm:t>
    </dgm:pt>
    <dgm:pt modelId="{1CE0C7FF-7603-C949-B048-208D1A96D5F6}" type="sibTrans" cxnId="{E2B38660-B816-4247-829E-FD7E90D6E81E}">
      <dgm:prSet/>
      <dgm:spPr/>
      <dgm:t>
        <a:bodyPr/>
        <a:lstStyle/>
        <a:p>
          <a:endParaRPr lang="en-GB" sz="950">
            <a:solidFill>
              <a:srgbClr val="002060"/>
            </a:solidFill>
          </a:endParaRPr>
        </a:p>
      </dgm:t>
    </dgm:pt>
    <dgm:pt modelId="{6D67388C-979D-3642-86E9-89C48D9166B0}">
      <dgm:prSet phldrT="[Text]" custT="1"/>
      <dgm:spPr/>
      <dgm:t>
        <a:bodyPr/>
        <a:lstStyle/>
        <a:p>
          <a:pPr algn="l">
            <a:spcAft>
              <a:spcPts val="200"/>
            </a:spcAft>
          </a:pPr>
          <a:r>
            <a:rPr lang="en-GB" sz="950" b="1" dirty="0">
              <a:solidFill>
                <a:srgbClr val="002060"/>
              </a:solidFill>
            </a:rPr>
            <a:t>Feb - March  2025</a:t>
          </a:r>
        </a:p>
        <a:p>
          <a:pPr algn="l">
            <a:spcAft>
              <a:spcPts val="200"/>
            </a:spcAft>
          </a:pPr>
          <a:r>
            <a:rPr lang="en-GB" sz="950" dirty="0">
              <a:solidFill>
                <a:srgbClr val="002060"/>
              </a:solidFill>
            </a:rPr>
            <a:t>Review archived content</a:t>
          </a:r>
        </a:p>
        <a:p>
          <a:pPr algn="l">
            <a:spcAft>
              <a:spcPts val="200"/>
            </a:spcAft>
          </a:pPr>
          <a:r>
            <a:rPr lang="en-GB" sz="950" dirty="0">
              <a:solidFill>
                <a:srgbClr val="002060"/>
              </a:solidFill>
            </a:rPr>
            <a:t>Identify Second wave Schools</a:t>
          </a:r>
        </a:p>
      </dgm:t>
    </dgm:pt>
    <dgm:pt modelId="{F6E781AC-EB5A-9149-A515-D82EE790A60C}" type="parTrans" cxnId="{9065ECE7-0833-8D4B-AC6F-6A556C6C8E58}">
      <dgm:prSet/>
      <dgm:spPr/>
      <dgm:t>
        <a:bodyPr/>
        <a:lstStyle/>
        <a:p>
          <a:endParaRPr lang="en-GB" sz="950">
            <a:solidFill>
              <a:srgbClr val="002060"/>
            </a:solidFill>
          </a:endParaRPr>
        </a:p>
      </dgm:t>
    </dgm:pt>
    <dgm:pt modelId="{D5DB5F2B-A8F8-6F43-AE31-3E3C0723A7EC}" type="sibTrans" cxnId="{9065ECE7-0833-8D4B-AC6F-6A556C6C8E58}">
      <dgm:prSet/>
      <dgm:spPr/>
      <dgm:t>
        <a:bodyPr/>
        <a:lstStyle/>
        <a:p>
          <a:endParaRPr lang="en-GB" sz="950">
            <a:solidFill>
              <a:srgbClr val="002060"/>
            </a:solidFill>
          </a:endParaRPr>
        </a:p>
      </dgm:t>
    </dgm:pt>
    <dgm:pt modelId="{19EF9DE3-F72C-8E41-9E6B-702CBB778C3F}">
      <dgm:prSet custT="1"/>
      <dgm:spPr/>
      <dgm:t>
        <a:bodyPr/>
        <a:lstStyle/>
        <a:p>
          <a:pPr algn="l">
            <a:spcAft>
              <a:spcPts val="200"/>
            </a:spcAft>
          </a:pPr>
          <a:r>
            <a:rPr lang="en-GB" sz="950" b="1" dirty="0">
              <a:solidFill>
                <a:srgbClr val="002060"/>
              </a:solidFill>
            </a:rPr>
            <a:t>April 2025</a:t>
          </a:r>
        </a:p>
        <a:p>
          <a:pPr algn="l">
            <a:spcAft>
              <a:spcPts val="200"/>
            </a:spcAft>
          </a:pPr>
          <a:r>
            <a:rPr lang="en-GB" sz="950" dirty="0">
              <a:solidFill>
                <a:srgbClr val="002060"/>
              </a:solidFill>
            </a:rPr>
            <a:t>Commence final year of Bridge contract</a:t>
          </a:r>
        </a:p>
        <a:p>
          <a:pPr algn="l">
            <a:spcAft>
              <a:spcPts val="200"/>
            </a:spcAft>
          </a:pPr>
          <a:r>
            <a:rPr lang="en-GB" sz="950" dirty="0">
              <a:solidFill>
                <a:srgbClr val="002060"/>
              </a:solidFill>
            </a:rPr>
            <a:t>Workshops and presentations at Spring symposium</a:t>
          </a:r>
        </a:p>
        <a:p>
          <a:pPr algn="l">
            <a:spcAft>
              <a:spcPts val="200"/>
            </a:spcAft>
          </a:pPr>
          <a:r>
            <a:rPr lang="en-GB" sz="950" dirty="0">
              <a:solidFill>
                <a:srgbClr val="002060"/>
              </a:solidFill>
            </a:rPr>
            <a:t>Early Adopters start using PGVLE platform (shadow then live)</a:t>
          </a:r>
        </a:p>
        <a:p>
          <a:pPr algn="l">
            <a:spcAft>
              <a:spcPts val="200"/>
            </a:spcAft>
          </a:pPr>
          <a:r>
            <a:rPr lang="en-GB" sz="950" dirty="0">
              <a:solidFill>
                <a:srgbClr val="002060"/>
              </a:solidFill>
            </a:rPr>
            <a:t>Develop plan for transfer of all  Schools and specialties</a:t>
          </a:r>
        </a:p>
        <a:p>
          <a:pPr algn="l">
            <a:spcAft>
              <a:spcPts val="200"/>
            </a:spcAft>
          </a:pPr>
          <a:endParaRPr lang="en-GB" sz="950" dirty="0">
            <a:solidFill>
              <a:srgbClr val="002060"/>
            </a:solidFill>
          </a:endParaRPr>
        </a:p>
      </dgm:t>
    </dgm:pt>
    <dgm:pt modelId="{14B93D68-125C-6B47-838C-B2C2EF338D6D}" type="parTrans" cxnId="{E1A84D4E-F240-FF4E-AFEE-37970D7C4304}">
      <dgm:prSet/>
      <dgm:spPr/>
      <dgm:t>
        <a:bodyPr/>
        <a:lstStyle/>
        <a:p>
          <a:endParaRPr lang="en-GB" sz="950">
            <a:solidFill>
              <a:srgbClr val="002060"/>
            </a:solidFill>
          </a:endParaRPr>
        </a:p>
      </dgm:t>
    </dgm:pt>
    <dgm:pt modelId="{B3D73002-5645-6C49-8488-A779B1B0EE3B}" type="sibTrans" cxnId="{E1A84D4E-F240-FF4E-AFEE-37970D7C4304}">
      <dgm:prSet/>
      <dgm:spPr/>
      <dgm:t>
        <a:bodyPr/>
        <a:lstStyle/>
        <a:p>
          <a:endParaRPr lang="en-GB" sz="950">
            <a:solidFill>
              <a:srgbClr val="002060"/>
            </a:solidFill>
          </a:endParaRPr>
        </a:p>
      </dgm:t>
    </dgm:pt>
    <dgm:pt modelId="{D2E9728E-FB98-C74D-A492-92F907294561}">
      <dgm:prSet custT="1"/>
      <dgm:spPr/>
      <dgm:t>
        <a:bodyPr/>
        <a:lstStyle/>
        <a:p>
          <a:pPr algn="l"/>
          <a:r>
            <a:rPr lang="en-GB" sz="950" b="1" dirty="0">
              <a:solidFill>
                <a:srgbClr val="002060"/>
              </a:solidFill>
            </a:rPr>
            <a:t>May 2025 -  </a:t>
          </a:r>
          <a:endParaRPr lang="en-GB" sz="950" dirty="0">
            <a:solidFill>
              <a:srgbClr val="002060"/>
            </a:solidFill>
          </a:endParaRPr>
        </a:p>
        <a:p>
          <a:pPr algn="l"/>
          <a:r>
            <a:rPr lang="en-GB" sz="950" dirty="0">
              <a:solidFill>
                <a:srgbClr val="002060"/>
              </a:solidFill>
            </a:rPr>
            <a:t>Transfer of schools  and specialties- iterative</a:t>
          </a:r>
        </a:p>
      </dgm:t>
    </dgm:pt>
    <dgm:pt modelId="{2E542BDA-AD56-284E-BD92-192D0FB53397}" type="parTrans" cxnId="{BA5739F2-252B-344C-95D9-4B4A1EBA07AE}">
      <dgm:prSet/>
      <dgm:spPr/>
      <dgm:t>
        <a:bodyPr/>
        <a:lstStyle/>
        <a:p>
          <a:endParaRPr lang="en-GB" sz="950">
            <a:solidFill>
              <a:srgbClr val="002060"/>
            </a:solidFill>
          </a:endParaRPr>
        </a:p>
      </dgm:t>
    </dgm:pt>
    <dgm:pt modelId="{7123DF6C-3E87-C149-A365-74CD267932F2}" type="sibTrans" cxnId="{BA5739F2-252B-344C-95D9-4B4A1EBA07AE}">
      <dgm:prSet/>
      <dgm:spPr/>
      <dgm:t>
        <a:bodyPr/>
        <a:lstStyle/>
        <a:p>
          <a:endParaRPr lang="en-GB" sz="950">
            <a:solidFill>
              <a:srgbClr val="002060"/>
            </a:solidFill>
          </a:endParaRPr>
        </a:p>
      </dgm:t>
    </dgm:pt>
    <dgm:pt modelId="{1AB29CD8-C0F1-744E-823C-BE1AD2B8BEFC}">
      <dgm:prSet custT="1"/>
      <dgm:spPr/>
      <dgm:t>
        <a:bodyPr/>
        <a:lstStyle/>
        <a:p>
          <a:pPr algn="l"/>
          <a:r>
            <a:rPr lang="en-GB" sz="950" b="1" dirty="0">
              <a:solidFill>
                <a:srgbClr val="002060"/>
              </a:solidFill>
            </a:rPr>
            <a:t>July 2025</a:t>
          </a:r>
        </a:p>
        <a:p>
          <a:pPr algn="l"/>
          <a:r>
            <a:rPr lang="en-GB" sz="950" dirty="0">
              <a:solidFill>
                <a:srgbClr val="002060"/>
              </a:solidFill>
            </a:rPr>
            <a:t>Onboarding of new learners to PGVLE </a:t>
          </a:r>
        </a:p>
        <a:p>
          <a:pPr algn="l"/>
          <a:r>
            <a:rPr lang="en-GB" sz="950" dirty="0">
              <a:solidFill>
                <a:srgbClr val="002060"/>
              </a:solidFill>
            </a:rPr>
            <a:t> </a:t>
          </a:r>
        </a:p>
      </dgm:t>
    </dgm:pt>
    <dgm:pt modelId="{E0E25CA0-3837-E848-872A-13F2083F438E}" type="parTrans" cxnId="{548307FF-6D1F-AD40-A46D-63330E0A9CE1}">
      <dgm:prSet/>
      <dgm:spPr/>
      <dgm:t>
        <a:bodyPr/>
        <a:lstStyle/>
        <a:p>
          <a:endParaRPr lang="en-GB" sz="950"/>
        </a:p>
      </dgm:t>
    </dgm:pt>
    <dgm:pt modelId="{F3D1BED8-63EC-654E-80EB-BD3110A3B510}" type="sibTrans" cxnId="{548307FF-6D1F-AD40-A46D-63330E0A9CE1}">
      <dgm:prSet/>
      <dgm:spPr/>
      <dgm:t>
        <a:bodyPr/>
        <a:lstStyle/>
        <a:p>
          <a:endParaRPr lang="en-GB" sz="950"/>
        </a:p>
      </dgm:t>
    </dgm:pt>
    <dgm:pt modelId="{C3C76CA8-2019-A54F-994E-336300D2A7BE}">
      <dgm:prSet custT="1"/>
      <dgm:spPr/>
      <dgm:t>
        <a:bodyPr/>
        <a:lstStyle/>
        <a:p>
          <a:pPr algn="l">
            <a:spcAft>
              <a:spcPts val="200"/>
            </a:spcAft>
          </a:pPr>
          <a:r>
            <a:rPr lang="en-GB" sz="950" b="1" dirty="0">
              <a:solidFill>
                <a:srgbClr val="002060"/>
              </a:solidFill>
            </a:rPr>
            <a:t>November 2025</a:t>
          </a:r>
        </a:p>
        <a:p>
          <a:pPr algn="l">
            <a:spcAft>
              <a:spcPts val="200"/>
            </a:spcAft>
          </a:pPr>
          <a:r>
            <a:rPr lang="en-GB" sz="950" dirty="0">
              <a:solidFill>
                <a:srgbClr val="002060"/>
              </a:solidFill>
            </a:rPr>
            <a:t>Complete transfer of all schools and specialties</a:t>
          </a:r>
        </a:p>
        <a:p>
          <a:pPr algn="l">
            <a:spcAft>
              <a:spcPts val="200"/>
            </a:spcAft>
          </a:pPr>
          <a:r>
            <a:rPr lang="en-GB" sz="950" dirty="0">
              <a:solidFill>
                <a:srgbClr val="002060"/>
              </a:solidFill>
            </a:rPr>
            <a:t>Establish BAU with appropriate administrator support</a:t>
          </a:r>
        </a:p>
      </dgm:t>
    </dgm:pt>
    <dgm:pt modelId="{BF6B1C24-6BDE-B74E-8704-757FCB1D4D9C}" type="parTrans" cxnId="{C55CFC94-F3E7-234E-AEC6-9C54ED224743}">
      <dgm:prSet/>
      <dgm:spPr/>
      <dgm:t>
        <a:bodyPr/>
        <a:lstStyle/>
        <a:p>
          <a:endParaRPr lang="en-GB" sz="950"/>
        </a:p>
      </dgm:t>
    </dgm:pt>
    <dgm:pt modelId="{9709C1AD-745F-954F-9CF4-6FEABEE82FBF}" type="sibTrans" cxnId="{C55CFC94-F3E7-234E-AEC6-9C54ED224743}">
      <dgm:prSet/>
      <dgm:spPr/>
      <dgm:t>
        <a:bodyPr/>
        <a:lstStyle/>
        <a:p>
          <a:endParaRPr lang="en-GB" sz="950"/>
        </a:p>
      </dgm:t>
    </dgm:pt>
    <dgm:pt modelId="{2DFC18F3-D4CC-6248-ADCE-3BEBE5534DA2}" type="pres">
      <dgm:prSet presAssocID="{82FA3AB4-5A96-1E46-A6D7-C85CEB9A6F04}" presName="Name0" presStyleCnt="0">
        <dgm:presLayoutVars>
          <dgm:dir/>
          <dgm:resizeHandles val="exact"/>
        </dgm:presLayoutVars>
      </dgm:prSet>
      <dgm:spPr/>
    </dgm:pt>
    <dgm:pt modelId="{CC9713ED-73A0-1C49-BE2A-76DBA6BF70B6}" type="pres">
      <dgm:prSet presAssocID="{82FA3AB4-5A96-1E46-A6D7-C85CEB9A6F04}" presName="arrow" presStyleLbl="bgShp" presStyleIdx="0" presStyleCnt="1" custScaleY="104362"/>
      <dgm:spPr/>
    </dgm:pt>
    <dgm:pt modelId="{6ED476B7-3E32-7D45-A850-294541A82D74}" type="pres">
      <dgm:prSet presAssocID="{82FA3AB4-5A96-1E46-A6D7-C85CEB9A6F04}" presName="points" presStyleCnt="0"/>
      <dgm:spPr/>
    </dgm:pt>
    <dgm:pt modelId="{8553AC6B-1A54-EE45-B5A2-9E93C8623740}" type="pres">
      <dgm:prSet presAssocID="{977853D7-66E3-9A48-B553-2AB8A87563C5}" presName="compositeA" presStyleCnt="0"/>
      <dgm:spPr/>
    </dgm:pt>
    <dgm:pt modelId="{661153EB-02BB-D64E-86A6-D96DDCFD804A}" type="pres">
      <dgm:prSet presAssocID="{977853D7-66E3-9A48-B553-2AB8A87563C5}" presName="textA" presStyleLbl="revTx" presStyleIdx="0" presStyleCnt="7" custScaleX="487046">
        <dgm:presLayoutVars>
          <dgm:bulletEnabled val="1"/>
        </dgm:presLayoutVars>
      </dgm:prSet>
      <dgm:spPr/>
    </dgm:pt>
    <dgm:pt modelId="{9CFC3E44-93E2-9448-A584-D2AF1E6FF1ED}" type="pres">
      <dgm:prSet presAssocID="{977853D7-66E3-9A48-B553-2AB8A87563C5}" presName="circleA" presStyleLbl="node1" presStyleIdx="0" presStyleCnt="7" custLinFactNeighborX="-86270" custLinFactNeighborY="-39792"/>
      <dgm:spPr/>
    </dgm:pt>
    <dgm:pt modelId="{685A5781-5882-994D-B7CA-57E45BC053C6}" type="pres">
      <dgm:prSet presAssocID="{977853D7-66E3-9A48-B553-2AB8A87563C5}" presName="spaceA" presStyleCnt="0"/>
      <dgm:spPr/>
    </dgm:pt>
    <dgm:pt modelId="{53B3C594-4D7E-CF47-AE5F-E96C6F023943}" type="pres">
      <dgm:prSet presAssocID="{EED916AB-DBB2-A24E-81FB-57310732AF45}" presName="space" presStyleCnt="0"/>
      <dgm:spPr/>
    </dgm:pt>
    <dgm:pt modelId="{0B081FD4-F8FD-D34C-A99C-7A7D02C508F5}" type="pres">
      <dgm:prSet presAssocID="{D18EE4A4-210D-6B4D-81BD-20EF216EABB8}" presName="compositeB" presStyleCnt="0"/>
      <dgm:spPr/>
    </dgm:pt>
    <dgm:pt modelId="{7E0757F5-015D-EB4F-A654-4A764294356B}" type="pres">
      <dgm:prSet presAssocID="{D18EE4A4-210D-6B4D-81BD-20EF216EABB8}" presName="textB" presStyleLbl="revTx" presStyleIdx="1" presStyleCnt="7" custScaleX="348243" custLinFactX="-100000" custLinFactNeighborX="-127984" custLinFactNeighborY="0">
        <dgm:presLayoutVars>
          <dgm:bulletEnabled val="1"/>
        </dgm:presLayoutVars>
      </dgm:prSet>
      <dgm:spPr/>
    </dgm:pt>
    <dgm:pt modelId="{12B01D7E-45E1-D84B-9A7A-FC31F06B2353}" type="pres">
      <dgm:prSet presAssocID="{D18EE4A4-210D-6B4D-81BD-20EF216EABB8}" presName="circleB" presStyleLbl="node1" presStyleIdx="1" presStyleCnt="7" custLinFactX="-95344" custLinFactNeighborX="-100000" custLinFactNeighborY="41969"/>
      <dgm:spPr/>
    </dgm:pt>
    <dgm:pt modelId="{C9E6CE06-9F25-7C46-9530-F0224C423F1B}" type="pres">
      <dgm:prSet presAssocID="{D18EE4A4-210D-6B4D-81BD-20EF216EABB8}" presName="spaceB" presStyleCnt="0"/>
      <dgm:spPr/>
    </dgm:pt>
    <dgm:pt modelId="{015C5DDB-9941-134B-BD8A-D8A68A0ECAF0}" type="pres">
      <dgm:prSet presAssocID="{1CE0C7FF-7603-C949-B048-208D1A96D5F6}" presName="space" presStyleCnt="0"/>
      <dgm:spPr/>
    </dgm:pt>
    <dgm:pt modelId="{20AE129F-A95E-0245-8B91-B5D54078517E}" type="pres">
      <dgm:prSet presAssocID="{6D67388C-979D-3642-86E9-89C48D9166B0}" presName="compositeA" presStyleCnt="0"/>
      <dgm:spPr/>
    </dgm:pt>
    <dgm:pt modelId="{9B940F1C-00DD-C947-91A3-EBD9F55F7B22}" type="pres">
      <dgm:prSet presAssocID="{6D67388C-979D-3642-86E9-89C48D9166B0}" presName="textA" presStyleLbl="revTx" presStyleIdx="2" presStyleCnt="7" custScaleX="279300" custScaleY="50523" custLinFactX="-100000" custLinFactNeighborX="-115941" custLinFactNeighborY="37253">
        <dgm:presLayoutVars>
          <dgm:bulletEnabled val="1"/>
        </dgm:presLayoutVars>
      </dgm:prSet>
      <dgm:spPr/>
    </dgm:pt>
    <dgm:pt modelId="{E52ECC15-5A6D-5847-A705-73840D6894F4}" type="pres">
      <dgm:prSet presAssocID="{6D67388C-979D-3642-86E9-89C48D9166B0}" presName="circleA" presStyleLbl="node1" presStyleIdx="2" presStyleCnt="7" custLinFactX="-100000" custLinFactNeighborX="-108959" custLinFactNeighborY="-12795"/>
      <dgm:spPr/>
    </dgm:pt>
    <dgm:pt modelId="{0A6E6854-2321-C14F-A1BD-56F3968256B7}" type="pres">
      <dgm:prSet presAssocID="{6D67388C-979D-3642-86E9-89C48D9166B0}" presName="spaceA" presStyleCnt="0"/>
      <dgm:spPr/>
    </dgm:pt>
    <dgm:pt modelId="{2CCDB41D-66A3-FD45-911B-CF370F36BF9B}" type="pres">
      <dgm:prSet presAssocID="{D5DB5F2B-A8F8-6F43-AE31-3E3C0723A7EC}" presName="space" presStyleCnt="0"/>
      <dgm:spPr/>
    </dgm:pt>
    <dgm:pt modelId="{8D7EE416-2D48-CB4F-9A71-075C9D8EE50B}" type="pres">
      <dgm:prSet presAssocID="{19EF9DE3-F72C-8E41-9E6B-702CBB778C3F}" presName="compositeB" presStyleCnt="0"/>
      <dgm:spPr/>
    </dgm:pt>
    <dgm:pt modelId="{075057B8-7828-654E-8C48-014CF06FA0D0}" type="pres">
      <dgm:prSet presAssocID="{19EF9DE3-F72C-8E41-9E6B-702CBB778C3F}" presName="textB" presStyleLbl="revTx" presStyleIdx="3" presStyleCnt="7" custScaleX="286187" custScaleY="97723" custLinFactX="-81844" custLinFactNeighborX="-100000" custLinFactNeighborY="-122">
        <dgm:presLayoutVars>
          <dgm:bulletEnabled val="1"/>
        </dgm:presLayoutVars>
      </dgm:prSet>
      <dgm:spPr/>
    </dgm:pt>
    <dgm:pt modelId="{78D4C723-DE1F-534E-87B0-CD410A76EFD9}" type="pres">
      <dgm:prSet presAssocID="{19EF9DE3-F72C-8E41-9E6B-702CBB778C3F}" presName="circleB" presStyleLbl="node1" presStyleIdx="3" presStyleCnt="7" custLinFactX="-82567" custLinFactNeighborX="-100000" custLinFactNeighborY="42673"/>
      <dgm:spPr/>
    </dgm:pt>
    <dgm:pt modelId="{ED4173D6-AD89-C743-AD01-8FF53FB6952A}" type="pres">
      <dgm:prSet presAssocID="{19EF9DE3-F72C-8E41-9E6B-702CBB778C3F}" presName="spaceB" presStyleCnt="0"/>
      <dgm:spPr/>
    </dgm:pt>
    <dgm:pt modelId="{7EFDCAA3-2F30-A846-98AA-0305953073F3}" type="pres">
      <dgm:prSet presAssocID="{B3D73002-5645-6C49-8488-A779B1B0EE3B}" presName="space" presStyleCnt="0"/>
      <dgm:spPr/>
    </dgm:pt>
    <dgm:pt modelId="{57A32D84-6245-514F-A459-3C619615118F}" type="pres">
      <dgm:prSet presAssocID="{D2E9728E-FB98-C74D-A492-92F907294561}" presName="compositeA" presStyleCnt="0"/>
      <dgm:spPr/>
    </dgm:pt>
    <dgm:pt modelId="{804B03F5-B24C-3645-A25A-88366CB40995}" type="pres">
      <dgm:prSet presAssocID="{D2E9728E-FB98-C74D-A492-92F907294561}" presName="textA" presStyleLbl="revTx" presStyleIdx="4" presStyleCnt="7" custScaleX="225576" custScaleY="47780" custLinFactX="-58679" custLinFactNeighborX="-100000" custLinFactNeighborY="36472">
        <dgm:presLayoutVars>
          <dgm:bulletEnabled val="1"/>
        </dgm:presLayoutVars>
      </dgm:prSet>
      <dgm:spPr/>
    </dgm:pt>
    <dgm:pt modelId="{EC2BE8DF-C66C-9A46-ACA1-FDC1FDA203CE}" type="pres">
      <dgm:prSet presAssocID="{D2E9728E-FB98-C74D-A492-92F907294561}" presName="circleA" presStyleLbl="node1" presStyleIdx="4" presStyleCnt="7" custLinFactX="-31905" custLinFactNeighborX="-100000" custLinFactNeighborY="3785"/>
      <dgm:spPr/>
    </dgm:pt>
    <dgm:pt modelId="{1903EA74-B64A-AD4D-940B-1FFF9769D28B}" type="pres">
      <dgm:prSet presAssocID="{D2E9728E-FB98-C74D-A492-92F907294561}" presName="spaceA" presStyleCnt="0"/>
      <dgm:spPr/>
    </dgm:pt>
    <dgm:pt modelId="{20B8FE0A-B4A5-2545-A26D-5BB178616171}" type="pres">
      <dgm:prSet presAssocID="{7123DF6C-3E87-C149-A365-74CD267932F2}" presName="space" presStyleCnt="0"/>
      <dgm:spPr/>
    </dgm:pt>
    <dgm:pt modelId="{F2619F88-5510-1740-9A06-DBCC88AC07EE}" type="pres">
      <dgm:prSet presAssocID="{1AB29CD8-C0F1-744E-823C-BE1AD2B8BEFC}" presName="compositeB" presStyleCnt="0"/>
      <dgm:spPr/>
    </dgm:pt>
    <dgm:pt modelId="{6660AC8C-E501-BE42-8648-042D87DA7A23}" type="pres">
      <dgm:prSet presAssocID="{1AB29CD8-C0F1-744E-823C-BE1AD2B8BEFC}" presName="textB" presStyleLbl="revTx" presStyleIdx="5" presStyleCnt="7" custScaleX="239024" custScaleY="36710" custLinFactNeighborX="2732" custLinFactNeighborY="-46075">
        <dgm:presLayoutVars>
          <dgm:bulletEnabled val="1"/>
        </dgm:presLayoutVars>
      </dgm:prSet>
      <dgm:spPr/>
    </dgm:pt>
    <dgm:pt modelId="{EE4141FD-9420-5843-B652-9964D6ECA2B7}" type="pres">
      <dgm:prSet presAssocID="{1AB29CD8-C0F1-744E-823C-BE1AD2B8BEFC}" presName="circleB" presStyleLbl="node1" presStyleIdx="5" presStyleCnt="7" custLinFactNeighborX="-9643" custLinFactNeighborY="-26966"/>
      <dgm:spPr/>
    </dgm:pt>
    <dgm:pt modelId="{DA991004-45A0-C848-9235-42C0AEE8AA73}" type="pres">
      <dgm:prSet presAssocID="{1AB29CD8-C0F1-744E-823C-BE1AD2B8BEFC}" presName="spaceB" presStyleCnt="0"/>
      <dgm:spPr/>
    </dgm:pt>
    <dgm:pt modelId="{7AAFCE23-B990-FC4E-BCED-3156653985A9}" type="pres">
      <dgm:prSet presAssocID="{F3D1BED8-63EC-654E-80EB-BD3110A3B510}" presName="space" presStyleCnt="0"/>
      <dgm:spPr/>
    </dgm:pt>
    <dgm:pt modelId="{1316C3F9-D966-E841-8D71-E91738798306}" type="pres">
      <dgm:prSet presAssocID="{C3C76CA8-2019-A54F-994E-336300D2A7BE}" presName="compositeA" presStyleCnt="0"/>
      <dgm:spPr/>
    </dgm:pt>
    <dgm:pt modelId="{48BD8F48-F5C8-514F-B0B8-91B7BB45B16A}" type="pres">
      <dgm:prSet presAssocID="{C3C76CA8-2019-A54F-994E-336300D2A7BE}" presName="textA" presStyleLbl="revTx" presStyleIdx="6" presStyleCnt="7" custScaleX="315499" custScaleY="72473" custLinFactX="46917" custLinFactNeighborX="100000" custLinFactNeighborY="17501">
        <dgm:presLayoutVars>
          <dgm:bulletEnabled val="1"/>
        </dgm:presLayoutVars>
      </dgm:prSet>
      <dgm:spPr/>
    </dgm:pt>
    <dgm:pt modelId="{1B2CF63B-FC89-FB41-B427-F10F0824058A}" type="pres">
      <dgm:prSet presAssocID="{C3C76CA8-2019-A54F-994E-336300D2A7BE}" presName="circleA" presStyleLbl="node1" presStyleIdx="6" presStyleCnt="7" custLinFactX="46287" custLinFactNeighborX="100000" custLinFactNeighborY="22586"/>
      <dgm:spPr/>
    </dgm:pt>
    <dgm:pt modelId="{829C8BE6-7495-F044-A63F-37F9524C2E47}" type="pres">
      <dgm:prSet presAssocID="{C3C76CA8-2019-A54F-994E-336300D2A7BE}" presName="spaceA" presStyleCnt="0"/>
      <dgm:spPr/>
    </dgm:pt>
  </dgm:ptLst>
  <dgm:cxnLst>
    <dgm:cxn modelId="{02EC771A-D6A0-034C-BCEC-FAD0E89C8BDE}" type="presOf" srcId="{D18EE4A4-210D-6B4D-81BD-20EF216EABB8}" destId="{7E0757F5-015D-EB4F-A654-4A764294356B}" srcOrd="0" destOrd="0" presId="urn:microsoft.com/office/officeart/2005/8/layout/hProcess11"/>
    <dgm:cxn modelId="{86B3A720-455D-344B-9196-5A6CDE74CC2E}" type="presOf" srcId="{977853D7-66E3-9A48-B553-2AB8A87563C5}" destId="{661153EB-02BB-D64E-86A6-D96DDCFD804A}" srcOrd="0" destOrd="0" presId="urn:microsoft.com/office/officeart/2005/8/layout/hProcess11"/>
    <dgm:cxn modelId="{E8092328-B311-E54B-AAEC-879C03536F1F}" type="presOf" srcId="{19EF9DE3-F72C-8E41-9E6B-702CBB778C3F}" destId="{075057B8-7828-654E-8C48-014CF06FA0D0}" srcOrd="0" destOrd="0" presId="urn:microsoft.com/office/officeart/2005/8/layout/hProcess11"/>
    <dgm:cxn modelId="{E1A84D4E-F240-FF4E-AFEE-37970D7C4304}" srcId="{82FA3AB4-5A96-1E46-A6D7-C85CEB9A6F04}" destId="{19EF9DE3-F72C-8E41-9E6B-702CBB778C3F}" srcOrd="3" destOrd="0" parTransId="{14B93D68-125C-6B47-838C-B2C2EF338D6D}" sibTransId="{B3D73002-5645-6C49-8488-A779B1B0EE3B}"/>
    <dgm:cxn modelId="{E2B38660-B816-4247-829E-FD7E90D6E81E}" srcId="{82FA3AB4-5A96-1E46-A6D7-C85CEB9A6F04}" destId="{D18EE4A4-210D-6B4D-81BD-20EF216EABB8}" srcOrd="1" destOrd="0" parTransId="{D66EF159-C35A-C446-9E6B-001A1AF1D9ED}" sibTransId="{1CE0C7FF-7603-C949-B048-208D1A96D5F6}"/>
    <dgm:cxn modelId="{EFE19187-F710-2643-A600-5C7586D726D4}" srcId="{82FA3AB4-5A96-1E46-A6D7-C85CEB9A6F04}" destId="{977853D7-66E3-9A48-B553-2AB8A87563C5}" srcOrd="0" destOrd="0" parTransId="{E5875DE7-6159-C14B-B1A6-8DF85E559113}" sibTransId="{EED916AB-DBB2-A24E-81FB-57310732AF45}"/>
    <dgm:cxn modelId="{C55CFC94-F3E7-234E-AEC6-9C54ED224743}" srcId="{82FA3AB4-5A96-1E46-A6D7-C85CEB9A6F04}" destId="{C3C76CA8-2019-A54F-994E-336300D2A7BE}" srcOrd="6" destOrd="0" parTransId="{BF6B1C24-6BDE-B74E-8704-757FCB1D4D9C}" sibTransId="{9709C1AD-745F-954F-9CF4-6FEABEE82FBF}"/>
    <dgm:cxn modelId="{FDC433A9-3D01-5C47-A147-E621D131A75E}" type="presOf" srcId="{1AB29CD8-C0F1-744E-823C-BE1AD2B8BEFC}" destId="{6660AC8C-E501-BE42-8648-042D87DA7A23}" srcOrd="0" destOrd="0" presId="urn:microsoft.com/office/officeart/2005/8/layout/hProcess11"/>
    <dgm:cxn modelId="{9940B7CB-6D67-8243-9D43-072C2EA3712F}" type="presOf" srcId="{6D67388C-979D-3642-86E9-89C48D9166B0}" destId="{9B940F1C-00DD-C947-91A3-EBD9F55F7B22}" srcOrd="0" destOrd="0" presId="urn:microsoft.com/office/officeart/2005/8/layout/hProcess11"/>
    <dgm:cxn modelId="{7D1F4FCD-82D7-8F44-AE71-D04DB06A4430}" type="presOf" srcId="{82FA3AB4-5A96-1E46-A6D7-C85CEB9A6F04}" destId="{2DFC18F3-D4CC-6248-ADCE-3BEBE5534DA2}" srcOrd="0" destOrd="0" presId="urn:microsoft.com/office/officeart/2005/8/layout/hProcess11"/>
    <dgm:cxn modelId="{0B62ABD9-E645-6248-B343-3791ACDD48DB}" type="presOf" srcId="{C3C76CA8-2019-A54F-994E-336300D2A7BE}" destId="{48BD8F48-F5C8-514F-B0B8-91B7BB45B16A}" srcOrd="0" destOrd="0" presId="urn:microsoft.com/office/officeart/2005/8/layout/hProcess11"/>
    <dgm:cxn modelId="{A95F7CDF-89E1-6744-8069-AABD8496FC45}" type="presOf" srcId="{D2E9728E-FB98-C74D-A492-92F907294561}" destId="{804B03F5-B24C-3645-A25A-88366CB40995}" srcOrd="0" destOrd="0" presId="urn:microsoft.com/office/officeart/2005/8/layout/hProcess11"/>
    <dgm:cxn modelId="{9065ECE7-0833-8D4B-AC6F-6A556C6C8E58}" srcId="{82FA3AB4-5A96-1E46-A6D7-C85CEB9A6F04}" destId="{6D67388C-979D-3642-86E9-89C48D9166B0}" srcOrd="2" destOrd="0" parTransId="{F6E781AC-EB5A-9149-A515-D82EE790A60C}" sibTransId="{D5DB5F2B-A8F8-6F43-AE31-3E3C0723A7EC}"/>
    <dgm:cxn modelId="{BA5739F2-252B-344C-95D9-4B4A1EBA07AE}" srcId="{82FA3AB4-5A96-1E46-A6D7-C85CEB9A6F04}" destId="{D2E9728E-FB98-C74D-A492-92F907294561}" srcOrd="4" destOrd="0" parTransId="{2E542BDA-AD56-284E-BD92-192D0FB53397}" sibTransId="{7123DF6C-3E87-C149-A365-74CD267932F2}"/>
    <dgm:cxn modelId="{548307FF-6D1F-AD40-A46D-63330E0A9CE1}" srcId="{82FA3AB4-5A96-1E46-A6D7-C85CEB9A6F04}" destId="{1AB29CD8-C0F1-744E-823C-BE1AD2B8BEFC}" srcOrd="5" destOrd="0" parTransId="{E0E25CA0-3837-E848-872A-13F2083F438E}" sibTransId="{F3D1BED8-63EC-654E-80EB-BD3110A3B510}"/>
    <dgm:cxn modelId="{44AB8992-8160-9D43-B46D-F70FDDD8136E}" type="presParOf" srcId="{2DFC18F3-D4CC-6248-ADCE-3BEBE5534DA2}" destId="{CC9713ED-73A0-1C49-BE2A-76DBA6BF70B6}" srcOrd="0" destOrd="0" presId="urn:microsoft.com/office/officeart/2005/8/layout/hProcess11"/>
    <dgm:cxn modelId="{D36C536B-3F00-DE47-BC2D-F02C44ABDF37}" type="presParOf" srcId="{2DFC18F3-D4CC-6248-ADCE-3BEBE5534DA2}" destId="{6ED476B7-3E32-7D45-A850-294541A82D74}" srcOrd="1" destOrd="0" presId="urn:microsoft.com/office/officeart/2005/8/layout/hProcess11"/>
    <dgm:cxn modelId="{13015782-06E2-A141-B43E-1F0461F43FCE}" type="presParOf" srcId="{6ED476B7-3E32-7D45-A850-294541A82D74}" destId="{8553AC6B-1A54-EE45-B5A2-9E93C8623740}" srcOrd="0" destOrd="0" presId="urn:microsoft.com/office/officeart/2005/8/layout/hProcess11"/>
    <dgm:cxn modelId="{0D59D226-F6A6-4743-8F3A-45CC1BD9B506}" type="presParOf" srcId="{8553AC6B-1A54-EE45-B5A2-9E93C8623740}" destId="{661153EB-02BB-D64E-86A6-D96DDCFD804A}" srcOrd="0" destOrd="0" presId="urn:microsoft.com/office/officeart/2005/8/layout/hProcess11"/>
    <dgm:cxn modelId="{EA29977E-E104-A041-A374-0DE1B5A5BA24}" type="presParOf" srcId="{8553AC6B-1A54-EE45-B5A2-9E93C8623740}" destId="{9CFC3E44-93E2-9448-A584-D2AF1E6FF1ED}" srcOrd="1" destOrd="0" presId="urn:microsoft.com/office/officeart/2005/8/layout/hProcess11"/>
    <dgm:cxn modelId="{BA42F8EE-0C4F-F949-B75A-6A15DB7036CA}" type="presParOf" srcId="{8553AC6B-1A54-EE45-B5A2-9E93C8623740}" destId="{685A5781-5882-994D-B7CA-57E45BC053C6}" srcOrd="2" destOrd="0" presId="urn:microsoft.com/office/officeart/2005/8/layout/hProcess11"/>
    <dgm:cxn modelId="{ED0E23B1-DE7F-084C-90ED-14C409F9109B}" type="presParOf" srcId="{6ED476B7-3E32-7D45-A850-294541A82D74}" destId="{53B3C594-4D7E-CF47-AE5F-E96C6F023943}" srcOrd="1" destOrd="0" presId="urn:microsoft.com/office/officeart/2005/8/layout/hProcess11"/>
    <dgm:cxn modelId="{36494BE0-4E76-5B43-822B-C24B1A5FF4C1}" type="presParOf" srcId="{6ED476B7-3E32-7D45-A850-294541A82D74}" destId="{0B081FD4-F8FD-D34C-A99C-7A7D02C508F5}" srcOrd="2" destOrd="0" presId="urn:microsoft.com/office/officeart/2005/8/layout/hProcess11"/>
    <dgm:cxn modelId="{E096E315-F0CD-C64A-81D7-02BADA9AACE1}" type="presParOf" srcId="{0B081FD4-F8FD-D34C-A99C-7A7D02C508F5}" destId="{7E0757F5-015D-EB4F-A654-4A764294356B}" srcOrd="0" destOrd="0" presId="urn:microsoft.com/office/officeart/2005/8/layout/hProcess11"/>
    <dgm:cxn modelId="{441B89FC-414F-F74D-9F4D-F21D91359A62}" type="presParOf" srcId="{0B081FD4-F8FD-D34C-A99C-7A7D02C508F5}" destId="{12B01D7E-45E1-D84B-9A7A-FC31F06B2353}" srcOrd="1" destOrd="0" presId="urn:microsoft.com/office/officeart/2005/8/layout/hProcess11"/>
    <dgm:cxn modelId="{1AAD49C5-1B7F-664E-ABD4-A54FD4B22120}" type="presParOf" srcId="{0B081FD4-F8FD-D34C-A99C-7A7D02C508F5}" destId="{C9E6CE06-9F25-7C46-9530-F0224C423F1B}" srcOrd="2" destOrd="0" presId="urn:microsoft.com/office/officeart/2005/8/layout/hProcess11"/>
    <dgm:cxn modelId="{D6FE6381-D8D5-6F44-AC5B-4EBF07F09E9B}" type="presParOf" srcId="{6ED476B7-3E32-7D45-A850-294541A82D74}" destId="{015C5DDB-9941-134B-BD8A-D8A68A0ECAF0}" srcOrd="3" destOrd="0" presId="urn:microsoft.com/office/officeart/2005/8/layout/hProcess11"/>
    <dgm:cxn modelId="{CF4E26CF-4686-1346-B9EE-931E86507221}" type="presParOf" srcId="{6ED476B7-3E32-7D45-A850-294541A82D74}" destId="{20AE129F-A95E-0245-8B91-B5D54078517E}" srcOrd="4" destOrd="0" presId="urn:microsoft.com/office/officeart/2005/8/layout/hProcess11"/>
    <dgm:cxn modelId="{AC284EB9-E693-2C4E-8B43-D35D577A4FC5}" type="presParOf" srcId="{20AE129F-A95E-0245-8B91-B5D54078517E}" destId="{9B940F1C-00DD-C947-91A3-EBD9F55F7B22}" srcOrd="0" destOrd="0" presId="urn:microsoft.com/office/officeart/2005/8/layout/hProcess11"/>
    <dgm:cxn modelId="{DEED7A21-6D22-FC47-A4CA-4CE99B172CE4}" type="presParOf" srcId="{20AE129F-A95E-0245-8B91-B5D54078517E}" destId="{E52ECC15-5A6D-5847-A705-73840D6894F4}" srcOrd="1" destOrd="0" presId="urn:microsoft.com/office/officeart/2005/8/layout/hProcess11"/>
    <dgm:cxn modelId="{27282844-8733-0E48-8A99-E5C88E86867F}" type="presParOf" srcId="{20AE129F-A95E-0245-8B91-B5D54078517E}" destId="{0A6E6854-2321-C14F-A1BD-56F3968256B7}" srcOrd="2" destOrd="0" presId="urn:microsoft.com/office/officeart/2005/8/layout/hProcess11"/>
    <dgm:cxn modelId="{8FBCA922-FCF7-6F4C-A2F2-D82BD7F14FA9}" type="presParOf" srcId="{6ED476B7-3E32-7D45-A850-294541A82D74}" destId="{2CCDB41D-66A3-FD45-911B-CF370F36BF9B}" srcOrd="5" destOrd="0" presId="urn:microsoft.com/office/officeart/2005/8/layout/hProcess11"/>
    <dgm:cxn modelId="{A8A2562B-FA57-2C4F-91FF-DCA50388B69E}" type="presParOf" srcId="{6ED476B7-3E32-7D45-A850-294541A82D74}" destId="{8D7EE416-2D48-CB4F-9A71-075C9D8EE50B}" srcOrd="6" destOrd="0" presId="urn:microsoft.com/office/officeart/2005/8/layout/hProcess11"/>
    <dgm:cxn modelId="{A8442D43-743F-674C-B6C2-792E3946AF06}" type="presParOf" srcId="{8D7EE416-2D48-CB4F-9A71-075C9D8EE50B}" destId="{075057B8-7828-654E-8C48-014CF06FA0D0}" srcOrd="0" destOrd="0" presId="urn:microsoft.com/office/officeart/2005/8/layout/hProcess11"/>
    <dgm:cxn modelId="{D92C5CFF-B01A-CD48-88BD-2B214180E90A}" type="presParOf" srcId="{8D7EE416-2D48-CB4F-9A71-075C9D8EE50B}" destId="{78D4C723-DE1F-534E-87B0-CD410A76EFD9}" srcOrd="1" destOrd="0" presId="urn:microsoft.com/office/officeart/2005/8/layout/hProcess11"/>
    <dgm:cxn modelId="{B6568B41-6F12-514C-8E90-E343D6C0456B}" type="presParOf" srcId="{8D7EE416-2D48-CB4F-9A71-075C9D8EE50B}" destId="{ED4173D6-AD89-C743-AD01-8FF53FB6952A}" srcOrd="2" destOrd="0" presId="urn:microsoft.com/office/officeart/2005/8/layout/hProcess11"/>
    <dgm:cxn modelId="{992ED951-6382-9044-A1C1-91663AC5C542}" type="presParOf" srcId="{6ED476B7-3E32-7D45-A850-294541A82D74}" destId="{7EFDCAA3-2F30-A846-98AA-0305953073F3}" srcOrd="7" destOrd="0" presId="urn:microsoft.com/office/officeart/2005/8/layout/hProcess11"/>
    <dgm:cxn modelId="{59DDA897-9338-E749-9ACC-B6AE263B2CED}" type="presParOf" srcId="{6ED476B7-3E32-7D45-A850-294541A82D74}" destId="{57A32D84-6245-514F-A459-3C619615118F}" srcOrd="8" destOrd="0" presId="urn:microsoft.com/office/officeart/2005/8/layout/hProcess11"/>
    <dgm:cxn modelId="{20EA1539-40D4-E947-AB08-54CA2C3AAAB0}" type="presParOf" srcId="{57A32D84-6245-514F-A459-3C619615118F}" destId="{804B03F5-B24C-3645-A25A-88366CB40995}" srcOrd="0" destOrd="0" presId="urn:microsoft.com/office/officeart/2005/8/layout/hProcess11"/>
    <dgm:cxn modelId="{089CDD5D-D7EE-CF4D-84FA-AB558A333EE2}" type="presParOf" srcId="{57A32D84-6245-514F-A459-3C619615118F}" destId="{EC2BE8DF-C66C-9A46-ACA1-FDC1FDA203CE}" srcOrd="1" destOrd="0" presId="urn:microsoft.com/office/officeart/2005/8/layout/hProcess11"/>
    <dgm:cxn modelId="{C1D61D0B-9EFA-DC45-B96A-E548B00CDEE5}" type="presParOf" srcId="{57A32D84-6245-514F-A459-3C619615118F}" destId="{1903EA74-B64A-AD4D-940B-1FFF9769D28B}" srcOrd="2" destOrd="0" presId="urn:microsoft.com/office/officeart/2005/8/layout/hProcess11"/>
    <dgm:cxn modelId="{F3C21311-8BBF-D849-86A3-A6B119ED9F7A}" type="presParOf" srcId="{6ED476B7-3E32-7D45-A850-294541A82D74}" destId="{20B8FE0A-B4A5-2545-A26D-5BB178616171}" srcOrd="9" destOrd="0" presId="urn:microsoft.com/office/officeart/2005/8/layout/hProcess11"/>
    <dgm:cxn modelId="{03CCD297-3FB9-B143-9E73-38DC9AC37D80}" type="presParOf" srcId="{6ED476B7-3E32-7D45-A850-294541A82D74}" destId="{F2619F88-5510-1740-9A06-DBCC88AC07EE}" srcOrd="10" destOrd="0" presId="urn:microsoft.com/office/officeart/2005/8/layout/hProcess11"/>
    <dgm:cxn modelId="{B39CFFEC-38DA-844E-9785-937EF092859F}" type="presParOf" srcId="{F2619F88-5510-1740-9A06-DBCC88AC07EE}" destId="{6660AC8C-E501-BE42-8648-042D87DA7A23}" srcOrd="0" destOrd="0" presId="urn:microsoft.com/office/officeart/2005/8/layout/hProcess11"/>
    <dgm:cxn modelId="{DC34E8ED-F03D-0544-BEC6-1C56DDC98138}" type="presParOf" srcId="{F2619F88-5510-1740-9A06-DBCC88AC07EE}" destId="{EE4141FD-9420-5843-B652-9964D6ECA2B7}" srcOrd="1" destOrd="0" presId="urn:microsoft.com/office/officeart/2005/8/layout/hProcess11"/>
    <dgm:cxn modelId="{D323A4E1-455E-BA4A-8F25-ABC2E5B31969}" type="presParOf" srcId="{F2619F88-5510-1740-9A06-DBCC88AC07EE}" destId="{DA991004-45A0-C848-9235-42C0AEE8AA73}" srcOrd="2" destOrd="0" presId="urn:microsoft.com/office/officeart/2005/8/layout/hProcess11"/>
    <dgm:cxn modelId="{FC72B93C-26D2-B44B-98C1-647D4A2A6BA9}" type="presParOf" srcId="{6ED476B7-3E32-7D45-A850-294541A82D74}" destId="{7AAFCE23-B990-FC4E-BCED-3156653985A9}" srcOrd="11" destOrd="0" presId="urn:microsoft.com/office/officeart/2005/8/layout/hProcess11"/>
    <dgm:cxn modelId="{D329A9A1-528F-B647-8F28-786E0841A559}" type="presParOf" srcId="{6ED476B7-3E32-7D45-A850-294541A82D74}" destId="{1316C3F9-D966-E841-8D71-E91738798306}" srcOrd="12" destOrd="0" presId="urn:microsoft.com/office/officeart/2005/8/layout/hProcess11"/>
    <dgm:cxn modelId="{06F4EDF3-A9D6-9849-9AEF-C6A312154385}" type="presParOf" srcId="{1316C3F9-D966-E841-8D71-E91738798306}" destId="{48BD8F48-F5C8-514F-B0B8-91B7BB45B16A}" srcOrd="0" destOrd="0" presId="urn:microsoft.com/office/officeart/2005/8/layout/hProcess11"/>
    <dgm:cxn modelId="{9180D899-57D5-104A-B713-ADCEFB84C892}" type="presParOf" srcId="{1316C3F9-D966-E841-8D71-E91738798306}" destId="{1B2CF63B-FC89-FB41-B427-F10F0824058A}" srcOrd="1" destOrd="0" presId="urn:microsoft.com/office/officeart/2005/8/layout/hProcess11"/>
    <dgm:cxn modelId="{21D32851-F55B-3049-BA64-9450C35001F7}" type="presParOf" srcId="{1316C3F9-D966-E841-8D71-E91738798306}" destId="{829C8BE6-7495-F044-A63F-37F9524C2E47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9713ED-73A0-1C49-BE2A-76DBA6BF70B6}">
      <dsp:nvSpPr>
        <dsp:cNvPr id="0" name=""/>
        <dsp:cNvSpPr/>
      </dsp:nvSpPr>
      <dsp:spPr>
        <a:xfrm>
          <a:off x="0" y="1561405"/>
          <a:ext cx="10982234" cy="2237758"/>
        </a:xfrm>
        <a:prstGeom prst="notched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1153EB-02BB-D64E-86A6-D96DDCFD804A}">
      <dsp:nvSpPr>
        <dsp:cNvPr id="0" name=""/>
        <dsp:cNvSpPr/>
      </dsp:nvSpPr>
      <dsp:spPr>
        <a:xfrm>
          <a:off x="810023" y="0"/>
          <a:ext cx="1815607" cy="2144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000" tIns="36000" rIns="36000" bIns="36000" numCol="1" spcCol="1270" anchor="b" anchorCtr="0">
          <a:noAutofit/>
        </a:bodyPr>
        <a:lstStyle/>
        <a:p>
          <a:pPr marL="0" lvl="0" indent="0" algn="l" defTabSz="422275">
            <a:lnSpc>
              <a:spcPct val="90000"/>
            </a:lnSpc>
            <a:spcBef>
              <a:spcPct val="0"/>
            </a:spcBef>
            <a:spcAft>
              <a:spcPts val="200"/>
            </a:spcAft>
            <a:buNone/>
          </a:pPr>
          <a:r>
            <a:rPr lang="en-GB" sz="950" b="1" kern="1200" dirty="0">
              <a:solidFill>
                <a:srgbClr val="002060"/>
              </a:solidFill>
            </a:rPr>
            <a:t>October-November 2024</a:t>
          </a:r>
        </a:p>
        <a:p>
          <a:pPr marL="0" lvl="0" indent="0" algn="l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50" kern="1200" dirty="0">
              <a:solidFill>
                <a:srgbClr val="002060"/>
              </a:solidFill>
            </a:rPr>
            <a:t>Confirmation of National TEL  support for project </a:t>
          </a:r>
        </a:p>
        <a:p>
          <a:pPr marL="0" lvl="0" indent="0" algn="l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50" kern="1200" dirty="0">
              <a:solidFill>
                <a:srgbClr val="002060"/>
              </a:solidFill>
            </a:rPr>
            <a:t>Soft launch - PGVLE &amp; </a:t>
          </a:r>
          <a:r>
            <a:rPr lang="en-GB" sz="950" kern="1200" dirty="0" err="1">
              <a:solidFill>
                <a:srgbClr val="002060"/>
              </a:solidFill>
            </a:rPr>
            <a:t>EoE</a:t>
          </a:r>
          <a:r>
            <a:rPr lang="en-GB" sz="950" kern="1200" dirty="0">
              <a:solidFill>
                <a:srgbClr val="002060"/>
              </a:solidFill>
            </a:rPr>
            <a:t> BL presentation to </a:t>
          </a:r>
          <a:r>
            <a:rPr lang="en-GB" sz="950" kern="1200" dirty="0" err="1">
              <a:solidFill>
                <a:srgbClr val="002060"/>
              </a:solidFill>
            </a:rPr>
            <a:t>HoS</a:t>
          </a:r>
          <a:r>
            <a:rPr lang="en-GB" sz="950" kern="1200" dirty="0">
              <a:solidFill>
                <a:srgbClr val="002060"/>
              </a:solidFill>
            </a:rPr>
            <a:t>, DMEs, APDs</a:t>
          </a:r>
        </a:p>
        <a:p>
          <a:pPr marL="0" lvl="0" indent="0" algn="l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50" kern="1200" dirty="0">
              <a:solidFill>
                <a:srgbClr val="002060"/>
              </a:solidFill>
            </a:rPr>
            <a:t>BL Governance and user meetings – BL leads to develop plan to review Bridge and Panopto content for own school/specialty</a:t>
          </a:r>
        </a:p>
        <a:p>
          <a:pPr marL="0" lvl="0" indent="0" algn="l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50" kern="1200" dirty="0">
              <a:solidFill>
                <a:srgbClr val="002060"/>
              </a:solidFill>
            </a:rPr>
            <a:t>Contract extensions with current providers </a:t>
          </a:r>
        </a:p>
        <a:p>
          <a:pPr marL="0" lvl="0" indent="0" algn="l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50" kern="1200" dirty="0">
              <a:solidFill>
                <a:srgbClr val="002060"/>
              </a:solidFill>
            </a:rPr>
            <a:t>Request additional resource from national TEL team</a:t>
          </a:r>
        </a:p>
        <a:p>
          <a:pPr marL="0" lvl="0" indent="0" algn="l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50" kern="1200" dirty="0">
              <a:solidFill>
                <a:srgbClr val="002060"/>
              </a:solidFill>
            </a:rPr>
            <a:t>PGVLE and </a:t>
          </a:r>
          <a:r>
            <a:rPr lang="en-GB" sz="950" kern="1200" dirty="0" err="1">
              <a:solidFill>
                <a:srgbClr val="002060"/>
              </a:solidFill>
            </a:rPr>
            <a:t>EoE</a:t>
          </a:r>
          <a:r>
            <a:rPr lang="en-GB" sz="950" kern="1200" dirty="0">
              <a:solidFill>
                <a:srgbClr val="002060"/>
              </a:solidFill>
            </a:rPr>
            <a:t> BL teams –  technical aspects (file format, architecture of </a:t>
          </a:r>
          <a:r>
            <a:rPr lang="en-GB" sz="950" kern="1200" dirty="0" err="1">
              <a:solidFill>
                <a:srgbClr val="002060"/>
              </a:solidFill>
            </a:rPr>
            <a:t>EoE</a:t>
          </a:r>
          <a:r>
            <a:rPr lang="en-GB" sz="950" kern="1200" dirty="0">
              <a:solidFill>
                <a:srgbClr val="002060"/>
              </a:solidFill>
            </a:rPr>
            <a:t> PGVLE space, live session booking process)</a:t>
          </a:r>
        </a:p>
      </dsp:txBody>
      <dsp:txXfrm>
        <a:off x="810023" y="0"/>
        <a:ext cx="1815607" cy="2144227"/>
      </dsp:txXfrm>
    </dsp:sp>
    <dsp:sp modelId="{9CFC3E44-93E2-9448-A584-D2AF1E6FF1ED}">
      <dsp:nvSpPr>
        <dsp:cNvPr id="0" name=""/>
        <dsp:cNvSpPr/>
      </dsp:nvSpPr>
      <dsp:spPr>
        <a:xfrm>
          <a:off x="1108667" y="2278892"/>
          <a:ext cx="447024" cy="44702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0757F5-015D-EB4F-A654-4A764294356B}">
      <dsp:nvSpPr>
        <dsp:cNvPr id="0" name=""/>
        <dsp:cNvSpPr/>
      </dsp:nvSpPr>
      <dsp:spPr>
        <a:xfrm>
          <a:off x="1798105" y="3216341"/>
          <a:ext cx="1298178" cy="2144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000" tIns="36000" rIns="36000" bIns="36000" numCol="1" spcCol="1270" anchor="t" anchorCtr="0">
          <a:noAutofit/>
        </a:bodyPr>
        <a:lstStyle/>
        <a:p>
          <a:pPr marL="0" lvl="0" indent="0" algn="l" defTabSz="422275">
            <a:lnSpc>
              <a:spcPct val="90000"/>
            </a:lnSpc>
            <a:spcBef>
              <a:spcPct val="0"/>
            </a:spcBef>
            <a:spcAft>
              <a:spcPts val="200"/>
            </a:spcAft>
            <a:buNone/>
          </a:pPr>
          <a:r>
            <a:rPr lang="en-GB" sz="950" b="1" kern="1200" dirty="0">
              <a:solidFill>
                <a:srgbClr val="002060"/>
              </a:solidFill>
            </a:rPr>
            <a:t>November 2024 –January 2025</a:t>
          </a:r>
        </a:p>
        <a:p>
          <a:pPr marL="0" lvl="0" indent="0" algn="l" defTabSz="422275">
            <a:lnSpc>
              <a:spcPct val="90000"/>
            </a:lnSpc>
            <a:spcBef>
              <a:spcPct val="0"/>
            </a:spcBef>
            <a:spcAft>
              <a:spcPts val="200"/>
            </a:spcAft>
            <a:buNone/>
          </a:pPr>
          <a:r>
            <a:rPr lang="en-GB" sz="950" kern="1200" dirty="0">
              <a:solidFill>
                <a:srgbClr val="002060"/>
              </a:solidFill>
            </a:rPr>
            <a:t>Communication to admin/ educators/ trainees </a:t>
          </a:r>
        </a:p>
        <a:p>
          <a:pPr marL="0" lvl="0" indent="0" algn="l" defTabSz="422275">
            <a:lnSpc>
              <a:spcPct val="90000"/>
            </a:lnSpc>
            <a:spcBef>
              <a:spcPct val="0"/>
            </a:spcBef>
            <a:spcAft>
              <a:spcPts val="200"/>
            </a:spcAft>
            <a:buNone/>
          </a:pPr>
          <a:r>
            <a:rPr lang="en-GB" sz="950" kern="1200" dirty="0">
              <a:solidFill>
                <a:srgbClr val="002060"/>
              </a:solidFill>
            </a:rPr>
            <a:t>Content review and curation with QA</a:t>
          </a:r>
        </a:p>
        <a:p>
          <a:pPr marL="0" lvl="0" indent="0" algn="l" defTabSz="422275">
            <a:lnSpc>
              <a:spcPct val="90000"/>
            </a:lnSpc>
            <a:spcBef>
              <a:spcPct val="0"/>
            </a:spcBef>
            <a:spcAft>
              <a:spcPts val="200"/>
            </a:spcAft>
            <a:buNone/>
          </a:pPr>
          <a:r>
            <a:rPr lang="en-GB" sz="950" kern="1200" dirty="0">
              <a:solidFill>
                <a:srgbClr val="002060"/>
              </a:solidFill>
            </a:rPr>
            <a:t>Identify Early adopter Schools </a:t>
          </a:r>
        </a:p>
        <a:p>
          <a:pPr marL="0" lvl="0" indent="0" algn="l" defTabSz="422275">
            <a:lnSpc>
              <a:spcPct val="90000"/>
            </a:lnSpc>
            <a:spcBef>
              <a:spcPct val="0"/>
            </a:spcBef>
            <a:spcAft>
              <a:spcPts val="200"/>
            </a:spcAft>
            <a:buNone/>
          </a:pPr>
          <a:r>
            <a:rPr lang="en-GB" sz="950" kern="1200" dirty="0">
              <a:solidFill>
                <a:srgbClr val="002060"/>
              </a:solidFill>
            </a:rPr>
            <a:t>Pilot shadow transfer of  content – tech issue identification</a:t>
          </a:r>
        </a:p>
        <a:p>
          <a:pPr marL="0" lvl="0" indent="0" algn="l" defTabSz="422275">
            <a:lnSpc>
              <a:spcPct val="90000"/>
            </a:lnSpc>
            <a:spcBef>
              <a:spcPct val="0"/>
            </a:spcBef>
            <a:spcAft>
              <a:spcPts val="200"/>
            </a:spcAft>
            <a:buNone/>
          </a:pPr>
          <a:r>
            <a:rPr lang="en-GB" sz="950" kern="1200" dirty="0">
              <a:solidFill>
                <a:srgbClr val="002060"/>
              </a:solidFill>
            </a:rPr>
            <a:t>Develop training  plan for administrators, educators, learners</a:t>
          </a:r>
        </a:p>
        <a:p>
          <a:pPr marL="0" lvl="0" indent="0" algn="l" defTabSz="422275">
            <a:lnSpc>
              <a:spcPct val="90000"/>
            </a:lnSpc>
            <a:spcBef>
              <a:spcPct val="0"/>
            </a:spcBef>
            <a:spcAft>
              <a:spcPts val="200"/>
            </a:spcAft>
            <a:buNone/>
          </a:pPr>
          <a:r>
            <a:rPr lang="en-GB" sz="950" kern="1200" dirty="0">
              <a:solidFill>
                <a:srgbClr val="002060"/>
              </a:solidFill>
            </a:rPr>
            <a:t>Governance structure</a:t>
          </a:r>
        </a:p>
        <a:p>
          <a:pPr marL="0" lvl="0" indent="0" algn="l" defTabSz="422275">
            <a:lnSpc>
              <a:spcPct val="90000"/>
            </a:lnSpc>
            <a:spcBef>
              <a:spcPct val="0"/>
            </a:spcBef>
            <a:spcAft>
              <a:spcPts val="200"/>
            </a:spcAft>
            <a:buNone/>
          </a:pPr>
          <a:r>
            <a:rPr lang="en-GB" sz="950" kern="1200" dirty="0">
              <a:solidFill>
                <a:srgbClr val="002060"/>
              </a:solidFill>
            </a:rPr>
            <a:t>SOPs, User guides</a:t>
          </a:r>
        </a:p>
      </dsp:txBody>
      <dsp:txXfrm>
        <a:off x="1798105" y="3216341"/>
        <a:ext cx="1298178" cy="2144227"/>
      </dsp:txXfrm>
    </dsp:sp>
    <dsp:sp modelId="{12B01D7E-45E1-D84B-9A7A-FC31F06B2353}">
      <dsp:nvSpPr>
        <dsp:cNvPr id="0" name=""/>
        <dsp:cNvSpPr/>
      </dsp:nvSpPr>
      <dsp:spPr>
        <a:xfrm>
          <a:off x="2200324" y="2644383"/>
          <a:ext cx="447024" cy="447024"/>
        </a:xfrm>
        <a:prstGeom prst="ellipse">
          <a:avLst/>
        </a:prstGeom>
        <a:solidFill>
          <a:schemeClr val="accent4">
            <a:hueOff val="1099990"/>
            <a:satOff val="-4867"/>
            <a:lumOff val="-81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940F1C-00DD-C947-91A3-EBD9F55F7B22}">
      <dsp:nvSpPr>
        <dsp:cNvPr id="0" name=""/>
        <dsp:cNvSpPr/>
      </dsp:nvSpPr>
      <dsp:spPr>
        <a:xfrm>
          <a:off x="3163528" y="1064013"/>
          <a:ext cx="1041173" cy="10833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b" anchorCtr="0">
          <a:noAutofit/>
        </a:bodyPr>
        <a:lstStyle/>
        <a:p>
          <a:pPr marL="0" lvl="0" indent="0" algn="l" defTabSz="422275">
            <a:lnSpc>
              <a:spcPct val="90000"/>
            </a:lnSpc>
            <a:spcBef>
              <a:spcPct val="0"/>
            </a:spcBef>
            <a:spcAft>
              <a:spcPts val="200"/>
            </a:spcAft>
            <a:buNone/>
          </a:pPr>
          <a:r>
            <a:rPr lang="en-GB" sz="950" b="1" kern="1200" dirty="0">
              <a:solidFill>
                <a:srgbClr val="002060"/>
              </a:solidFill>
            </a:rPr>
            <a:t>Feb - March  2025</a:t>
          </a:r>
        </a:p>
        <a:p>
          <a:pPr marL="0" lvl="0" indent="0" algn="l" defTabSz="422275">
            <a:lnSpc>
              <a:spcPct val="90000"/>
            </a:lnSpc>
            <a:spcBef>
              <a:spcPct val="0"/>
            </a:spcBef>
            <a:spcAft>
              <a:spcPts val="200"/>
            </a:spcAft>
            <a:buNone/>
          </a:pPr>
          <a:r>
            <a:rPr lang="en-GB" sz="950" kern="1200" dirty="0">
              <a:solidFill>
                <a:srgbClr val="002060"/>
              </a:solidFill>
            </a:rPr>
            <a:t>Review archived content</a:t>
          </a:r>
        </a:p>
        <a:p>
          <a:pPr marL="0" lvl="0" indent="0" algn="l" defTabSz="422275">
            <a:lnSpc>
              <a:spcPct val="90000"/>
            </a:lnSpc>
            <a:spcBef>
              <a:spcPct val="0"/>
            </a:spcBef>
            <a:spcAft>
              <a:spcPts val="200"/>
            </a:spcAft>
            <a:buNone/>
          </a:pPr>
          <a:r>
            <a:rPr lang="en-GB" sz="950" kern="1200" dirty="0">
              <a:solidFill>
                <a:srgbClr val="002060"/>
              </a:solidFill>
            </a:rPr>
            <a:t>Identify Second wave Schools</a:t>
          </a:r>
        </a:p>
      </dsp:txBody>
      <dsp:txXfrm>
        <a:off x="3163528" y="1064013"/>
        <a:ext cx="1041173" cy="1083328"/>
      </dsp:txXfrm>
    </dsp:sp>
    <dsp:sp modelId="{E52ECC15-5A6D-5847-A705-73840D6894F4}">
      <dsp:nvSpPr>
        <dsp:cNvPr id="0" name=""/>
        <dsp:cNvSpPr/>
      </dsp:nvSpPr>
      <dsp:spPr>
        <a:xfrm>
          <a:off x="3331488" y="2134350"/>
          <a:ext cx="447024" cy="447024"/>
        </a:xfrm>
        <a:prstGeom prst="ellipse">
          <a:avLst/>
        </a:prstGeom>
        <a:solidFill>
          <a:schemeClr val="accent4">
            <a:hueOff val="2199979"/>
            <a:satOff val="-9734"/>
            <a:lumOff val="-163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5057B8-7828-654E-8C48-014CF06FA0D0}">
      <dsp:nvSpPr>
        <dsp:cNvPr id="0" name=""/>
        <dsp:cNvSpPr/>
      </dsp:nvSpPr>
      <dsp:spPr>
        <a:xfrm>
          <a:off x="4354159" y="3250343"/>
          <a:ext cx="1066846" cy="20954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0" lvl="0" indent="0" algn="l" defTabSz="422275">
            <a:lnSpc>
              <a:spcPct val="90000"/>
            </a:lnSpc>
            <a:spcBef>
              <a:spcPct val="0"/>
            </a:spcBef>
            <a:spcAft>
              <a:spcPts val="200"/>
            </a:spcAft>
            <a:buNone/>
          </a:pPr>
          <a:r>
            <a:rPr lang="en-GB" sz="950" b="1" kern="1200" dirty="0">
              <a:solidFill>
                <a:srgbClr val="002060"/>
              </a:solidFill>
            </a:rPr>
            <a:t>April 2025</a:t>
          </a:r>
        </a:p>
        <a:p>
          <a:pPr marL="0" lvl="0" indent="0" algn="l" defTabSz="422275">
            <a:lnSpc>
              <a:spcPct val="90000"/>
            </a:lnSpc>
            <a:spcBef>
              <a:spcPct val="0"/>
            </a:spcBef>
            <a:spcAft>
              <a:spcPts val="200"/>
            </a:spcAft>
            <a:buNone/>
          </a:pPr>
          <a:r>
            <a:rPr lang="en-GB" sz="950" kern="1200" dirty="0">
              <a:solidFill>
                <a:srgbClr val="002060"/>
              </a:solidFill>
            </a:rPr>
            <a:t>Commence final year of Bridge contract</a:t>
          </a:r>
        </a:p>
        <a:p>
          <a:pPr marL="0" lvl="0" indent="0" algn="l" defTabSz="422275">
            <a:lnSpc>
              <a:spcPct val="90000"/>
            </a:lnSpc>
            <a:spcBef>
              <a:spcPct val="0"/>
            </a:spcBef>
            <a:spcAft>
              <a:spcPts val="200"/>
            </a:spcAft>
            <a:buNone/>
          </a:pPr>
          <a:r>
            <a:rPr lang="en-GB" sz="950" kern="1200" dirty="0">
              <a:solidFill>
                <a:srgbClr val="002060"/>
              </a:solidFill>
            </a:rPr>
            <a:t>Workshops and presentations at Spring symposium</a:t>
          </a:r>
        </a:p>
        <a:p>
          <a:pPr marL="0" lvl="0" indent="0" algn="l" defTabSz="422275">
            <a:lnSpc>
              <a:spcPct val="90000"/>
            </a:lnSpc>
            <a:spcBef>
              <a:spcPct val="0"/>
            </a:spcBef>
            <a:spcAft>
              <a:spcPts val="200"/>
            </a:spcAft>
            <a:buNone/>
          </a:pPr>
          <a:r>
            <a:rPr lang="en-GB" sz="950" kern="1200" dirty="0">
              <a:solidFill>
                <a:srgbClr val="002060"/>
              </a:solidFill>
            </a:rPr>
            <a:t>Early Adopters start using PGVLE platform (shadow then live)</a:t>
          </a:r>
        </a:p>
        <a:p>
          <a:pPr marL="0" lvl="0" indent="0" algn="l" defTabSz="422275">
            <a:lnSpc>
              <a:spcPct val="90000"/>
            </a:lnSpc>
            <a:spcBef>
              <a:spcPct val="0"/>
            </a:spcBef>
            <a:spcAft>
              <a:spcPts val="200"/>
            </a:spcAft>
            <a:buNone/>
          </a:pPr>
          <a:r>
            <a:rPr lang="en-GB" sz="950" kern="1200" dirty="0">
              <a:solidFill>
                <a:srgbClr val="002060"/>
              </a:solidFill>
            </a:rPr>
            <a:t>Develop plan for transfer of all  Schools and specialties</a:t>
          </a:r>
        </a:p>
        <a:p>
          <a:pPr marL="0" lvl="0" indent="0" algn="l" defTabSz="422275">
            <a:lnSpc>
              <a:spcPct val="90000"/>
            </a:lnSpc>
            <a:spcBef>
              <a:spcPct val="0"/>
            </a:spcBef>
            <a:spcAft>
              <a:spcPts val="200"/>
            </a:spcAft>
            <a:buNone/>
          </a:pPr>
          <a:endParaRPr lang="en-GB" sz="950" kern="1200" dirty="0">
            <a:solidFill>
              <a:srgbClr val="002060"/>
            </a:solidFill>
          </a:endParaRPr>
        </a:p>
      </dsp:txBody>
      <dsp:txXfrm>
        <a:off x="4354159" y="3250343"/>
        <a:ext cx="1066846" cy="2095403"/>
      </dsp:txXfrm>
    </dsp:sp>
    <dsp:sp modelId="{78D4C723-DE1F-534E-87B0-CD410A76EFD9}">
      <dsp:nvSpPr>
        <dsp:cNvPr id="0" name=""/>
        <dsp:cNvSpPr/>
      </dsp:nvSpPr>
      <dsp:spPr>
        <a:xfrm>
          <a:off x="4525828" y="2659737"/>
          <a:ext cx="447024" cy="447024"/>
        </a:xfrm>
        <a:prstGeom prst="ellipse">
          <a:avLst/>
        </a:prstGeom>
        <a:solidFill>
          <a:schemeClr val="accent4">
            <a:hueOff val="3299968"/>
            <a:satOff val="-14601"/>
            <a:lumOff val="-245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4B03F5-B24C-3645-A25A-88366CB40995}">
      <dsp:nvSpPr>
        <dsp:cNvPr id="0" name=""/>
        <dsp:cNvSpPr/>
      </dsp:nvSpPr>
      <dsp:spPr>
        <a:xfrm>
          <a:off x="5529712" y="1061971"/>
          <a:ext cx="840901" cy="10245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b" anchorCtr="0">
          <a:noAutofit/>
        </a:bodyPr>
        <a:lstStyle/>
        <a:p>
          <a:pPr marL="0" lvl="0" indent="0" algn="l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50" b="1" kern="1200" dirty="0">
              <a:solidFill>
                <a:srgbClr val="002060"/>
              </a:solidFill>
            </a:rPr>
            <a:t>May 2025 -  </a:t>
          </a:r>
          <a:endParaRPr lang="en-GB" sz="950" kern="1200" dirty="0">
            <a:solidFill>
              <a:srgbClr val="002060"/>
            </a:solidFill>
          </a:endParaRPr>
        </a:p>
        <a:p>
          <a:pPr marL="0" lvl="0" indent="0" algn="l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50" kern="1200" dirty="0">
              <a:solidFill>
                <a:srgbClr val="002060"/>
              </a:solidFill>
            </a:rPr>
            <a:t>Transfer of schools  and specialties- iterative</a:t>
          </a:r>
        </a:p>
      </dsp:txBody>
      <dsp:txXfrm>
        <a:off x="5529712" y="1061971"/>
        <a:ext cx="840901" cy="1024511"/>
      </dsp:txXfrm>
    </dsp:sp>
    <dsp:sp modelId="{EC2BE8DF-C66C-9A46-ACA1-FDC1FDA203CE}">
      <dsp:nvSpPr>
        <dsp:cNvPr id="0" name=""/>
        <dsp:cNvSpPr/>
      </dsp:nvSpPr>
      <dsp:spPr>
        <a:xfrm>
          <a:off x="5728525" y="2193763"/>
          <a:ext cx="447024" cy="447024"/>
        </a:xfrm>
        <a:prstGeom prst="ellipse">
          <a:avLst/>
        </a:prstGeom>
        <a:solidFill>
          <a:schemeClr val="accent4">
            <a:hueOff val="4399958"/>
            <a:satOff val="-19468"/>
            <a:lumOff val="-326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60AC8C-E501-BE42-8648-042D87DA7A23}">
      <dsp:nvSpPr>
        <dsp:cNvPr id="0" name=""/>
        <dsp:cNvSpPr/>
      </dsp:nvSpPr>
      <dsp:spPr>
        <a:xfrm>
          <a:off x="6994671" y="3246199"/>
          <a:ext cx="891032" cy="787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0" lvl="0" indent="0" algn="l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50" b="1" kern="1200" dirty="0">
              <a:solidFill>
                <a:srgbClr val="002060"/>
              </a:solidFill>
            </a:rPr>
            <a:t>July 2025</a:t>
          </a:r>
        </a:p>
        <a:p>
          <a:pPr marL="0" lvl="0" indent="0" algn="l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50" kern="1200" dirty="0">
              <a:solidFill>
                <a:srgbClr val="002060"/>
              </a:solidFill>
            </a:rPr>
            <a:t>Onboarding of new learners to PGVLE </a:t>
          </a:r>
        </a:p>
        <a:p>
          <a:pPr marL="0" lvl="0" indent="0" algn="l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50" kern="1200" dirty="0">
              <a:solidFill>
                <a:srgbClr val="002060"/>
              </a:solidFill>
            </a:rPr>
            <a:t> </a:t>
          </a:r>
        </a:p>
      </dsp:txBody>
      <dsp:txXfrm>
        <a:off x="6994671" y="3246199"/>
        <a:ext cx="891032" cy="787145"/>
      </dsp:txXfrm>
    </dsp:sp>
    <dsp:sp modelId="{EE4141FD-9420-5843-B652-9964D6ECA2B7}">
      <dsp:nvSpPr>
        <dsp:cNvPr id="0" name=""/>
        <dsp:cNvSpPr/>
      </dsp:nvSpPr>
      <dsp:spPr>
        <a:xfrm>
          <a:off x="7163384" y="2675497"/>
          <a:ext cx="447024" cy="447024"/>
        </a:xfrm>
        <a:prstGeom prst="ellipse">
          <a:avLst/>
        </a:prstGeom>
        <a:solidFill>
          <a:schemeClr val="accent4">
            <a:hueOff val="5499947"/>
            <a:satOff val="-24335"/>
            <a:lumOff val="-408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BD8F48-F5C8-514F-B0B8-91B7BB45B16A}">
      <dsp:nvSpPr>
        <dsp:cNvPr id="0" name=""/>
        <dsp:cNvSpPr/>
      </dsp:nvSpPr>
      <dsp:spPr>
        <a:xfrm>
          <a:off x="8445547" y="522821"/>
          <a:ext cx="1176115" cy="15539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b" anchorCtr="0">
          <a:noAutofit/>
        </a:bodyPr>
        <a:lstStyle/>
        <a:p>
          <a:pPr marL="0" lvl="0" indent="0" algn="l" defTabSz="422275">
            <a:lnSpc>
              <a:spcPct val="90000"/>
            </a:lnSpc>
            <a:spcBef>
              <a:spcPct val="0"/>
            </a:spcBef>
            <a:spcAft>
              <a:spcPts val="200"/>
            </a:spcAft>
            <a:buNone/>
          </a:pPr>
          <a:r>
            <a:rPr lang="en-GB" sz="950" b="1" kern="1200" dirty="0">
              <a:solidFill>
                <a:srgbClr val="002060"/>
              </a:solidFill>
            </a:rPr>
            <a:t>November 2025</a:t>
          </a:r>
        </a:p>
        <a:p>
          <a:pPr marL="0" lvl="0" indent="0" algn="l" defTabSz="422275">
            <a:lnSpc>
              <a:spcPct val="90000"/>
            </a:lnSpc>
            <a:spcBef>
              <a:spcPct val="0"/>
            </a:spcBef>
            <a:spcAft>
              <a:spcPts val="200"/>
            </a:spcAft>
            <a:buNone/>
          </a:pPr>
          <a:r>
            <a:rPr lang="en-GB" sz="950" kern="1200" dirty="0">
              <a:solidFill>
                <a:srgbClr val="002060"/>
              </a:solidFill>
            </a:rPr>
            <a:t>Complete transfer of all schools and specialties</a:t>
          </a:r>
        </a:p>
        <a:p>
          <a:pPr marL="0" lvl="0" indent="0" algn="l" defTabSz="422275">
            <a:lnSpc>
              <a:spcPct val="90000"/>
            </a:lnSpc>
            <a:spcBef>
              <a:spcPct val="0"/>
            </a:spcBef>
            <a:spcAft>
              <a:spcPts val="200"/>
            </a:spcAft>
            <a:buNone/>
          </a:pPr>
          <a:r>
            <a:rPr lang="en-GB" sz="950" kern="1200" dirty="0">
              <a:solidFill>
                <a:srgbClr val="002060"/>
              </a:solidFill>
            </a:rPr>
            <a:t>Establish BAU with appropriate administrator support</a:t>
          </a:r>
        </a:p>
      </dsp:txBody>
      <dsp:txXfrm>
        <a:off x="8445547" y="522821"/>
        <a:ext cx="1176115" cy="1553986"/>
      </dsp:txXfrm>
    </dsp:sp>
    <dsp:sp modelId="{1B2CF63B-FC89-FB41-B427-F10F0824058A}">
      <dsp:nvSpPr>
        <dsp:cNvPr id="0" name=""/>
        <dsp:cNvSpPr/>
      </dsp:nvSpPr>
      <dsp:spPr>
        <a:xfrm>
          <a:off x="8916355" y="2410176"/>
          <a:ext cx="447024" cy="447024"/>
        </a:xfrm>
        <a:prstGeom prst="ellipse">
          <a:avLst/>
        </a:prstGeom>
        <a:solidFill>
          <a:schemeClr val="accent4">
            <a:hueOff val="6599937"/>
            <a:satOff val="-29202"/>
            <a:lumOff val="-490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A82B24-4B61-4E49-B4B7-4B73F170CDEF}" type="datetimeFigureOut">
              <a:rPr lang="en-US" smtClean="0"/>
              <a:t>2/25/25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AE22A-5D01-A944-B7AC-D4534064C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235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Standard title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4EC7EF-95E1-3D44-A982-BC7A3E9C617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756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-GB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Plain slide with subhead and bullets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4EC7EF-95E1-3D44-A982-BC7A3E9C617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6082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AE22A-5D01-A944-B7AC-D4534064C49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823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ront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C74A26B3-AA54-E4E3-F815-2DD0B5B502BC}"/>
              </a:ext>
            </a:extLst>
          </p:cNvPr>
          <p:cNvSpPr/>
          <p:nvPr userDrawn="1"/>
        </p:nvSpPr>
        <p:spPr>
          <a:xfrm>
            <a:off x="-14636" y="-34893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31" name="Picture 30" descr="A picture containing icon&#10;&#10;Description automatically generated">
            <a:extLst>
              <a:ext uri="{FF2B5EF4-FFF2-40B4-BE49-F238E27FC236}">
                <a16:creationId xmlns:a16="http://schemas.microsoft.com/office/drawing/2014/main" id="{598E9D71-498A-0294-DB92-FA8A45963C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330720" y="-508517"/>
            <a:ext cx="11319578" cy="800566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CD054BE-B63C-B248-A010-D04767679CD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1002268"/>
            <a:ext cx="4643853" cy="2507695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5400" b="1" spc="-30" baseline="0">
                <a:solidFill>
                  <a:srgbClr val="002060"/>
                </a:solidFill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B3AB80-4EA2-FC4A-9654-92EF4DFF45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2000" y="3600000"/>
            <a:ext cx="7973051" cy="102496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800">
                <a:solidFill>
                  <a:srgbClr val="00206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0857E-40D1-074A-8CBC-E3E38E695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3002280" cy="365125"/>
          </a:xfrm>
          <a:prstGeom prst="rect">
            <a:avLst/>
          </a:prstGeom>
        </p:spPr>
        <p:txBody>
          <a:bodyPr/>
          <a:lstStyle/>
          <a:p>
            <a:fld id="{B8B67EA4-DCE3-FB49-A794-A4595EF638B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91DEB39-6B31-D948-AF21-75D8DF423B1B}"/>
              </a:ext>
            </a:extLst>
          </p:cNvPr>
          <p:cNvSpPr txBox="1"/>
          <p:nvPr userDrawn="1"/>
        </p:nvSpPr>
        <p:spPr>
          <a:xfrm>
            <a:off x="3225114" y="601774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8E63D1E-5669-124C-90CA-03B13A7D7A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00" y="5760000"/>
            <a:ext cx="6259513" cy="48895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rgbClr val="002060"/>
                </a:solidFill>
              </a:defRPr>
            </a:lvl1pPr>
            <a:lvl2pPr marL="357188" indent="0">
              <a:buNone/>
              <a:defRPr>
                <a:solidFill>
                  <a:schemeClr val="accent2"/>
                </a:solidFill>
              </a:defRPr>
            </a:lvl2pPr>
            <a:lvl3pPr marL="714375" indent="0">
              <a:buNone/>
              <a:defRPr>
                <a:solidFill>
                  <a:schemeClr val="accent2"/>
                </a:solidFill>
              </a:defRPr>
            </a:lvl3pPr>
            <a:lvl4pPr marL="1081087" indent="0">
              <a:buNone/>
              <a:defRPr>
                <a:solidFill>
                  <a:schemeClr val="accent2"/>
                </a:solidFill>
              </a:defRPr>
            </a:lvl4pPr>
            <a:lvl5pPr marL="1438275" indent="0">
              <a:buNone/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F2A1D7-0D87-D844-942F-FEAD20579184}"/>
              </a:ext>
            </a:extLst>
          </p:cNvPr>
          <p:cNvSpPr txBox="1"/>
          <p:nvPr userDrawn="1"/>
        </p:nvSpPr>
        <p:spPr>
          <a:xfrm>
            <a:off x="9233452" y="5486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28D04FEF-6120-D9DF-6018-2393FD137B8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551045" y="364425"/>
            <a:ext cx="1208955" cy="97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818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ing, subhead, bullets 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1F09CFFC-C421-A97A-14A3-FE2852D11994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2771999"/>
            <a:ext cx="11088000" cy="3456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rgbClr val="002060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rgbClr val="002060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1" y="2088000"/>
            <a:ext cx="11012644" cy="57792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2400" b="1">
                <a:solidFill>
                  <a:srgbClr val="002060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Subhead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F771D90-A686-C949-8872-F69893BCF8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rgbClr val="002060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CD5CE1C-46DF-8846-A4A0-E19A9CC397BE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64955267-CD3E-4484-1B20-32E90EB4EDC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178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0420B6-425E-B6EC-1A02-6F8DA2BE2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BB0A29-FC37-9FDB-C029-D166546522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984787-0432-620F-16C3-7464C16A54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8FB7D5-B61D-074D-A47A-2FF2C8E8DBE9}" type="datetimeFigureOut">
              <a:rPr lang="en-US" smtClean="0"/>
              <a:t>2/25/25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F6F79F-A1C9-8BD0-7FC3-1093661CD1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DE0D9F-4ED0-7484-C3C4-2ED8456267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18949E-6EB6-0B4E-B336-86F9E3E6E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837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ngland.blendedlearning.eoe@nhs.ne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.hoodbhoy@nhs.net" TargetMode="External"/><Relationship Id="rId2" Type="http://schemas.openxmlformats.org/officeDocument/2006/relationships/hyperlink" Target="mailto:england.blendedlearning.eoe@nhs.ne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youtu.be/8Btduf7IknY?si=TsVgGGqf-3IRbYck" TargetMode="External"/><Relationship Id="rId5" Type="http://schemas.openxmlformats.org/officeDocument/2006/relationships/hyperlink" Target="https://heeoe.hee.nhs.uk/blended-learning-platform/pgvle-migration" TargetMode="External"/><Relationship Id="rId4" Type="http://schemas.openxmlformats.org/officeDocument/2006/relationships/hyperlink" Target="mailto:sohel.samad2@nhs.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499A9-ADAE-F54A-B49E-F294E7BCE9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000" y="1002268"/>
            <a:ext cx="4956864" cy="3667268"/>
          </a:xfrm>
        </p:spPr>
        <p:txBody>
          <a:bodyPr anchor="t" anchorCtr="0"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Learning Management System transfer plan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4F63B5F-2944-6B41-9332-74DB2CCA6F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00" y="5760000"/>
            <a:ext cx="6259513" cy="59267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Presented by:</a:t>
            </a:r>
            <a:b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Shazia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Hoodbhoy</a:t>
            </a:r>
            <a:endParaRPr lang="en-GB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0D1C96-6956-11AC-E7FB-C4B9C482A6D0}"/>
              </a:ext>
            </a:extLst>
          </p:cNvPr>
          <p:cNvSpPr txBox="1"/>
          <p:nvPr/>
        </p:nvSpPr>
        <p:spPr>
          <a:xfrm>
            <a:off x="2480441" y="4372303"/>
            <a:ext cx="4078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Bridge to PGVLE </a:t>
            </a:r>
          </a:p>
        </p:txBody>
      </p:sp>
    </p:spTree>
    <p:extLst>
      <p:ext uri="{BB962C8B-B14F-4D97-AF65-F5344CB8AC3E}">
        <p14:creationId xmlns:p14="http://schemas.microsoft.com/office/powerpoint/2010/main" val="3830231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594638D-C17F-D749-9360-E2332845D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597929"/>
            <a:ext cx="11088000" cy="4724663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01747252-DED5-DAE8-6263-D400D9617367}"/>
              </a:ext>
            </a:extLst>
          </p:cNvPr>
          <p:cNvGraphicFramePr/>
          <p:nvPr/>
        </p:nvGraphicFramePr>
        <p:xfrm>
          <a:off x="432000" y="962023"/>
          <a:ext cx="10982234" cy="53605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428383" y="532737"/>
            <a:ext cx="3570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2060"/>
                </a:solidFill>
              </a:rPr>
              <a:t>Timeline for transition to PGVLE</a:t>
            </a:r>
          </a:p>
        </p:txBody>
      </p:sp>
    </p:spTree>
    <p:extLst>
      <p:ext uri="{BB962C8B-B14F-4D97-AF65-F5344CB8AC3E}">
        <p14:creationId xmlns:p14="http://schemas.microsoft.com/office/powerpoint/2010/main" val="51874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2E96D07-F797-C5C9-97D4-56BE552DA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490472"/>
            <a:ext cx="11088000" cy="473752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Extension of contracts to ensure continuing delivery of education throughout the transition period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EoE</a:t>
            </a:r>
            <a:r>
              <a:rPr lang="en-US" dirty="0"/>
              <a:t> BL team continuing to meet with BL leads from all areas to talk about the transfer to the PGVLE and what this will mean for them – this includes non-medical users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Working with the national TEL team to work through technical aspects of transfer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Working with PGVLE team to set up the skeleton for </a:t>
            </a:r>
            <a:r>
              <a:rPr lang="en-US" dirty="0" err="1"/>
              <a:t>EoE</a:t>
            </a:r>
            <a:r>
              <a:rPr lang="en-US" dirty="0"/>
              <a:t> on the PGVLE platform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Confirming first wave Schools to upload content to PGVLE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Identifying key educators from all Schools to have access to PGVLE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Recording training videos for PGVLE migration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Working with PGVLE to look at options for fellowships next year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Working with PGVLE to develop wider Governance structure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20BE519-1A11-F1FF-DADD-FDB3605C2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happening Jan-March </a:t>
            </a:r>
          </a:p>
        </p:txBody>
      </p:sp>
    </p:spTree>
    <p:extLst>
      <p:ext uri="{BB962C8B-B14F-4D97-AF65-F5344CB8AC3E}">
        <p14:creationId xmlns:p14="http://schemas.microsoft.com/office/powerpoint/2010/main" val="207828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F1F33BF-2F5E-39AD-59DF-21F53816BF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545021"/>
            <a:ext cx="11088000" cy="4682978"/>
          </a:xfrm>
        </p:spPr>
        <p:txBody>
          <a:bodyPr>
            <a:normAutofit fontScale="925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Please do not build any more of your learning material in Bridge.  </a:t>
            </a:r>
            <a:r>
              <a:rPr lang="en-US" dirty="0"/>
              <a:t>We will still be using Bridge for the next year, but material built in </a:t>
            </a:r>
            <a:r>
              <a:rPr lang="en-US" dirty="0" err="1"/>
              <a:t>powerpoint</a:t>
            </a:r>
            <a:r>
              <a:rPr lang="en-US" dirty="0"/>
              <a:t> or saved as SCORM files will be more straightforward to transfer to the new platform</a:t>
            </a:r>
            <a:endParaRPr lang="en-US" dirty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/>
                </a:solidFill>
              </a:rPr>
              <a:t>Complete your current Bridge content “spring clean” and  review of archived content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Continue to use the template for reviewing content (available from the </a:t>
            </a:r>
            <a:r>
              <a:rPr lang="en-US" dirty="0">
                <a:hlinkClick r:id="rId3"/>
              </a:rPr>
              <a:t>EoE BL team</a:t>
            </a:r>
            <a:r>
              <a:rPr lang="en-US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BL leads across the region </a:t>
            </a:r>
          </a:p>
          <a:p>
            <a:pPr marL="1028700" lvl="1" indent="-342900"/>
            <a:r>
              <a:rPr lang="en-US" dirty="0"/>
              <a:t>Please ensure the transition is a standing item on the agenda for your School Board or specialty education meetings.</a:t>
            </a:r>
          </a:p>
          <a:p>
            <a:pPr marL="1028700" lvl="1" indent="-342900"/>
            <a:r>
              <a:rPr lang="en-US" dirty="0">
                <a:solidFill>
                  <a:schemeClr val="accent4"/>
                </a:solidFill>
              </a:rPr>
              <a:t>Please get in touch with the </a:t>
            </a:r>
            <a:r>
              <a:rPr lang="en-US" dirty="0">
                <a:solidFill>
                  <a:schemeClr val="accent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EoE BL team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>
                <a:solidFill>
                  <a:schemeClr val="accent4"/>
                </a:solidFill>
              </a:rPr>
              <a:t>now to start planning your transition in more detail.</a:t>
            </a:r>
          </a:p>
          <a:p>
            <a:pPr marL="1028700" lvl="1" indent="-342900"/>
            <a:r>
              <a:rPr lang="en-US" dirty="0">
                <a:solidFill>
                  <a:schemeClr val="accent4"/>
                </a:solidFill>
              </a:rPr>
              <a:t>If you have enthusiastic educators/authors who could start to explore the PGVLE please send their details to the </a:t>
            </a:r>
            <a:r>
              <a:rPr lang="en-US" dirty="0">
                <a:solidFill>
                  <a:schemeClr val="accent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EoE BL team</a:t>
            </a:r>
            <a:r>
              <a:rPr lang="en-US" dirty="0">
                <a:solidFill>
                  <a:schemeClr val="accent1"/>
                </a:solidFill>
              </a:rPr>
              <a:t> </a:t>
            </a:r>
          </a:p>
          <a:p>
            <a:pPr marL="1028700" lvl="1" indent="-342900"/>
            <a:r>
              <a:rPr lang="en-US" dirty="0"/>
              <a:t>Please ensure your team is represented at the governance and user group meetings - these meetings will be essential in progressing the transition.</a:t>
            </a:r>
          </a:p>
          <a:p>
            <a:pPr marL="1028700" lvl="1" indent="-342900"/>
            <a:r>
              <a:rPr lang="en-US" dirty="0"/>
              <a:t>Next meeting is tomorrow 27/2 at 10am – everyone is welcome!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17DC519-896D-2906-3B00-A65D278C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next and what you need to do</a:t>
            </a:r>
          </a:p>
        </p:txBody>
      </p:sp>
    </p:spTree>
    <p:extLst>
      <p:ext uri="{BB962C8B-B14F-4D97-AF65-F5344CB8AC3E}">
        <p14:creationId xmlns:p14="http://schemas.microsoft.com/office/powerpoint/2010/main" val="1765121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DD6A2EF-CF3A-5D22-C45E-1B13DC41A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431311"/>
            <a:ext cx="11088000" cy="3456000"/>
          </a:xfrm>
        </p:spPr>
        <p:txBody>
          <a:bodyPr>
            <a:normAutofit fontScale="92500"/>
          </a:bodyPr>
          <a:lstStyle/>
          <a:p>
            <a:r>
              <a:rPr lang="en-US" dirty="0"/>
              <a:t>Please do talk to your Blended Learning Lead, and contact the </a:t>
            </a:r>
            <a:r>
              <a:rPr lang="en-US" dirty="0" err="1"/>
              <a:t>EoE</a:t>
            </a:r>
            <a:r>
              <a:rPr lang="en-US" dirty="0"/>
              <a:t> BL team if you have any questions:</a:t>
            </a:r>
          </a:p>
          <a:p>
            <a:endParaRPr lang="en-US" dirty="0"/>
          </a:p>
          <a:p>
            <a:r>
              <a:rPr lang="en-US" dirty="0" err="1"/>
              <a:t>EoE</a:t>
            </a:r>
            <a:r>
              <a:rPr lang="en-US" dirty="0"/>
              <a:t> Central Blended Learning team : </a:t>
            </a:r>
            <a:r>
              <a:rPr lang="en-US" dirty="0">
                <a:hlinkClick r:id="rId2"/>
              </a:rPr>
              <a:t>england.blendedlearning.eoe@nhs.net</a:t>
            </a:r>
            <a:r>
              <a:rPr lang="en-US" dirty="0"/>
              <a:t> </a:t>
            </a:r>
          </a:p>
          <a:p>
            <a:r>
              <a:rPr lang="en-US" dirty="0" err="1"/>
              <a:t>EoE</a:t>
            </a:r>
            <a:r>
              <a:rPr lang="en-US" dirty="0"/>
              <a:t> Associate Postgraduate Dean for Blended Learning : </a:t>
            </a:r>
            <a:r>
              <a:rPr lang="en-US" dirty="0">
                <a:hlinkClick r:id="rId3"/>
              </a:rPr>
              <a:t>s.hoodbhoy@nhs.net</a:t>
            </a:r>
            <a:endParaRPr lang="en-US" dirty="0"/>
          </a:p>
          <a:p>
            <a:r>
              <a:rPr lang="en-US" dirty="0" err="1"/>
              <a:t>EoE</a:t>
            </a:r>
            <a:r>
              <a:rPr lang="en-US" dirty="0"/>
              <a:t> Senior Fellow for Blended Learning: </a:t>
            </a:r>
            <a:r>
              <a:rPr lang="en-US" dirty="0">
                <a:hlinkClick r:id="rId4"/>
              </a:rPr>
              <a:t>sohel.samad2@nhs.net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Webpage for transition: </a:t>
            </a:r>
            <a:r>
              <a:rPr lang="en-US" dirty="0">
                <a:hlinkClick r:id="rId5"/>
              </a:rPr>
              <a:t>https://heeoe.hee.nhs.uk/blended-learning-platform/pgvle</a:t>
            </a:r>
            <a:r>
              <a:rPr lang="en-US">
                <a:hlinkClick r:id="rId5"/>
              </a:rPr>
              <a:t>-migration</a:t>
            </a:r>
            <a:r>
              <a:rPr lang="en-US"/>
              <a:t> </a:t>
            </a:r>
            <a:endParaRPr lang="en-US" dirty="0"/>
          </a:p>
          <a:p>
            <a:r>
              <a:rPr lang="en-US" dirty="0"/>
              <a:t>Link to PGVLE demo video: </a:t>
            </a:r>
            <a:r>
              <a:rPr lang="en-US" dirty="0">
                <a:hlinkClick r:id="rId6"/>
              </a:rPr>
              <a:t>https://youtu.be/8Btduf7IknY?si=TsVgGGqf-3IRbYck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F47E64-2F4D-BBA0-8A30-A22B53298D8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00" y="5181601"/>
            <a:ext cx="11012644" cy="1015803"/>
          </a:xfrm>
        </p:spPr>
        <p:txBody>
          <a:bodyPr/>
          <a:lstStyle/>
          <a:p>
            <a:r>
              <a:rPr lang="en-US" b="0" dirty="0"/>
              <a:t>Please do get in touch if you have any questions and check the website for links to extra resources. 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99173FF-CC54-2B62-D5EA-5DDA63987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details</a:t>
            </a:r>
          </a:p>
        </p:txBody>
      </p:sp>
    </p:spTree>
    <p:extLst>
      <p:ext uri="{BB962C8B-B14F-4D97-AF65-F5344CB8AC3E}">
        <p14:creationId xmlns:p14="http://schemas.microsoft.com/office/powerpoint/2010/main" val="2241745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ce8d7b2-874a-44b4-abfb-906e46a5c62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CD19819E34EDD49B0416533B4F3F5A6" ma:contentTypeVersion="8" ma:contentTypeDescription="Create a new document." ma:contentTypeScope="" ma:versionID="61000788d157ac243ecad6d9215f06d8">
  <xsd:schema xmlns:xsd="http://www.w3.org/2001/XMLSchema" xmlns:xs="http://www.w3.org/2001/XMLSchema" xmlns:p="http://schemas.microsoft.com/office/2006/metadata/properties" xmlns:ns3="dce8d7b2-874a-44b4-abfb-906e46a5c626" xmlns:ns4="e19ba090-c543-418a-b844-a85b473eef0a" targetNamespace="http://schemas.microsoft.com/office/2006/metadata/properties" ma:root="true" ma:fieldsID="b1c2fc9792435147732bd19142a51777" ns3:_="" ns4:_="">
    <xsd:import namespace="dce8d7b2-874a-44b4-abfb-906e46a5c626"/>
    <xsd:import namespace="e19ba090-c543-418a-b844-a85b473eef0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earchPropertie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e8d7b2-874a-44b4-abfb-906e46a5c6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1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9ba090-c543-418a-b844-a85b473eef0a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C08C582-7CA7-48C1-BA94-54007D9E2190}">
  <ds:schemaRefs>
    <ds:schemaRef ds:uri="http://purl.org/dc/terms/"/>
    <ds:schemaRef ds:uri="e19ba090-c543-418a-b844-a85b473eef0a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dce8d7b2-874a-44b4-abfb-906e46a5c626"/>
  </ds:schemaRefs>
</ds:datastoreItem>
</file>

<file path=customXml/itemProps2.xml><?xml version="1.0" encoding="utf-8"?>
<ds:datastoreItem xmlns:ds="http://schemas.openxmlformats.org/officeDocument/2006/customXml" ds:itemID="{C4073F72-6DD2-47FE-9462-6A65FBA98A7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764056A-9CE6-4F06-BCD8-730AD99F0B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e8d7b2-874a-44b4-abfb-906e46a5c626"/>
    <ds:schemaRef ds:uri="e19ba090-c543-418a-b844-a85b473eef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2255</TotalTime>
  <Words>662</Words>
  <Application>Microsoft Macintosh PowerPoint</Application>
  <PresentationFormat>Widescreen</PresentationFormat>
  <Paragraphs>70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Office Theme</vt:lpstr>
      <vt:lpstr>Learning Management System transfer plan</vt:lpstr>
      <vt:lpstr>PowerPoint Presentation</vt:lpstr>
      <vt:lpstr>What’s happening Jan-March </vt:lpstr>
      <vt:lpstr>What’s next and what you need to do</vt:lpstr>
      <vt:lpstr>Contact details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Management System transfer plan</dc:title>
  <dc:creator>HOODBHOY, Shazia (CAMBRIDGE UNIVERSITY HOSPITALS NHS FOUNDATION TRUST)</dc:creator>
  <cp:lastModifiedBy>HOODBHOY, Shazia (CAMBRIDGE UNIVERSITY HOSPITALS NHS FOUNDATION TRUST)</cp:lastModifiedBy>
  <cp:revision>14</cp:revision>
  <dcterms:created xsi:type="dcterms:W3CDTF">2024-11-26T11:59:29Z</dcterms:created>
  <dcterms:modified xsi:type="dcterms:W3CDTF">2025-02-26T15:00:42Z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0x0101004CD19819E34EDD49B0416533B4F3F5A6</vt:lpwstr>
  </property>
</Properties>
</file>