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8" r:id="rId6"/>
    <p:sldId id="319" r:id="rId7"/>
    <p:sldId id="292" r:id="rId8"/>
    <p:sldId id="297" r:id="rId9"/>
    <p:sldId id="306" r:id="rId10"/>
    <p:sldId id="310" r:id="rId11"/>
    <p:sldId id="275" r:id="rId12"/>
    <p:sldId id="276" r:id="rId13"/>
    <p:sldId id="277" r:id="rId14"/>
    <p:sldId id="320" r:id="rId15"/>
    <p:sldId id="278" r:id="rId16"/>
    <p:sldId id="321" r:id="rId17"/>
    <p:sldId id="279" r:id="rId18"/>
    <p:sldId id="322" r:id="rId19"/>
    <p:sldId id="283" r:id="rId20"/>
    <p:sldId id="282" r:id="rId21"/>
    <p:sldId id="323" r:id="rId22"/>
    <p:sldId id="284" r:id="rId23"/>
    <p:sldId id="324" r:id="rId24"/>
    <p:sldId id="285" r:id="rId25"/>
    <p:sldId id="325" r:id="rId26"/>
    <p:sldId id="286" r:id="rId27"/>
    <p:sldId id="326" r:id="rId28"/>
    <p:sldId id="287" r:id="rId29"/>
    <p:sldId id="327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6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95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38315-AF9A-4516-BBA6-83FBD29D64A3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1C4F4-F0CA-4098-95F9-F3B65BAE42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417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B6D37-9FBC-1840-A4A1-D059EBCA7E9C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13211-64DC-514C-A160-08A4A3D37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89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8168EDA1-DDEC-884D-9F66-DD5DFEFC1A35}" type="slidenum">
              <a:rPr lang="en-GB"/>
              <a:pPr eaLnBrk="1" hangingPunct="1"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20DE-76EC-4223-A570-28BD29CB24BE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9A63-4E1C-4A9E-AAF7-BC4CFA1D92D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Trainees in Difficulty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Brendon O’Leary</a:t>
            </a:r>
          </a:p>
          <a:p>
            <a:r>
              <a:rPr lang="en-GB" sz="1800" dirty="0"/>
              <a:t>(with thanks to Claire Giles and Janet Rutherford)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Discussions with the trainee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Discussions with the trainee</a:t>
            </a:r>
          </a:p>
          <a:p>
            <a:r>
              <a:rPr lang="en-GB" dirty="0"/>
              <a:t>Keep open and non-judgemental</a:t>
            </a:r>
          </a:p>
          <a:p>
            <a:r>
              <a:rPr lang="en-GB" dirty="0"/>
              <a:t>Establish an equal relationship based on honesty and respect</a:t>
            </a:r>
          </a:p>
          <a:p>
            <a:r>
              <a:rPr lang="en-GB" dirty="0"/>
              <a:t>Avoid assumptions</a:t>
            </a:r>
          </a:p>
          <a:p>
            <a:r>
              <a:rPr lang="en-GB" dirty="0"/>
              <a:t>Consider learning styles</a:t>
            </a:r>
          </a:p>
          <a:p>
            <a:r>
              <a:rPr lang="en-GB" dirty="0"/>
              <a:t>Include the trainee’s perspective, not just the evidence you have gathered</a:t>
            </a:r>
          </a:p>
          <a:p>
            <a:r>
              <a:rPr lang="en-GB" dirty="0"/>
              <a:t>Explore their goals</a:t>
            </a:r>
          </a:p>
          <a:p>
            <a:r>
              <a:rPr lang="en-GB" dirty="0"/>
              <a:t>Use motivational interviewing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dirty="0"/>
              <a:t>Ways to achieve an adult-adult relationship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/>
              <a:t>Ways to achieve an adult-adult relationship</a:t>
            </a:r>
          </a:p>
          <a:p>
            <a:r>
              <a:rPr lang="en-GB" sz="2800" dirty="0"/>
              <a:t>Establish a safe environment – comfortable, open and honest</a:t>
            </a:r>
          </a:p>
          <a:p>
            <a:r>
              <a:rPr lang="en-GB" sz="2800" dirty="0"/>
              <a:t>Start low and go slow</a:t>
            </a:r>
          </a:p>
          <a:p>
            <a:r>
              <a:rPr lang="en-GB" sz="2800" dirty="0"/>
              <a:t>Build an accurate picture together</a:t>
            </a:r>
          </a:p>
          <a:p>
            <a:r>
              <a:rPr lang="en-GB" sz="2800" dirty="0"/>
              <a:t>Validate feelings and explore specifics before suggesting a trainee’s perceptions needs ‘adjusting’</a:t>
            </a:r>
          </a:p>
          <a:p>
            <a:r>
              <a:rPr lang="en-GB" sz="2800" dirty="0"/>
              <a:t>Encourage reflection and self-evaluation</a:t>
            </a:r>
          </a:p>
          <a:p>
            <a:r>
              <a:rPr lang="en-GB" sz="2800" dirty="0"/>
              <a:t>Develop a joint management plan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dirty="0"/>
              <a:t>Preventing Conflict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/>
              <a:t>Preventing Conflict</a:t>
            </a:r>
          </a:p>
          <a:p>
            <a:r>
              <a:rPr lang="en-GB" sz="2800" dirty="0"/>
              <a:t>Ensure good feedback skills</a:t>
            </a:r>
          </a:p>
          <a:p>
            <a:r>
              <a:rPr lang="en-GB" sz="2800" dirty="0"/>
              <a:t>Establish the supportive purpose of the session</a:t>
            </a:r>
          </a:p>
          <a:p>
            <a:r>
              <a:rPr lang="en-GB" sz="2800" dirty="0"/>
              <a:t>Build rapport initially by stressing the positives</a:t>
            </a:r>
          </a:p>
          <a:p>
            <a:r>
              <a:rPr lang="en-GB" sz="2800" dirty="0"/>
              <a:t>When moving onto a trickier area, explore the trainee’s perspective initially, avoid judgemental words, use Socratic questioning</a:t>
            </a:r>
          </a:p>
          <a:p>
            <a:r>
              <a:rPr lang="en-GB" sz="2800" dirty="0"/>
              <a:t>Watch </a:t>
            </a:r>
            <a:r>
              <a:rPr lang="en-GB" sz="2800" dirty="0" err="1"/>
              <a:t>verbals</a:t>
            </a:r>
            <a:r>
              <a:rPr lang="en-GB" sz="2800" dirty="0"/>
              <a:t> and non-</a:t>
            </a:r>
            <a:r>
              <a:rPr lang="en-GB" sz="2800" dirty="0" err="1"/>
              <a:t>verbals</a:t>
            </a:r>
            <a:endParaRPr lang="en-GB" sz="2800" dirty="0"/>
          </a:p>
          <a:p>
            <a:r>
              <a:rPr lang="en-GB" sz="2800" dirty="0"/>
              <a:t>Tread carefully, be sensitive and validate feelings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/>
              <a:t>SID Framework</a:t>
            </a:r>
          </a:p>
          <a:p>
            <a:pPr>
              <a:buFont typeface="Wingdings" charset="2"/>
              <a:buChar char="§"/>
            </a:pPr>
            <a:r>
              <a:rPr lang="en-GB" dirty="0"/>
              <a:t>S = Share your concerns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C</a:t>
            </a:r>
            <a:r>
              <a:rPr lang="en-GB" dirty="0" err="1"/>
              <a:t>olleagues</a:t>
            </a:r>
            <a:r>
              <a:rPr lang="en-GB" dirty="0"/>
              <a:t>, TPD, Deanery</a:t>
            </a:r>
          </a:p>
          <a:p>
            <a:pPr>
              <a:buFont typeface="Wingdings" charset="2"/>
              <a:buChar char="§"/>
            </a:pPr>
            <a:r>
              <a:rPr lang="en-GB" dirty="0"/>
              <a:t>I = Involve the trainee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A</a:t>
            </a:r>
            <a:r>
              <a:rPr lang="en-GB" dirty="0" err="1"/>
              <a:t>lways</a:t>
            </a:r>
            <a:r>
              <a:rPr lang="en-GB" dirty="0"/>
              <a:t> 2 sides to a story</a:t>
            </a:r>
          </a:p>
          <a:p>
            <a:pPr>
              <a:buFont typeface="Wingdings" charset="2"/>
              <a:buChar char="§"/>
            </a:pPr>
            <a:r>
              <a:rPr lang="en-GB" dirty="0"/>
              <a:t>D = Document</a:t>
            </a:r>
          </a:p>
          <a:p>
            <a:pPr lvl="1">
              <a:buFont typeface="Wingdings" charset="2"/>
              <a:buChar char="§"/>
            </a:pPr>
            <a:r>
              <a:rPr lang="en-GB" dirty="0"/>
              <a:t>Detailed, factual, accurate, relevant, objective and justifiable.</a:t>
            </a:r>
          </a:p>
          <a:p>
            <a:pPr lvl="1">
              <a:buFont typeface="Wingdings" charset="2"/>
              <a:buChar char="§"/>
            </a:pPr>
            <a:r>
              <a:rPr lang="en-GB" dirty="0"/>
              <a:t>Use descriptive, specific and non-judgemental language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Poor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GB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Poor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Identify if general or specific</a:t>
            </a:r>
          </a:p>
          <a:p>
            <a:r>
              <a:rPr lang="en-GB" sz="2400" dirty="0"/>
              <a:t>Get the trainee to evaluate their own knowledge using Curriculum Self-assessment rating scale, MCQ websites, PEP etc</a:t>
            </a:r>
          </a:p>
          <a:p>
            <a:r>
              <a:rPr lang="en-GB" sz="2400" dirty="0"/>
              <a:t>Do lots of RCA</a:t>
            </a:r>
          </a:p>
          <a:p>
            <a:r>
              <a:rPr lang="en-GB" sz="2400" dirty="0"/>
              <a:t>RCGP Essential Knowledge Challenge</a:t>
            </a:r>
          </a:p>
          <a:p>
            <a:r>
              <a:rPr lang="en-GB" sz="2400" dirty="0"/>
              <a:t>Get them to help out in nurse-led chronic disease clinics</a:t>
            </a:r>
          </a:p>
          <a:p>
            <a:r>
              <a:rPr lang="en-GB" sz="2400" dirty="0"/>
              <a:t>Look at the AKT feedback as well as their results</a:t>
            </a:r>
          </a:p>
          <a:p>
            <a:r>
              <a:rPr lang="en-GB" sz="2400" dirty="0"/>
              <a:t>Consider an AKT course</a:t>
            </a:r>
          </a:p>
          <a:p>
            <a:r>
              <a:rPr lang="en-GB" sz="2400" dirty="0"/>
              <a:t>Consider small study groups to share the work</a:t>
            </a:r>
          </a:p>
          <a:p>
            <a:r>
              <a:rPr lang="en-GB" sz="2400" dirty="0"/>
              <a:t>Cram stats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Poor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TiD definition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395922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GB"/>
              <a:t>	A trainee in difficulty is one whose progress is causing concern or who is not meeting curricular requirements. This may be due to </a:t>
            </a:r>
          </a:p>
          <a:p>
            <a:pPr lvl="1"/>
            <a:r>
              <a:rPr lang="en-GB"/>
              <a:t>ill health, </a:t>
            </a:r>
          </a:p>
          <a:p>
            <a:pPr lvl="1"/>
            <a:r>
              <a:rPr lang="en-GB"/>
              <a:t>life events, </a:t>
            </a:r>
          </a:p>
          <a:p>
            <a:pPr lvl="1"/>
            <a:r>
              <a:rPr lang="en-GB"/>
              <a:t>difficulties with learning or </a:t>
            </a:r>
          </a:p>
          <a:p>
            <a:pPr lvl="1"/>
            <a:r>
              <a:rPr lang="en-GB"/>
              <a:t>through less than satisfactory professional conduct.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Poor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Stephen Covey’s </a:t>
            </a:r>
            <a:r>
              <a:rPr lang="en-GB" i="1" dirty="0"/>
              <a:t>The Seven Habits of Effective People</a:t>
            </a:r>
            <a:r>
              <a:rPr lang="en-GB" dirty="0"/>
              <a:t> – find out what the trainee sees themselves doing in the future</a:t>
            </a:r>
          </a:p>
          <a:p>
            <a:r>
              <a:rPr lang="en-GB" dirty="0"/>
              <a:t>NLP – core values and the wheel of life</a:t>
            </a:r>
          </a:p>
          <a:p>
            <a:r>
              <a:rPr lang="en-GB" dirty="0"/>
              <a:t>Motivational interviewing</a:t>
            </a:r>
          </a:p>
          <a:p>
            <a:r>
              <a:rPr lang="en-GB" dirty="0"/>
              <a:t>Role modelling – share with them how you deal with your own difficulties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Coming up with a plan:</a:t>
            </a:r>
            <a:br>
              <a:rPr lang="en-GB" sz="3600" dirty="0"/>
            </a:br>
            <a:r>
              <a:rPr lang="en-GB" sz="3600" dirty="0"/>
              <a:t>Constantly Uncertain/ Can’t Make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Coming up with a plan:</a:t>
            </a:r>
            <a:br>
              <a:rPr lang="en-GB" sz="3600" dirty="0"/>
            </a:br>
            <a:r>
              <a:rPr lang="en-GB" sz="3600" dirty="0"/>
              <a:t>Constantly Uncertain/ Can’t Make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Explore complexity theory – competence, capability, complexity, certainty and chaos</a:t>
            </a:r>
          </a:p>
          <a:p>
            <a:r>
              <a:rPr lang="en-GB" sz="2800" dirty="0"/>
              <a:t>Encourage them to explore ICE with the patient</a:t>
            </a:r>
          </a:p>
          <a:p>
            <a:r>
              <a:rPr lang="en-GB" sz="2800" dirty="0"/>
              <a:t>Encourage them to discuss dilemmas with pts and aim for shared decision making</a:t>
            </a:r>
          </a:p>
          <a:p>
            <a:r>
              <a:rPr lang="en-GB" sz="2800" dirty="0"/>
              <a:t>Don’t give them the answers every time they ask – facilitate them finding the answer themselves</a:t>
            </a:r>
          </a:p>
          <a:p>
            <a:r>
              <a:rPr lang="en-GB" sz="2800" dirty="0"/>
              <a:t>Encourage them to start learning in a  non-linear way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Lacking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Lacking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As before, but a bit more!</a:t>
            </a:r>
          </a:p>
          <a:p>
            <a:r>
              <a:rPr lang="en-GB" sz="2800" dirty="0"/>
              <a:t>Establish where they are on the transition curve</a:t>
            </a:r>
          </a:p>
          <a:p>
            <a:r>
              <a:rPr lang="en-GB" sz="2800" dirty="0"/>
              <a:t>Make sure they have enough clinical experience with effective feedback</a:t>
            </a:r>
          </a:p>
          <a:p>
            <a:r>
              <a:rPr lang="en-GB" sz="2800" dirty="0"/>
              <a:t>Encourage reflection</a:t>
            </a:r>
          </a:p>
          <a:p>
            <a:r>
              <a:rPr lang="en-GB" sz="2800" dirty="0"/>
              <a:t>Encourage them to find answers for themselves</a:t>
            </a:r>
          </a:p>
          <a:p>
            <a:r>
              <a:rPr lang="en-GB" sz="2800" dirty="0"/>
              <a:t>Encourage them to discuss their anxieties with their peers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The </a:t>
            </a:r>
            <a:r>
              <a:rPr lang="en-GB" dirty="0" err="1"/>
              <a:t>Muddly</a:t>
            </a:r>
            <a:r>
              <a:rPr lang="en-GB" dirty="0"/>
              <a:t> Consulter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The </a:t>
            </a:r>
            <a:r>
              <a:rPr lang="en-GB" dirty="0" err="1"/>
              <a:t>Muddly</a:t>
            </a:r>
            <a:r>
              <a:rPr lang="en-GB" dirty="0"/>
              <a:t> Consulter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Establish an agenda and encourage screening</a:t>
            </a:r>
          </a:p>
          <a:p>
            <a:r>
              <a:rPr lang="en-GB" dirty="0"/>
              <a:t>Signpost and summarise</a:t>
            </a:r>
          </a:p>
          <a:p>
            <a:r>
              <a:rPr lang="en-GB" dirty="0"/>
              <a:t>Work on systematic problem-solving skills</a:t>
            </a:r>
          </a:p>
          <a:p>
            <a:r>
              <a:rPr lang="en-GB" dirty="0"/>
              <a:t>Video regularly, stop a consultation every 2mins ‘What was going on in your head then?’</a:t>
            </a:r>
          </a:p>
          <a:p>
            <a:r>
              <a:rPr lang="en-GB" dirty="0"/>
              <a:t>Joint surgeries, taking turns to lead, making your reasoning explicit</a:t>
            </a:r>
          </a:p>
          <a:p>
            <a:r>
              <a:rPr lang="en-GB" dirty="0"/>
              <a:t>Create some discomfort by shortening their consultation timings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 with a plan:</a:t>
            </a:r>
            <a:br>
              <a:rPr lang="en-GB" dirty="0"/>
            </a:br>
            <a:r>
              <a:rPr lang="en-GB" dirty="0"/>
              <a:t>Common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Review your approach regularly</a:t>
            </a:r>
          </a:p>
          <a:p>
            <a:r>
              <a:rPr lang="en-GB" dirty="0"/>
              <a:t>Ensure pt safety, </a:t>
            </a:r>
            <a:r>
              <a:rPr lang="en-GB" i="1" dirty="0"/>
              <a:t>and be explicit about that</a:t>
            </a:r>
          </a:p>
          <a:p>
            <a:r>
              <a:rPr lang="en-GB" dirty="0"/>
              <a:t>Debriefs, nominated supervisor for every surgery</a:t>
            </a:r>
          </a:p>
          <a:p>
            <a:r>
              <a:rPr lang="en-GB" dirty="0"/>
              <a:t>Regular random case analysis, videoing, joint surgeries</a:t>
            </a:r>
          </a:p>
          <a:p>
            <a:r>
              <a:rPr lang="en-GB" dirty="0"/>
              <a:t>Role play as a way of reinforcing altered behaviour</a:t>
            </a:r>
          </a:p>
          <a:p>
            <a:r>
              <a:rPr lang="en-GB" dirty="0"/>
              <a:t>Increase number CBDs and COTs</a:t>
            </a:r>
          </a:p>
          <a:p>
            <a:r>
              <a:rPr lang="en-GB" dirty="0"/>
              <a:t>Give praise where due and be prepared to challenge too</a:t>
            </a:r>
          </a:p>
          <a:p>
            <a:r>
              <a:rPr lang="en-GB" dirty="0"/>
              <a:t>Encourage reflection and self-evaluation</a:t>
            </a:r>
          </a:p>
          <a:p>
            <a:r>
              <a:rPr lang="en-GB" dirty="0"/>
              <a:t>Timetable regular reviews</a:t>
            </a:r>
          </a:p>
          <a:p>
            <a:r>
              <a:rPr lang="en-GB" dirty="0"/>
              <a:t>Talk, talk, talk and share your concerns with others</a:t>
            </a:r>
          </a:p>
          <a:p>
            <a:r>
              <a:rPr lang="en-GB" dirty="0"/>
              <a:t>DOCUMENT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Trainees in Difficulty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Don’t assume that a trainee who </a:t>
            </a:r>
            <a:r>
              <a:rPr lang="en-GB" i="1" dirty="0"/>
              <a:t>performs </a:t>
            </a:r>
            <a:r>
              <a:rPr lang="en-GB" dirty="0"/>
              <a:t>badly is a bad trainee………</a:t>
            </a:r>
          </a:p>
          <a:p>
            <a:endParaRPr lang="en-GB" dirty="0"/>
          </a:p>
          <a:p>
            <a:r>
              <a:rPr lang="en-GB" dirty="0"/>
              <a:t>The trainer needs to be humble enough to explore their own potential role </a:t>
            </a:r>
            <a:r>
              <a:rPr lang="en-GB"/>
              <a:t>in this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struggling trainee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 err="1"/>
              <a:t>RDMp</a:t>
            </a:r>
            <a:r>
              <a:rPr lang="en-US" dirty="0"/>
              <a:t> helps identify problems with …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PERFORMANCE</a:t>
            </a:r>
            <a:endParaRPr lang="en-US" dirty="0"/>
          </a:p>
          <a:p>
            <a:r>
              <a:rPr lang="en-US" dirty="0"/>
              <a:t>SKIPE is a framework that can be used to help identify…..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CAUSAL/INFLUENTIAL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3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1116013" y="620713"/>
            <a:ext cx="6911975" cy="5732462"/>
            <a:chOff x="839" y="482"/>
            <a:chExt cx="4354" cy="3611"/>
          </a:xfrm>
        </p:grpSpPr>
        <p:sp>
          <p:nvSpPr>
            <p:cNvPr id="16396" name="Oval 4"/>
            <p:cNvSpPr>
              <a:spLocks noChangeArrowheads="1"/>
            </p:cNvSpPr>
            <p:nvPr/>
          </p:nvSpPr>
          <p:spPr bwMode="auto">
            <a:xfrm>
              <a:off x="1746" y="482"/>
              <a:ext cx="2495" cy="249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Oval 5"/>
            <p:cNvSpPr>
              <a:spLocks noChangeArrowheads="1"/>
            </p:cNvSpPr>
            <p:nvPr/>
          </p:nvSpPr>
          <p:spPr bwMode="auto">
            <a:xfrm>
              <a:off x="839" y="1480"/>
              <a:ext cx="2540" cy="258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" name="Oval 6"/>
            <p:cNvSpPr>
              <a:spLocks noChangeArrowheads="1"/>
            </p:cNvSpPr>
            <p:nvPr/>
          </p:nvSpPr>
          <p:spPr bwMode="auto">
            <a:xfrm>
              <a:off x="2699" y="1525"/>
              <a:ext cx="2494" cy="256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6372225" y="1052513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Teacher</a:t>
            </a:r>
          </a:p>
        </p:txBody>
      </p: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323850" y="6021388"/>
            <a:ext cx="187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Learner</a:t>
            </a:r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7308850" y="6092825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Environment</a:t>
            </a:r>
          </a:p>
        </p:txBody>
      </p:sp>
      <p:sp>
        <p:nvSpPr>
          <p:cNvPr id="16390" name="Text Box 11"/>
          <p:cNvSpPr txBox="1">
            <a:spLocks noChangeArrowheads="1"/>
          </p:cNvSpPr>
          <p:nvPr/>
        </p:nvSpPr>
        <p:spPr bwMode="auto">
          <a:xfrm>
            <a:off x="3132138" y="836613"/>
            <a:ext cx="27940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400" b="1">
                <a:latin typeface="Arial" charset="0"/>
              </a:rPr>
              <a:t>Unsupportive  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Overly critical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Unreasonable expectations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Disinterested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Non challenging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Failure to meet learner</a:t>
            </a:r>
            <a:r>
              <a:rPr lang="ja-JP" altLang="en-GB" sz="1400" b="1">
                <a:latin typeface="Arial" charset="0"/>
              </a:rPr>
              <a:t>’</a:t>
            </a:r>
            <a:r>
              <a:rPr lang="en-GB" sz="1400" b="1">
                <a:latin typeface="Arial" charset="0"/>
              </a:rPr>
              <a:t>s needs</a:t>
            </a:r>
          </a:p>
        </p:txBody>
      </p:sp>
      <p:sp>
        <p:nvSpPr>
          <p:cNvPr id="16391" name="Text Box 12"/>
          <p:cNvSpPr txBox="1">
            <a:spLocks noChangeArrowheads="1"/>
          </p:cNvSpPr>
          <p:nvPr/>
        </p:nvSpPr>
        <p:spPr bwMode="auto">
          <a:xfrm>
            <a:off x="1801813" y="4365625"/>
            <a:ext cx="11287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400" b="1">
                <a:latin typeface="Arial" charset="0"/>
              </a:rPr>
              <a:t>Knowledge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Skills</a:t>
            </a:r>
          </a:p>
          <a:p>
            <a:pPr algn="ctr" eaLnBrk="1" hangingPunct="1"/>
            <a:r>
              <a:rPr lang="en-GB" sz="1400" b="1">
                <a:latin typeface="Arial" charset="0"/>
              </a:rPr>
              <a:t>Attitudes</a:t>
            </a: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5097463" y="4027488"/>
            <a:ext cx="317976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200" b="1">
                <a:latin typeface="Arial" charset="0"/>
              </a:rPr>
              <a:t>Work 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(e.g. workload, unsupportive staff)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Social 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(e.g. marital, financial)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Personal 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(e.g. substance abuse, illness)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Training </a:t>
            </a:r>
          </a:p>
          <a:p>
            <a:pPr algn="ctr" eaLnBrk="1" hangingPunct="1"/>
            <a:r>
              <a:rPr lang="en-GB" sz="1200" b="1">
                <a:latin typeface="Arial" charset="0"/>
              </a:rPr>
              <a:t>(e.g. unsupportive VTS, lack of guidance)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76238" y="276225"/>
            <a:ext cx="2205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 does the</a:t>
            </a:r>
          </a:p>
          <a:p>
            <a:pPr algn="ctr" eaLnBrk="1" hangingPunct="1"/>
            <a:r>
              <a:rPr lang="en-GB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 lie?</a:t>
            </a:r>
          </a:p>
        </p:txBody>
      </p:sp>
      <p:sp>
        <p:nvSpPr>
          <p:cNvPr id="16394" name="Text Box 15"/>
          <p:cNvSpPr txBox="1">
            <a:spLocks noChangeArrowheads="1"/>
          </p:cNvSpPr>
          <p:nvPr/>
        </p:nvSpPr>
        <p:spPr bwMode="auto">
          <a:xfrm>
            <a:off x="5703888" y="63500"/>
            <a:ext cx="2967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200" b="1"/>
              <a:t>Steinert 2008:BMJ 336, 150-153</a:t>
            </a:r>
          </a:p>
        </p:txBody>
      </p:sp>
      <p:sp>
        <p:nvSpPr>
          <p:cNvPr id="16395" name="Freeform 18"/>
          <p:cNvSpPr>
            <a:spLocks/>
          </p:cNvSpPr>
          <p:nvPr/>
        </p:nvSpPr>
        <p:spPr bwMode="auto">
          <a:xfrm>
            <a:off x="4386263" y="3168650"/>
            <a:ext cx="600075" cy="1201738"/>
          </a:xfrm>
          <a:custGeom>
            <a:avLst/>
            <a:gdLst>
              <a:gd name="T0" fmla="*/ 197 w 378"/>
              <a:gd name="T1" fmla="*/ 0 h 757"/>
              <a:gd name="T2" fmla="*/ 177 w 378"/>
              <a:gd name="T3" fmla="*/ 13 h 757"/>
              <a:gd name="T4" fmla="*/ 137 w 378"/>
              <a:gd name="T5" fmla="*/ 27 h 757"/>
              <a:gd name="T6" fmla="*/ 63 w 378"/>
              <a:gd name="T7" fmla="*/ 94 h 757"/>
              <a:gd name="T8" fmla="*/ 50 w 378"/>
              <a:gd name="T9" fmla="*/ 114 h 757"/>
              <a:gd name="T10" fmla="*/ 171 w 378"/>
              <a:gd name="T11" fmla="*/ 214 h 757"/>
              <a:gd name="T12" fmla="*/ 231 w 378"/>
              <a:gd name="T13" fmla="*/ 248 h 757"/>
              <a:gd name="T14" fmla="*/ 264 w 378"/>
              <a:gd name="T15" fmla="*/ 301 h 757"/>
              <a:gd name="T16" fmla="*/ 191 w 378"/>
              <a:gd name="T17" fmla="*/ 368 h 757"/>
              <a:gd name="T18" fmla="*/ 150 w 378"/>
              <a:gd name="T19" fmla="*/ 382 h 757"/>
              <a:gd name="T20" fmla="*/ 130 w 378"/>
              <a:gd name="T21" fmla="*/ 388 h 757"/>
              <a:gd name="T22" fmla="*/ 84 w 378"/>
              <a:gd name="T23" fmla="*/ 408 h 757"/>
              <a:gd name="T24" fmla="*/ 43 w 378"/>
              <a:gd name="T25" fmla="*/ 422 h 757"/>
              <a:gd name="T26" fmla="*/ 17 w 378"/>
              <a:gd name="T27" fmla="*/ 469 h 757"/>
              <a:gd name="T28" fmla="*/ 23 w 378"/>
              <a:gd name="T29" fmla="*/ 542 h 757"/>
              <a:gd name="T30" fmla="*/ 77 w 378"/>
              <a:gd name="T31" fmla="*/ 569 h 757"/>
              <a:gd name="T32" fmla="*/ 325 w 378"/>
              <a:gd name="T33" fmla="*/ 589 h 757"/>
              <a:gd name="T34" fmla="*/ 378 w 378"/>
              <a:gd name="T35" fmla="*/ 629 h 757"/>
              <a:gd name="T36" fmla="*/ 291 w 378"/>
              <a:gd name="T37" fmla="*/ 676 h 757"/>
              <a:gd name="T38" fmla="*/ 84 w 378"/>
              <a:gd name="T39" fmla="*/ 710 h 757"/>
              <a:gd name="T40" fmla="*/ 17 w 378"/>
              <a:gd name="T41" fmla="*/ 730 h 757"/>
              <a:gd name="T42" fmla="*/ 3 w 378"/>
              <a:gd name="T43" fmla="*/ 757 h 75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8"/>
              <a:gd name="T67" fmla="*/ 0 h 757"/>
              <a:gd name="T68" fmla="*/ 378 w 378"/>
              <a:gd name="T69" fmla="*/ 757 h 75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8" h="757">
                <a:moveTo>
                  <a:pt x="197" y="0"/>
                </a:moveTo>
                <a:cubicBezTo>
                  <a:pt x="190" y="4"/>
                  <a:pt x="184" y="10"/>
                  <a:pt x="177" y="13"/>
                </a:cubicBezTo>
                <a:cubicBezTo>
                  <a:pt x="164" y="19"/>
                  <a:pt x="137" y="27"/>
                  <a:pt x="137" y="27"/>
                </a:cubicBezTo>
                <a:cubicBezTo>
                  <a:pt x="111" y="53"/>
                  <a:pt x="99" y="82"/>
                  <a:pt x="63" y="94"/>
                </a:cubicBezTo>
                <a:cubicBezTo>
                  <a:pt x="59" y="101"/>
                  <a:pt x="53" y="107"/>
                  <a:pt x="50" y="114"/>
                </a:cubicBezTo>
                <a:cubicBezTo>
                  <a:pt x="18" y="188"/>
                  <a:pt x="122" y="200"/>
                  <a:pt x="171" y="214"/>
                </a:cubicBezTo>
                <a:cubicBezTo>
                  <a:pt x="190" y="235"/>
                  <a:pt x="204" y="241"/>
                  <a:pt x="231" y="248"/>
                </a:cubicBezTo>
                <a:cubicBezTo>
                  <a:pt x="240" y="274"/>
                  <a:pt x="256" y="275"/>
                  <a:pt x="264" y="301"/>
                </a:cubicBezTo>
                <a:cubicBezTo>
                  <a:pt x="242" y="359"/>
                  <a:pt x="246" y="350"/>
                  <a:pt x="191" y="368"/>
                </a:cubicBezTo>
                <a:cubicBezTo>
                  <a:pt x="177" y="372"/>
                  <a:pt x="164" y="378"/>
                  <a:pt x="150" y="382"/>
                </a:cubicBezTo>
                <a:cubicBezTo>
                  <a:pt x="143" y="384"/>
                  <a:pt x="130" y="388"/>
                  <a:pt x="130" y="388"/>
                </a:cubicBezTo>
                <a:cubicBezTo>
                  <a:pt x="97" y="411"/>
                  <a:pt x="124" y="396"/>
                  <a:pt x="84" y="408"/>
                </a:cubicBezTo>
                <a:cubicBezTo>
                  <a:pt x="70" y="412"/>
                  <a:pt x="43" y="422"/>
                  <a:pt x="43" y="422"/>
                </a:cubicBezTo>
                <a:cubicBezTo>
                  <a:pt x="37" y="431"/>
                  <a:pt x="18" y="459"/>
                  <a:pt x="17" y="469"/>
                </a:cubicBezTo>
                <a:cubicBezTo>
                  <a:pt x="15" y="493"/>
                  <a:pt x="18" y="518"/>
                  <a:pt x="23" y="542"/>
                </a:cubicBezTo>
                <a:cubicBezTo>
                  <a:pt x="27" y="561"/>
                  <a:pt x="63" y="565"/>
                  <a:pt x="77" y="569"/>
                </a:cubicBezTo>
                <a:cubicBezTo>
                  <a:pt x="153" y="594"/>
                  <a:pt x="244" y="582"/>
                  <a:pt x="325" y="589"/>
                </a:cubicBezTo>
                <a:cubicBezTo>
                  <a:pt x="360" y="596"/>
                  <a:pt x="368" y="596"/>
                  <a:pt x="378" y="629"/>
                </a:cubicBezTo>
                <a:cubicBezTo>
                  <a:pt x="351" y="672"/>
                  <a:pt x="349" y="661"/>
                  <a:pt x="291" y="676"/>
                </a:cubicBezTo>
                <a:cubicBezTo>
                  <a:pt x="223" y="694"/>
                  <a:pt x="154" y="702"/>
                  <a:pt x="84" y="710"/>
                </a:cubicBezTo>
                <a:cubicBezTo>
                  <a:pt x="34" y="726"/>
                  <a:pt x="57" y="719"/>
                  <a:pt x="17" y="730"/>
                </a:cubicBezTo>
                <a:cubicBezTo>
                  <a:pt x="0" y="746"/>
                  <a:pt x="3" y="737"/>
                  <a:pt x="3" y="75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9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RDM-p</a:t>
            </a: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628775"/>
            <a:ext cx="8229600" cy="2663825"/>
          </a:xfrm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9750" y="4508500"/>
            <a:ext cx="82089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i="1" dirty="0"/>
              <a:t>relate to someone, diagnose their needs, manage the process, and at all times ensure you act professionally. </a:t>
            </a:r>
          </a:p>
          <a:p>
            <a:endParaRPr lang="en-GB" i="1" dirty="0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1979613" y="5157788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i="1"/>
              <a:t>Tim Norfolk</a:t>
            </a:r>
          </a:p>
          <a:p>
            <a:r>
              <a:rPr lang="en-GB" i="1"/>
              <a:t> </a:t>
            </a:r>
            <a:endParaRPr lang="en-GB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979613" y="5157788"/>
            <a:ext cx="457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i="1" dirty="0"/>
              <a:t>	</a:t>
            </a:r>
            <a:r>
              <a:rPr lang="en-GB" i="1" dirty="0">
                <a:solidFill>
                  <a:srgbClr val="FF0000"/>
                </a:solidFill>
              </a:rPr>
              <a:t> 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13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200" i="1" dirty="0">
                <a:latin typeface="Arial" charset="0"/>
              </a:rPr>
              <a:t>May start as </a:t>
            </a:r>
            <a:r>
              <a:rPr lang="ja-JP" altLang="en-GB" sz="2200" i="1" dirty="0">
                <a:latin typeface="Arial" charset="0"/>
              </a:rPr>
              <a:t>“</a:t>
            </a:r>
            <a:r>
              <a:rPr lang="en-GB" sz="2200" i="1" dirty="0">
                <a:latin typeface="Arial" charset="0"/>
              </a:rPr>
              <a:t>gut feeling</a:t>
            </a:r>
            <a:r>
              <a:rPr lang="ja-JP" altLang="en-GB" sz="2200" i="1" dirty="0">
                <a:latin typeface="Arial" charset="0"/>
              </a:rPr>
              <a:t>”</a:t>
            </a:r>
            <a:r>
              <a:rPr lang="en-GB" sz="2200" i="1" dirty="0">
                <a:latin typeface="Arial" charset="0"/>
              </a:rPr>
              <a:t> but try to evidence with clear statement of areas of concern </a:t>
            </a:r>
            <a:r>
              <a:rPr lang="en-GB" sz="3100" i="1" dirty="0">
                <a:latin typeface="Arial" charset="0"/>
              </a:rPr>
              <a:t>	</a:t>
            </a:r>
            <a:r>
              <a:rPr lang="en-GB" i="1" dirty="0">
                <a:latin typeface="Arial" charset="0"/>
              </a:rPr>
              <a:t>	</a:t>
            </a:r>
            <a:endParaRPr lang="en-GB" dirty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600" dirty="0">
                <a:latin typeface="Arial" charset="0"/>
              </a:rPr>
              <a:t>	Collect evidence from several sources:</a:t>
            </a:r>
          </a:p>
          <a:p>
            <a:pPr lvl="1">
              <a:lnSpc>
                <a:spcPct val="90000"/>
              </a:lnSpc>
            </a:pPr>
            <a:r>
              <a:rPr lang="en-GB" sz="2200" b="1" dirty="0">
                <a:latin typeface="Arial" charset="0"/>
              </a:rPr>
              <a:t>Verbal statements from others: </a:t>
            </a:r>
          </a:p>
          <a:p>
            <a:pPr lvl="1">
              <a:lnSpc>
                <a:spcPct val="90000"/>
              </a:lnSpc>
            </a:pPr>
            <a:r>
              <a:rPr lang="en-GB" sz="2200" b="1" dirty="0">
                <a:latin typeface="Arial" charset="0"/>
              </a:rPr>
              <a:t>Written statements from others: </a:t>
            </a:r>
          </a:p>
          <a:p>
            <a:pPr lvl="1">
              <a:lnSpc>
                <a:spcPct val="90000"/>
              </a:lnSpc>
            </a:pPr>
            <a:r>
              <a:rPr lang="en-GB" sz="2200" b="1" dirty="0">
                <a:latin typeface="Arial" charset="0"/>
              </a:rPr>
              <a:t>Things you have noticed: This may be K, S &amp; A</a:t>
            </a:r>
          </a:p>
          <a:p>
            <a:pPr lvl="2">
              <a:lnSpc>
                <a:spcPct val="90000"/>
              </a:lnSpc>
            </a:pPr>
            <a:r>
              <a:rPr lang="en-GB" sz="1900" dirty="0">
                <a:latin typeface="Arial" charset="0"/>
              </a:rPr>
              <a:t>Record the specifics of the event.</a:t>
            </a:r>
          </a:p>
          <a:p>
            <a:pPr lvl="1">
              <a:lnSpc>
                <a:spcPct val="90000"/>
              </a:lnSpc>
            </a:pPr>
            <a:r>
              <a:rPr lang="en-GB" sz="2200" b="1" dirty="0">
                <a:latin typeface="Arial" charset="0"/>
              </a:rPr>
              <a:t>Things the trainee has noticed</a:t>
            </a:r>
            <a:r>
              <a:rPr lang="en-GB" sz="2200" dirty="0">
                <a:latin typeface="Arial" charset="0"/>
              </a:rPr>
              <a:t> </a:t>
            </a:r>
            <a:r>
              <a:rPr lang="en-GB" sz="1900" dirty="0">
                <a:latin typeface="Arial" charset="0"/>
              </a:rPr>
              <a:t>that they have difficulty with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0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536700"/>
            <a:ext cx="8953500" cy="387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Trainees in Difficulty – Looking for the Cause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Skills and Knowledge</a:t>
            </a:r>
          </a:p>
          <a:p>
            <a:pPr lvl="1"/>
            <a:r>
              <a:rPr lang="en-GB" dirty="0"/>
              <a:t>Don’t jump off into deeper issues until the ‘SK’ issues have been properly tested.”</a:t>
            </a:r>
          </a:p>
          <a:p>
            <a:pPr lvl="1"/>
            <a:r>
              <a:rPr lang="en-GB" dirty="0"/>
              <a:t>BUT we tend to concentrate on ‘SK’ as we are more familiar with that and ignore other factors.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0B5D010C4E4B4BB91B2209010E2AA9" ma:contentTypeVersion="13" ma:contentTypeDescription="Create a new document." ma:contentTypeScope="" ma:versionID="30a948aeae94af7daa9898f92323123f">
  <xsd:schema xmlns:xsd="http://www.w3.org/2001/XMLSchema" xmlns:xs="http://www.w3.org/2001/XMLSchema" xmlns:p="http://schemas.microsoft.com/office/2006/metadata/properties" xmlns:ns2="0a64efc3-68dd-4163-a847-4264814e542b" xmlns:ns3="0958ee66-8ffa-40f7-9e2b-88256118b88f" targetNamespace="http://schemas.microsoft.com/office/2006/metadata/properties" ma:root="true" ma:fieldsID="1d6c7a5c023596b8a9a2501655b2d2e8" ns2:_="" ns3:_="">
    <xsd:import namespace="0a64efc3-68dd-4163-a847-4264814e542b"/>
    <xsd:import namespace="0958ee66-8ffa-40f7-9e2b-88256118b8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4efc3-68dd-4163-a847-4264814e54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8ee66-8ffa-40f7-9e2b-88256118b8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haredWithUsers xmlns="0958ee66-8ffa-40f7-9e2b-88256118b88f">
      <UserInfo>
        <DisplayName>Simon Pilmer</DisplayName>
        <AccountId>535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D98865A-8A1F-4D5C-A19E-8D9ED3A0C4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E8F128-8399-43EC-B837-5C9E89DEE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64efc3-68dd-4163-a847-4264814e542b"/>
    <ds:schemaRef ds:uri="0958ee66-8ffa-40f7-9e2b-88256118b8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7D3A1E-1748-4729-8C9A-DB1EC1B33B36}">
  <ds:schemaRefs>
    <ds:schemaRef ds:uri="http://schemas.microsoft.com/office/2006/metadata/properties"/>
    <ds:schemaRef ds:uri="0958ee66-8ffa-40f7-9e2b-88256118b8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300</TotalTime>
  <Words>1052</Words>
  <Application>Microsoft Office PowerPoint</Application>
  <PresentationFormat>On-screen Show (4:3)</PresentationFormat>
  <Paragraphs>153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Verdana</vt:lpstr>
      <vt:lpstr>Wingdings</vt:lpstr>
      <vt:lpstr>Office Theme</vt:lpstr>
      <vt:lpstr>Trainees in Difficulty</vt:lpstr>
      <vt:lpstr>TiD definition </vt:lpstr>
      <vt:lpstr>Trainees in Difficulty</vt:lpstr>
      <vt:lpstr>Identifying the struggling trainee</vt:lpstr>
      <vt:lpstr>PowerPoint Presentation</vt:lpstr>
      <vt:lpstr>RDM-p</vt:lpstr>
      <vt:lpstr>Evidencing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Trainees in Difficulty – Looking for the Cause</vt:lpstr>
      <vt:lpstr>Coming up with a plan: Poor Knowledge</vt:lpstr>
      <vt:lpstr>Coming up with a plan: Poor Knowledge</vt:lpstr>
      <vt:lpstr>Coming up with a plan: Poor Motivation</vt:lpstr>
      <vt:lpstr>Coming up with a plan: Poor Motivation</vt:lpstr>
      <vt:lpstr>Coming up with a plan: Constantly Uncertain/ Can’t Make Decisions</vt:lpstr>
      <vt:lpstr>Coming up with a plan: Constantly Uncertain/ Can’t Make Decisions</vt:lpstr>
      <vt:lpstr>Coming up with a plan: Lacking Confidence</vt:lpstr>
      <vt:lpstr>Coming up with a plan: Lacking Confidence</vt:lpstr>
      <vt:lpstr>Coming up with a plan: The Muddly Consulter</vt:lpstr>
      <vt:lpstr>Coming up with a plan: The Muddly Consulter</vt:lpstr>
      <vt:lpstr>Coming up with a plan: Common Themes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Trainees in Difficulty</dc:title>
  <dc:creator>Janet</dc:creator>
  <cp:lastModifiedBy>Simon Pilmer</cp:lastModifiedBy>
  <cp:revision>32</cp:revision>
  <dcterms:created xsi:type="dcterms:W3CDTF">2016-01-31T15:39:41Z</dcterms:created>
  <dcterms:modified xsi:type="dcterms:W3CDTF">2022-03-29T11:43:28Z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0x010100280B5D010C4E4B4BB91B2209010E2AA9</vt:lpwstr>
  </property>
  <property fmtid="{D5CDD505-2E9C-101B-9397-08002B2CF9AE}" pid="3" name="Order">
    <vt:r8>7317900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</Properties>
</file>