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1"/>
  </p:handoutMasterIdLst>
  <p:sldIdLst>
    <p:sldId id="256" r:id="rId2"/>
    <p:sldId id="271" r:id="rId3"/>
    <p:sldId id="257" r:id="rId4"/>
    <p:sldId id="268" r:id="rId5"/>
    <p:sldId id="258" r:id="rId6"/>
    <p:sldId id="259" r:id="rId7"/>
    <p:sldId id="260" r:id="rId8"/>
    <p:sldId id="261" r:id="rId9"/>
    <p:sldId id="262" r:id="rId10"/>
    <p:sldId id="281" r:id="rId11"/>
    <p:sldId id="269" r:id="rId12"/>
    <p:sldId id="270" r:id="rId13"/>
    <p:sldId id="283" r:id="rId14"/>
    <p:sldId id="274" r:id="rId15"/>
    <p:sldId id="266" r:id="rId16"/>
    <p:sldId id="263" r:id="rId17"/>
    <p:sldId id="264" r:id="rId18"/>
    <p:sldId id="265" r:id="rId19"/>
    <p:sldId id="273" r:id="rId20"/>
    <p:sldId id="275" r:id="rId21"/>
    <p:sldId id="276" r:id="rId22"/>
    <p:sldId id="277" r:id="rId23"/>
    <p:sldId id="278" r:id="rId24"/>
    <p:sldId id="279" r:id="rId25"/>
    <p:sldId id="280" r:id="rId26"/>
    <p:sldId id="282" r:id="rId27"/>
    <p:sldId id="285" r:id="rId28"/>
    <p:sldId id="284" r:id="rId29"/>
    <p:sldId id="286" r:id="rId30"/>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107" d="100"/>
          <a:sy n="107" d="100"/>
        </p:scale>
        <p:origin x="-84" y="-66"/>
      </p:cViewPr>
      <p:guideLst>
        <p:guide orient="horz" pos="2160"/>
        <p:guide pos="2880"/>
      </p:guideLst>
    </p:cSldViewPr>
  </p:slideViewPr>
  <p:outlineViewPr>
    <p:cViewPr>
      <p:scale>
        <a:sx n="33" d="100"/>
        <a:sy n="33" d="100"/>
      </p:scale>
      <p:origin x="0" y="48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Leape et Al 1991</c:v>
                </c:pt>
              </c:strCache>
            </c:strRef>
          </c:tx>
          <c:dPt>
            <c:idx val="0"/>
            <c:bubble3D val="0"/>
            <c:spPr>
              <a:solidFill>
                <a:schemeClr val="accent5">
                  <a:lumMod val="60000"/>
                  <a:lumOff val="40000"/>
                </a:schemeClr>
              </a:solidFill>
            </c:spPr>
          </c:dPt>
          <c:dPt>
            <c:idx val="1"/>
            <c:bubble3D val="0"/>
            <c:spPr>
              <a:solidFill>
                <a:schemeClr val="bg2">
                  <a:lumMod val="50000"/>
                </a:schemeClr>
              </a:solidFill>
            </c:spPr>
          </c:dPt>
          <c:dPt>
            <c:idx val="2"/>
            <c:bubble3D val="0"/>
            <c:spPr>
              <a:solidFill>
                <a:srgbClr val="FFFF00"/>
              </a:solidFill>
            </c:spPr>
          </c:dPt>
          <c:dLbls>
            <c:dLbl>
              <c:idx val="2"/>
              <c:layout>
                <c:manualLayout>
                  <c:x val="3.1974822591620489E-2"/>
                  <c:y val="7.2170292194234063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Sheet1!$A$2:$A$4</c:f>
              <c:strCache>
                <c:ptCount val="3"/>
                <c:pt idx="0">
                  <c:v>All events</c:v>
                </c:pt>
                <c:pt idx="1">
                  <c:v>Adverse Outcomes (3.7)</c:v>
                </c:pt>
                <c:pt idx="2">
                  <c:v>Negligence</c:v>
                </c:pt>
              </c:strCache>
            </c:strRef>
          </c:cat>
          <c:val>
            <c:numRef>
              <c:f>Sheet1!$B$2:$B$4</c:f>
              <c:numCache>
                <c:formatCode>General</c:formatCode>
                <c:ptCount val="3"/>
                <c:pt idx="0">
                  <c:v>96</c:v>
                </c:pt>
                <c:pt idx="1">
                  <c:v>3</c:v>
                </c:pt>
                <c:pt idx="2">
                  <c:v>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B566C416-2602-4E27-BDD2-47C4BC031F0E}" type="datetimeFigureOut">
              <a:rPr lang="en-GB" smtClean="0"/>
              <a:t>23/03/2015</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2F67E7F9-7A72-41A5-9CF9-6BCD480C43F4}" type="slidenum">
              <a:rPr lang="en-GB" smtClean="0"/>
              <a:t>‹#›</a:t>
            </a:fld>
            <a:endParaRPr lang="en-GB"/>
          </a:p>
        </p:txBody>
      </p:sp>
    </p:spTree>
    <p:extLst>
      <p:ext uri="{BB962C8B-B14F-4D97-AF65-F5344CB8AC3E}">
        <p14:creationId xmlns:p14="http://schemas.microsoft.com/office/powerpoint/2010/main" val="36940236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E2A15AF-7CB6-4042-9C20-18C318A63C71}" type="datetimeFigureOut">
              <a:rPr lang="en-GB" smtClean="0"/>
              <a:t>23/03/2015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C5F2F5A-FE0D-42CF-8D2D-017786F6601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5F2F5A-FE0D-42CF-8D2D-017786F6601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5F2F5A-FE0D-42CF-8D2D-017786F6601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5F2F5A-FE0D-42CF-8D2D-017786F66013}"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C5F2F5A-FE0D-42CF-8D2D-017786F66013}"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C5F2F5A-FE0D-42CF-8D2D-017786F66013}"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3C5F2F5A-FE0D-42CF-8D2D-017786F6601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3C5F2F5A-FE0D-42CF-8D2D-017786F66013}"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E2A15AF-7CB6-4042-9C20-18C318A63C71}" type="datetimeFigureOut">
              <a:rPr lang="en-GB" smtClean="0"/>
              <a:t>23/03/2015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3C5F2F5A-FE0D-42CF-8D2D-017786F6601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E2A15AF-7CB6-4042-9C20-18C318A63C71}" type="datetimeFigureOut">
              <a:rPr lang="en-GB" smtClean="0"/>
              <a:t>23/03/2015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3C5F2F5A-FE0D-42CF-8D2D-017786F6601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E2A15AF-7CB6-4042-9C20-18C318A63C71}" type="datetimeFigureOut">
              <a:rPr lang="en-GB" smtClean="0"/>
              <a:t>23/03/2015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C5F2F5A-FE0D-42CF-8D2D-017786F66013}"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2A15AF-7CB6-4042-9C20-18C318A63C71}" type="datetimeFigureOut">
              <a:rPr lang="en-GB" smtClean="0"/>
              <a:t>23/03/2015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C5F2F5A-FE0D-42CF-8D2D-017786F6601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980728"/>
            <a:ext cx="9001000" cy="2619723"/>
          </a:xfrm>
        </p:spPr>
        <p:txBody>
          <a:bodyPr>
            <a:normAutofit/>
          </a:bodyPr>
          <a:lstStyle/>
          <a:p>
            <a:r>
              <a:rPr lang="en-GB" sz="4400" dirty="0" smtClean="0"/>
              <a:t>Thinking about thinking errors</a:t>
            </a:r>
            <a:br>
              <a:rPr lang="en-GB" sz="4400" dirty="0" smtClean="0"/>
            </a:br>
            <a:r>
              <a:rPr lang="en-GB" sz="4400" dirty="0" smtClean="0"/>
              <a:t>or </a:t>
            </a:r>
            <a:br>
              <a:rPr lang="en-GB" sz="4400" dirty="0" smtClean="0"/>
            </a:br>
            <a:r>
              <a:rPr lang="en-GB" sz="4400" dirty="0" smtClean="0"/>
              <a:t>Why do I keep </a:t>
            </a:r>
            <a:r>
              <a:rPr lang="en-GB" sz="4400" dirty="0" smtClean="0"/>
              <a:t>messing up</a:t>
            </a:r>
            <a:r>
              <a:rPr lang="en-GB" sz="4400" dirty="0" smtClean="0"/>
              <a:t>? </a:t>
            </a:r>
            <a:endParaRPr lang="en-GB" sz="4400" dirty="0"/>
          </a:p>
        </p:txBody>
      </p:sp>
      <p:sp>
        <p:nvSpPr>
          <p:cNvPr id="3" name="Subtitle 2"/>
          <p:cNvSpPr>
            <a:spLocks noGrp="1"/>
          </p:cNvSpPr>
          <p:nvPr>
            <p:ph type="subTitle" idx="1"/>
          </p:nvPr>
        </p:nvSpPr>
        <p:spPr>
          <a:xfrm>
            <a:off x="1192088" y="3611606"/>
            <a:ext cx="7772400" cy="1473577"/>
          </a:xfrm>
        </p:spPr>
        <p:txBody>
          <a:bodyPr>
            <a:noAutofit/>
          </a:bodyPr>
          <a:lstStyle/>
          <a:p>
            <a:r>
              <a:rPr lang="en-GB" sz="2800" dirty="0" smtClean="0">
                <a:solidFill>
                  <a:schemeClr val="tx1"/>
                </a:solidFill>
              </a:rPr>
              <a:t>By Dr Paul Driscoll</a:t>
            </a:r>
          </a:p>
          <a:p>
            <a:r>
              <a:rPr lang="en-GB" sz="2800" dirty="0" smtClean="0">
                <a:solidFill>
                  <a:schemeClr val="tx1"/>
                </a:solidFill>
              </a:rPr>
              <a:t>GP Trainer</a:t>
            </a:r>
          </a:p>
          <a:p>
            <a:r>
              <a:rPr lang="en-GB" sz="2800" dirty="0" smtClean="0">
                <a:solidFill>
                  <a:schemeClr val="tx1"/>
                </a:solidFill>
              </a:rPr>
              <a:t>Felixstowe</a:t>
            </a:r>
            <a:endParaRPr lang="en-GB" sz="2800" dirty="0">
              <a:solidFill>
                <a:schemeClr val="tx1"/>
              </a:solidFill>
            </a:endParaRPr>
          </a:p>
        </p:txBody>
      </p:sp>
    </p:spTree>
    <p:extLst>
      <p:ext uri="{BB962C8B-B14F-4D97-AF65-F5344CB8AC3E}">
        <p14:creationId xmlns:p14="http://schemas.microsoft.com/office/powerpoint/2010/main" val="50425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10327"/>
            <a:ext cx="7056784" cy="6459033"/>
          </a:xfrm>
          <a:prstGeom prst="rect">
            <a:avLst/>
          </a:prstGeom>
        </p:spPr>
      </p:pic>
    </p:spTree>
    <p:extLst>
      <p:ext uri="{BB962C8B-B14F-4D97-AF65-F5344CB8AC3E}">
        <p14:creationId xmlns:p14="http://schemas.microsoft.com/office/powerpoint/2010/main" val="1265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556792"/>
            <a:ext cx="8229600" cy="4525963"/>
          </a:xfrm>
        </p:spPr>
        <p:txBody>
          <a:bodyPr>
            <a:normAutofit fontScale="70000" lnSpcReduction="20000"/>
          </a:bodyPr>
          <a:lstStyle/>
          <a:p>
            <a:pPr marL="109728" indent="0">
              <a:buNone/>
            </a:pPr>
            <a:r>
              <a:rPr lang="en-GB" dirty="0" smtClean="0"/>
              <a:t>GMC investigations and complaints procedures have a serious impact on doctors’ health and affect clinical care, research suggests. </a:t>
            </a:r>
          </a:p>
          <a:p>
            <a:pPr marL="109728" indent="0">
              <a:buNone/>
            </a:pPr>
            <a:r>
              <a:rPr lang="en-GB" dirty="0" smtClean="0"/>
              <a:t>The BMA said proper support must be given to Doctors under going investigations after the study found those affected experience mental health problems.</a:t>
            </a:r>
          </a:p>
          <a:p>
            <a:pPr marL="109728" indent="0">
              <a:buNone/>
            </a:pPr>
            <a:r>
              <a:rPr lang="en-GB" dirty="0" smtClean="0"/>
              <a:t>Doctors subject to investigation experience high rates of depression, anxiety and suicidal thoughts, says the study in the online journal </a:t>
            </a:r>
            <a:r>
              <a:rPr lang="en-GB" i="1" dirty="0" smtClean="0"/>
              <a:t>BMJ Open</a:t>
            </a:r>
            <a:r>
              <a:rPr lang="en-GB" dirty="0" smtClean="0"/>
              <a:t>. </a:t>
            </a:r>
          </a:p>
          <a:p>
            <a:pPr marL="109728" indent="0">
              <a:buNone/>
            </a:pPr>
            <a:r>
              <a:rPr lang="en-GB" dirty="0" smtClean="0"/>
              <a:t>BMA council chair Mark Porter said the research exposed wider health implications for Doctors facing complaints. </a:t>
            </a:r>
          </a:p>
          <a:p>
            <a:pPr marL="109728" indent="0">
              <a:buNone/>
            </a:pPr>
            <a:r>
              <a:rPr lang="en-GB" dirty="0" smtClean="0"/>
              <a:t>‘There are growing concerns over how the complaints process is affecting Doctors, with sometimes tragic results,’ he said.  Doctors facing complaints are more likely to have poorer health and well-being, including suffering from insomnia or relationship problems. </a:t>
            </a:r>
            <a:r>
              <a:rPr lang="en-GB" dirty="0"/>
              <a:t>‘A Doctor’s first priority is always to their patient, but we must not ignore the impact that having a complaint made against them, and the subsequent questioning of their professionalism, can have.’</a:t>
            </a:r>
          </a:p>
          <a:p>
            <a:pPr marL="109728" indent="0">
              <a:buNone/>
            </a:pPr>
            <a:endParaRPr lang="en-GB" dirty="0"/>
          </a:p>
        </p:txBody>
      </p:sp>
      <p:sp>
        <p:nvSpPr>
          <p:cNvPr id="3" name="Title 2"/>
          <p:cNvSpPr>
            <a:spLocks noGrp="1"/>
          </p:cNvSpPr>
          <p:nvPr>
            <p:ph type="title"/>
          </p:nvPr>
        </p:nvSpPr>
        <p:spPr/>
        <p:txBody>
          <a:bodyPr>
            <a:normAutofit fontScale="90000"/>
          </a:bodyPr>
          <a:lstStyle/>
          <a:p>
            <a:r>
              <a:rPr lang="en-GB" dirty="0" smtClean="0"/>
              <a:t>Complaints process harms Doctors’ health, says study</a:t>
            </a:r>
            <a:br>
              <a:rPr lang="en-GB" dirty="0" smtClean="0"/>
            </a:br>
            <a:r>
              <a:rPr lang="en-GB" sz="2000" dirty="0" smtClean="0"/>
              <a:t>By Stephanie Jones-Berry</a:t>
            </a:r>
            <a:endParaRPr lang="en-GB" sz="2000" dirty="0"/>
          </a:p>
        </p:txBody>
      </p:sp>
    </p:spTree>
    <p:extLst>
      <p:ext uri="{BB962C8B-B14F-4D97-AF65-F5344CB8AC3E}">
        <p14:creationId xmlns:p14="http://schemas.microsoft.com/office/powerpoint/2010/main" val="422122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55984"/>
          </a:xfrm>
        </p:spPr>
        <p:txBody>
          <a:bodyPr>
            <a:normAutofit fontScale="70000" lnSpcReduction="20000"/>
          </a:bodyPr>
          <a:lstStyle/>
          <a:p>
            <a:pPr marL="109728" indent="0">
              <a:buNone/>
            </a:pPr>
            <a:r>
              <a:rPr lang="en-GB" dirty="0" smtClean="0"/>
              <a:t>The study found four out of five of the 7,926 Doctors surveyed reported changing the way they treat patients as a result of complaints against themselves or colleagues. </a:t>
            </a:r>
          </a:p>
          <a:p>
            <a:pPr marL="109728" indent="0">
              <a:buNone/>
            </a:pPr>
            <a:r>
              <a:rPr lang="en-GB" dirty="0" smtClean="0"/>
              <a:t>Dr Porter said rising workloads already meant more stress for Doctors and emphasised the importance of proper support for Doctors facing complaints procedures. </a:t>
            </a:r>
          </a:p>
          <a:p>
            <a:pPr marL="109728" indent="0">
              <a:buNone/>
            </a:pPr>
            <a:r>
              <a:rPr lang="en-GB" dirty="0" smtClean="0"/>
              <a:t>He added that, although concerns should be investigated properly, the process ‘must be fair and offer adequate protection’ to ensure the system does not cause harm to Doctors or patients.</a:t>
            </a:r>
          </a:p>
          <a:p>
            <a:pPr marL="109728" indent="0">
              <a:buNone/>
            </a:pPr>
            <a:r>
              <a:rPr lang="en-GB" dirty="0" smtClean="0"/>
              <a:t>Lead author of the study by Imperial College London, Tom Bourne, said the research showed the regulatory system had unintended consequences that were ‘seriously damaging to Doctors’.</a:t>
            </a:r>
          </a:p>
          <a:p>
            <a:pPr marL="109728" indent="0">
              <a:buNone/>
            </a:pPr>
            <a:r>
              <a:rPr lang="en-GB" dirty="0" smtClean="0"/>
              <a:t>He said: ‘The vast majority of Doctors referred to the GMC are found to have no case to answer, yet many Doctors being investigated show high levels of psychological morbidity and we know this impacts how they treat patients.</a:t>
            </a:r>
          </a:p>
          <a:p>
            <a:pPr marL="109728" indent="0">
              <a:buNone/>
            </a:pPr>
            <a:endParaRPr lang="en-GB" dirty="0"/>
          </a:p>
          <a:p>
            <a:pPr marL="109728" indent="0">
              <a:buNone/>
            </a:pPr>
            <a:r>
              <a:rPr lang="en-GB" dirty="0"/>
              <a:t>b</a:t>
            </a:r>
            <a:r>
              <a:rPr lang="en-GB" dirty="0" smtClean="0"/>
              <a:t>ma.org.uk/</a:t>
            </a:r>
            <a:r>
              <a:rPr lang="en-GB" dirty="0" err="1" smtClean="0"/>
              <a:t>doctorswellbeing</a:t>
            </a:r>
            <a:endParaRPr lang="en-GB" dirty="0" smtClean="0"/>
          </a:p>
        </p:txBody>
      </p:sp>
      <p:sp>
        <p:nvSpPr>
          <p:cNvPr id="3" name="Title 2"/>
          <p:cNvSpPr>
            <a:spLocks noGrp="1"/>
          </p:cNvSpPr>
          <p:nvPr>
            <p:ph type="title"/>
          </p:nvPr>
        </p:nvSpPr>
        <p:spPr/>
        <p:txBody>
          <a:bodyPr/>
          <a:lstStyle/>
          <a:p>
            <a:r>
              <a:rPr lang="en-GB" dirty="0" smtClean="0"/>
              <a:t>Cont.</a:t>
            </a:r>
            <a:endParaRPr lang="en-GB" dirty="0"/>
          </a:p>
        </p:txBody>
      </p:sp>
    </p:spTree>
    <p:extLst>
      <p:ext uri="{BB962C8B-B14F-4D97-AF65-F5344CB8AC3E}">
        <p14:creationId xmlns:p14="http://schemas.microsoft.com/office/powerpoint/2010/main" val="399308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GMC study 2005-13 </a:t>
            </a:r>
          </a:p>
          <a:p>
            <a:r>
              <a:rPr lang="en-GB" dirty="0" smtClean="0"/>
              <a:t>28 doctors died by suicide during fitness to practise procedure…… </a:t>
            </a:r>
          </a:p>
          <a:p>
            <a:r>
              <a:rPr lang="en-GB" dirty="0" smtClean="0"/>
              <a:t>GMC response…………….</a:t>
            </a:r>
          </a:p>
          <a:p>
            <a:endParaRPr lang="en-GB" dirty="0"/>
          </a:p>
          <a:p>
            <a:endParaRPr lang="en-GB" dirty="0" smtClean="0"/>
          </a:p>
          <a:p>
            <a:r>
              <a:rPr lang="en-GB" dirty="0" smtClean="0"/>
              <a:t>“develop emotional resilience”!!!!!!!</a:t>
            </a:r>
            <a:endParaRPr lang="en-GB" dirty="0"/>
          </a:p>
        </p:txBody>
      </p:sp>
      <p:sp>
        <p:nvSpPr>
          <p:cNvPr id="3" name="Title 2"/>
          <p:cNvSpPr>
            <a:spLocks noGrp="1"/>
          </p:cNvSpPr>
          <p:nvPr>
            <p:ph type="title"/>
          </p:nvPr>
        </p:nvSpPr>
        <p:spPr/>
        <p:txBody>
          <a:bodyPr/>
          <a:lstStyle/>
          <a:p>
            <a:r>
              <a:rPr lang="en-GB" dirty="0" smtClean="0"/>
              <a:t>Doctor Suicides</a:t>
            </a:r>
            <a:endParaRPr lang="en-GB" dirty="0"/>
          </a:p>
        </p:txBody>
      </p:sp>
    </p:spTree>
    <p:extLst>
      <p:ext uri="{BB962C8B-B14F-4D97-AF65-F5344CB8AC3E}">
        <p14:creationId xmlns:p14="http://schemas.microsoft.com/office/powerpoint/2010/main" val="244709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492896"/>
            <a:ext cx="8229600" cy="1143000"/>
          </a:xfrm>
        </p:spPr>
        <p:txBody>
          <a:bodyPr>
            <a:noAutofit/>
          </a:bodyPr>
          <a:lstStyle/>
          <a:p>
            <a:pPr algn="ctr"/>
            <a:r>
              <a:rPr lang="en-GB" sz="8000" dirty="0" smtClean="0"/>
              <a:t>Addressing </a:t>
            </a:r>
            <a:r>
              <a:rPr lang="en-GB" sz="8000" dirty="0"/>
              <a:t>t</a:t>
            </a:r>
            <a:r>
              <a:rPr lang="en-GB" sz="8000" dirty="0" smtClean="0"/>
              <a:t>hinking errors</a:t>
            </a:r>
            <a:endParaRPr lang="en-GB" sz="8000" dirty="0"/>
          </a:p>
        </p:txBody>
      </p:sp>
    </p:spTree>
    <p:extLst>
      <p:ext uri="{BB962C8B-B14F-4D97-AF65-F5344CB8AC3E}">
        <p14:creationId xmlns:p14="http://schemas.microsoft.com/office/powerpoint/2010/main" val="255193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cx.images-amazon.com/images/I/51C19SQYJGL.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195736" y="188640"/>
            <a:ext cx="4608512" cy="610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46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000" dirty="0" smtClean="0"/>
              <a:t>Samuel </a:t>
            </a:r>
            <a:r>
              <a:rPr lang="en-GB" sz="2000" dirty="0" err="1" smtClean="0"/>
              <a:t>Gorovitz</a:t>
            </a:r>
            <a:r>
              <a:rPr lang="en-GB" sz="2000" dirty="0" smtClean="0"/>
              <a:t> and Alexander McIntyre</a:t>
            </a:r>
          </a:p>
          <a:p>
            <a:r>
              <a:rPr lang="en-GB" sz="2000" dirty="0" smtClean="0"/>
              <a:t>Nature of Human Fallibility</a:t>
            </a:r>
          </a:p>
          <a:p>
            <a:r>
              <a:rPr lang="en-GB" sz="2000" dirty="0" smtClean="0"/>
              <a:t>Toward a theory of medical fallibility</a:t>
            </a:r>
          </a:p>
          <a:p>
            <a:pPr lvl="1"/>
            <a:r>
              <a:rPr lang="en-GB" sz="1800" b="1" dirty="0" smtClean="0"/>
              <a:t>The Journal of Medicine and Philosophy 1976 Vol 1 No 1 </a:t>
            </a:r>
            <a:endParaRPr lang="en-GB" sz="1800" dirty="0" smtClean="0"/>
          </a:p>
          <a:p>
            <a:pPr marL="971550" lvl="1" indent="-514350">
              <a:buAutoNum type="arabicPeriod"/>
            </a:pPr>
            <a:r>
              <a:rPr lang="en-GB" sz="2400" b="1" dirty="0" smtClean="0"/>
              <a:t>Ignorance </a:t>
            </a:r>
          </a:p>
          <a:p>
            <a:pPr marL="971550" lvl="1" indent="-514350">
              <a:buAutoNum type="arabicPeriod"/>
            </a:pPr>
            <a:r>
              <a:rPr lang="en-GB" sz="2400" b="1" dirty="0" smtClean="0"/>
              <a:t>Ineptitude </a:t>
            </a:r>
          </a:p>
          <a:p>
            <a:pPr marL="971550" lvl="1" indent="-514350">
              <a:buAutoNum type="arabicPeriod"/>
            </a:pPr>
            <a:endParaRPr lang="en-GB" sz="2000" b="1" dirty="0"/>
          </a:p>
          <a:p>
            <a:pPr marL="457200" lvl="1" indent="0">
              <a:buNone/>
            </a:pPr>
            <a:r>
              <a:rPr lang="en-GB" sz="2000" b="1" dirty="0" smtClean="0"/>
              <a:t>A study of 100 medical errors showed only 4% were due to medical ignorance. </a:t>
            </a:r>
          </a:p>
          <a:p>
            <a:pPr marL="457200" lvl="1" indent="0">
              <a:buNone/>
            </a:pPr>
            <a:endParaRPr lang="en-GB" sz="2000" b="1" dirty="0" smtClean="0"/>
          </a:p>
          <a:p>
            <a:pPr marL="971550" lvl="1" indent="-514350">
              <a:buAutoNum type="arabicPeriod"/>
            </a:pPr>
            <a:endParaRPr lang="en-GB" b="1" dirty="0" smtClean="0"/>
          </a:p>
        </p:txBody>
      </p:sp>
      <p:sp>
        <p:nvSpPr>
          <p:cNvPr id="2" name="Title 1"/>
          <p:cNvSpPr>
            <a:spLocks noGrp="1"/>
          </p:cNvSpPr>
          <p:nvPr>
            <p:ph type="title"/>
          </p:nvPr>
        </p:nvSpPr>
        <p:spPr/>
        <p:txBody>
          <a:bodyPr/>
          <a:lstStyle/>
          <a:p>
            <a:r>
              <a:rPr lang="en-GB" dirty="0" smtClean="0"/>
              <a:t>Thinking Errors</a:t>
            </a:r>
            <a:endParaRPr lang="en-GB" dirty="0"/>
          </a:p>
        </p:txBody>
      </p:sp>
    </p:spTree>
    <p:extLst>
      <p:ext uri="{BB962C8B-B14F-4D97-AF65-F5344CB8AC3E}">
        <p14:creationId xmlns:p14="http://schemas.microsoft.com/office/powerpoint/2010/main" val="237568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7333"/>
            <a:ext cx="8229600" cy="4525963"/>
          </a:xfrm>
        </p:spPr>
        <p:txBody>
          <a:bodyPr/>
          <a:lstStyle/>
          <a:p>
            <a:r>
              <a:rPr lang="en-GB" dirty="0" smtClean="0"/>
              <a:t>Anchoring bias</a:t>
            </a:r>
          </a:p>
          <a:p>
            <a:r>
              <a:rPr lang="en-GB" dirty="0" smtClean="0"/>
              <a:t>Availability bias</a:t>
            </a:r>
          </a:p>
          <a:p>
            <a:r>
              <a:rPr lang="en-GB" dirty="0" smtClean="0"/>
              <a:t>Confirmation bias</a:t>
            </a:r>
          </a:p>
          <a:p>
            <a:r>
              <a:rPr lang="en-GB" dirty="0" smtClean="0"/>
              <a:t>Diagnosis momentum </a:t>
            </a:r>
          </a:p>
          <a:p>
            <a:r>
              <a:rPr lang="en-GB" dirty="0" smtClean="0"/>
              <a:t>Overconfidence bias</a:t>
            </a:r>
          </a:p>
          <a:p>
            <a:r>
              <a:rPr lang="en-GB" dirty="0" smtClean="0"/>
              <a:t>Premature closure</a:t>
            </a:r>
          </a:p>
          <a:p>
            <a:r>
              <a:rPr lang="en-GB" dirty="0" smtClean="0"/>
              <a:t>Search satisfying bias</a:t>
            </a:r>
          </a:p>
          <a:p>
            <a:pPr marL="0" indent="0">
              <a:buNone/>
            </a:pPr>
            <a:endParaRPr lang="en-GB" dirty="0" smtClean="0"/>
          </a:p>
        </p:txBody>
      </p:sp>
      <p:sp>
        <p:nvSpPr>
          <p:cNvPr id="2" name="Title 1"/>
          <p:cNvSpPr>
            <a:spLocks noGrp="1"/>
          </p:cNvSpPr>
          <p:nvPr>
            <p:ph type="title"/>
          </p:nvPr>
        </p:nvSpPr>
        <p:spPr/>
        <p:txBody>
          <a:bodyPr>
            <a:normAutofit fontScale="90000"/>
          </a:bodyPr>
          <a:lstStyle/>
          <a:p>
            <a:r>
              <a:rPr lang="en-GB" dirty="0" smtClean="0"/>
              <a:t>Types of Ineptitude (thinking errors)</a:t>
            </a:r>
            <a:endParaRPr lang="en-GB" dirty="0"/>
          </a:p>
        </p:txBody>
      </p:sp>
    </p:spTree>
    <p:extLst>
      <p:ext uri="{BB962C8B-B14F-4D97-AF65-F5344CB8AC3E}">
        <p14:creationId xmlns:p14="http://schemas.microsoft.com/office/powerpoint/2010/main" val="79656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229600" cy="4525963"/>
          </a:xfrm>
        </p:spPr>
        <p:txBody>
          <a:bodyPr/>
          <a:lstStyle/>
          <a:p>
            <a:r>
              <a:rPr lang="en-GB" dirty="0" smtClean="0"/>
              <a:t>Locking on to a diagnosis too early and failing to adjust to new information.</a:t>
            </a:r>
          </a:p>
          <a:p>
            <a:pPr marL="109728" indent="0">
              <a:buNone/>
            </a:pPr>
            <a:endParaRPr lang="en-GB" dirty="0" smtClean="0"/>
          </a:p>
          <a:p>
            <a:r>
              <a:rPr lang="en-GB" dirty="0" smtClean="0"/>
              <a:t>Jumping to conclusions.</a:t>
            </a:r>
          </a:p>
          <a:p>
            <a:pPr marL="109728" indent="0">
              <a:buNone/>
            </a:pPr>
            <a:endParaRPr lang="en-GB" dirty="0" smtClean="0"/>
          </a:p>
          <a:p>
            <a:r>
              <a:rPr lang="en-GB" dirty="0" smtClean="0"/>
              <a:t>Example: Patient presents with chest epigastric pain, smoker, drinker, previous dyspepsia.  In fact patient turns out to be having an MI.</a:t>
            </a:r>
            <a:endParaRPr lang="en-GB" dirty="0"/>
          </a:p>
        </p:txBody>
      </p:sp>
      <p:sp>
        <p:nvSpPr>
          <p:cNvPr id="2" name="Title 1"/>
          <p:cNvSpPr>
            <a:spLocks noGrp="1"/>
          </p:cNvSpPr>
          <p:nvPr>
            <p:ph type="title"/>
          </p:nvPr>
        </p:nvSpPr>
        <p:spPr/>
        <p:txBody>
          <a:bodyPr>
            <a:normAutofit/>
          </a:bodyPr>
          <a:lstStyle/>
          <a:p>
            <a:r>
              <a:rPr lang="en-GB" dirty="0" smtClean="0"/>
              <a:t>Anchoring bias</a:t>
            </a:r>
            <a:endParaRPr lang="en-GB" dirty="0"/>
          </a:p>
        </p:txBody>
      </p:sp>
    </p:spTree>
    <p:extLst>
      <p:ext uri="{BB962C8B-B14F-4D97-AF65-F5344CB8AC3E}">
        <p14:creationId xmlns:p14="http://schemas.microsoft.com/office/powerpoint/2010/main" val="380587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Last bad experience.</a:t>
            </a:r>
          </a:p>
          <a:p>
            <a:pPr marL="109728" indent="0">
              <a:buNone/>
            </a:pPr>
            <a:endParaRPr lang="en-GB" dirty="0" smtClean="0"/>
          </a:p>
          <a:p>
            <a:r>
              <a:rPr lang="en-GB" dirty="0" smtClean="0"/>
              <a:t>Thinking that a similar recent presentation is happening in the present situation.</a:t>
            </a:r>
          </a:p>
          <a:p>
            <a:pPr marL="109728" indent="0">
              <a:buNone/>
            </a:pPr>
            <a:endParaRPr lang="en-GB" dirty="0" smtClean="0"/>
          </a:p>
          <a:p>
            <a:r>
              <a:rPr lang="en-GB" dirty="0" smtClean="0"/>
              <a:t> Example: Patient presents with lower abdominal pain and altered bowel habits. Clinician has recently seen many other patients with diverticular disease and makes that diagnosis. </a:t>
            </a:r>
            <a:endParaRPr lang="en-GB" dirty="0"/>
          </a:p>
        </p:txBody>
      </p:sp>
      <p:sp>
        <p:nvSpPr>
          <p:cNvPr id="3" name="Title 2"/>
          <p:cNvSpPr>
            <a:spLocks noGrp="1"/>
          </p:cNvSpPr>
          <p:nvPr>
            <p:ph type="title"/>
          </p:nvPr>
        </p:nvSpPr>
        <p:spPr/>
        <p:txBody>
          <a:bodyPr/>
          <a:lstStyle/>
          <a:p>
            <a:r>
              <a:rPr lang="en-GB" dirty="0" smtClean="0"/>
              <a:t>Availability Bias</a:t>
            </a:r>
            <a:endParaRPr lang="en-GB" dirty="0"/>
          </a:p>
        </p:txBody>
      </p:sp>
    </p:spTree>
    <p:extLst>
      <p:ext uri="{BB962C8B-B14F-4D97-AF65-F5344CB8AC3E}">
        <p14:creationId xmlns:p14="http://schemas.microsoft.com/office/powerpoint/2010/main" val="335954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16 year old girl vomiting and amenorrhoea,  headache, 3 year history sinusitis.</a:t>
            </a:r>
          </a:p>
          <a:p>
            <a:r>
              <a:rPr lang="en-GB" dirty="0" smtClean="0"/>
              <a:t>Patient denied sexual activity, seen several times over 3 months by different GP’s and OOH service. </a:t>
            </a:r>
            <a:r>
              <a:rPr lang="en-GB" dirty="0"/>
              <a:t>Patient treated </a:t>
            </a:r>
            <a:r>
              <a:rPr lang="en-GB" dirty="0" smtClean="0"/>
              <a:t>as sinusitis</a:t>
            </a:r>
            <a:r>
              <a:rPr lang="en-GB" dirty="0"/>
              <a:t>.</a:t>
            </a:r>
          </a:p>
          <a:p>
            <a:r>
              <a:rPr lang="en-GB" dirty="0" smtClean="0"/>
              <a:t>Home preg test proved positive. Normal delivery. Post-natal depression.</a:t>
            </a:r>
          </a:p>
          <a:p>
            <a:r>
              <a:rPr lang="en-GB" dirty="0" smtClean="0"/>
              <a:t>Claim against GP arguing had she known preg she would have req termination. MDDUS expert opinion, suggest weak defence. Settlement agreed</a:t>
            </a:r>
          </a:p>
          <a:p>
            <a:r>
              <a:rPr lang="en-GB" sz="3200" u="sng" dirty="0" smtClean="0"/>
              <a:t>What errors could have occurred here?</a:t>
            </a:r>
          </a:p>
        </p:txBody>
      </p:sp>
      <p:sp>
        <p:nvSpPr>
          <p:cNvPr id="3" name="Title 2"/>
          <p:cNvSpPr>
            <a:spLocks noGrp="1"/>
          </p:cNvSpPr>
          <p:nvPr>
            <p:ph type="title"/>
          </p:nvPr>
        </p:nvSpPr>
        <p:spPr/>
        <p:txBody>
          <a:bodyPr/>
          <a:lstStyle/>
          <a:p>
            <a:r>
              <a:rPr lang="en-GB" dirty="0" smtClean="0"/>
              <a:t>Case 1</a:t>
            </a:r>
            <a:endParaRPr lang="en-GB" dirty="0"/>
          </a:p>
        </p:txBody>
      </p:sp>
    </p:spTree>
    <p:extLst>
      <p:ext uri="{BB962C8B-B14F-4D97-AF65-F5344CB8AC3E}">
        <p14:creationId xmlns:p14="http://schemas.microsoft.com/office/powerpoint/2010/main" val="222046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27992"/>
          </a:xfrm>
        </p:spPr>
        <p:txBody>
          <a:bodyPr>
            <a:noAutofit/>
          </a:bodyPr>
          <a:lstStyle/>
          <a:p>
            <a:r>
              <a:rPr lang="en-GB" dirty="0" smtClean="0"/>
              <a:t>Karl Poppers White Swans</a:t>
            </a:r>
          </a:p>
          <a:p>
            <a:pPr marL="109728" indent="0">
              <a:buNone/>
            </a:pPr>
            <a:endParaRPr lang="en-GB" sz="1200" dirty="0" smtClean="0"/>
          </a:p>
          <a:p>
            <a:r>
              <a:rPr lang="en-GB" dirty="0" smtClean="0"/>
              <a:t>Looking for evidence to support a pre-conceived opinion, rather than looking for information to prove oneself wrong.</a:t>
            </a:r>
          </a:p>
          <a:p>
            <a:pPr marL="109728" indent="0">
              <a:buNone/>
            </a:pPr>
            <a:endParaRPr lang="en-GB" sz="1200" dirty="0" smtClean="0"/>
          </a:p>
          <a:p>
            <a:r>
              <a:rPr lang="en-GB" dirty="0" smtClean="0"/>
              <a:t>Example: Patient seen with upper abdo pain, heavy drinker, some weight loss, blood test normal. Clinical diagnosis of dyspepsia</a:t>
            </a:r>
            <a:r>
              <a:rPr lang="en-GB" dirty="0"/>
              <a:t>.</a:t>
            </a:r>
            <a:r>
              <a:rPr lang="en-GB" dirty="0" smtClean="0"/>
              <a:t> Weight loss continues, build up drinks and PPI, ultrasound scan normal. Eventual diagnosis CA Pancreas. </a:t>
            </a:r>
            <a:endParaRPr lang="en-GB" dirty="0"/>
          </a:p>
        </p:txBody>
      </p:sp>
      <p:sp>
        <p:nvSpPr>
          <p:cNvPr id="3" name="Title 2"/>
          <p:cNvSpPr>
            <a:spLocks noGrp="1"/>
          </p:cNvSpPr>
          <p:nvPr>
            <p:ph type="title"/>
          </p:nvPr>
        </p:nvSpPr>
        <p:spPr/>
        <p:txBody>
          <a:bodyPr/>
          <a:lstStyle/>
          <a:p>
            <a:r>
              <a:rPr lang="en-GB" dirty="0" smtClean="0"/>
              <a:t>Confirmation Bias</a:t>
            </a:r>
            <a:endParaRPr lang="en-GB" dirty="0"/>
          </a:p>
        </p:txBody>
      </p:sp>
    </p:spTree>
    <p:extLst>
      <p:ext uri="{BB962C8B-B14F-4D97-AF65-F5344CB8AC3E}">
        <p14:creationId xmlns:p14="http://schemas.microsoft.com/office/powerpoint/2010/main" val="125006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Accepting previous diagnosis without sufficient scepticism.</a:t>
            </a:r>
          </a:p>
          <a:p>
            <a:endParaRPr lang="en-GB" dirty="0" smtClean="0"/>
          </a:p>
          <a:p>
            <a:r>
              <a:rPr lang="en-GB" dirty="0" smtClean="0"/>
              <a:t>Example: Patient seen with headache and facial pain. Initial diagnosis of sinusitis. Seen several Doctors over several weeks. Eventual diagnosis brain tumour.</a:t>
            </a:r>
            <a:endParaRPr lang="en-GB" dirty="0"/>
          </a:p>
        </p:txBody>
      </p:sp>
      <p:sp>
        <p:nvSpPr>
          <p:cNvPr id="3" name="Title 2"/>
          <p:cNvSpPr>
            <a:spLocks noGrp="1"/>
          </p:cNvSpPr>
          <p:nvPr>
            <p:ph type="title"/>
          </p:nvPr>
        </p:nvSpPr>
        <p:spPr/>
        <p:txBody>
          <a:bodyPr/>
          <a:lstStyle/>
          <a:p>
            <a:r>
              <a:rPr lang="en-GB" dirty="0" smtClean="0"/>
              <a:t>Diagnosis Momentum</a:t>
            </a:r>
            <a:endParaRPr lang="en-GB" dirty="0"/>
          </a:p>
        </p:txBody>
      </p:sp>
    </p:spTree>
    <p:extLst>
      <p:ext uri="{BB962C8B-B14F-4D97-AF65-F5344CB8AC3E}">
        <p14:creationId xmlns:p14="http://schemas.microsoft.com/office/powerpoint/2010/main" val="212032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Over-reliance on one’s own ability, intuition and judgement.</a:t>
            </a:r>
          </a:p>
          <a:p>
            <a:pPr marL="109728" indent="0">
              <a:buNone/>
            </a:pPr>
            <a:endParaRPr lang="en-GB" dirty="0" smtClean="0"/>
          </a:p>
          <a:p>
            <a:r>
              <a:rPr lang="en-GB" dirty="0" smtClean="0"/>
              <a:t>Example: </a:t>
            </a:r>
            <a:r>
              <a:rPr lang="en-GB" dirty="0"/>
              <a:t>C</a:t>
            </a:r>
            <a:r>
              <a:rPr lang="en-GB" dirty="0" smtClean="0"/>
              <a:t>hild with temperature and rash. Feeling unwell. Conjunctivitis. Mum concerned re measles but dismissed, in fact patient was un-vaccinated, traveller family, and it was measles. </a:t>
            </a:r>
          </a:p>
          <a:p>
            <a:pPr marL="109728" indent="0">
              <a:buNone/>
            </a:pPr>
            <a:endParaRPr lang="en-GB" dirty="0" smtClean="0"/>
          </a:p>
        </p:txBody>
      </p:sp>
      <p:sp>
        <p:nvSpPr>
          <p:cNvPr id="3" name="Title 2"/>
          <p:cNvSpPr>
            <a:spLocks noGrp="1"/>
          </p:cNvSpPr>
          <p:nvPr>
            <p:ph type="title"/>
          </p:nvPr>
        </p:nvSpPr>
        <p:spPr/>
        <p:txBody>
          <a:bodyPr/>
          <a:lstStyle/>
          <a:p>
            <a:r>
              <a:rPr lang="en-GB" dirty="0" smtClean="0"/>
              <a:t>Overconfidence Bias</a:t>
            </a:r>
            <a:endParaRPr lang="en-GB" dirty="0"/>
          </a:p>
        </p:txBody>
      </p:sp>
    </p:spTree>
    <p:extLst>
      <p:ext uri="{BB962C8B-B14F-4D97-AF65-F5344CB8AC3E}">
        <p14:creationId xmlns:p14="http://schemas.microsoft.com/office/powerpoint/2010/main" val="15099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Similar to ‘confirmation </a:t>
            </a:r>
            <a:r>
              <a:rPr lang="en-GB" dirty="0"/>
              <a:t>b</a:t>
            </a:r>
            <a:r>
              <a:rPr lang="en-GB" dirty="0" smtClean="0"/>
              <a:t>ias’ but more “jumping to conclusion”.</a:t>
            </a:r>
          </a:p>
          <a:p>
            <a:pPr marL="109728" indent="0">
              <a:buNone/>
            </a:pPr>
            <a:endParaRPr lang="en-GB" dirty="0" smtClean="0"/>
          </a:p>
          <a:p>
            <a:r>
              <a:rPr lang="en-GB" dirty="0" smtClean="0"/>
              <a:t>Example: 65 year old lady with anxiety and depression. Chest pain, frequent attender, put down as anxiety, in fact MI.</a:t>
            </a:r>
            <a:endParaRPr lang="en-GB" dirty="0"/>
          </a:p>
        </p:txBody>
      </p:sp>
      <p:sp>
        <p:nvSpPr>
          <p:cNvPr id="3" name="Title 2"/>
          <p:cNvSpPr>
            <a:spLocks noGrp="1"/>
          </p:cNvSpPr>
          <p:nvPr>
            <p:ph type="title"/>
          </p:nvPr>
        </p:nvSpPr>
        <p:spPr/>
        <p:txBody>
          <a:bodyPr/>
          <a:lstStyle/>
          <a:p>
            <a:r>
              <a:rPr lang="en-GB" dirty="0" smtClean="0"/>
              <a:t>Premature Closure</a:t>
            </a:r>
            <a:endParaRPr lang="en-GB" dirty="0"/>
          </a:p>
        </p:txBody>
      </p:sp>
    </p:spTree>
    <p:extLst>
      <p:ext uri="{BB962C8B-B14F-4D97-AF65-F5344CB8AC3E}">
        <p14:creationId xmlns:p14="http://schemas.microsoft.com/office/powerpoint/2010/main" val="248754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‘eureka’ moment that stops all further thought.</a:t>
            </a:r>
          </a:p>
          <a:p>
            <a:pPr marL="109728" indent="0">
              <a:buNone/>
            </a:pPr>
            <a:endParaRPr lang="en-GB" dirty="0"/>
          </a:p>
          <a:p>
            <a:r>
              <a:rPr lang="en-GB" dirty="0" smtClean="0"/>
              <a:t>Example: 45 year old lady, abdomen pain and bloating. Recent work stress. Blood tests: FBC ESR Coeliac antibodies. Normal diagnosis of IBS, in fact CA Ovary. </a:t>
            </a:r>
            <a:endParaRPr lang="en-GB" dirty="0"/>
          </a:p>
        </p:txBody>
      </p:sp>
      <p:sp>
        <p:nvSpPr>
          <p:cNvPr id="3" name="Title 2"/>
          <p:cNvSpPr>
            <a:spLocks noGrp="1"/>
          </p:cNvSpPr>
          <p:nvPr>
            <p:ph type="title"/>
          </p:nvPr>
        </p:nvSpPr>
        <p:spPr/>
        <p:txBody>
          <a:bodyPr/>
          <a:lstStyle/>
          <a:p>
            <a:r>
              <a:rPr lang="en-GB" dirty="0" smtClean="0"/>
              <a:t>Search Satisfying Bias</a:t>
            </a:r>
            <a:endParaRPr lang="en-GB" dirty="0"/>
          </a:p>
        </p:txBody>
      </p:sp>
    </p:spTree>
    <p:extLst>
      <p:ext uri="{BB962C8B-B14F-4D97-AF65-F5344CB8AC3E}">
        <p14:creationId xmlns:p14="http://schemas.microsoft.com/office/powerpoint/2010/main" val="3043174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500" dirty="0" smtClean="0"/>
              <a:t>Consider another case. An overweight lady on the contraceptive pill presents to her doctor complaining of pain in her left calf.  GP A is unsure of the diagnosis but appears to consider and eliminate the possibility of a deep vein thrombosis (DVT).  The patient then consults GP B at the same practice 7 days later and now also complains of chest pain on deep inspiration.  GP B treats the patient with a non-steroidal drug and sends her on her way.</a:t>
            </a:r>
          </a:p>
          <a:p>
            <a:pPr marL="109728" indent="0">
              <a:buNone/>
            </a:pPr>
            <a:r>
              <a:rPr lang="en-GB" sz="2500" dirty="0"/>
              <a:t>	</a:t>
            </a:r>
            <a:r>
              <a:rPr lang="en-GB" sz="2500" dirty="0" smtClean="0"/>
              <a:t>						        cont.</a:t>
            </a:r>
            <a:endParaRPr lang="en-GB" sz="2500" dirty="0"/>
          </a:p>
        </p:txBody>
      </p:sp>
      <p:sp>
        <p:nvSpPr>
          <p:cNvPr id="3" name="Title 2"/>
          <p:cNvSpPr>
            <a:spLocks noGrp="1"/>
          </p:cNvSpPr>
          <p:nvPr>
            <p:ph type="title"/>
          </p:nvPr>
        </p:nvSpPr>
        <p:spPr/>
        <p:txBody>
          <a:bodyPr>
            <a:normAutofit fontScale="90000"/>
          </a:bodyPr>
          <a:lstStyle/>
          <a:p>
            <a:r>
              <a:rPr lang="en-GB" dirty="0" smtClean="0"/>
              <a:t>Case Study 2 – How many thinking errors can </a:t>
            </a:r>
            <a:r>
              <a:rPr lang="en-GB" smtClean="0"/>
              <a:t>you identify?</a:t>
            </a:r>
            <a:endParaRPr lang="en-GB"/>
          </a:p>
        </p:txBody>
      </p:sp>
    </p:spTree>
    <p:extLst>
      <p:ext uri="{BB962C8B-B14F-4D97-AF65-F5344CB8AC3E}">
        <p14:creationId xmlns:p14="http://schemas.microsoft.com/office/powerpoint/2010/main" val="1985632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Later the same evening an out-of-hours doctor suspects a pulmonary embolism and admits her to hospital.  The diagnosis is confirmed and fortunately the lady is treated successfully and makes a full recovery.  An allegation of medical negligence is subsequently made against both GP’s, claiming that they failed to note the gravity of the situation and that such a failure was not reasonable.</a:t>
            </a:r>
          </a:p>
          <a:p>
            <a:pPr marL="109728" indent="0">
              <a:buNone/>
            </a:pPr>
            <a:endParaRPr lang="en-GB" dirty="0" smtClean="0"/>
          </a:p>
          <a:p>
            <a:r>
              <a:rPr lang="en-GB" sz="3000" dirty="0" smtClean="0"/>
              <a:t>What thinking errors were at play here?</a:t>
            </a:r>
            <a:endParaRPr lang="en-GB" sz="3000" dirty="0"/>
          </a:p>
        </p:txBody>
      </p:sp>
      <p:sp>
        <p:nvSpPr>
          <p:cNvPr id="3" name="Title 2"/>
          <p:cNvSpPr>
            <a:spLocks noGrp="1"/>
          </p:cNvSpPr>
          <p:nvPr>
            <p:ph type="title"/>
          </p:nvPr>
        </p:nvSpPr>
        <p:spPr/>
        <p:txBody>
          <a:bodyPr>
            <a:normAutofit/>
          </a:bodyPr>
          <a:lstStyle/>
          <a:p>
            <a:r>
              <a:rPr lang="en-GB" dirty="0" smtClean="0"/>
              <a:t>Cont.</a:t>
            </a:r>
            <a:endParaRPr lang="en-GB" dirty="0"/>
          </a:p>
        </p:txBody>
      </p:sp>
    </p:spTree>
    <p:extLst>
      <p:ext uri="{BB962C8B-B14F-4D97-AF65-F5344CB8AC3E}">
        <p14:creationId xmlns:p14="http://schemas.microsoft.com/office/powerpoint/2010/main" val="3582797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Think about ways of preventing each specific thinking error.</a:t>
            </a:r>
          </a:p>
          <a:p>
            <a:pPr lvl="1"/>
            <a:r>
              <a:rPr lang="en-GB" dirty="0" smtClean="0"/>
              <a:t>(Group Work)</a:t>
            </a:r>
            <a:endParaRPr lang="en-GB" dirty="0"/>
          </a:p>
        </p:txBody>
      </p:sp>
      <p:sp>
        <p:nvSpPr>
          <p:cNvPr id="3" name="Title 2"/>
          <p:cNvSpPr>
            <a:spLocks noGrp="1"/>
          </p:cNvSpPr>
          <p:nvPr>
            <p:ph type="title"/>
          </p:nvPr>
        </p:nvSpPr>
        <p:spPr/>
        <p:txBody>
          <a:bodyPr/>
          <a:lstStyle/>
          <a:p>
            <a:r>
              <a:rPr lang="en-GB" dirty="0" smtClean="0"/>
              <a:t>Solutions specific</a:t>
            </a:r>
            <a:endParaRPr lang="en-GB" dirty="0"/>
          </a:p>
        </p:txBody>
      </p:sp>
    </p:spTree>
    <p:extLst>
      <p:ext uri="{BB962C8B-B14F-4D97-AF65-F5344CB8AC3E}">
        <p14:creationId xmlns:p14="http://schemas.microsoft.com/office/powerpoint/2010/main" val="24874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Thinking time</a:t>
            </a:r>
          </a:p>
          <a:p>
            <a:r>
              <a:rPr lang="en-GB" dirty="0" smtClean="0"/>
              <a:t>What's the worst it could be?</a:t>
            </a:r>
          </a:p>
          <a:p>
            <a:r>
              <a:rPr lang="en-GB" dirty="0" smtClean="0"/>
              <a:t>What else could it be?</a:t>
            </a:r>
          </a:p>
          <a:p>
            <a:r>
              <a:rPr lang="en-GB" dirty="0" smtClean="0"/>
              <a:t>What doesn’t fit?</a:t>
            </a:r>
          </a:p>
          <a:p>
            <a:r>
              <a:rPr lang="en-GB" dirty="0" smtClean="0"/>
              <a:t>Is it possible, more than one diagnosis?</a:t>
            </a:r>
          </a:p>
          <a:p>
            <a:pPr marL="109728" indent="0">
              <a:buNone/>
            </a:pPr>
            <a:endParaRPr lang="en-GB" dirty="0" smtClean="0"/>
          </a:p>
          <a:p>
            <a:endParaRPr lang="en-GB" dirty="0" smtClean="0"/>
          </a:p>
        </p:txBody>
      </p:sp>
      <p:sp>
        <p:nvSpPr>
          <p:cNvPr id="3" name="Title 2"/>
          <p:cNvSpPr>
            <a:spLocks noGrp="1"/>
          </p:cNvSpPr>
          <p:nvPr>
            <p:ph type="title"/>
          </p:nvPr>
        </p:nvSpPr>
        <p:spPr/>
        <p:txBody>
          <a:bodyPr>
            <a:normAutofit/>
          </a:bodyPr>
          <a:lstStyle/>
          <a:p>
            <a:r>
              <a:rPr lang="en-GB" dirty="0" smtClean="0"/>
              <a:t>Solutions general</a:t>
            </a:r>
            <a:endParaRPr lang="en-GB" dirty="0"/>
          </a:p>
        </p:txBody>
      </p:sp>
    </p:spTree>
    <p:extLst>
      <p:ext uri="{BB962C8B-B14F-4D97-AF65-F5344CB8AC3E}">
        <p14:creationId xmlns:p14="http://schemas.microsoft.com/office/powerpoint/2010/main" val="264439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880" y="2564904"/>
            <a:ext cx="8229600" cy="1143000"/>
          </a:xfrm>
        </p:spPr>
        <p:txBody>
          <a:bodyPr>
            <a:noAutofit/>
          </a:bodyPr>
          <a:lstStyle/>
          <a:p>
            <a:r>
              <a:rPr lang="en-GB" sz="11500" dirty="0" smtClean="0"/>
              <a:t>Thank you</a:t>
            </a:r>
            <a:endParaRPr lang="en-GB" sz="11500" dirty="0"/>
          </a:p>
        </p:txBody>
      </p:sp>
    </p:spTree>
    <p:extLst>
      <p:ext uri="{BB962C8B-B14F-4D97-AF65-F5344CB8AC3E}">
        <p14:creationId xmlns:p14="http://schemas.microsoft.com/office/powerpoint/2010/main" val="284073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lstStyle/>
          <a:p>
            <a:r>
              <a:rPr lang="en-GB" dirty="0" err="1" smtClean="0"/>
              <a:t>Hypothetico</a:t>
            </a:r>
            <a:r>
              <a:rPr lang="en-GB" dirty="0" smtClean="0"/>
              <a:t> deductive reasoning </a:t>
            </a:r>
          </a:p>
          <a:p>
            <a:pPr marL="109728" indent="0">
              <a:buNone/>
            </a:pPr>
            <a:r>
              <a:rPr lang="en-GB" dirty="0" smtClean="0"/>
              <a:t>  (Bayesian analysis)</a:t>
            </a:r>
          </a:p>
          <a:p>
            <a:r>
              <a:rPr lang="en-GB" dirty="0" smtClean="0"/>
              <a:t>Discrete linear process</a:t>
            </a:r>
          </a:p>
          <a:p>
            <a:pPr lvl="1"/>
            <a:r>
              <a:rPr lang="en-GB" dirty="0" smtClean="0"/>
              <a:t>Patient history</a:t>
            </a:r>
          </a:p>
          <a:p>
            <a:pPr lvl="1"/>
            <a:r>
              <a:rPr lang="en-GB" dirty="0" smtClean="0"/>
              <a:t>Physical exam</a:t>
            </a:r>
          </a:p>
          <a:p>
            <a:pPr lvl="1"/>
            <a:r>
              <a:rPr lang="en-GB" dirty="0" smtClean="0"/>
              <a:t>Tests</a:t>
            </a:r>
          </a:p>
          <a:p>
            <a:pPr lvl="1"/>
            <a:r>
              <a:rPr lang="en-GB" dirty="0" smtClean="0"/>
              <a:t>Analyse results</a:t>
            </a:r>
          </a:p>
          <a:p>
            <a:pPr marL="393192" lvl="1" indent="0">
              <a:buNone/>
            </a:pPr>
            <a:endParaRPr lang="en-GB" sz="4400" dirty="0" smtClean="0"/>
          </a:p>
          <a:p>
            <a:pPr marL="393192" lvl="1" indent="0">
              <a:buNone/>
            </a:pPr>
            <a:r>
              <a:rPr lang="en-GB" sz="4400" dirty="0" smtClean="0"/>
              <a:t>BUT …..</a:t>
            </a:r>
          </a:p>
          <a:p>
            <a:pPr marL="457200" lvl="1" indent="0">
              <a:buNone/>
            </a:pPr>
            <a:endParaRPr lang="en-GB" dirty="0" smtClean="0"/>
          </a:p>
        </p:txBody>
      </p:sp>
      <p:sp>
        <p:nvSpPr>
          <p:cNvPr id="2" name="Title 1"/>
          <p:cNvSpPr>
            <a:spLocks noGrp="1"/>
          </p:cNvSpPr>
          <p:nvPr>
            <p:ph type="title"/>
          </p:nvPr>
        </p:nvSpPr>
        <p:spPr/>
        <p:txBody>
          <a:bodyPr>
            <a:normAutofit fontScale="90000"/>
          </a:bodyPr>
          <a:lstStyle/>
          <a:p>
            <a:r>
              <a:rPr lang="en-GB" dirty="0" smtClean="0"/>
              <a:t>How do we learn to evaluate patients?</a:t>
            </a:r>
            <a:endParaRPr lang="en-GB" dirty="0"/>
          </a:p>
        </p:txBody>
      </p:sp>
    </p:spTree>
    <p:extLst>
      <p:ext uri="{BB962C8B-B14F-4D97-AF65-F5344CB8AC3E}">
        <p14:creationId xmlns:p14="http://schemas.microsoft.com/office/powerpoint/2010/main" val="58345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smtClean="0"/>
              <a:t>Patient – 48 year old lady, previous Ca breast, back pain, school teacher, lifting heavy box from car. Seen several times by several doctors. </a:t>
            </a:r>
            <a:r>
              <a:rPr lang="en-GB" dirty="0"/>
              <a:t>S</a:t>
            </a:r>
            <a:r>
              <a:rPr lang="en-GB" dirty="0" smtClean="0"/>
              <a:t>imple analgesia advice, physiotherapy, stronger analgesia, pain worsened. MRI private and A+E</a:t>
            </a:r>
          </a:p>
          <a:p>
            <a:r>
              <a:rPr lang="en-GB" dirty="0" smtClean="0"/>
              <a:t>Diagnosis: Cancer</a:t>
            </a:r>
          </a:p>
          <a:p>
            <a:r>
              <a:rPr lang="en-GB" dirty="0" smtClean="0"/>
              <a:t>Similar case described in BMJ </a:t>
            </a:r>
          </a:p>
          <a:p>
            <a:r>
              <a:rPr lang="en-GB" dirty="0" smtClean="0"/>
              <a:t>Popper “if you suppose all swans are white, you will not find any swans other than white swans. You should in fact be searching for black swans”.</a:t>
            </a:r>
          </a:p>
          <a:p>
            <a:r>
              <a:rPr lang="en-GB" dirty="0" smtClean="0"/>
              <a:t>Article described confirmation bias</a:t>
            </a:r>
          </a:p>
          <a:p>
            <a:endParaRPr lang="en-GB" dirty="0"/>
          </a:p>
        </p:txBody>
      </p:sp>
      <p:sp>
        <p:nvSpPr>
          <p:cNvPr id="2" name="Title 1"/>
          <p:cNvSpPr>
            <a:spLocks noGrp="1"/>
          </p:cNvSpPr>
          <p:nvPr>
            <p:ph type="title"/>
          </p:nvPr>
        </p:nvSpPr>
        <p:spPr>
          <a:xfrm>
            <a:off x="457200" y="44624"/>
            <a:ext cx="8229600" cy="1584176"/>
          </a:xfrm>
        </p:spPr>
        <p:txBody>
          <a:bodyPr>
            <a:normAutofit/>
          </a:bodyPr>
          <a:lstStyle/>
          <a:p>
            <a:r>
              <a:rPr lang="en-GB" dirty="0" smtClean="0"/>
              <a:t>Sir Karl Popper, Swans, and the General </a:t>
            </a:r>
            <a:r>
              <a:rPr lang="en-GB" dirty="0"/>
              <a:t>P</a:t>
            </a:r>
            <a:r>
              <a:rPr lang="en-GB" dirty="0" smtClean="0"/>
              <a:t>ractitioner</a:t>
            </a:r>
            <a:br>
              <a:rPr lang="en-GB" dirty="0" smtClean="0"/>
            </a:br>
            <a:r>
              <a:rPr lang="en-GB" sz="1100" dirty="0" smtClean="0"/>
              <a:t>Ref: BMJ 5.11.2011 vol 343 pg955/56</a:t>
            </a:r>
            <a:endParaRPr lang="en-GB" dirty="0"/>
          </a:p>
        </p:txBody>
      </p:sp>
    </p:spTree>
    <p:extLst>
      <p:ext uri="{BB962C8B-B14F-4D97-AF65-F5344CB8AC3E}">
        <p14:creationId xmlns:p14="http://schemas.microsoft.com/office/powerpoint/2010/main" val="293407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First visual impression (in waiting room)</a:t>
            </a:r>
          </a:p>
          <a:p>
            <a:r>
              <a:rPr lang="en-GB" dirty="0" smtClean="0"/>
              <a:t>Hand shake</a:t>
            </a:r>
          </a:p>
          <a:p>
            <a:r>
              <a:rPr lang="en-GB" dirty="0" smtClean="0"/>
              <a:t>Review notes</a:t>
            </a:r>
          </a:p>
          <a:p>
            <a:r>
              <a:rPr lang="en-GB" dirty="0" smtClean="0"/>
              <a:t>Previous experience etc</a:t>
            </a:r>
          </a:p>
          <a:p>
            <a:r>
              <a:rPr lang="en-GB" dirty="0" smtClean="0"/>
              <a:t>…………Heuristics</a:t>
            </a:r>
          </a:p>
          <a:p>
            <a:endParaRPr lang="en-GB" dirty="0" smtClean="0"/>
          </a:p>
        </p:txBody>
      </p:sp>
      <p:sp>
        <p:nvSpPr>
          <p:cNvPr id="2" name="Title 1"/>
          <p:cNvSpPr>
            <a:spLocks noGrp="1"/>
          </p:cNvSpPr>
          <p:nvPr>
            <p:ph type="title"/>
          </p:nvPr>
        </p:nvSpPr>
        <p:spPr/>
        <p:txBody>
          <a:bodyPr/>
          <a:lstStyle/>
          <a:p>
            <a:r>
              <a:rPr lang="en-GB" dirty="0" smtClean="0"/>
              <a:t>But… It’s not what we do</a:t>
            </a:r>
            <a:endParaRPr lang="en-GB" dirty="0"/>
          </a:p>
        </p:txBody>
      </p:sp>
    </p:spTree>
    <p:extLst>
      <p:ext uri="{BB962C8B-B14F-4D97-AF65-F5344CB8AC3E}">
        <p14:creationId xmlns:p14="http://schemas.microsoft.com/office/powerpoint/2010/main" val="148190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4147026"/>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Frequency of medical errors</a:t>
            </a:r>
            <a:endParaRPr lang="en-GB" dirty="0"/>
          </a:p>
        </p:txBody>
      </p:sp>
    </p:spTree>
    <p:extLst>
      <p:ext uri="{BB962C8B-B14F-4D97-AF65-F5344CB8AC3E}">
        <p14:creationId xmlns:p14="http://schemas.microsoft.com/office/powerpoint/2010/main" val="365482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496944" cy="4968552"/>
          </a:xfrm>
        </p:spPr>
        <p:txBody>
          <a:bodyPr>
            <a:normAutofit fontScale="92500" lnSpcReduction="10000"/>
          </a:bodyPr>
          <a:lstStyle/>
          <a:p>
            <a:r>
              <a:rPr lang="en-GB" dirty="0" smtClean="0"/>
              <a:t>2 of 3 claims from patients with no adverse outcome not due to negligence</a:t>
            </a:r>
          </a:p>
          <a:p>
            <a:r>
              <a:rPr lang="en-GB" dirty="0" smtClean="0"/>
              <a:t>Only 3% of patients who suffered filed a lawsuit</a:t>
            </a:r>
          </a:p>
          <a:p>
            <a:r>
              <a:rPr lang="en-GB" dirty="0" smtClean="0"/>
              <a:t>Localio 1991</a:t>
            </a:r>
          </a:p>
          <a:p>
            <a:r>
              <a:rPr lang="en-GB" dirty="0" smtClean="0"/>
              <a:t>International analysis is consistently showing only 2-3% of patients filed some sort of claim</a:t>
            </a:r>
          </a:p>
          <a:p>
            <a:r>
              <a:rPr lang="en-GB" dirty="0" smtClean="0"/>
              <a:t>Andrews et al 1997 – </a:t>
            </a:r>
            <a:r>
              <a:rPr lang="en-GB" dirty="0" err="1" smtClean="0"/>
              <a:t>Studdert</a:t>
            </a:r>
            <a:r>
              <a:rPr lang="en-GB" dirty="0" smtClean="0"/>
              <a:t> et al 2000 - Davis 2002</a:t>
            </a:r>
          </a:p>
          <a:p>
            <a:pPr marL="0" indent="0">
              <a:buNone/>
            </a:pPr>
            <a:endParaRPr lang="en-GB" dirty="0" smtClean="0"/>
          </a:p>
          <a:p>
            <a:pPr marL="0" indent="0">
              <a:buNone/>
            </a:pPr>
            <a:r>
              <a:rPr lang="en-GB" dirty="0" smtClean="0"/>
              <a:t>Majority of claims are made by patients who have not experienced medical negligence</a:t>
            </a:r>
          </a:p>
          <a:p>
            <a:pPr marL="0" indent="0">
              <a:buNone/>
            </a:pPr>
            <a:r>
              <a:rPr lang="en-GB" dirty="0" err="1" smtClean="0"/>
              <a:t>Studdert</a:t>
            </a:r>
            <a:r>
              <a:rPr lang="en-GB" dirty="0" smtClean="0"/>
              <a:t> et al 2000 – ACC Review 2003</a:t>
            </a:r>
            <a:endParaRPr lang="en-GB" dirty="0"/>
          </a:p>
        </p:txBody>
      </p:sp>
    </p:spTree>
    <p:extLst>
      <p:ext uri="{BB962C8B-B14F-4D97-AF65-F5344CB8AC3E}">
        <p14:creationId xmlns:p14="http://schemas.microsoft.com/office/powerpoint/2010/main" val="73160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752528"/>
          </a:xfrm>
        </p:spPr>
        <p:txBody>
          <a:bodyPr>
            <a:noAutofit/>
          </a:bodyPr>
          <a:lstStyle/>
          <a:p>
            <a:pPr marL="0" indent="0" algn="ctr">
              <a:buNone/>
            </a:pPr>
            <a:r>
              <a:rPr lang="en-GB" sz="6600" dirty="0" smtClean="0"/>
              <a:t>RISK IS RELATED TO COMMUNICATION</a:t>
            </a:r>
          </a:p>
          <a:p>
            <a:pPr marL="0" indent="0" algn="ctr">
              <a:buNone/>
            </a:pPr>
            <a:endParaRPr lang="en-GB" sz="3600" dirty="0" smtClean="0"/>
          </a:p>
          <a:p>
            <a:pPr marL="0" indent="0">
              <a:buNone/>
            </a:pPr>
            <a:r>
              <a:rPr lang="en-GB" sz="3600" dirty="0" smtClean="0"/>
              <a:t>This is what we have been teaching as trainers for years</a:t>
            </a:r>
            <a:endParaRPr lang="en-GB" sz="3600" dirty="0"/>
          </a:p>
        </p:txBody>
      </p:sp>
      <p:sp>
        <p:nvSpPr>
          <p:cNvPr id="2" name="Title 1"/>
          <p:cNvSpPr>
            <a:spLocks noGrp="1"/>
          </p:cNvSpPr>
          <p:nvPr>
            <p:ph type="title"/>
          </p:nvPr>
        </p:nvSpPr>
        <p:spPr/>
        <p:txBody>
          <a:bodyPr>
            <a:normAutofit fontScale="90000"/>
          </a:bodyPr>
          <a:lstStyle/>
          <a:p>
            <a:r>
              <a:rPr lang="en-GB" dirty="0" smtClean="0"/>
              <a:t>Now for the good news!	</a:t>
            </a:r>
            <a:br>
              <a:rPr lang="en-GB" dirty="0" smtClean="0"/>
            </a:br>
            <a:endParaRPr lang="en-GB" dirty="0"/>
          </a:p>
        </p:txBody>
      </p:sp>
    </p:spTree>
    <p:extLst>
      <p:ext uri="{BB962C8B-B14F-4D97-AF65-F5344CB8AC3E}">
        <p14:creationId xmlns:p14="http://schemas.microsoft.com/office/powerpoint/2010/main" val="336731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r>
              <a:rPr lang="en-GB" dirty="0" smtClean="0"/>
              <a:t>1. Harm to patients</a:t>
            </a:r>
          </a:p>
          <a:p>
            <a:pPr marL="0" indent="0">
              <a:buNone/>
            </a:pPr>
            <a:r>
              <a:rPr lang="en-GB" dirty="0" smtClean="0"/>
              <a:t>2. Cost to the system</a:t>
            </a:r>
          </a:p>
          <a:p>
            <a:pPr marL="0" indent="0">
              <a:buNone/>
            </a:pPr>
            <a:r>
              <a:rPr lang="en-GB" dirty="0" smtClean="0"/>
              <a:t>3. Cost to the clinician</a:t>
            </a:r>
          </a:p>
          <a:p>
            <a:pPr marL="0" indent="0">
              <a:buNone/>
            </a:pPr>
            <a:endParaRPr lang="en-GB" dirty="0"/>
          </a:p>
        </p:txBody>
      </p:sp>
      <p:sp>
        <p:nvSpPr>
          <p:cNvPr id="2" name="Title 1"/>
          <p:cNvSpPr>
            <a:spLocks noGrp="1"/>
          </p:cNvSpPr>
          <p:nvPr>
            <p:ph type="title"/>
          </p:nvPr>
        </p:nvSpPr>
        <p:spPr>
          <a:xfrm>
            <a:off x="457200" y="341784"/>
            <a:ext cx="8229600" cy="1143000"/>
          </a:xfrm>
        </p:spPr>
        <p:txBody>
          <a:bodyPr>
            <a:normAutofit fontScale="90000"/>
          </a:bodyPr>
          <a:lstStyle/>
          <a:p>
            <a:r>
              <a:rPr lang="en-GB" dirty="0" smtClean="0"/>
              <a:t>Medical Errors - Why do they matter?		</a:t>
            </a:r>
            <a:endParaRPr lang="en-GB" dirty="0"/>
          </a:p>
        </p:txBody>
      </p:sp>
    </p:spTree>
    <p:extLst>
      <p:ext uri="{BB962C8B-B14F-4D97-AF65-F5344CB8AC3E}">
        <p14:creationId xmlns:p14="http://schemas.microsoft.com/office/powerpoint/2010/main" val="3749358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236</TotalTime>
  <Words>1370</Words>
  <Application>Microsoft Office PowerPoint</Application>
  <PresentationFormat>On-screen Show (4:3)</PresentationFormat>
  <Paragraphs>142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Thinking about thinking errors or  Why do I keep messing up? </vt:lpstr>
      <vt:lpstr>Case 1</vt:lpstr>
      <vt:lpstr>How do we learn to evaluate patients?</vt:lpstr>
      <vt:lpstr>Sir Karl Popper, Swans, and the General Practitioner Ref: BMJ 5.11.2011 vol 343 pg955/56</vt:lpstr>
      <vt:lpstr>But… It’s not what we do</vt:lpstr>
      <vt:lpstr>Frequency of medical errors</vt:lpstr>
      <vt:lpstr>PowerPoint Presentation</vt:lpstr>
      <vt:lpstr>Now for the good news!  </vt:lpstr>
      <vt:lpstr>Medical Errors - Why do they matter?  </vt:lpstr>
      <vt:lpstr>PowerPoint Presentation</vt:lpstr>
      <vt:lpstr>Complaints process harms Doctors’ health, says study By Stephanie Jones-Berry</vt:lpstr>
      <vt:lpstr>Cont.</vt:lpstr>
      <vt:lpstr>Doctor Suicides</vt:lpstr>
      <vt:lpstr>Addressing thinking errors</vt:lpstr>
      <vt:lpstr>PowerPoint Presentation</vt:lpstr>
      <vt:lpstr>Thinking Errors</vt:lpstr>
      <vt:lpstr>Types of Ineptitude (thinking errors)</vt:lpstr>
      <vt:lpstr>Anchoring bias</vt:lpstr>
      <vt:lpstr>Availability Bias</vt:lpstr>
      <vt:lpstr>Confirmation Bias</vt:lpstr>
      <vt:lpstr>Diagnosis Momentum</vt:lpstr>
      <vt:lpstr>Overconfidence Bias</vt:lpstr>
      <vt:lpstr>Premature Closure</vt:lpstr>
      <vt:lpstr>Search Satisfying Bias</vt:lpstr>
      <vt:lpstr>Case Study 2 – How many thinking errors can you identify?</vt:lpstr>
      <vt:lpstr>Cont.</vt:lpstr>
      <vt:lpstr>Solutions specific</vt:lpstr>
      <vt:lpstr>Solutions general</vt:lpstr>
      <vt:lpstr>Thank you</vt:lpstr>
    </vt:vector>
  </TitlesOfParts>
  <Company>Norfolk and Suffolk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about thinking errors or  why do I keep f**king up?</dc:title>
  <dc:creator>ICT Services</dc:creator>
  <cp:lastModifiedBy>Bradshaw Katie</cp:lastModifiedBy>
  <cp:revision>34</cp:revision>
  <cp:lastPrinted>2015-03-20T12:15:26Z</cp:lastPrinted>
  <dcterms:created xsi:type="dcterms:W3CDTF">2015-01-23T15:15:19Z</dcterms:created>
  <dcterms:modified xsi:type="dcterms:W3CDTF">2015-03-23T11:01:50Z</dcterms:modified>
</cp:coreProperties>
</file>