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82" r:id="rId6"/>
    <p:sldId id="283" r:id="rId7"/>
    <p:sldId id="285" r:id="rId8"/>
    <p:sldId id="288" r:id="rId9"/>
    <p:sldId id="289" r:id="rId10"/>
    <p:sldId id="284" r:id="rId11"/>
    <p:sldId id="29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1FA0FE6-CA3C-4BAD-79ED-54BCE2009DBF}" name="NELLIST, Joe (NHS MID ESSEX CCG)" initials="NJ(MEC" userId="S::joe.nellist@nhs.net::9e720bd4-2a6b-49b0-8a40-943df34c2f4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2383"/>
    <a:srgbClr val="EB5D9D"/>
    <a:srgbClr val="6BC4CF"/>
    <a:srgbClr val="FDC518"/>
    <a:srgbClr val="EB5D4A"/>
    <a:srgbClr val="B4CC04"/>
    <a:srgbClr val="6A2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03B2CF-F786-5846-A903-A233028674B1}" v="45" dt="2022-09-16T18:42:36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99" autoAdjust="0"/>
    <p:restoredTop sz="96327"/>
  </p:normalViewPr>
  <p:slideViewPr>
    <p:cSldViewPr snapToGrid="0">
      <p:cViewPr varScale="1">
        <p:scale>
          <a:sx n="117" d="100"/>
          <a:sy n="117" d="100"/>
        </p:scale>
        <p:origin x="108" y="23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Assessment Type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9254A794-3C93-CB46-988C-2D6FCCD31C6C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305-A244-B28B-92E67EB594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2B3AAA53-BF3E-5C41-B31A-77A273859823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305-A244-B28B-92E67EB594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3073BB72-88F9-DA4F-AE0F-D3024D35055D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305-A244-B28B-92E67EB5945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dirty="0"/>
                      <a:t> </a:t>
                    </a:r>
                    <a:fld id="{5F02C9FC-55D5-E64C-943F-F847F7F4B545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305-A244-B28B-92E67EB594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Telephone Consultations</c:v>
                </c:pt>
                <c:pt idx="1">
                  <c:v>Face To Face Consultation</c:v>
                </c:pt>
                <c:pt idx="2">
                  <c:v>Home Visit</c:v>
                </c:pt>
                <c:pt idx="3">
                  <c:v>Assigned via Task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72</c:v>
                </c:pt>
                <c:pt idx="2">
                  <c:v>41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5-A244-B28B-92E67EB59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158719"/>
        <c:axId val="456233583"/>
      </c:barChart>
      <c:catAx>
        <c:axId val="4561587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233583"/>
        <c:crosses val="autoZero"/>
        <c:auto val="1"/>
        <c:lblAlgn val="ctr"/>
        <c:lblOffset val="100"/>
        <c:noMultiLvlLbl val="0"/>
      </c:catAx>
      <c:valAx>
        <c:axId val="456233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158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467962598425198"/>
          <c:y val="5.73244382656423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679699803149608"/>
          <c:y val="4.4595838792086694E-2"/>
          <c:w val="0.89166904527559054"/>
          <c:h val="0.767527696387321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Outcome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3.53876847246170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58-AB4E-893C-A2E92BC5CBFC}"/>
                </c:ext>
              </c:extLst>
            </c:dLbl>
            <c:dLbl>
              <c:idx val="2"/>
              <c:layout>
                <c:manualLayout>
                  <c:x val="0"/>
                  <c:y val="6.95774935436232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58-AB4E-893C-A2E92BC5CB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Treated at Home </c:v>
                </c:pt>
                <c:pt idx="1">
                  <c:v>Sent to ED by Ambulance</c:v>
                </c:pt>
                <c:pt idx="2">
                  <c:v>Made own way to ED</c:v>
                </c:pt>
                <c:pt idx="3">
                  <c:v>Urgent Care Centre</c:v>
                </c:pt>
                <c:pt idx="4">
                  <c:v>Minor Injury Centre</c:v>
                </c:pt>
                <c:pt idx="5">
                  <c:v>Direct ref to Speciality by Paramedic</c:v>
                </c:pt>
                <c:pt idx="6">
                  <c:v>Ref to UCRT/DN</c:v>
                </c:pt>
                <c:pt idx="7">
                  <c:v>Safe Guarding </c:v>
                </c:pt>
                <c:pt idx="8">
                  <c:v>Follow up by Paramedic</c:v>
                </c:pt>
                <c:pt idx="9">
                  <c:v>Ref to another NHS Service 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117</c:v>
                </c:pt>
                <c:pt idx="1">
                  <c:v>3</c:v>
                </c:pt>
                <c:pt idx="2">
                  <c:v>6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58-AB4E-893C-A2E92BC5CBF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548689791"/>
        <c:axId val="548553615"/>
      </c:barChart>
      <c:catAx>
        <c:axId val="548689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553615"/>
        <c:crosses val="autoZero"/>
        <c:auto val="1"/>
        <c:lblAlgn val="ctr"/>
        <c:lblOffset val="100"/>
        <c:noMultiLvlLbl val="0"/>
      </c:catAx>
      <c:valAx>
        <c:axId val="5485536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689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Assessed Conditions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Sheet1!$A$3:$A$10</c:f>
              <c:strCache>
                <c:ptCount val="8"/>
                <c:pt idx="0">
                  <c:v>Minor Illness</c:v>
                </c:pt>
                <c:pt idx="1">
                  <c:v>Minor Injury</c:v>
                </c:pt>
                <c:pt idx="2">
                  <c:v>Mental Health </c:v>
                </c:pt>
                <c:pt idx="3">
                  <c:v>Seriousley Unwell</c:v>
                </c:pt>
                <c:pt idx="4">
                  <c:v>Exacerbation of Chronic Illness</c:v>
                </c:pt>
                <c:pt idx="5">
                  <c:v>Acute Onset</c:v>
                </c:pt>
                <c:pt idx="6">
                  <c:v>Existing Condition </c:v>
                </c:pt>
                <c:pt idx="7">
                  <c:v>Safe guarding </c:v>
                </c:pt>
              </c:strCache>
            </c:strRef>
          </c:cat>
          <c:val>
            <c:numRef>
              <c:f>Sheet1!$B$3:$B$10</c:f>
              <c:numCache>
                <c:formatCode>General</c:formatCode>
                <c:ptCount val="8"/>
                <c:pt idx="0">
                  <c:v>56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20</c:v>
                </c:pt>
                <c:pt idx="5">
                  <c:v>28</c:v>
                </c:pt>
                <c:pt idx="6">
                  <c:v>19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5D-8448-A9AC-223CA04582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82978671"/>
        <c:axId val="501283631"/>
      </c:barChart>
      <c:catAx>
        <c:axId val="482978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283631"/>
        <c:crosses val="autoZero"/>
        <c:auto val="1"/>
        <c:lblAlgn val="ctr"/>
        <c:lblOffset val="100"/>
        <c:noMultiLvlLbl val="0"/>
      </c:catAx>
      <c:valAx>
        <c:axId val="501283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2978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 of Patients needing a Secondary Same Day Assessment by GP after Paramedic Assessment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D6E-4AD4-AC71-A8DB7C1C341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D6E-4AD4-AC71-A8DB7C1C341F}"/>
              </c:ext>
            </c:extLst>
          </c:dPt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EB-004E-ACB8-47155B5155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67278-E0AD-6748-AE5A-066896A6DE01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74E1C-65AD-074E-99FD-D6D30A56A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774E1C-65AD-074E-99FD-D6D30A56A66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45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73982C0-87DB-6388-CB37-8C6A6533E0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6800" y="-43200"/>
            <a:ext cx="12345600" cy="694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27474DA-8E3C-5D1A-DC94-8356A69FB8CC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1C9AC2D-396E-C5D5-7079-B243BA2FC8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518" y="503022"/>
            <a:ext cx="2991173" cy="718324"/>
          </a:xfrm>
          <a:prstGeom prst="rect">
            <a:avLst/>
          </a:prstGeom>
        </p:spPr>
      </p:pic>
      <p:pic>
        <p:nvPicPr>
          <p:cNvPr id="9" name="Picture 8" descr="Logo&#10;&#10;Description automatically generated with medium confidence">
            <a:extLst>
              <a:ext uri="{FF2B5EF4-FFF2-40B4-BE49-F238E27FC236}">
                <a16:creationId xmlns:a16="http://schemas.microsoft.com/office/drawing/2014/main" id="{DD18032F-B313-C1B6-28E0-F1ACF4ED2E3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0119" y="503022"/>
            <a:ext cx="2693532" cy="70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79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C2593222-CBEA-48CA-E000-B7D86918C620}"/>
              </a:ext>
            </a:extLst>
          </p:cNvPr>
          <p:cNvSpPr/>
          <p:nvPr userDrawn="1"/>
        </p:nvSpPr>
        <p:spPr>
          <a:xfrm rot="21364505">
            <a:off x="1733658" y="3883261"/>
            <a:ext cx="13731999" cy="13397059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A2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F19662A-B0AC-2154-C367-3A7B54A79F09}"/>
              </a:ext>
            </a:extLst>
          </p:cNvPr>
          <p:cNvSpPr>
            <a:spLocks noChangeAspect="1"/>
          </p:cNvSpPr>
          <p:nvPr userDrawn="1"/>
        </p:nvSpPr>
        <p:spPr>
          <a:xfrm rot="20520658">
            <a:off x="9438101" y="4266694"/>
            <a:ext cx="1851956" cy="1806785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B4CC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117338E-B316-09FA-219C-612B5CC9921A}"/>
              </a:ext>
            </a:extLst>
          </p:cNvPr>
          <p:cNvSpPr>
            <a:spLocks noChangeAspect="1"/>
          </p:cNvSpPr>
          <p:nvPr userDrawn="1"/>
        </p:nvSpPr>
        <p:spPr>
          <a:xfrm rot="4111788">
            <a:off x="7283711" y="5170124"/>
            <a:ext cx="1157422" cy="1129191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BC4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159A30-8BEE-36A6-B357-40F81D6E9AAD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86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C2593222-CBEA-48CA-E000-B7D86918C620}"/>
              </a:ext>
            </a:extLst>
          </p:cNvPr>
          <p:cNvSpPr/>
          <p:nvPr userDrawn="1"/>
        </p:nvSpPr>
        <p:spPr>
          <a:xfrm rot="11265642">
            <a:off x="-966242" y="-9688341"/>
            <a:ext cx="14976983" cy="13397059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A2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159A30-8BEE-36A6-B357-40F81D6E9AAD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rgbClr val="6A2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rgbClr val="6A23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2C735F1-B01A-8869-5A94-5D3D69DA25F8}"/>
              </a:ext>
            </a:extLst>
          </p:cNvPr>
          <p:cNvSpPr>
            <a:spLocks noChangeAspect="1"/>
          </p:cNvSpPr>
          <p:nvPr userDrawn="1"/>
        </p:nvSpPr>
        <p:spPr>
          <a:xfrm rot="20811508">
            <a:off x="7756706" y="136284"/>
            <a:ext cx="1583833" cy="1545202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EB5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3C9ACFA-F946-7EDD-1BFB-011393FC7C5B}"/>
              </a:ext>
            </a:extLst>
          </p:cNvPr>
          <p:cNvSpPr>
            <a:spLocks noChangeAspect="1"/>
          </p:cNvSpPr>
          <p:nvPr userDrawn="1"/>
        </p:nvSpPr>
        <p:spPr>
          <a:xfrm rot="16200000">
            <a:off x="9976085" y="189239"/>
            <a:ext cx="2055564" cy="2005426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BC4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746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D20F436-2D6D-5D61-8163-A08A753BBEF7}"/>
              </a:ext>
            </a:extLst>
          </p:cNvPr>
          <p:cNvSpPr/>
          <p:nvPr userDrawn="1"/>
        </p:nvSpPr>
        <p:spPr>
          <a:xfrm>
            <a:off x="-546101" y="-87086"/>
            <a:ext cx="12850395" cy="7097486"/>
          </a:xfrm>
          <a:prstGeom prst="rect">
            <a:avLst/>
          </a:prstGeom>
          <a:solidFill>
            <a:srgbClr val="6A2383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B4139F-160F-2947-4C91-D31F1CC9E0AF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E97975-0BDC-7607-F40E-1B3D06CD7129}"/>
              </a:ext>
            </a:extLst>
          </p:cNvPr>
          <p:cNvSpPr txBox="1"/>
          <p:nvPr userDrawn="1"/>
        </p:nvSpPr>
        <p:spPr>
          <a:xfrm>
            <a:off x="1045965" y="56153"/>
            <a:ext cx="71393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600">
                <a:solidFill>
                  <a:srgbClr val="6BC4C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10626B-0A0D-744B-6A2F-21A16A84EF2C}"/>
              </a:ext>
            </a:extLst>
          </p:cNvPr>
          <p:cNvSpPr txBox="1"/>
          <p:nvPr userDrawn="1"/>
        </p:nvSpPr>
        <p:spPr>
          <a:xfrm rot="10800000">
            <a:off x="1045965" y="3429000"/>
            <a:ext cx="71393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600">
                <a:solidFill>
                  <a:srgbClr val="EB5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9FB4F55-70EF-CE5A-E58A-A1E24580B9EA}"/>
              </a:ext>
            </a:extLst>
          </p:cNvPr>
          <p:cNvSpPr>
            <a:spLocks noChangeAspect="1"/>
          </p:cNvSpPr>
          <p:nvPr userDrawn="1"/>
        </p:nvSpPr>
        <p:spPr>
          <a:xfrm rot="3756960">
            <a:off x="9438855" y="529846"/>
            <a:ext cx="2934882" cy="2863297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B4CC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57F94CE-89A4-2A32-D6D7-75CF1BA91C64}"/>
              </a:ext>
            </a:extLst>
          </p:cNvPr>
          <p:cNvSpPr>
            <a:spLocks noChangeAspect="1"/>
          </p:cNvSpPr>
          <p:nvPr userDrawn="1"/>
        </p:nvSpPr>
        <p:spPr>
          <a:xfrm rot="19556949">
            <a:off x="8369411" y="-153049"/>
            <a:ext cx="2084991" cy="2034136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FDC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44A45B4-9494-33A8-4452-1E2463B406BF}"/>
              </a:ext>
            </a:extLst>
          </p:cNvPr>
          <p:cNvSpPr>
            <a:spLocks noChangeAspect="1"/>
          </p:cNvSpPr>
          <p:nvPr userDrawn="1"/>
        </p:nvSpPr>
        <p:spPr>
          <a:xfrm rot="4588481">
            <a:off x="8932976" y="1494245"/>
            <a:ext cx="957860" cy="934497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EB5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19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BB4139F-160F-2947-4C91-D31F1CC9E0AF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rgbClr val="6A2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rgbClr val="6A23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E97975-0BDC-7607-F40E-1B3D06CD7129}"/>
              </a:ext>
            </a:extLst>
          </p:cNvPr>
          <p:cNvSpPr txBox="1"/>
          <p:nvPr userDrawn="1"/>
        </p:nvSpPr>
        <p:spPr>
          <a:xfrm>
            <a:off x="3568262" y="56153"/>
            <a:ext cx="71393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600">
                <a:solidFill>
                  <a:srgbClr val="B4CC0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10626B-0A0D-744B-6A2F-21A16A84EF2C}"/>
              </a:ext>
            </a:extLst>
          </p:cNvPr>
          <p:cNvSpPr txBox="1"/>
          <p:nvPr userDrawn="1"/>
        </p:nvSpPr>
        <p:spPr>
          <a:xfrm rot="10800000">
            <a:off x="3568262" y="3429000"/>
            <a:ext cx="71393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600">
                <a:solidFill>
                  <a:srgbClr val="EB5D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9FB4F55-70EF-CE5A-E58A-A1E24580B9EA}"/>
              </a:ext>
            </a:extLst>
          </p:cNvPr>
          <p:cNvSpPr>
            <a:spLocks noChangeAspect="1"/>
          </p:cNvSpPr>
          <p:nvPr userDrawn="1"/>
        </p:nvSpPr>
        <p:spPr>
          <a:xfrm rot="13238535">
            <a:off x="579602" y="4716166"/>
            <a:ext cx="2940366" cy="2868647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BC4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57F94CE-89A4-2A32-D6D7-75CF1BA91C64}"/>
              </a:ext>
            </a:extLst>
          </p:cNvPr>
          <p:cNvSpPr>
            <a:spLocks noChangeAspect="1"/>
          </p:cNvSpPr>
          <p:nvPr userDrawn="1"/>
        </p:nvSpPr>
        <p:spPr>
          <a:xfrm rot="20017594">
            <a:off x="-574115" y="3466095"/>
            <a:ext cx="2024851" cy="1975462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FDC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44A45B4-9494-33A8-4452-1E2463B406BF}"/>
              </a:ext>
            </a:extLst>
          </p:cNvPr>
          <p:cNvSpPr>
            <a:spLocks noChangeAspect="1"/>
          </p:cNvSpPr>
          <p:nvPr userDrawn="1"/>
        </p:nvSpPr>
        <p:spPr>
          <a:xfrm rot="15894332">
            <a:off x="1464161" y="3616689"/>
            <a:ext cx="1000130" cy="975736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EB5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142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D20F436-2D6D-5D61-8163-A08A753BBEF7}"/>
              </a:ext>
            </a:extLst>
          </p:cNvPr>
          <p:cNvSpPr/>
          <p:nvPr userDrawn="1"/>
        </p:nvSpPr>
        <p:spPr>
          <a:xfrm>
            <a:off x="-546101" y="-87086"/>
            <a:ext cx="12850395" cy="7097486"/>
          </a:xfrm>
          <a:prstGeom prst="rect">
            <a:avLst/>
          </a:prstGeom>
          <a:solidFill>
            <a:srgbClr val="6A2383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B4139F-160F-2947-4C91-D31F1CC9E0AF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E754E755-A72D-1961-E0BA-AF5948F8A577}"/>
              </a:ext>
            </a:extLst>
          </p:cNvPr>
          <p:cNvSpPr>
            <a:spLocks noChangeAspect="1"/>
          </p:cNvSpPr>
          <p:nvPr userDrawn="1"/>
        </p:nvSpPr>
        <p:spPr>
          <a:xfrm rot="3451748">
            <a:off x="9665566" y="415189"/>
            <a:ext cx="3673292" cy="3583696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BC4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B7CACBE3-DD8A-7880-B5FB-1E249C3ADC93}"/>
              </a:ext>
            </a:extLst>
          </p:cNvPr>
          <p:cNvSpPr>
            <a:spLocks noChangeAspect="1"/>
          </p:cNvSpPr>
          <p:nvPr userDrawn="1"/>
        </p:nvSpPr>
        <p:spPr>
          <a:xfrm rot="14828312">
            <a:off x="267012" y="2084882"/>
            <a:ext cx="6156794" cy="6006623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788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- purpl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D20F436-2D6D-5D61-8163-A08A753BBEF7}"/>
              </a:ext>
            </a:extLst>
          </p:cNvPr>
          <p:cNvSpPr/>
          <p:nvPr userDrawn="1"/>
        </p:nvSpPr>
        <p:spPr>
          <a:xfrm>
            <a:off x="-546101" y="-87086"/>
            <a:ext cx="12850395" cy="7097486"/>
          </a:xfrm>
          <a:prstGeom prst="rect">
            <a:avLst/>
          </a:prstGeom>
          <a:solidFill>
            <a:srgbClr val="6A2383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B4139F-160F-2947-4C91-D31F1CC9E0AF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CD0E0C2-2435-2166-7C0A-40BD9C8E6A66}"/>
              </a:ext>
            </a:extLst>
          </p:cNvPr>
          <p:cNvSpPr>
            <a:spLocks noChangeAspect="1"/>
          </p:cNvSpPr>
          <p:nvPr userDrawn="1"/>
        </p:nvSpPr>
        <p:spPr>
          <a:xfrm rot="3756960">
            <a:off x="10024795" y="609723"/>
            <a:ext cx="2636803" cy="2572488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B4CC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F1C17A15-2A40-0A67-C80B-B3A9E6ECC544}"/>
              </a:ext>
            </a:extLst>
          </p:cNvPr>
          <p:cNvSpPr>
            <a:spLocks noChangeAspect="1"/>
          </p:cNvSpPr>
          <p:nvPr userDrawn="1"/>
        </p:nvSpPr>
        <p:spPr>
          <a:xfrm rot="19556949">
            <a:off x="9018838" y="-342893"/>
            <a:ext cx="1873231" cy="1827541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FDC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F4AB9717-3E6D-BAA7-3A2A-72DC1A80FE31}"/>
              </a:ext>
            </a:extLst>
          </p:cNvPr>
          <p:cNvSpPr>
            <a:spLocks noChangeAspect="1"/>
          </p:cNvSpPr>
          <p:nvPr userDrawn="1"/>
        </p:nvSpPr>
        <p:spPr>
          <a:xfrm rot="4588481">
            <a:off x="9525164" y="1138362"/>
            <a:ext cx="860576" cy="839586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EB5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54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09FB4F55-70EF-CE5A-E58A-A1E24580B9EA}"/>
              </a:ext>
            </a:extLst>
          </p:cNvPr>
          <p:cNvSpPr>
            <a:spLocks noChangeAspect="1"/>
          </p:cNvSpPr>
          <p:nvPr userDrawn="1"/>
        </p:nvSpPr>
        <p:spPr>
          <a:xfrm rot="7256372">
            <a:off x="7354344" y="3629065"/>
            <a:ext cx="5798499" cy="5657066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BC4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97D0A62-4DAE-BB3D-B0E4-3781B5C64B7B}"/>
              </a:ext>
            </a:extLst>
          </p:cNvPr>
          <p:cNvSpPr>
            <a:spLocks noChangeAspect="1"/>
          </p:cNvSpPr>
          <p:nvPr userDrawn="1"/>
        </p:nvSpPr>
        <p:spPr>
          <a:xfrm rot="21125134">
            <a:off x="-661038" y="752642"/>
            <a:ext cx="5486539" cy="5352715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A2383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B4139F-160F-2947-4C91-D31F1CC9E0AF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985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 - whit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BB4139F-160F-2947-4C91-D31F1CC9E0AF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rgbClr val="6A2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rgbClr val="6A23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09FB4F55-70EF-CE5A-E58A-A1E24580B9EA}"/>
              </a:ext>
            </a:extLst>
          </p:cNvPr>
          <p:cNvSpPr>
            <a:spLocks noChangeAspect="1"/>
          </p:cNvSpPr>
          <p:nvPr userDrawn="1"/>
        </p:nvSpPr>
        <p:spPr>
          <a:xfrm rot="13238535">
            <a:off x="293342" y="4925432"/>
            <a:ext cx="2940366" cy="2868647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BC4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57F94CE-89A4-2A32-D6D7-75CF1BA91C64}"/>
              </a:ext>
            </a:extLst>
          </p:cNvPr>
          <p:cNvSpPr>
            <a:spLocks noChangeAspect="1"/>
          </p:cNvSpPr>
          <p:nvPr userDrawn="1"/>
        </p:nvSpPr>
        <p:spPr>
          <a:xfrm rot="20017594">
            <a:off x="-674476" y="3775934"/>
            <a:ext cx="2024851" cy="1975462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FDC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344A45B4-9494-33A8-4452-1E2463B406BF}"/>
              </a:ext>
            </a:extLst>
          </p:cNvPr>
          <p:cNvSpPr>
            <a:spLocks noChangeAspect="1"/>
          </p:cNvSpPr>
          <p:nvPr userDrawn="1"/>
        </p:nvSpPr>
        <p:spPr>
          <a:xfrm rot="15894332">
            <a:off x="1187784" y="4040436"/>
            <a:ext cx="1000130" cy="975736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EB5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550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D20F436-2D6D-5D61-8163-A08A753BBEF7}"/>
              </a:ext>
            </a:extLst>
          </p:cNvPr>
          <p:cNvSpPr/>
          <p:nvPr userDrawn="1"/>
        </p:nvSpPr>
        <p:spPr>
          <a:xfrm>
            <a:off x="-72572" y="-64749"/>
            <a:ext cx="12337143" cy="6995886"/>
          </a:xfrm>
          <a:prstGeom prst="rect">
            <a:avLst/>
          </a:prstGeom>
          <a:solidFill>
            <a:srgbClr val="6A2383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D49A918-73D2-9DFD-1464-88F4C4FEB5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518" y="503022"/>
            <a:ext cx="2991173" cy="718324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DEB87CE7-D592-6EAB-848C-4A1744E1CF7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0119" y="503022"/>
            <a:ext cx="2693532" cy="708259"/>
          </a:xfrm>
          <a:prstGeom prst="rect">
            <a:avLst/>
          </a:prstGeom>
        </p:spPr>
      </p:pic>
      <p:sp>
        <p:nvSpPr>
          <p:cNvPr id="17" name="Freeform 16">
            <a:extLst>
              <a:ext uri="{FF2B5EF4-FFF2-40B4-BE49-F238E27FC236}">
                <a16:creationId xmlns:a16="http://schemas.microsoft.com/office/drawing/2014/main" id="{873AD1DA-DAD0-89CF-E66A-25B502EAAE1C}"/>
              </a:ext>
            </a:extLst>
          </p:cNvPr>
          <p:cNvSpPr>
            <a:spLocks noChangeAspect="1"/>
          </p:cNvSpPr>
          <p:nvPr userDrawn="1"/>
        </p:nvSpPr>
        <p:spPr>
          <a:xfrm rot="6418702">
            <a:off x="1298479" y="1533404"/>
            <a:ext cx="3503677" cy="3418218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BC4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129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social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D20F436-2D6D-5D61-8163-A08A753BBEF7}"/>
              </a:ext>
            </a:extLst>
          </p:cNvPr>
          <p:cNvSpPr/>
          <p:nvPr userDrawn="1"/>
        </p:nvSpPr>
        <p:spPr>
          <a:xfrm>
            <a:off x="-72572" y="-64749"/>
            <a:ext cx="12337143" cy="6995886"/>
          </a:xfrm>
          <a:prstGeom prst="rect">
            <a:avLst/>
          </a:prstGeom>
          <a:solidFill>
            <a:srgbClr val="6A2383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D49A918-73D2-9DFD-1464-88F4C4FEB5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518" y="503022"/>
            <a:ext cx="2991173" cy="718324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DEB87CE7-D592-6EAB-848C-4A1744E1CF7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30119" y="503022"/>
            <a:ext cx="2693532" cy="70825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348B2FC-B91B-6A6B-7C59-E5F3FE15E50C}"/>
              </a:ext>
            </a:extLst>
          </p:cNvPr>
          <p:cNvSpPr/>
          <p:nvPr userDrawn="1"/>
        </p:nvSpPr>
        <p:spPr>
          <a:xfrm>
            <a:off x="1027795" y="6364298"/>
            <a:ext cx="970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MSEICS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D15BCA-2938-915A-B51D-163B60017AB2}"/>
              </a:ext>
            </a:extLst>
          </p:cNvPr>
          <p:cNvSpPr/>
          <p:nvPr userDrawn="1"/>
        </p:nvSpPr>
        <p:spPr>
          <a:xfrm>
            <a:off x="2773046" y="6364298"/>
            <a:ext cx="15055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MSEssex_ICS</a:t>
            </a:r>
            <a:endParaRPr lang="en-GB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D87C262-3BDE-1C72-8CAD-31901A2B9AE2}"/>
              </a:ext>
            </a:extLst>
          </p:cNvPr>
          <p:cNvSpPr/>
          <p:nvPr userDrawn="1"/>
        </p:nvSpPr>
        <p:spPr>
          <a:xfrm>
            <a:off x="7383540" y="6375794"/>
            <a:ext cx="4334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 and South Essex Integrated Care System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0FFF9D-22A5-2103-6E2D-528B5AC53318}"/>
              </a:ext>
            </a:extLst>
          </p:cNvPr>
          <p:cNvSpPr/>
          <p:nvPr userDrawn="1"/>
        </p:nvSpPr>
        <p:spPr>
          <a:xfrm>
            <a:off x="5068587" y="6375794"/>
            <a:ext cx="15055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MSEssex_ICS</a:t>
            </a:r>
            <a:endParaRPr lang="en-GB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873AD1DA-DAD0-89CF-E66A-25B502EAAE1C}"/>
              </a:ext>
            </a:extLst>
          </p:cNvPr>
          <p:cNvSpPr>
            <a:spLocks noChangeAspect="1"/>
          </p:cNvSpPr>
          <p:nvPr userDrawn="1"/>
        </p:nvSpPr>
        <p:spPr>
          <a:xfrm rot="6418702">
            <a:off x="1298479" y="1533404"/>
            <a:ext cx="3503677" cy="3418218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BC4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89090192-72C0-F7F6-98CE-C631AEB63F5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6255" y="6348575"/>
            <a:ext cx="136704" cy="260664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07C6123-6D97-97E4-F230-ACB1AF5CA04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1859" y="6369232"/>
            <a:ext cx="294098" cy="238955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1FE4C2E4-2D23-4970-66F6-65631A1C799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295" y="6391662"/>
            <a:ext cx="241885" cy="241885"/>
          </a:xfrm>
          <a:prstGeom prst="rect">
            <a:avLst/>
          </a:prstGeom>
        </p:spPr>
      </p:pic>
      <p:pic>
        <p:nvPicPr>
          <p:cNvPr id="21" name="Picture 20" descr="Logo&#10;&#10;Description automatically generated">
            <a:extLst>
              <a:ext uri="{FF2B5EF4-FFF2-40B4-BE49-F238E27FC236}">
                <a16:creationId xmlns:a16="http://schemas.microsoft.com/office/drawing/2014/main" id="{F7EA0F7A-A780-72D8-4ED6-D5FF6CE67A2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2328" y="6353648"/>
            <a:ext cx="254500" cy="25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9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D2F60FFD-0B2B-408F-FF4C-4A73DE1CE4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C8A6A4E-FA76-8108-F7BA-4617E74911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3344" y="534385"/>
            <a:ext cx="2500307" cy="657615"/>
          </a:xfrm>
          <a:prstGeom prst="rect">
            <a:avLst/>
          </a:prstGeom>
        </p:spPr>
      </p:pic>
      <p:pic>
        <p:nvPicPr>
          <p:cNvPr id="11" name="Picture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7A74AF3C-E101-E566-8AD0-FC98DDCE452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349" y="534385"/>
            <a:ext cx="2964146" cy="7127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764C602-C09E-CC06-E642-AC78581D06FB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rgbClr val="6A2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rgbClr val="6A23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0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purp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BB4139F-160F-2947-4C91-D31F1CC9E0AF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rgbClr val="6A2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rgbClr val="6A23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6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ack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BB4139F-160F-2947-4C91-D31F1CC9E0AF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9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BB4139F-160F-2947-4C91-D31F1CC9E0AF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67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whit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D20F436-2D6D-5D61-8163-A08A753BBEF7}"/>
              </a:ext>
            </a:extLst>
          </p:cNvPr>
          <p:cNvSpPr/>
          <p:nvPr userDrawn="1"/>
        </p:nvSpPr>
        <p:spPr>
          <a:xfrm>
            <a:off x="-96982" y="-214746"/>
            <a:ext cx="12385964" cy="7287491"/>
          </a:xfrm>
          <a:prstGeom prst="rect">
            <a:avLst/>
          </a:prstGeom>
          <a:solidFill>
            <a:srgbClr val="6A2383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B4139F-160F-2947-4C91-D31F1CC9E0AF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18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C2593222-CBEA-48CA-E000-B7D86918C620}"/>
              </a:ext>
            </a:extLst>
          </p:cNvPr>
          <p:cNvSpPr/>
          <p:nvPr userDrawn="1"/>
        </p:nvSpPr>
        <p:spPr>
          <a:xfrm rot="4746995">
            <a:off x="4347288" y="-2337263"/>
            <a:ext cx="13731999" cy="13397059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A2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F19662A-B0AC-2154-C367-3A7B54A79F09}"/>
              </a:ext>
            </a:extLst>
          </p:cNvPr>
          <p:cNvSpPr>
            <a:spLocks noChangeAspect="1"/>
          </p:cNvSpPr>
          <p:nvPr userDrawn="1"/>
        </p:nvSpPr>
        <p:spPr>
          <a:xfrm rot="10315540">
            <a:off x="10119940" y="2402236"/>
            <a:ext cx="2934882" cy="2863297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B4CC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117338E-B316-09FA-219C-612B5CC9921A}"/>
              </a:ext>
            </a:extLst>
          </p:cNvPr>
          <p:cNvSpPr>
            <a:spLocks noChangeAspect="1"/>
          </p:cNvSpPr>
          <p:nvPr userDrawn="1"/>
        </p:nvSpPr>
        <p:spPr>
          <a:xfrm rot="21015295">
            <a:off x="8089552" y="2165347"/>
            <a:ext cx="2084991" cy="2034136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BC4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159A30-8BEE-36A6-B357-40F81D6E9AAD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95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BB2457D-1128-6E17-4605-F6F8F91406C4}"/>
              </a:ext>
            </a:extLst>
          </p:cNvPr>
          <p:cNvSpPr/>
          <p:nvPr userDrawn="1"/>
        </p:nvSpPr>
        <p:spPr>
          <a:xfrm>
            <a:off x="-2252948" y="-141370"/>
            <a:ext cx="6041065" cy="7140740"/>
          </a:xfrm>
          <a:custGeom>
            <a:avLst/>
            <a:gdLst>
              <a:gd name="connsiteX0" fmla="*/ 6019800 w 6076950"/>
              <a:gd name="connsiteY0" fmla="*/ 0 h 6934200"/>
              <a:gd name="connsiteX1" fmla="*/ 3962400 w 6076950"/>
              <a:gd name="connsiteY1" fmla="*/ 6934200 h 6934200"/>
              <a:gd name="connsiteX2" fmla="*/ 0 w 6076950"/>
              <a:gd name="connsiteY2" fmla="*/ 6934200 h 6934200"/>
              <a:gd name="connsiteX3" fmla="*/ 0 w 6076950"/>
              <a:gd name="connsiteY3" fmla="*/ 57150 h 6934200"/>
              <a:gd name="connsiteX4" fmla="*/ 6076950 w 6076950"/>
              <a:gd name="connsiteY4" fmla="*/ 57150 h 6934200"/>
              <a:gd name="connsiteX5" fmla="*/ 6076950 w 6076950"/>
              <a:gd name="connsiteY5" fmla="*/ 76200 h 6934200"/>
              <a:gd name="connsiteX6" fmla="*/ 6038850 w 6076950"/>
              <a:gd name="connsiteY6" fmla="*/ 76200 h 6934200"/>
              <a:gd name="connsiteX0" fmla="*/ 6019800 w 6076950"/>
              <a:gd name="connsiteY0" fmla="*/ 0 h 6934200"/>
              <a:gd name="connsiteX1" fmla="*/ 4328702 w 6076950"/>
              <a:gd name="connsiteY1" fmla="*/ 3524250 h 6934200"/>
              <a:gd name="connsiteX2" fmla="*/ 3962400 w 6076950"/>
              <a:gd name="connsiteY2" fmla="*/ 6934200 h 6934200"/>
              <a:gd name="connsiteX3" fmla="*/ 0 w 6076950"/>
              <a:gd name="connsiteY3" fmla="*/ 6934200 h 6934200"/>
              <a:gd name="connsiteX4" fmla="*/ 0 w 6076950"/>
              <a:gd name="connsiteY4" fmla="*/ 57150 h 6934200"/>
              <a:gd name="connsiteX5" fmla="*/ 6076950 w 6076950"/>
              <a:gd name="connsiteY5" fmla="*/ 57150 h 6934200"/>
              <a:gd name="connsiteX6" fmla="*/ 6076950 w 6076950"/>
              <a:gd name="connsiteY6" fmla="*/ 76200 h 6934200"/>
              <a:gd name="connsiteX7" fmla="*/ 6038850 w 6076950"/>
              <a:gd name="connsiteY7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4328702 w 6076950"/>
              <a:gd name="connsiteY2" fmla="*/ 3524250 h 6934200"/>
              <a:gd name="connsiteX3" fmla="*/ 3962400 w 6076950"/>
              <a:gd name="connsiteY3" fmla="*/ 6934200 h 6934200"/>
              <a:gd name="connsiteX4" fmla="*/ 0 w 6076950"/>
              <a:gd name="connsiteY4" fmla="*/ 6934200 h 6934200"/>
              <a:gd name="connsiteX5" fmla="*/ 0 w 6076950"/>
              <a:gd name="connsiteY5" fmla="*/ 57150 h 6934200"/>
              <a:gd name="connsiteX6" fmla="*/ 6076950 w 6076950"/>
              <a:gd name="connsiteY6" fmla="*/ 57150 h 6934200"/>
              <a:gd name="connsiteX7" fmla="*/ 6076950 w 6076950"/>
              <a:gd name="connsiteY7" fmla="*/ 76200 h 6934200"/>
              <a:gd name="connsiteX8" fmla="*/ 6038850 w 6076950"/>
              <a:gd name="connsiteY8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4328702 w 6076950"/>
              <a:gd name="connsiteY2" fmla="*/ 3524250 h 6934200"/>
              <a:gd name="connsiteX3" fmla="*/ 4233452 w 6076950"/>
              <a:gd name="connsiteY3" fmla="*/ 5505450 h 6934200"/>
              <a:gd name="connsiteX4" fmla="*/ 3962400 w 6076950"/>
              <a:gd name="connsiteY4" fmla="*/ 6934200 h 6934200"/>
              <a:gd name="connsiteX5" fmla="*/ 0 w 6076950"/>
              <a:gd name="connsiteY5" fmla="*/ 6934200 h 6934200"/>
              <a:gd name="connsiteX6" fmla="*/ 0 w 6076950"/>
              <a:gd name="connsiteY6" fmla="*/ 57150 h 6934200"/>
              <a:gd name="connsiteX7" fmla="*/ 6076950 w 6076950"/>
              <a:gd name="connsiteY7" fmla="*/ 57150 h 6934200"/>
              <a:gd name="connsiteX8" fmla="*/ 6076950 w 6076950"/>
              <a:gd name="connsiteY8" fmla="*/ 76200 h 6934200"/>
              <a:gd name="connsiteX9" fmla="*/ 6038850 w 6076950"/>
              <a:gd name="connsiteY9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4328702 w 6076950"/>
              <a:gd name="connsiteY2" fmla="*/ 3524250 h 6934200"/>
              <a:gd name="connsiteX3" fmla="*/ 4462052 w 6076950"/>
              <a:gd name="connsiteY3" fmla="*/ 4514850 h 6934200"/>
              <a:gd name="connsiteX4" fmla="*/ 4233452 w 6076950"/>
              <a:gd name="connsiteY4" fmla="*/ 5505450 h 6934200"/>
              <a:gd name="connsiteX5" fmla="*/ 3962400 w 6076950"/>
              <a:gd name="connsiteY5" fmla="*/ 6934200 h 6934200"/>
              <a:gd name="connsiteX6" fmla="*/ 0 w 6076950"/>
              <a:gd name="connsiteY6" fmla="*/ 6934200 h 6934200"/>
              <a:gd name="connsiteX7" fmla="*/ 0 w 6076950"/>
              <a:gd name="connsiteY7" fmla="*/ 57150 h 6934200"/>
              <a:gd name="connsiteX8" fmla="*/ 6076950 w 6076950"/>
              <a:gd name="connsiteY8" fmla="*/ 57150 h 6934200"/>
              <a:gd name="connsiteX9" fmla="*/ 6076950 w 6076950"/>
              <a:gd name="connsiteY9" fmla="*/ 76200 h 6934200"/>
              <a:gd name="connsiteX10" fmla="*/ 6038850 w 6076950"/>
              <a:gd name="connsiteY10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4328702 w 6076950"/>
              <a:gd name="connsiteY2" fmla="*/ 3524250 h 6934200"/>
              <a:gd name="connsiteX3" fmla="*/ 4385852 w 6076950"/>
              <a:gd name="connsiteY3" fmla="*/ 4057650 h 6934200"/>
              <a:gd name="connsiteX4" fmla="*/ 4462052 w 6076950"/>
              <a:gd name="connsiteY4" fmla="*/ 4514850 h 6934200"/>
              <a:gd name="connsiteX5" fmla="*/ 4233452 w 6076950"/>
              <a:gd name="connsiteY5" fmla="*/ 5505450 h 6934200"/>
              <a:gd name="connsiteX6" fmla="*/ 3962400 w 6076950"/>
              <a:gd name="connsiteY6" fmla="*/ 6934200 h 6934200"/>
              <a:gd name="connsiteX7" fmla="*/ 0 w 6076950"/>
              <a:gd name="connsiteY7" fmla="*/ 6934200 h 6934200"/>
              <a:gd name="connsiteX8" fmla="*/ 0 w 6076950"/>
              <a:gd name="connsiteY8" fmla="*/ 57150 h 6934200"/>
              <a:gd name="connsiteX9" fmla="*/ 6076950 w 6076950"/>
              <a:gd name="connsiteY9" fmla="*/ 57150 h 6934200"/>
              <a:gd name="connsiteX10" fmla="*/ 6076950 w 6076950"/>
              <a:gd name="connsiteY10" fmla="*/ 76200 h 6934200"/>
              <a:gd name="connsiteX11" fmla="*/ 6038850 w 6076950"/>
              <a:gd name="connsiteY11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4633502 w 6076950"/>
              <a:gd name="connsiteY2" fmla="*/ 3448050 h 6934200"/>
              <a:gd name="connsiteX3" fmla="*/ 4385852 w 6076950"/>
              <a:gd name="connsiteY3" fmla="*/ 4057650 h 6934200"/>
              <a:gd name="connsiteX4" fmla="*/ 4462052 w 6076950"/>
              <a:gd name="connsiteY4" fmla="*/ 4514850 h 6934200"/>
              <a:gd name="connsiteX5" fmla="*/ 4233452 w 6076950"/>
              <a:gd name="connsiteY5" fmla="*/ 5505450 h 6934200"/>
              <a:gd name="connsiteX6" fmla="*/ 3962400 w 6076950"/>
              <a:gd name="connsiteY6" fmla="*/ 6934200 h 6934200"/>
              <a:gd name="connsiteX7" fmla="*/ 0 w 6076950"/>
              <a:gd name="connsiteY7" fmla="*/ 6934200 h 6934200"/>
              <a:gd name="connsiteX8" fmla="*/ 0 w 6076950"/>
              <a:gd name="connsiteY8" fmla="*/ 57150 h 6934200"/>
              <a:gd name="connsiteX9" fmla="*/ 6076950 w 6076950"/>
              <a:gd name="connsiteY9" fmla="*/ 57150 h 6934200"/>
              <a:gd name="connsiteX10" fmla="*/ 6076950 w 6076950"/>
              <a:gd name="connsiteY10" fmla="*/ 76200 h 6934200"/>
              <a:gd name="connsiteX11" fmla="*/ 6038850 w 6076950"/>
              <a:gd name="connsiteY11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4633502 w 6076950"/>
              <a:gd name="connsiteY2" fmla="*/ 3448050 h 6934200"/>
              <a:gd name="connsiteX3" fmla="*/ 4576352 w 6076950"/>
              <a:gd name="connsiteY3" fmla="*/ 4057650 h 6934200"/>
              <a:gd name="connsiteX4" fmla="*/ 4462052 w 6076950"/>
              <a:gd name="connsiteY4" fmla="*/ 4514850 h 6934200"/>
              <a:gd name="connsiteX5" fmla="*/ 4233452 w 6076950"/>
              <a:gd name="connsiteY5" fmla="*/ 5505450 h 6934200"/>
              <a:gd name="connsiteX6" fmla="*/ 3962400 w 6076950"/>
              <a:gd name="connsiteY6" fmla="*/ 6934200 h 6934200"/>
              <a:gd name="connsiteX7" fmla="*/ 0 w 6076950"/>
              <a:gd name="connsiteY7" fmla="*/ 6934200 h 6934200"/>
              <a:gd name="connsiteX8" fmla="*/ 0 w 6076950"/>
              <a:gd name="connsiteY8" fmla="*/ 57150 h 6934200"/>
              <a:gd name="connsiteX9" fmla="*/ 6076950 w 6076950"/>
              <a:gd name="connsiteY9" fmla="*/ 57150 h 6934200"/>
              <a:gd name="connsiteX10" fmla="*/ 6076950 w 6076950"/>
              <a:gd name="connsiteY10" fmla="*/ 76200 h 6934200"/>
              <a:gd name="connsiteX11" fmla="*/ 6038850 w 6076950"/>
              <a:gd name="connsiteY11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4633502 w 6076950"/>
              <a:gd name="connsiteY2" fmla="*/ 3448050 h 6934200"/>
              <a:gd name="connsiteX3" fmla="*/ 4576352 w 6076950"/>
              <a:gd name="connsiteY3" fmla="*/ 4057650 h 6934200"/>
              <a:gd name="connsiteX4" fmla="*/ 4462052 w 6076950"/>
              <a:gd name="connsiteY4" fmla="*/ 4514850 h 6934200"/>
              <a:gd name="connsiteX5" fmla="*/ 4233452 w 6076950"/>
              <a:gd name="connsiteY5" fmla="*/ 5505450 h 6934200"/>
              <a:gd name="connsiteX6" fmla="*/ 3962400 w 6076950"/>
              <a:gd name="connsiteY6" fmla="*/ 6934200 h 6934200"/>
              <a:gd name="connsiteX7" fmla="*/ 0 w 6076950"/>
              <a:gd name="connsiteY7" fmla="*/ 6934200 h 6934200"/>
              <a:gd name="connsiteX8" fmla="*/ 0 w 6076950"/>
              <a:gd name="connsiteY8" fmla="*/ 57150 h 6934200"/>
              <a:gd name="connsiteX9" fmla="*/ 6076950 w 6076950"/>
              <a:gd name="connsiteY9" fmla="*/ 57150 h 6934200"/>
              <a:gd name="connsiteX10" fmla="*/ 6076950 w 6076950"/>
              <a:gd name="connsiteY10" fmla="*/ 76200 h 6934200"/>
              <a:gd name="connsiteX11" fmla="*/ 6038850 w 6076950"/>
              <a:gd name="connsiteY11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4766852 w 6076950"/>
              <a:gd name="connsiteY2" fmla="*/ 3448050 h 6934200"/>
              <a:gd name="connsiteX3" fmla="*/ 4576352 w 6076950"/>
              <a:gd name="connsiteY3" fmla="*/ 4057650 h 6934200"/>
              <a:gd name="connsiteX4" fmla="*/ 4462052 w 6076950"/>
              <a:gd name="connsiteY4" fmla="*/ 4514850 h 6934200"/>
              <a:gd name="connsiteX5" fmla="*/ 4233452 w 6076950"/>
              <a:gd name="connsiteY5" fmla="*/ 5505450 h 6934200"/>
              <a:gd name="connsiteX6" fmla="*/ 3962400 w 6076950"/>
              <a:gd name="connsiteY6" fmla="*/ 6934200 h 6934200"/>
              <a:gd name="connsiteX7" fmla="*/ 0 w 6076950"/>
              <a:gd name="connsiteY7" fmla="*/ 6934200 h 6934200"/>
              <a:gd name="connsiteX8" fmla="*/ 0 w 6076950"/>
              <a:gd name="connsiteY8" fmla="*/ 57150 h 6934200"/>
              <a:gd name="connsiteX9" fmla="*/ 6076950 w 6076950"/>
              <a:gd name="connsiteY9" fmla="*/ 57150 h 6934200"/>
              <a:gd name="connsiteX10" fmla="*/ 6076950 w 6076950"/>
              <a:gd name="connsiteY10" fmla="*/ 76200 h 6934200"/>
              <a:gd name="connsiteX11" fmla="*/ 6038850 w 6076950"/>
              <a:gd name="connsiteY11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4766852 w 6076950"/>
              <a:gd name="connsiteY2" fmla="*/ 3448050 h 6934200"/>
              <a:gd name="connsiteX3" fmla="*/ 4576352 w 6076950"/>
              <a:gd name="connsiteY3" fmla="*/ 4057650 h 6934200"/>
              <a:gd name="connsiteX4" fmla="*/ 4493950 w 6076950"/>
              <a:gd name="connsiteY4" fmla="*/ 4514850 h 6934200"/>
              <a:gd name="connsiteX5" fmla="*/ 4233452 w 6076950"/>
              <a:gd name="connsiteY5" fmla="*/ 5505450 h 6934200"/>
              <a:gd name="connsiteX6" fmla="*/ 3962400 w 6076950"/>
              <a:gd name="connsiteY6" fmla="*/ 6934200 h 6934200"/>
              <a:gd name="connsiteX7" fmla="*/ 0 w 6076950"/>
              <a:gd name="connsiteY7" fmla="*/ 6934200 h 6934200"/>
              <a:gd name="connsiteX8" fmla="*/ 0 w 6076950"/>
              <a:gd name="connsiteY8" fmla="*/ 57150 h 6934200"/>
              <a:gd name="connsiteX9" fmla="*/ 6076950 w 6076950"/>
              <a:gd name="connsiteY9" fmla="*/ 57150 h 6934200"/>
              <a:gd name="connsiteX10" fmla="*/ 6076950 w 6076950"/>
              <a:gd name="connsiteY10" fmla="*/ 76200 h 6934200"/>
              <a:gd name="connsiteX11" fmla="*/ 6038850 w 6076950"/>
              <a:gd name="connsiteY11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5447336 w 6076950"/>
              <a:gd name="connsiteY2" fmla="*/ 1225845 h 6934200"/>
              <a:gd name="connsiteX3" fmla="*/ 4576352 w 6076950"/>
              <a:gd name="connsiteY3" fmla="*/ 4057650 h 6934200"/>
              <a:gd name="connsiteX4" fmla="*/ 4493950 w 6076950"/>
              <a:gd name="connsiteY4" fmla="*/ 4514850 h 6934200"/>
              <a:gd name="connsiteX5" fmla="*/ 4233452 w 6076950"/>
              <a:gd name="connsiteY5" fmla="*/ 5505450 h 6934200"/>
              <a:gd name="connsiteX6" fmla="*/ 3962400 w 6076950"/>
              <a:gd name="connsiteY6" fmla="*/ 6934200 h 6934200"/>
              <a:gd name="connsiteX7" fmla="*/ 0 w 6076950"/>
              <a:gd name="connsiteY7" fmla="*/ 6934200 h 6934200"/>
              <a:gd name="connsiteX8" fmla="*/ 0 w 6076950"/>
              <a:gd name="connsiteY8" fmla="*/ 57150 h 6934200"/>
              <a:gd name="connsiteX9" fmla="*/ 6076950 w 6076950"/>
              <a:gd name="connsiteY9" fmla="*/ 57150 h 6934200"/>
              <a:gd name="connsiteX10" fmla="*/ 6076950 w 6076950"/>
              <a:gd name="connsiteY10" fmla="*/ 76200 h 6934200"/>
              <a:gd name="connsiteX11" fmla="*/ 6038850 w 6076950"/>
              <a:gd name="connsiteY11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5447336 w 6076950"/>
              <a:gd name="connsiteY2" fmla="*/ 1225845 h 6934200"/>
              <a:gd name="connsiteX3" fmla="*/ 4576352 w 6076950"/>
              <a:gd name="connsiteY3" fmla="*/ 4057650 h 6934200"/>
              <a:gd name="connsiteX4" fmla="*/ 4493950 w 6076950"/>
              <a:gd name="connsiteY4" fmla="*/ 4514850 h 6934200"/>
              <a:gd name="connsiteX5" fmla="*/ 3882578 w 6076950"/>
              <a:gd name="connsiteY5" fmla="*/ 5569246 h 6934200"/>
              <a:gd name="connsiteX6" fmla="*/ 3962400 w 6076950"/>
              <a:gd name="connsiteY6" fmla="*/ 6934200 h 6934200"/>
              <a:gd name="connsiteX7" fmla="*/ 0 w 6076950"/>
              <a:gd name="connsiteY7" fmla="*/ 6934200 h 6934200"/>
              <a:gd name="connsiteX8" fmla="*/ 0 w 6076950"/>
              <a:gd name="connsiteY8" fmla="*/ 57150 h 6934200"/>
              <a:gd name="connsiteX9" fmla="*/ 6076950 w 6076950"/>
              <a:gd name="connsiteY9" fmla="*/ 57150 h 6934200"/>
              <a:gd name="connsiteX10" fmla="*/ 6076950 w 6076950"/>
              <a:gd name="connsiteY10" fmla="*/ 76200 h 6934200"/>
              <a:gd name="connsiteX11" fmla="*/ 6038850 w 6076950"/>
              <a:gd name="connsiteY11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5447336 w 6076950"/>
              <a:gd name="connsiteY2" fmla="*/ 1225845 h 6934200"/>
              <a:gd name="connsiteX3" fmla="*/ 4576352 w 6076950"/>
              <a:gd name="connsiteY3" fmla="*/ 4057650 h 6934200"/>
              <a:gd name="connsiteX4" fmla="*/ 3882578 w 6076950"/>
              <a:gd name="connsiteY4" fmla="*/ 5569246 h 6934200"/>
              <a:gd name="connsiteX5" fmla="*/ 3962400 w 6076950"/>
              <a:gd name="connsiteY5" fmla="*/ 6934200 h 6934200"/>
              <a:gd name="connsiteX6" fmla="*/ 0 w 6076950"/>
              <a:gd name="connsiteY6" fmla="*/ 6934200 h 6934200"/>
              <a:gd name="connsiteX7" fmla="*/ 0 w 6076950"/>
              <a:gd name="connsiteY7" fmla="*/ 57150 h 6934200"/>
              <a:gd name="connsiteX8" fmla="*/ 6076950 w 6076950"/>
              <a:gd name="connsiteY8" fmla="*/ 57150 h 6934200"/>
              <a:gd name="connsiteX9" fmla="*/ 6076950 w 6076950"/>
              <a:gd name="connsiteY9" fmla="*/ 76200 h 6934200"/>
              <a:gd name="connsiteX10" fmla="*/ 6038850 w 6076950"/>
              <a:gd name="connsiteY10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5447336 w 6076950"/>
              <a:gd name="connsiteY2" fmla="*/ 1225845 h 6934200"/>
              <a:gd name="connsiteX3" fmla="*/ 4576352 w 6076950"/>
              <a:gd name="connsiteY3" fmla="*/ 4057650 h 6934200"/>
              <a:gd name="connsiteX4" fmla="*/ 4222820 w 6076950"/>
              <a:gd name="connsiteY4" fmla="*/ 5590511 h 6934200"/>
              <a:gd name="connsiteX5" fmla="*/ 3962400 w 6076950"/>
              <a:gd name="connsiteY5" fmla="*/ 6934200 h 6934200"/>
              <a:gd name="connsiteX6" fmla="*/ 0 w 6076950"/>
              <a:gd name="connsiteY6" fmla="*/ 6934200 h 6934200"/>
              <a:gd name="connsiteX7" fmla="*/ 0 w 6076950"/>
              <a:gd name="connsiteY7" fmla="*/ 57150 h 6934200"/>
              <a:gd name="connsiteX8" fmla="*/ 6076950 w 6076950"/>
              <a:gd name="connsiteY8" fmla="*/ 57150 h 6934200"/>
              <a:gd name="connsiteX9" fmla="*/ 6076950 w 6076950"/>
              <a:gd name="connsiteY9" fmla="*/ 76200 h 6934200"/>
              <a:gd name="connsiteX10" fmla="*/ 6038850 w 6076950"/>
              <a:gd name="connsiteY10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5447336 w 6076950"/>
              <a:gd name="connsiteY2" fmla="*/ 1225845 h 6934200"/>
              <a:gd name="connsiteX3" fmla="*/ 4576352 w 6076950"/>
              <a:gd name="connsiteY3" fmla="*/ 4057650 h 6934200"/>
              <a:gd name="connsiteX4" fmla="*/ 4470026 w 6076950"/>
              <a:gd name="connsiteY4" fmla="*/ 4520609 h 6934200"/>
              <a:gd name="connsiteX5" fmla="*/ 4222820 w 6076950"/>
              <a:gd name="connsiteY5" fmla="*/ 5590511 h 6934200"/>
              <a:gd name="connsiteX6" fmla="*/ 3962400 w 6076950"/>
              <a:gd name="connsiteY6" fmla="*/ 6934200 h 6934200"/>
              <a:gd name="connsiteX7" fmla="*/ 0 w 6076950"/>
              <a:gd name="connsiteY7" fmla="*/ 6934200 h 6934200"/>
              <a:gd name="connsiteX8" fmla="*/ 0 w 6076950"/>
              <a:gd name="connsiteY8" fmla="*/ 57150 h 6934200"/>
              <a:gd name="connsiteX9" fmla="*/ 6076950 w 6076950"/>
              <a:gd name="connsiteY9" fmla="*/ 57150 h 6934200"/>
              <a:gd name="connsiteX10" fmla="*/ 6076950 w 6076950"/>
              <a:gd name="connsiteY10" fmla="*/ 76200 h 6934200"/>
              <a:gd name="connsiteX11" fmla="*/ 6038850 w 6076950"/>
              <a:gd name="connsiteY11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5447336 w 6076950"/>
              <a:gd name="connsiteY2" fmla="*/ 1225845 h 6934200"/>
              <a:gd name="connsiteX3" fmla="*/ 4576352 w 6076950"/>
              <a:gd name="connsiteY3" fmla="*/ 4057650 h 6934200"/>
              <a:gd name="connsiteX4" fmla="*/ 4470026 w 6076950"/>
              <a:gd name="connsiteY4" fmla="*/ 4520609 h 6934200"/>
              <a:gd name="connsiteX5" fmla="*/ 4222820 w 6076950"/>
              <a:gd name="connsiteY5" fmla="*/ 5590511 h 6934200"/>
              <a:gd name="connsiteX6" fmla="*/ 3962400 w 6076950"/>
              <a:gd name="connsiteY6" fmla="*/ 6934200 h 6934200"/>
              <a:gd name="connsiteX7" fmla="*/ 0 w 6076950"/>
              <a:gd name="connsiteY7" fmla="*/ 6934200 h 6934200"/>
              <a:gd name="connsiteX8" fmla="*/ 0 w 6076950"/>
              <a:gd name="connsiteY8" fmla="*/ 57150 h 6934200"/>
              <a:gd name="connsiteX9" fmla="*/ 6076950 w 6076950"/>
              <a:gd name="connsiteY9" fmla="*/ 57150 h 6934200"/>
              <a:gd name="connsiteX10" fmla="*/ 6076950 w 6076950"/>
              <a:gd name="connsiteY10" fmla="*/ 76200 h 6934200"/>
              <a:gd name="connsiteX11" fmla="*/ 6038850 w 6076950"/>
              <a:gd name="connsiteY11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5447336 w 6076950"/>
              <a:gd name="connsiteY2" fmla="*/ 1225845 h 6934200"/>
              <a:gd name="connsiteX3" fmla="*/ 4576352 w 6076950"/>
              <a:gd name="connsiteY3" fmla="*/ 4057650 h 6934200"/>
              <a:gd name="connsiteX4" fmla="*/ 4222820 w 6076950"/>
              <a:gd name="connsiteY4" fmla="*/ 5590511 h 6934200"/>
              <a:gd name="connsiteX5" fmla="*/ 3962400 w 6076950"/>
              <a:gd name="connsiteY5" fmla="*/ 6934200 h 6934200"/>
              <a:gd name="connsiteX6" fmla="*/ 0 w 6076950"/>
              <a:gd name="connsiteY6" fmla="*/ 6934200 h 6934200"/>
              <a:gd name="connsiteX7" fmla="*/ 0 w 6076950"/>
              <a:gd name="connsiteY7" fmla="*/ 57150 h 6934200"/>
              <a:gd name="connsiteX8" fmla="*/ 6076950 w 6076950"/>
              <a:gd name="connsiteY8" fmla="*/ 57150 h 6934200"/>
              <a:gd name="connsiteX9" fmla="*/ 6076950 w 6076950"/>
              <a:gd name="connsiteY9" fmla="*/ 76200 h 6934200"/>
              <a:gd name="connsiteX10" fmla="*/ 6038850 w 6076950"/>
              <a:gd name="connsiteY10" fmla="*/ 76200 h 6934200"/>
              <a:gd name="connsiteX0" fmla="*/ 6019800 w 6076950"/>
              <a:gd name="connsiteY0" fmla="*/ 0 h 6934200"/>
              <a:gd name="connsiteX1" fmla="*/ 5109752 w 6076950"/>
              <a:gd name="connsiteY1" fmla="*/ 933450 h 6934200"/>
              <a:gd name="connsiteX2" fmla="*/ 5447336 w 6076950"/>
              <a:gd name="connsiteY2" fmla="*/ 1225845 h 6934200"/>
              <a:gd name="connsiteX3" fmla="*/ 4608250 w 6076950"/>
              <a:gd name="connsiteY3" fmla="*/ 4057650 h 6934200"/>
              <a:gd name="connsiteX4" fmla="*/ 4222820 w 6076950"/>
              <a:gd name="connsiteY4" fmla="*/ 5590511 h 6934200"/>
              <a:gd name="connsiteX5" fmla="*/ 3962400 w 6076950"/>
              <a:gd name="connsiteY5" fmla="*/ 6934200 h 6934200"/>
              <a:gd name="connsiteX6" fmla="*/ 0 w 6076950"/>
              <a:gd name="connsiteY6" fmla="*/ 6934200 h 6934200"/>
              <a:gd name="connsiteX7" fmla="*/ 0 w 6076950"/>
              <a:gd name="connsiteY7" fmla="*/ 57150 h 6934200"/>
              <a:gd name="connsiteX8" fmla="*/ 6076950 w 6076950"/>
              <a:gd name="connsiteY8" fmla="*/ 57150 h 6934200"/>
              <a:gd name="connsiteX9" fmla="*/ 6076950 w 6076950"/>
              <a:gd name="connsiteY9" fmla="*/ 76200 h 6934200"/>
              <a:gd name="connsiteX10" fmla="*/ 6038850 w 6076950"/>
              <a:gd name="connsiteY10" fmla="*/ 76200 h 6934200"/>
              <a:gd name="connsiteX0" fmla="*/ 6019800 w 6076950"/>
              <a:gd name="connsiteY0" fmla="*/ 0 h 6934200"/>
              <a:gd name="connsiteX1" fmla="*/ 5447336 w 6076950"/>
              <a:gd name="connsiteY1" fmla="*/ 1225845 h 6934200"/>
              <a:gd name="connsiteX2" fmla="*/ 4608250 w 6076950"/>
              <a:gd name="connsiteY2" fmla="*/ 4057650 h 6934200"/>
              <a:gd name="connsiteX3" fmla="*/ 4222820 w 6076950"/>
              <a:gd name="connsiteY3" fmla="*/ 5590511 h 6934200"/>
              <a:gd name="connsiteX4" fmla="*/ 3962400 w 6076950"/>
              <a:gd name="connsiteY4" fmla="*/ 6934200 h 6934200"/>
              <a:gd name="connsiteX5" fmla="*/ 0 w 6076950"/>
              <a:gd name="connsiteY5" fmla="*/ 6934200 h 6934200"/>
              <a:gd name="connsiteX6" fmla="*/ 0 w 6076950"/>
              <a:gd name="connsiteY6" fmla="*/ 57150 h 6934200"/>
              <a:gd name="connsiteX7" fmla="*/ 6076950 w 6076950"/>
              <a:gd name="connsiteY7" fmla="*/ 57150 h 6934200"/>
              <a:gd name="connsiteX8" fmla="*/ 6076950 w 6076950"/>
              <a:gd name="connsiteY8" fmla="*/ 76200 h 6934200"/>
              <a:gd name="connsiteX9" fmla="*/ 6038850 w 6076950"/>
              <a:gd name="connsiteY9" fmla="*/ 76200 h 6934200"/>
              <a:gd name="connsiteX0" fmla="*/ 6019800 w 6076950"/>
              <a:gd name="connsiteY0" fmla="*/ 0 h 6934200"/>
              <a:gd name="connsiteX1" fmla="*/ 5489866 w 6076950"/>
              <a:gd name="connsiteY1" fmla="*/ 1215213 h 6934200"/>
              <a:gd name="connsiteX2" fmla="*/ 4608250 w 6076950"/>
              <a:gd name="connsiteY2" fmla="*/ 4057650 h 6934200"/>
              <a:gd name="connsiteX3" fmla="*/ 4222820 w 6076950"/>
              <a:gd name="connsiteY3" fmla="*/ 5590511 h 6934200"/>
              <a:gd name="connsiteX4" fmla="*/ 3962400 w 6076950"/>
              <a:gd name="connsiteY4" fmla="*/ 6934200 h 6934200"/>
              <a:gd name="connsiteX5" fmla="*/ 0 w 6076950"/>
              <a:gd name="connsiteY5" fmla="*/ 6934200 h 6934200"/>
              <a:gd name="connsiteX6" fmla="*/ 0 w 6076950"/>
              <a:gd name="connsiteY6" fmla="*/ 57150 h 6934200"/>
              <a:gd name="connsiteX7" fmla="*/ 6076950 w 6076950"/>
              <a:gd name="connsiteY7" fmla="*/ 57150 h 6934200"/>
              <a:gd name="connsiteX8" fmla="*/ 6076950 w 6076950"/>
              <a:gd name="connsiteY8" fmla="*/ 76200 h 6934200"/>
              <a:gd name="connsiteX9" fmla="*/ 6038850 w 6076950"/>
              <a:gd name="connsiteY9" fmla="*/ 76200 h 6934200"/>
              <a:gd name="connsiteX0" fmla="*/ 6019800 w 6076950"/>
              <a:gd name="connsiteY0" fmla="*/ 0 h 6934200"/>
              <a:gd name="connsiteX1" fmla="*/ 5489866 w 6076950"/>
              <a:gd name="connsiteY1" fmla="*/ 1215213 h 6934200"/>
              <a:gd name="connsiteX2" fmla="*/ 4608250 w 6076950"/>
              <a:gd name="connsiteY2" fmla="*/ 4057650 h 6934200"/>
              <a:gd name="connsiteX3" fmla="*/ 4222820 w 6076950"/>
              <a:gd name="connsiteY3" fmla="*/ 5590511 h 6934200"/>
              <a:gd name="connsiteX4" fmla="*/ 3962400 w 6076950"/>
              <a:gd name="connsiteY4" fmla="*/ 6934200 h 6934200"/>
              <a:gd name="connsiteX5" fmla="*/ 0 w 6076950"/>
              <a:gd name="connsiteY5" fmla="*/ 6934200 h 6934200"/>
              <a:gd name="connsiteX6" fmla="*/ 0 w 6076950"/>
              <a:gd name="connsiteY6" fmla="*/ 57150 h 6934200"/>
              <a:gd name="connsiteX7" fmla="*/ 6076950 w 6076950"/>
              <a:gd name="connsiteY7" fmla="*/ 57150 h 6934200"/>
              <a:gd name="connsiteX8" fmla="*/ 6076950 w 6076950"/>
              <a:gd name="connsiteY8" fmla="*/ 76200 h 6934200"/>
              <a:gd name="connsiteX9" fmla="*/ 6038850 w 6076950"/>
              <a:gd name="connsiteY9" fmla="*/ 76200 h 6934200"/>
              <a:gd name="connsiteX0" fmla="*/ 6019800 w 6076950"/>
              <a:gd name="connsiteY0" fmla="*/ 0 h 6934200"/>
              <a:gd name="connsiteX1" fmla="*/ 5500498 w 6076950"/>
              <a:gd name="connsiteY1" fmla="*/ 1204581 h 6934200"/>
              <a:gd name="connsiteX2" fmla="*/ 4608250 w 6076950"/>
              <a:gd name="connsiteY2" fmla="*/ 4057650 h 6934200"/>
              <a:gd name="connsiteX3" fmla="*/ 4222820 w 6076950"/>
              <a:gd name="connsiteY3" fmla="*/ 5590511 h 6934200"/>
              <a:gd name="connsiteX4" fmla="*/ 3962400 w 6076950"/>
              <a:gd name="connsiteY4" fmla="*/ 6934200 h 6934200"/>
              <a:gd name="connsiteX5" fmla="*/ 0 w 6076950"/>
              <a:gd name="connsiteY5" fmla="*/ 6934200 h 6934200"/>
              <a:gd name="connsiteX6" fmla="*/ 0 w 6076950"/>
              <a:gd name="connsiteY6" fmla="*/ 57150 h 6934200"/>
              <a:gd name="connsiteX7" fmla="*/ 6076950 w 6076950"/>
              <a:gd name="connsiteY7" fmla="*/ 57150 h 6934200"/>
              <a:gd name="connsiteX8" fmla="*/ 6076950 w 6076950"/>
              <a:gd name="connsiteY8" fmla="*/ 76200 h 6934200"/>
              <a:gd name="connsiteX9" fmla="*/ 6038850 w 6076950"/>
              <a:gd name="connsiteY9" fmla="*/ 76200 h 6934200"/>
              <a:gd name="connsiteX0" fmla="*/ 6019800 w 6076950"/>
              <a:gd name="connsiteY0" fmla="*/ 0 h 6934200"/>
              <a:gd name="connsiteX1" fmla="*/ 5521763 w 6076950"/>
              <a:gd name="connsiteY1" fmla="*/ 1204581 h 6934200"/>
              <a:gd name="connsiteX2" fmla="*/ 4608250 w 6076950"/>
              <a:gd name="connsiteY2" fmla="*/ 4057650 h 6934200"/>
              <a:gd name="connsiteX3" fmla="*/ 4222820 w 6076950"/>
              <a:gd name="connsiteY3" fmla="*/ 5590511 h 6934200"/>
              <a:gd name="connsiteX4" fmla="*/ 3962400 w 6076950"/>
              <a:gd name="connsiteY4" fmla="*/ 6934200 h 6934200"/>
              <a:gd name="connsiteX5" fmla="*/ 0 w 6076950"/>
              <a:gd name="connsiteY5" fmla="*/ 6934200 h 6934200"/>
              <a:gd name="connsiteX6" fmla="*/ 0 w 6076950"/>
              <a:gd name="connsiteY6" fmla="*/ 57150 h 6934200"/>
              <a:gd name="connsiteX7" fmla="*/ 6076950 w 6076950"/>
              <a:gd name="connsiteY7" fmla="*/ 57150 h 6934200"/>
              <a:gd name="connsiteX8" fmla="*/ 6076950 w 6076950"/>
              <a:gd name="connsiteY8" fmla="*/ 76200 h 6934200"/>
              <a:gd name="connsiteX9" fmla="*/ 6038850 w 6076950"/>
              <a:gd name="connsiteY9" fmla="*/ 76200 h 6934200"/>
              <a:gd name="connsiteX0" fmla="*/ 6019800 w 6076950"/>
              <a:gd name="connsiteY0" fmla="*/ 0 h 6934200"/>
              <a:gd name="connsiteX1" fmla="*/ 5521763 w 6076950"/>
              <a:gd name="connsiteY1" fmla="*/ 1204581 h 6934200"/>
              <a:gd name="connsiteX2" fmla="*/ 4608250 w 6076950"/>
              <a:gd name="connsiteY2" fmla="*/ 4057650 h 6934200"/>
              <a:gd name="connsiteX3" fmla="*/ 4222820 w 6076950"/>
              <a:gd name="connsiteY3" fmla="*/ 5590511 h 6934200"/>
              <a:gd name="connsiteX4" fmla="*/ 3962400 w 6076950"/>
              <a:gd name="connsiteY4" fmla="*/ 6934200 h 6934200"/>
              <a:gd name="connsiteX5" fmla="*/ 0 w 6076950"/>
              <a:gd name="connsiteY5" fmla="*/ 6934200 h 6934200"/>
              <a:gd name="connsiteX6" fmla="*/ 0 w 6076950"/>
              <a:gd name="connsiteY6" fmla="*/ 57150 h 6934200"/>
              <a:gd name="connsiteX7" fmla="*/ 6076950 w 6076950"/>
              <a:gd name="connsiteY7" fmla="*/ 57150 h 6934200"/>
              <a:gd name="connsiteX8" fmla="*/ 6076950 w 6076950"/>
              <a:gd name="connsiteY8" fmla="*/ 76200 h 6934200"/>
              <a:gd name="connsiteX9" fmla="*/ 6060115 w 6076950"/>
              <a:gd name="connsiteY9" fmla="*/ 86833 h 6934200"/>
              <a:gd name="connsiteX0" fmla="*/ 6019800 w 6076950"/>
              <a:gd name="connsiteY0" fmla="*/ 0 h 6934200"/>
              <a:gd name="connsiteX1" fmla="*/ 5521763 w 6076950"/>
              <a:gd name="connsiteY1" fmla="*/ 1204581 h 6934200"/>
              <a:gd name="connsiteX2" fmla="*/ 4608250 w 6076950"/>
              <a:gd name="connsiteY2" fmla="*/ 4057650 h 6934200"/>
              <a:gd name="connsiteX3" fmla="*/ 4222820 w 6076950"/>
              <a:gd name="connsiteY3" fmla="*/ 5590511 h 6934200"/>
              <a:gd name="connsiteX4" fmla="*/ 3962400 w 6076950"/>
              <a:gd name="connsiteY4" fmla="*/ 6934200 h 6934200"/>
              <a:gd name="connsiteX5" fmla="*/ 0 w 6076950"/>
              <a:gd name="connsiteY5" fmla="*/ 6934200 h 6934200"/>
              <a:gd name="connsiteX6" fmla="*/ 0 w 6076950"/>
              <a:gd name="connsiteY6" fmla="*/ 57150 h 6934200"/>
              <a:gd name="connsiteX7" fmla="*/ 6076950 w 6076950"/>
              <a:gd name="connsiteY7" fmla="*/ 57150 h 6934200"/>
              <a:gd name="connsiteX8" fmla="*/ 6076950 w 6076950"/>
              <a:gd name="connsiteY8" fmla="*/ 76200 h 6934200"/>
              <a:gd name="connsiteX0" fmla="*/ 6019800 w 6076950"/>
              <a:gd name="connsiteY0" fmla="*/ 0 h 6934200"/>
              <a:gd name="connsiteX1" fmla="*/ 5521763 w 6076950"/>
              <a:gd name="connsiteY1" fmla="*/ 1204581 h 6934200"/>
              <a:gd name="connsiteX2" fmla="*/ 4608250 w 6076950"/>
              <a:gd name="connsiteY2" fmla="*/ 4057650 h 6934200"/>
              <a:gd name="connsiteX3" fmla="*/ 4222820 w 6076950"/>
              <a:gd name="connsiteY3" fmla="*/ 5590511 h 6934200"/>
              <a:gd name="connsiteX4" fmla="*/ 3962400 w 6076950"/>
              <a:gd name="connsiteY4" fmla="*/ 6934200 h 6934200"/>
              <a:gd name="connsiteX5" fmla="*/ 0 w 6076950"/>
              <a:gd name="connsiteY5" fmla="*/ 6934200 h 6934200"/>
              <a:gd name="connsiteX6" fmla="*/ 0 w 6076950"/>
              <a:gd name="connsiteY6" fmla="*/ 57150 h 6934200"/>
              <a:gd name="connsiteX7" fmla="*/ 6076950 w 6076950"/>
              <a:gd name="connsiteY7" fmla="*/ 57150 h 6934200"/>
              <a:gd name="connsiteX0" fmla="*/ 6009167 w 6076950"/>
              <a:gd name="connsiteY0" fmla="*/ 0 h 6881038"/>
              <a:gd name="connsiteX1" fmla="*/ 5521763 w 6076950"/>
              <a:gd name="connsiteY1" fmla="*/ 1151419 h 6881038"/>
              <a:gd name="connsiteX2" fmla="*/ 4608250 w 6076950"/>
              <a:gd name="connsiteY2" fmla="*/ 4004488 h 6881038"/>
              <a:gd name="connsiteX3" fmla="*/ 4222820 w 6076950"/>
              <a:gd name="connsiteY3" fmla="*/ 5537349 h 6881038"/>
              <a:gd name="connsiteX4" fmla="*/ 3962400 w 6076950"/>
              <a:gd name="connsiteY4" fmla="*/ 6881038 h 6881038"/>
              <a:gd name="connsiteX5" fmla="*/ 0 w 6076950"/>
              <a:gd name="connsiteY5" fmla="*/ 6881038 h 6881038"/>
              <a:gd name="connsiteX6" fmla="*/ 0 w 6076950"/>
              <a:gd name="connsiteY6" fmla="*/ 3988 h 6881038"/>
              <a:gd name="connsiteX7" fmla="*/ 6076950 w 6076950"/>
              <a:gd name="connsiteY7" fmla="*/ 3988 h 6881038"/>
              <a:gd name="connsiteX0" fmla="*/ 6009167 w 6076950"/>
              <a:gd name="connsiteY0" fmla="*/ 0 h 6881038"/>
              <a:gd name="connsiteX1" fmla="*/ 5436703 w 6076950"/>
              <a:gd name="connsiteY1" fmla="*/ 1130153 h 6881038"/>
              <a:gd name="connsiteX2" fmla="*/ 4608250 w 6076950"/>
              <a:gd name="connsiteY2" fmla="*/ 4004488 h 6881038"/>
              <a:gd name="connsiteX3" fmla="*/ 4222820 w 6076950"/>
              <a:gd name="connsiteY3" fmla="*/ 5537349 h 6881038"/>
              <a:gd name="connsiteX4" fmla="*/ 3962400 w 6076950"/>
              <a:gd name="connsiteY4" fmla="*/ 6881038 h 6881038"/>
              <a:gd name="connsiteX5" fmla="*/ 0 w 6076950"/>
              <a:gd name="connsiteY5" fmla="*/ 6881038 h 6881038"/>
              <a:gd name="connsiteX6" fmla="*/ 0 w 6076950"/>
              <a:gd name="connsiteY6" fmla="*/ 3988 h 6881038"/>
              <a:gd name="connsiteX7" fmla="*/ 6076950 w 6076950"/>
              <a:gd name="connsiteY7" fmla="*/ 3988 h 6881038"/>
              <a:gd name="connsiteX0" fmla="*/ 6009167 w 6076950"/>
              <a:gd name="connsiteY0" fmla="*/ 0 h 6881038"/>
              <a:gd name="connsiteX1" fmla="*/ 5511131 w 6076950"/>
              <a:gd name="connsiteY1" fmla="*/ 1140786 h 6881038"/>
              <a:gd name="connsiteX2" fmla="*/ 4608250 w 6076950"/>
              <a:gd name="connsiteY2" fmla="*/ 4004488 h 6881038"/>
              <a:gd name="connsiteX3" fmla="*/ 4222820 w 6076950"/>
              <a:gd name="connsiteY3" fmla="*/ 5537349 h 6881038"/>
              <a:gd name="connsiteX4" fmla="*/ 3962400 w 6076950"/>
              <a:gd name="connsiteY4" fmla="*/ 6881038 h 6881038"/>
              <a:gd name="connsiteX5" fmla="*/ 0 w 6076950"/>
              <a:gd name="connsiteY5" fmla="*/ 6881038 h 6881038"/>
              <a:gd name="connsiteX6" fmla="*/ 0 w 6076950"/>
              <a:gd name="connsiteY6" fmla="*/ 3988 h 6881038"/>
              <a:gd name="connsiteX7" fmla="*/ 6076950 w 6076950"/>
              <a:gd name="connsiteY7" fmla="*/ 3988 h 6881038"/>
              <a:gd name="connsiteX0" fmla="*/ 6009167 w 6009167"/>
              <a:gd name="connsiteY0" fmla="*/ 0 h 6881038"/>
              <a:gd name="connsiteX1" fmla="*/ 5511131 w 6009167"/>
              <a:gd name="connsiteY1" fmla="*/ 1140786 h 6881038"/>
              <a:gd name="connsiteX2" fmla="*/ 4608250 w 6009167"/>
              <a:gd name="connsiteY2" fmla="*/ 4004488 h 6881038"/>
              <a:gd name="connsiteX3" fmla="*/ 4222820 w 6009167"/>
              <a:gd name="connsiteY3" fmla="*/ 5537349 h 6881038"/>
              <a:gd name="connsiteX4" fmla="*/ 3962400 w 6009167"/>
              <a:gd name="connsiteY4" fmla="*/ 6881038 h 6881038"/>
              <a:gd name="connsiteX5" fmla="*/ 0 w 6009167"/>
              <a:gd name="connsiteY5" fmla="*/ 6881038 h 6881038"/>
              <a:gd name="connsiteX6" fmla="*/ 0 w 6009167"/>
              <a:gd name="connsiteY6" fmla="*/ 3988 h 6881038"/>
              <a:gd name="connsiteX0" fmla="*/ 6009167 w 6009167"/>
              <a:gd name="connsiteY0" fmla="*/ 0 h 6881038"/>
              <a:gd name="connsiteX1" fmla="*/ 5521763 w 6009167"/>
              <a:gd name="connsiteY1" fmla="*/ 1140786 h 6881038"/>
              <a:gd name="connsiteX2" fmla="*/ 4608250 w 6009167"/>
              <a:gd name="connsiteY2" fmla="*/ 4004488 h 6881038"/>
              <a:gd name="connsiteX3" fmla="*/ 4222820 w 6009167"/>
              <a:gd name="connsiteY3" fmla="*/ 5537349 h 6881038"/>
              <a:gd name="connsiteX4" fmla="*/ 3962400 w 6009167"/>
              <a:gd name="connsiteY4" fmla="*/ 6881038 h 6881038"/>
              <a:gd name="connsiteX5" fmla="*/ 0 w 6009167"/>
              <a:gd name="connsiteY5" fmla="*/ 6881038 h 6881038"/>
              <a:gd name="connsiteX6" fmla="*/ 0 w 6009167"/>
              <a:gd name="connsiteY6" fmla="*/ 3988 h 6881038"/>
              <a:gd name="connsiteX0" fmla="*/ 6009167 w 6009167"/>
              <a:gd name="connsiteY0" fmla="*/ 0 h 6881038"/>
              <a:gd name="connsiteX1" fmla="*/ 5532395 w 6009167"/>
              <a:gd name="connsiteY1" fmla="*/ 1140786 h 6881038"/>
              <a:gd name="connsiteX2" fmla="*/ 4608250 w 6009167"/>
              <a:gd name="connsiteY2" fmla="*/ 4004488 h 6881038"/>
              <a:gd name="connsiteX3" fmla="*/ 4222820 w 6009167"/>
              <a:gd name="connsiteY3" fmla="*/ 5537349 h 6881038"/>
              <a:gd name="connsiteX4" fmla="*/ 3962400 w 6009167"/>
              <a:gd name="connsiteY4" fmla="*/ 6881038 h 6881038"/>
              <a:gd name="connsiteX5" fmla="*/ 0 w 6009167"/>
              <a:gd name="connsiteY5" fmla="*/ 6881038 h 6881038"/>
              <a:gd name="connsiteX6" fmla="*/ 0 w 6009167"/>
              <a:gd name="connsiteY6" fmla="*/ 3988 h 6881038"/>
              <a:gd name="connsiteX0" fmla="*/ 6041065 w 6041065"/>
              <a:gd name="connsiteY0" fmla="*/ 0 h 6881038"/>
              <a:gd name="connsiteX1" fmla="*/ 5532395 w 6041065"/>
              <a:gd name="connsiteY1" fmla="*/ 1140786 h 6881038"/>
              <a:gd name="connsiteX2" fmla="*/ 4608250 w 6041065"/>
              <a:gd name="connsiteY2" fmla="*/ 4004488 h 6881038"/>
              <a:gd name="connsiteX3" fmla="*/ 4222820 w 6041065"/>
              <a:gd name="connsiteY3" fmla="*/ 5537349 h 6881038"/>
              <a:gd name="connsiteX4" fmla="*/ 3962400 w 6041065"/>
              <a:gd name="connsiteY4" fmla="*/ 6881038 h 6881038"/>
              <a:gd name="connsiteX5" fmla="*/ 0 w 6041065"/>
              <a:gd name="connsiteY5" fmla="*/ 6881038 h 6881038"/>
              <a:gd name="connsiteX6" fmla="*/ 0 w 6041065"/>
              <a:gd name="connsiteY6" fmla="*/ 3988 h 68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1065" h="6881038">
                <a:moveTo>
                  <a:pt x="6041065" y="0"/>
                </a:moveTo>
                <a:cubicBezTo>
                  <a:pt x="5921802" y="255385"/>
                  <a:pt x="5820816" y="475143"/>
                  <a:pt x="5532395" y="1140786"/>
                </a:cubicBezTo>
                <a:cubicBezTo>
                  <a:pt x="5297137" y="1817061"/>
                  <a:pt x="4812336" y="3277044"/>
                  <a:pt x="4608250" y="4004488"/>
                </a:cubicBezTo>
                <a:cubicBezTo>
                  <a:pt x="4404164" y="4731932"/>
                  <a:pt x="4325145" y="5057924"/>
                  <a:pt x="4222820" y="5537349"/>
                </a:cubicBezTo>
                <a:lnTo>
                  <a:pt x="3962400" y="6881038"/>
                </a:lnTo>
                <a:lnTo>
                  <a:pt x="0" y="6881038"/>
                </a:lnTo>
                <a:lnTo>
                  <a:pt x="0" y="3988"/>
                </a:lnTo>
              </a:path>
            </a:pathLst>
          </a:custGeom>
          <a:solidFill>
            <a:srgbClr val="6A2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C04D0A16-AD5A-2F66-85A2-EA245BCE1A46}"/>
              </a:ext>
            </a:extLst>
          </p:cNvPr>
          <p:cNvSpPr/>
          <p:nvPr userDrawn="1"/>
        </p:nvSpPr>
        <p:spPr>
          <a:xfrm rot="17336440">
            <a:off x="1684964" y="768938"/>
            <a:ext cx="2014416" cy="1965282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EB5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17FD1-62B9-2C4E-63AA-805843447511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rgbClr val="6A2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rgbClr val="6A23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19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C2593222-CBEA-48CA-E000-B7D86918C620}"/>
              </a:ext>
            </a:extLst>
          </p:cNvPr>
          <p:cNvSpPr/>
          <p:nvPr userDrawn="1"/>
        </p:nvSpPr>
        <p:spPr>
          <a:xfrm rot="4557172">
            <a:off x="-8934734" y="159469"/>
            <a:ext cx="13731999" cy="13397059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A2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F19662A-B0AC-2154-C367-3A7B54A79F09}"/>
              </a:ext>
            </a:extLst>
          </p:cNvPr>
          <p:cNvSpPr>
            <a:spLocks noChangeAspect="1"/>
          </p:cNvSpPr>
          <p:nvPr userDrawn="1"/>
        </p:nvSpPr>
        <p:spPr>
          <a:xfrm rot="14007211">
            <a:off x="1166575" y="3741194"/>
            <a:ext cx="2934882" cy="2863297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EB5D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117338E-B316-09FA-219C-612B5CC9921A}"/>
              </a:ext>
            </a:extLst>
          </p:cNvPr>
          <p:cNvSpPr>
            <a:spLocks noChangeAspect="1"/>
          </p:cNvSpPr>
          <p:nvPr userDrawn="1"/>
        </p:nvSpPr>
        <p:spPr>
          <a:xfrm rot="2418931">
            <a:off x="603866" y="2864403"/>
            <a:ext cx="1157422" cy="1129191"/>
          </a:xfrm>
          <a:custGeom>
            <a:avLst/>
            <a:gdLst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6991350"/>
              <a:gd name="connsiteY0" fmla="*/ 1943100 h 6858000"/>
              <a:gd name="connsiteX1" fmla="*/ 6991350 w 6991350"/>
              <a:gd name="connsiteY1" fmla="*/ 0 h 6858000"/>
              <a:gd name="connsiteX2" fmla="*/ 5200650 w 6991350"/>
              <a:gd name="connsiteY2" fmla="*/ 6858000 h 6858000"/>
              <a:gd name="connsiteX3" fmla="*/ 0 w 69913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  <a:gd name="connsiteX0" fmla="*/ 0 w 7029450"/>
              <a:gd name="connsiteY0" fmla="*/ 1943100 h 6858000"/>
              <a:gd name="connsiteX1" fmla="*/ 7029450 w 7029450"/>
              <a:gd name="connsiteY1" fmla="*/ 0 h 6858000"/>
              <a:gd name="connsiteX2" fmla="*/ 5200650 w 7029450"/>
              <a:gd name="connsiteY2" fmla="*/ 6858000 h 6858000"/>
              <a:gd name="connsiteX3" fmla="*/ 0 w 7029450"/>
              <a:gd name="connsiteY3" fmla="*/ 19431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9450" h="6858000">
                <a:moveTo>
                  <a:pt x="0" y="1943100"/>
                </a:moveTo>
                <a:cubicBezTo>
                  <a:pt x="1606550" y="1257300"/>
                  <a:pt x="4356100" y="342900"/>
                  <a:pt x="7029450" y="0"/>
                </a:cubicBezTo>
                <a:cubicBezTo>
                  <a:pt x="5556250" y="2990850"/>
                  <a:pt x="5245100" y="5657850"/>
                  <a:pt x="5200650" y="6858000"/>
                </a:cubicBezTo>
                <a:cubicBezTo>
                  <a:pt x="2800350" y="3714750"/>
                  <a:pt x="1638300" y="3086100"/>
                  <a:pt x="0" y="1943100"/>
                </a:cubicBezTo>
                <a:close/>
              </a:path>
            </a:pathLst>
          </a:custGeom>
          <a:solidFill>
            <a:srgbClr val="6BC4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>
              <a:solidFill>
                <a:srgbClr val="6BC4C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159A30-8BEE-36A6-B357-40F81D6E9AAD}"/>
              </a:ext>
            </a:extLst>
          </p:cNvPr>
          <p:cNvSpPr txBox="1"/>
          <p:nvPr userDrawn="1"/>
        </p:nvSpPr>
        <p:spPr>
          <a:xfrm>
            <a:off x="8378691" y="6354978"/>
            <a:ext cx="3749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err="1">
                <a:solidFill>
                  <a:srgbClr val="6A23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www.midandsouthessex.ics.nhs.uk</a:t>
            </a:r>
            <a:endParaRPr lang="en-GB">
              <a:solidFill>
                <a:srgbClr val="6A23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68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45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0" r:id="rId5"/>
    <p:sldLayoutId id="2147483662" r:id="rId6"/>
    <p:sldLayoutId id="2147483667" r:id="rId7"/>
    <p:sldLayoutId id="2147483668" r:id="rId8"/>
    <p:sldLayoutId id="2147483669" r:id="rId9"/>
    <p:sldLayoutId id="2147483670" r:id="rId10"/>
    <p:sldLayoutId id="2147483676" r:id="rId11"/>
    <p:sldLayoutId id="2147483663" r:id="rId12"/>
    <p:sldLayoutId id="2147483664" r:id="rId13"/>
    <p:sldLayoutId id="2147483673" r:id="rId14"/>
    <p:sldLayoutId id="2147483671" r:id="rId15"/>
    <p:sldLayoutId id="2147483674" r:id="rId16"/>
    <p:sldLayoutId id="2147483672" r:id="rId17"/>
    <p:sldLayoutId id="2147483675" r:id="rId18"/>
    <p:sldLayoutId id="214748366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3370145" y="1674674"/>
            <a:ext cx="5274201" cy="175432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600" dirty="0">
                <a:solidFill>
                  <a:schemeClr val="bg1"/>
                </a:solidFill>
                <a:effectLst/>
              </a:rPr>
              <a:t>The Value of First Contact Practitioners Across Primary Care 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0001" y="3715932"/>
            <a:ext cx="536018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Jamie Frayne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Paramedic Ambassador 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 &amp; South Essex Training Hub</a:t>
            </a:r>
          </a:p>
          <a:p>
            <a:pPr algn="ctr"/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Jamie.Frayne1@NHS.net </a:t>
            </a:r>
          </a:p>
        </p:txBody>
      </p:sp>
    </p:spTree>
    <p:extLst>
      <p:ext uri="{BB962C8B-B14F-4D97-AF65-F5344CB8AC3E}">
        <p14:creationId xmlns:p14="http://schemas.microsoft.com/office/powerpoint/2010/main" val="311758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0644BF-6D91-625B-9B63-0A1B446BB713}"/>
              </a:ext>
            </a:extLst>
          </p:cNvPr>
          <p:cNvSpPr txBox="1"/>
          <p:nvPr/>
        </p:nvSpPr>
        <p:spPr>
          <a:xfrm>
            <a:off x="1634168" y="2655066"/>
            <a:ext cx="89236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effectLst/>
                <a:latin typeface="ArialMT"/>
              </a:rPr>
              <a:t>FCP roles are designed to support GPs as part of an integrated care team and to optimise the patient care pathway by seeing the </a:t>
            </a:r>
            <a:r>
              <a:rPr lang="en-GB" sz="2400" b="1" dirty="0">
                <a:effectLst/>
                <a:latin typeface="ArialMT"/>
              </a:rPr>
              <a:t>right person in the right place at the right time. </a:t>
            </a:r>
          </a:p>
          <a:p>
            <a:endParaRPr lang="en-GB" sz="2400" dirty="0">
              <a:latin typeface="ArialMT"/>
            </a:endParaRPr>
          </a:p>
          <a:p>
            <a:r>
              <a:rPr lang="en-GB" sz="2400" dirty="0">
                <a:effectLst/>
                <a:latin typeface="ArialMT"/>
              </a:rPr>
              <a:t>Health Education England 2021</a:t>
            </a:r>
          </a:p>
          <a:p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615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D2119F-04A0-DB39-6097-71C2DFE38863}"/>
              </a:ext>
            </a:extLst>
          </p:cNvPr>
          <p:cNvSpPr txBox="1"/>
          <p:nvPr/>
        </p:nvSpPr>
        <p:spPr>
          <a:xfrm>
            <a:off x="1145753" y="1421176"/>
            <a:ext cx="91770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does a typical working day look like for an FCP Paramedic?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4B60C3-2E37-7E10-3C75-8F091B3E8480}"/>
              </a:ext>
            </a:extLst>
          </p:cNvPr>
          <p:cNvSpPr txBox="1"/>
          <p:nvPr/>
        </p:nvSpPr>
        <p:spPr>
          <a:xfrm>
            <a:off x="1145753" y="2506793"/>
            <a:ext cx="4140172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Minor Illness/ Minor Injuries</a:t>
            </a:r>
          </a:p>
          <a:p>
            <a:pPr marL="342900" indent="-342900">
              <a:buAutoNum type="arabicPeriod"/>
            </a:pPr>
            <a:r>
              <a:rPr lang="en-US" sz="2400" dirty="0"/>
              <a:t>Acute/ Chronic Illness </a:t>
            </a:r>
          </a:p>
          <a:p>
            <a:pPr marL="342900" indent="-342900">
              <a:buAutoNum type="arabicPeriod"/>
            </a:pPr>
            <a:r>
              <a:rPr lang="en-US" sz="2400" dirty="0"/>
              <a:t>Triaging Home Visit Requests</a:t>
            </a:r>
          </a:p>
          <a:p>
            <a:pPr marL="342900" indent="-342900">
              <a:buAutoNum type="arabicPeriod"/>
            </a:pPr>
            <a:r>
              <a:rPr lang="en-US" sz="2400" dirty="0"/>
              <a:t>COVID Vaccinations </a:t>
            </a:r>
          </a:p>
          <a:p>
            <a:pPr marL="342900" indent="-342900">
              <a:buAutoNum type="arabicPeriod"/>
            </a:pPr>
            <a:r>
              <a:rPr lang="en-US" sz="2400" dirty="0"/>
              <a:t>Safeguarding </a:t>
            </a:r>
          </a:p>
          <a:p>
            <a:pPr marL="342900" indent="-342900">
              <a:buAutoNum type="arabicPeriod"/>
            </a:pPr>
            <a:r>
              <a:rPr lang="en-US" sz="2400" dirty="0"/>
              <a:t>Mental Health </a:t>
            </a:r>
          </a:p>
          <a:p>
            <a:pPr marL="342900" indent="-342900">
              <a:buAutoNum type="arabicPeriod"/>
            </a:pPr>
            <a:r>
              <a:rPr lang="en-US" sz="2400" dirty="0"/>
              <a:t>Telephone Consultations </a:t>
            </a:r>
          </a:p>
          <a:p>
            <a:pPr marL="342900" indent="-342900">
              <a:buAutoNum type="arabicPeriod"/>
            </a:pPr>
            <a:r>
              <a:rPr lang="en-US" sz="2400" dirty="0"/>
              <a:t>Completing Home Visits </a:t>
            </a:r>
          </a:p>
          <a:p>
            <a:pPr marL="342900" indent="-342900">
              <a:buAutoNum type="arabicPeriod"/>
            </a:pPr>
            <a:r>
              <a:rPr lang="en-US" sz="2400" dirty="0"/>
              <a:t>Palliative Care </a:t>
            </a:r>
          </a:p>
          <a:p>
            <a:pPr marL="342900" indent="-342900">
              <a:buAutoNum type="arabicPeriod"/>
            </a:pPr>
            <a:r>
              <a:rPr lang="en-US" sz="2400" dirty="0"/>
              <a:t>Emergency Presentations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2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CF2E676-3897-867F-32BD-1674602160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9384092"/>
              </p:ext>
            </p:extLst>
          </p:nvPr>
        </p:nvGraphicFramePr>
        <p:xfrm>
          <a:off x="5449757" y="1693888"/>
          <a:ext cx="6742243" cy="4512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119BEC-CD27-CF25-2627-69894EB8F19A}"/>
              </a:ext>
            </a:extLst>
          </p:cNvPr>
          <p:cNvSpPr txBox="1"/>
          <p:nvPr/>
        </p:nvSpPr>
        <p:spPr>
          <a:xfrm>
            <a:off x="805088" y="2795745"/>
            <a:ext cx="464466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Data from 1 Month (30hrs a week) </a:t>
            </a:r>
          </a:p>
          <a:p>
            <a:endParaRPr lang="en-US" sz="2400" dirty="0"/>
          </a:p>
          <a:p>
            <a:r>
              <a:rPr lang="en-US" sz="2400" dirty="0"/>
              <a:t>Telephone Consultation : 26</a:t>
            </a:r>
          </a:p>
          <a:p>
            <a:r>
              <a:rPr lang="en-US" sz="2400" dirty="0"/>
              <a:t>Home Visit : 41</a:t>
            </a:r>
          </a:p>
          <a:p>
            <a:r>
              <a:rPr lang="en-US" sz="2400" dirty="0"/>
              <a:t>Face to Face in Surgery : 72</a:t>
            </a:r>
          </a:p>
          <a:p>
            <a:r>
              <a:rPr lang="en-US" sz="2400" dirty="0"/>
              <a:t>Assigned via Task : 0 </a:t>
            </a:r>
          </a:p>
          <a:p>
            <a:endParaRPr lang="en-US" sz="2400" dirty="0"/>
          </a:p>
          <a:p>
            <a:r>
              <a:rPr lang="en-US" sz="2400" dirty="0"/>
              <a:t>Age : most patients between 65-85 </a:t>
            </a:r>
          </a:p>
          <a:p>
            <a:endParaRPr lang="en-US" sz="2400" dirty="0"/>
          </a:p>
          <a:p>
            <a:r>
              <a:rPr lang="en-US" sz="2400" dirty="0"/>
              <a:t>Total: 139 Patients Assessed</a:t>
            </a:r>
          </a:p>
        </p:txBody>
      </p:sp>
    </p:spTree>
    <p:extLst>
      <p:ext uri="{BB962C8B-B14F-4D97-AF65-F5344CB8AC3E}">
        <p14:creationId xmlns:p14="http://schemas.microsoft.com/office/powerpoint/2010/main" val="216977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58A5FF6-9622-835E-9C42-63061AD63A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8887751"/>
              </p:ext>
            </p:extLst>
          </p:nvPr>
        </p:nvGraphicFramePr>
        <p:xfrm>
          <a:off x="6728281" y="618767"/>
          <a:ext cx="4064000" cy="5760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F100BCB-00C9-6BD5-07C5-84B9733780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7565687"/>
              </p:ext>
            </p:extLst>
          </p:nvPr>
        </p:nvGraphicFramePr>
        <p:xfrm>
          <a:off x="1064301" y="719664"/>
          <a:ext cx="406399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097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B814FCB-6DFF-B168-182A-FEF4B97B4B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8785007"/>
              </p:ext>
            </p:extLst>
          </p:nvPr>
        </p:nvGraphicFramePr>
        <p:xfrm>
          <a:off x="5431398" y="1186574"/>
          <a:ext cx="5574250" cy="448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8330B57-10F3-41D7-CDAE-56DA32B56E48}"/>
              </a:ext>
            </a:extLst>
          </p:cNvPr>
          <p:cNvSpPr txBox="1"/>
          <p:nvPr/>
        </p:nvSpPr>
        <p:spPr>
          <a:xfrm>
            <a:off x="763145" y="2591945"/>
            <a:ext cx="46199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Only 3 patients out of 139 needed a secondary </a:t>
            </a:r>
          </a:p>
          <a:p>
            <a:r>
              <a:rPr lang="en-US" dirty="0"/>
              <a:t>assessment after my initial assessment.</a:t>
            </a:r>
          </a:p>
          <a:p>
            <a:r>
              <a:rPr lang="en-US" dirty="0"/>
              <a:t>1.Acute Abdo – ED </a:t>
            </a:r>
          </a:p>
          <a:p>
            <a:r>
              <a:rPr lang="en-US" dirty="0"/>
              <a:t>2.Dermatology – 2WW</a:t>
            </a:r>
          </a:p>
          <a:p>
            <a:r>
              <a:rPr lang="en-US" dirty="0"/>
              <a:t>3.ENT</a:t>
            </a:r>
          </a:p>
        </p:txBody>
      </p:sp>
    </p:spTree>
    <p:extLst>
      <p:ext uri="{BB962C8B-B14F-4D97-AF65-F5344CB8AC3E}">
        <p14:creationId xmlns:p14="http://schemas.microsoft.com/office/powerpoint/2010/main" val="212675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E602DD-3DC1-21D3-8BA9-EFF2F98F0E2F}"/>
              </a:ext>
            </a:extLst>
          </p:cNvPr>
          <p:cNvSpPr txBox="1"/>
          <p:nvPr/>
        </p:nvSpPr>
        <p:spPr>
          <a:xfrm>
            <a:off x="1349115" y="1469036"/>
            <a:ext cx="85950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Advancing the FCP Paramedic Profession in Primary Care</a:t>
            </a:r>
          </a:p>
          <a:p>
            <a:r>
              <a:rPr lang="en-US" sz="2800" b="1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40FC94-2DB9-8E88-91C4-0103C78008E0}"/>
              </a:ext>
            </a:extLst>
          </p:cNvPr>
          <p:cNvSpPr txBox="1"/>
          <p:nvPr/>
        </p:nvSpPr>
        <p:spPr>
          <a:xfrm>
            <a:off x="1349115" y="2192310"/>
            <a:ext cx="909556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/>
              <a:t>Supervision/ Clinical Mentor </a:t>
            </a:r>
          </a:p>
          <a:p>
            <a:pPr marL="457200" indent="-457200">
              <a:buAutoNum type="arabicPeriod"/>
            </a:pPr>
            <a:r>
              <a:rPr lang="en-US" sz="2400" dirty="0"/>
              <a:t>Allocated CPD time </a:t>
            </a:r>
          </a:p>
          <a:p>
            <a:pPr marL="457200" indent="-457200">
              <a:buAutoNum type="arabicPeriod"/>
            </a:pPr>
            <a:r>
              <a:rPr lang="en-US" sz="2400" dirty="0"/>
              <a:t>Independent Prescribing Level 7 Module </a:t>
            </a:r>
          </a:p>
          <a:p>
            <a:pPr marL="457200" indent="-457200">
              <a:buAutoNum type="arabicPeriod"/>
            </a:pPr>
            <a:r>
              <a:rPr lang="en-US" sz="2400" dirty="0"/>
              <a:t>Completing an MSc or Portfolio to become an Advanced Practitioner</a:t>
            </a:r>
          </a:p>
          <a:p>
            <a:pPr marL="457200" indent="-457200">
              <a:buAutoNum type="arabicPeriod"/>
            </a:pPr>
            <a:r>
              <a:rPr lang="en-US" sz="2400" dirty="0"/>
              <a:t>Minor Illness Level 7 Module </a:t>
            </a:r>
          </a:p>
          <a:p>
            <a:pPr marL="457200" indent="-457200">
              <a:buAutoNum type="arabicPeriod"/>
            </a:pPr>
            <a:r>
              <a:rPr lang="en-US" sz="2400" dirty="0"/>
              <a:t>Minor Injury Level 7 Module </a:t>
            </a:r>
          </a:p>
          <a:p>
            <a:pPr marL="457200" indent="-457200">
              <a:buAutoNum type="arabicPeriod"/>
            </a:pPr>
            <a:r>
              <a:rPr lang="en-US" sz="2400" dirty="0"/>
              <a:t>Diploma in Primary &amp; Urgent Care (College of Paramedics)</a:t>
            </a:r>
          </a:p>
          <a:p>
            <a:pPr marL="457200" indent="-457200">
              <a:buAutoNum type="arabicPeriod"/>
            </a:pPr>
            <a:r>
              <a:rPr lang="en-US" sz="2400" dirty="0"/>
              <a:t>Clinical Reasoning in Practice Leve7 Module </a:t>
            </a:r>
          </a:p>
          <a:p>
            <a:pPr marL="457200" indent="-457200">
              <a:buAutoNum type="arabicPeriod"/>
            </a:pPr>
            <a:r>
              <a:rPr lang="en-US" sz="2400" dirty="0"/>
              <a:t>Phlebotomy </a:t>
            </a:r>
          </a:p>
          <a:p>
            <a:pPr marL="457200" indent="-457200">
              <a:buAutoNum type="arabicPeriod"/>
            </a:pPr>
            <a:r>
              <a:rPr lang="en-US" sz="2400" dirty="0"/>
              <a:t>Wound Care Assessment &amp; Treatment </a:t>
            </a:r>
          </a:p>
        </p:txBody>
      </p:sp>
    </p:spTree>
    <p:extLst>
      <p:ext uri="{BB962C8B-B14F-4D97-AF65-F5344CB8AC3E}">
        <p14:creationId xmlns:p14="http://schemas.microsoft.com/office/powerpoint/2010/main" val="116177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C7C9C4-0508-EE83-D4DD-6F30309C88B0}"/>
              </a:ext>
            </a:extLst>
          </p:cNvPr>
          <p:cNvSpPr txBox="1"/>
          <p:nvPr/>
        </p:nvSpPr>
        <p:spPr>
          <a:xfrm>
            <a:off x="3712602" y="2983832"/>
            <a:ext cx="3418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Any 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690EE9-9098-3A74-8169-B0B0D41EB401}"/>
              </a:ext>
            </a:extLst>
          </p:cNvPr>
          <p:cNvSpPr txBox="1"/>
          <p:nvPr/>
        </p:nvSpPr>
        <p:spPr>
          <a:xfrm>
            <a:off x="790647" y="5672029"/>
            <a:ext cx="3309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Jamie.Frayne1@NHS.Net</a:t>
            </a:r>
          </a:p>
        </p:txBody>
      </p:sp>
    </p:spTree>
    <p:extLst>
      <p:ext uri="{BB962C8B-B14F-4D97-AF65-F5344CB8AC3E}">
        <p14:creationId xmlns:p14="http://schemas.microsoft.com/office/powerpoint/2010/main" val="12381087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blipFill>
          <a:blip xmlns:r="http://schemas.openxmlformats.org/officeDocument/2006/relationships" r:embed="rId1"/>
          <a:tile tx="0" ty="0" sx="100000" sy="100000" flip="none" algn="tl"/>
        </a:blip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SE ICS PowerPoint template" id="{7CAE2141-FF08-4D42-B2F9-40B97403869B}" vid="{B648A7CA-31E7-0647-BF41-48E88D7207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3078ABA-E88D-EB47-828C-687895CC52CF}">
  <we:reference id="ec54a0d4-1494-4e42-b65a-78000cc718aa" version="1.0.0.0" store="EXCatalog" storeType="EXCatalog"/>
  <we:alternateReferences>
    <we:reference id="WA200003509" version="1.0.0.0" store="en-GB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0B5D010C4E4B4BB91B2209010E2AA9" ma:contentTypeVersion="16" ma:contentTypeDescription="Create a new document." ma:contentTypeScope="" ma:versionID="464a78784220a0eb7fdf21c0a29ac00b">
  <xsd:schema xmlns:xsd="http://www.w3.org/2001/XMLSchema" xmlns:xs="http://www.w3.org/2001/XMLSchema" xmlns:p="http://schemas.microsoft.com/office/2006/metadata/properties" xmlns:ns2="0a64efc3-68dd-4163-a847-4264814e542b" xmlns:ns3="0958ee66-8ffa-40f7-9e2b-88256118b88f" targetNamespace="http://schemas.microsoft.com/office/2006/metadata/properties" ma:root="true" ma:fieldsID="b9bad650c2324385d3b4ca2a50d59acb" ns2:_="" ns3:_="">
    <xsd:import namespace="0a64efc3-68dd-4163-a847-4264814e542b"/>
    <xsd:import namespace="0958ee66-8ffa-40f7-9e2b-88256118b8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4efc3-68dd-4163-a847-4264814e54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8ee66-8ffa-40f7-9e2b-88256118b8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c8ad1de-20ad-4349-85d4-7fd3525840c8}" ma:internalName="TaxCatchAll" ma:showField="CatchAllData" ma:web="0958ee66-8ffa-40f7-9e2b-88256118b8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64efc3-68dd-4163-a847-4264814e542b">
      <Terms xmlns="http://schemas.microsoft.com/office/infopath/2007/PartnerControls"/>
    </lcf76f155ced4ddcb4097134ff3c332f>
    <TaxCatchAll xmlns="0958ee66-8ffa-40f7-9e2b-88256118b88f" xsi:nil="true"/>
  </documentManagement>
</p:properties>
</file>

<file path=customXml/itemProps1.xml><?xml version="1.0" encoding="utf-8"?>
<ds:datastoreItem xmlns:ds="http://schemas.openxmlformats.org/officeDocument/2006/customXml" ds:itemID="{01767B91-92EC-4C36-96FF-ED04523ED5D9}"/>
</file>

<file path=customXml/itemProps2.xml><?xml version="1.0" encoding="utf-8"?>
<ds:datastoreItem xmlns:ds="http://schemas.openxmlformats.org/officeDocument/2006/customXml" ds:itemID="{63F96B98-2F1E-42CF-9883-65F2DD5884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A6A6B4-BD21-4327-8E13-1EECBE1BF9B4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c71ef966-e090-48e0-9a89-22e11d04a187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4d145bb4-efec-4d26-8e40-f8eca690d7e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</TotalTime>
  <Words>265</Words>
  <Application>Microsoft Office PowerPoint</Application>
  <PresentationFormat>Widescreen</PresentationFormat>
  <Paragraphs>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ArialMT</vt:lpstr>
      <vt:lpstr>Calibri</vt:lpstr>
      <vt:lpstr>Calibri Light</vt:lpstr>
      <vt:lpstr>Office Theme</vt:lpstr>
      <vt:lpstr>The Value of First Contact Practitioners Across Primary Care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Value of First Contact Practitioners Across Primary Care </dc:title>
  <dc:creator>FRAYNE, Jamie (MOUNT CHAMBERS MEDICAL PRACTICE)</dc:creator>
  <cp:lastModifiedBy>FRAYNE, Jamie (MOUNT CHAMBERS MEDICAL PRACTICE)</cp:lastModifiedBy>
  <cp:revision>1</cp:revision>
  <cp:lastPrinted>2022-09-16T10:32:18Z</cp:lastPrinted>
  <dcterms:created xsi:type="dcterms:W3CDTF">2022-09-16T09:54:16Z</dcterms:created>
  <dcterms:modified xsi:type="dcterms:W3CDTF">2022-09-20T10:26:59Z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0x010100280B5D010C4E4B4BB91B2209010E2AA9</vt:lpwstr>
  </property>
  <property fmtid="{D5CDD505-2E9C-101B-9397-08002B2CF9AE}" pid="3" name="IntranetKeywords">
    <vt:lpwstr>6;#MSE|e2a38f45-20b0-427a-808a-97dee85b2f9f</vt:lpwstr>
  </property>
  <property fmtid="{D5CDD505-2E9C-101B-9397-08002B2CF9AE}" pid="4" name="MediaServiceImageTags">
    <vt:lpwstr/>
  </property>
</Properties>
</file>