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657" r:id="rId5"/>
  </p:sldMasterIdLst>
  <p:notesMasterIdLst>
    <p:notesMasterId r:id="rId18"/>
  </p:notesMasterIdLst>
  <p:handoutMasterIdLst>
    <p:handoutMasterId r:id="rId19"/>
  </p:handoutMasterIdLst>
  <p:sldIdLst>
    <p:sldId id="289" r:id="rId6"/>
    <p:sldId id="296" r:id="rId7"/>
    <p:sldId id="297" r:id="rId8"/>
    <p:sldId id="298" r:id="rId9"/>
    <p:sldId id="319" r:id="rId10"/>
    <p:sldId id="299" r:id="rId11"/>
    <p:sldId id="314" r:id="rId12"/>
    <p:sldId id="287" r:id="rId13"/>
    <p:sldId id="310" r:id="rId14"/>
    <p:sldId id="315" r:id="rId15"/>
    <p:sldId id="309" r:id="rId16"/>
    <p:sldId id="304" r:id="rId17"/>
  </p:sldIdLst>
  <p:sldSz cx="9144000" cy="6858000" type="screen4x3"/>
  <p:notesSz cx="6883400" cy="10033000"/>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072C6"/>
    <a:srgbClr val="A00054"/>
    <a:srgbClr val="003893"/>
    <a:srgbClr val="000000"/>
    <a:srgbClr val="00AA9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8" autoAdjust="0"/>
    <p:restoredTop sz="67238" autoAdjust="0"/>
  </p:normalViewPr>
  <p:slideViewPr>
    <p:cSldViewPr>
      <p:cViewPr varScale="1">
        <p:scale>
          <a:sx n="60" d="100"/>
          <a:sy n="60" d="100"/>
        </p:scale>
        <p:origin x="-214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1650"/>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n-GB"/>
          </a:p>
        </p:txBody>
      </p:sp>
      <p:sp>
        <p:nvSpPr>
          <p:cNvPr id="3" name="Date Placeholder 2"/>
          <p:cNvSpPr>
            <a:spLocks noGrp="1"/>
          </p:cNvSpPr>
          <p:nvPr>
            <p:ph type="dt" sz="quarter" idx="1"/>
          </p:nvPr>
        </p:nvSpPr>
        <p:spPr>
          <a:xfrm>
            <a:off x="3898900" y="0"/>
            <a:ext cx="2982913" cy="501650"/>
          </a:xfrm>
          <a:prstGeom prst="rect">
            <a:avLst/>
          </a:prstGeom>
        </p:spPr>
        <p:txBody>
          <a:bodyPr vert="horz" lIns="91440" tIns="45720" rIns="91440" bIns="45720" rtlCol="0"/>
          <a:lstStyle>
            <a:lvl1pPr algn="r">
              <a:defRPr sz="1200">
                <a:latin typeface="Arial" pitchFamily="34" charset="0"/>
                <a:cs typeface="+mn-cs"/>
              </a:defRPr>
            </a:lvl1pPr>
          </a:lstStyle>
          <a:p>
            <a:pPr>
              <a:defRPr/>
            </a:pPr>
            <a:fld id="{1411E25F-6F19-4921-B1B9-1B856D26EA30}" type="datetimeFigureOut">
              <a:rPr lang="en-GB"/>
              <a:pPr>
                <a:defRPr/>
              </a:pPr>
              <a:t>15/03/2016</a:t>
            </a:fld>
            <a:endParaRPr lang="en-GB"/>
          </a:p>
        </p:txBody>
      </p:sp>
      <p:sp>
        <p:nvSpPr>
          <p:cNvPr id="4" name="Footer Placeholder 3"/>
          <p:cNvSpPr>
            <a:spLocks noGrp="1"/>
          </p:cNvSpPr>
          <p:nvPr>
            <p:ph type="ftr" sz="quarter" idx="2"/>
          </p:nvPr>
        </p:nvSpPr>
        <p:spPr>
          <a:xfrm>
            <a:off x="0" y="9529763"/>
            <a:ext cx="2982913" cy="501650"/>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n-GB"/>
          </a:p>
        </p:txBody>
      </p:sp>
      <p:sp>
        <p:nvSpPr>
          <p:cNvPr id="5" name="Slide Number Placeholder 4"/>
          <p:cNvSpPr>
            <a:spLocks noGrp="1"/>
          </p:cNvSpPr>
          <p:nvPr>
            <p:ph type="sldNum" sz="quarter" idx="3"/>
          </p:nvPr>
        </p:nvSpPr>
        <p:spPr>
          <a:xfrm>
            <a:off x="3898900" y="9529763"/>
            <a:ext cx="2982913" cy="501650"/>
          </a:xfrm>
          <a:prstGeom prst="rect">
            <a:avLst/>
          </a:prstGeom>
        </p:spPr>
        <p:txBody>
          <a:bodyPr vert="horz" lIns="91440" tIns="45720" rIns="91440" bIns="45720" rtlCol="0" anchor="b"/>
          <a:lstStyle>
            <a:lvl1pPr algn="r">
              <a:defRPr sz="1200">
                <a:latin typeface="Arial" pitchFamily="34" charset="0"/>
                <a:cs typeface="+mn-cs"/>
              </a:defRPr>
            </a:lvl1pPr>
          </a:lstStyle>
          <a:p>
            <a:pPr>
              <a:defRPr/>
            </a:pPr>
            <a:fld id="{CA294A20-9C77-4F1F-8775-0B15D0CEDCBE}" type="slidenum">
              <a:rPr lang="en-GB"/>
              <a:pPr>
                <a:defRPr/>
              </a:pPr>
              <a:t>‹#›</a:t>
            </a:fld>
            <a:endParaRPr lang="en-GB"/>
          </a:p>
        </p:txBody>
      </p:sp>
    </p:spTree>
    <p:extLst>
      <p:ext uri="{BB962C8B-B14F-4D97-AF65-F5344CB8AC3E}">
        <p14:creationId xmlns:p14="http://schemas.microsoft.com/office/powerpoint/2010/main" val="2960513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82913"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GB"/>
          </a:p>
        </p:txBody>
      </p:sp>
      <p:sp>
        <p:nvSpPr>
          <p:cNvPr id="30723" name="Rectangle 3"/>
          <p:cNvSpPr>
            <a:spLocks noGrp="1" noChangeArrowheads="1"/>
          </p:cNvSpPr>
          <p:nvPr>
            <p:ph type="dt" idx="1"/>
          </p:nvPr>
        </p:nvSpPr>
        <p:spPr bwMode="auto">
          <a:xfrm>
            <a:off x="3898900" y="0"/>
            <a:ext cx="2982913"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GB"/>
          </a:p>
        </p:txBody>
      </p:sp>
      <p:sp>
        <p:nvSpPr>
          <p:cNvPr id="14340" name="Rectangle 4"/>
          <p:cNvSpPr>
            <a:spLocks noGrp="1" noRot="1" noChangeAspect="1" noChangeArrowheads="1" noTextEdit="1"/>
          </p:cNvSpPr>
          <p:nvPr>
            <p:ph type="sldImg" idx="2"/>
          </p:nvPr>
        </p:nvSpPr>
        <p:spPr bwMode="auto">
          <a:xfrm>
            <a:off x="933450" y="752475"/>
            <a:ext cx="5016500" cy="37623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687388" y="4765675"/>
            <a:ext cx="550862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26" name="Rectangle 6"/>
          <p:cNvSpPr>
            <a:spLocks noGrp="1" noChangeArrowheads="1"/>
          </p:cNvSpPr>
          <p:nvPr>
            <p:ph type="ftr" sz="quarter" idx="4"/>
          </p:nvPr>
        </p:nvSpPr>
        <p:spPr bwMode="auto">
          <a:xfrm>
            <a:off x="0" y="9529763"/>
            <a:ext cx="2982913"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GB"/>
          </a:p>
        </p:txBody>
      </p:sp>
      <p:sp>
        <p:nvSpPr>
          <p:cNvPr id="30727" name="Rectangle 7"/>
          <p:cNvSpPr>
            <a:spLocks noGrp="1" noChangeArrowheads="1"/>
          </p:cNvSpPr>
          <p:nvPr>
            <p:ph type="sldNum" sz="quarter" idx="5"/>
          </p:nvPr>
        </p:nvSpPr>
        <p:spPr bwMode="auto">
          <a:xfrm>
            <a:off x="3898900" y="9529763"/>
            <a:ext cx="2982913"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FB00D65A-3C19-40E3-AFD9-13256965E1E5}" type="slidenum">
              <a:rPr lang="en-GB"/>
              <a:pPr>
                <a:defRPr/>
              </a:pPr>
              <a:t>‹#›</a:t>
            </a:fld>
            <a:endParaRPr lang="en-GB"/>
          </a:p>
        </p:txBody>
      </p:sp>
    </p:spTree>
    <p:extLst>
      <p:ext uri="{BB962C8B-B14F-4D97-AF65-F5344CB8AC3E}">
        <p14:creationId xmlns:p14="http://schemas.microsoft.com/office/powerpoint/2010/main" val="26217014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Arial" pitchFamily="34" charset="0"/>
        <a:ea typeface="+mn-ea"/>
        <a:cs typeface="+mn-cs"/>
      </a:defRPr>
    </a:lvl1pPr>
    <a:lvl2pPr marL="1588"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180975" indent="-177800" algn="l" rtl="0" eaLnBrk="0" fontAlgn="base" hangingPunct="0">
      <a:spcBef>
        <a:spcPct val="30000"/>
      </a:spcBef>
      <a:spcAft>
        <a:spcPct val="0"/>
      </a:spcAft>
      <a:buChar char="•"/>
      <a:defRPr sz="1200" kern="1200">
        <a:solidFill>
          <a:schemeClr val="tx1"/>
        </a:solidFill>
        <a:latin typeface="Arial" pitchFamily="34" charset="0"/>
        <a:ea typeface="+mn-ea"/>
        <a:cs typeface="+mn-cs"/>
      </a:defRPr>
    </a:lvl3pPr>
    <a:lvl4pPr marL="352425" indent="-169863" algn="l" rtl="0" eaLnBrk="0" fontAlgn="base" hangingPunct="0">
      <a:spcBef>
        <a:spcPct val="30000"/>
      </a:spcBef>
      <a:spcAft>
        <a:spcPct val="0"/>
      </a:spcAft>
      <a:buFont typeface="Arial" pitchFamily="34" charset="0"/>
      <a:buChar char="–"/>
      <a:defRPr sz="1200" kern="1200">
        <a:solidFill>
          <a:schemeClr val="tx1"/>
        </a:solidFill>
        <a:latin typeface="Arial" pitchFamily="34" charset="0"/>
        <a:ea typeface="+mn-ea"/>
        <a:cs typeface="+mn-cs"/>
      </a:defRPr>
    </a:lvl4pPr>
    <a:lvl5pPr marL="542925" indent="-188913" algn="l" rtl="0" eaLnBrk="0" fontAlgn="base" hangingPunct="0">
      <a:spcBef>
        <a:spcPct val="30000"/>
      </a:spcBef>
      <a:spcAft>
        <a:spcPct val="0"/>
      </a:spcAft>
      <a:buFont typeface="Arial" pitchFamily="34" charset="0"/>
      <a:buChar char="–"/>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My name is</a:t>
            </a:r>
            <a:r>
              <a:rPr lang="en-GB" b="0" baseline="0" dirty="0" smtClean="0"/>
              <a:t> Jessica </a:t>
            </a:r>
            <a:r>
              <a:rPr lang="en-GB" b="0" baseline="0" dirty="0" err="1" smtClean="0"/>
              <a:t>Lainchbury</a:t>
            </a:r>
            <a:r>
              <a:rPr lang="en-GB" b="0" baseline="0" dirty="0" smtClean="0"/>
              <a:t>, I am the project lead for HEE South London’s volunteering programme, Team Up. </a:t>
            </a:r>
          </a:p>
          <a:p>
            <a:endParaRPr lang="en-GB" b="0" baseline="0" dirty="0" smtClean="0"/>
          </a:p>
          <a:p>
            <a:r>
              <a:rPr lang="en-GB" b="0" baseline="0" dirty="0" smtClean="0"/>
              <a:t>Today I will speak about the programme with a specific focus on multi-professional learning.</a:t>
            </a:r>
            <a:endParaRPr lang="en-GB" b="0" dirty="0"/>
          </a:p>
        </p:txBody>
      </p:sp>
      <p:sp>
        <p:nvSpPr>
          <p:cNvPr id="4" name="Slide Number Placeholder 3"/>
          <p:cNvSpPr>
            <a:spLocks noGrp="1"/>
          </p:cNvSpPr>
          <p:nvPr>
            <p:ph type="sldNum" sz="quarter" idx="10"/>
          </p:nvPr>
        </p:nvSpPr>
        <p:spPr/>
        <p:txBody>
          <a:bodyPr/>
          <a:lstStyle/>
          <a:p>
            <a:pPr>
              <a:defRPr/>
            </a:pPr>
            <a:fld id="{FB00D65A-3C19-40E3-AFD9-13256965E1E5}" type="slidenum">
              <a:rPr lang="en-GB" smtClean="0"/>
              <a:pPr>
                <a:defRPr/>
              </a:pPr>
              <a:t>1</a:t>
            </a:fld>
            <a:endParaRPr lang="en-GB"/>
          </a:p>
        </p:txBody>
      </p:sp>
    </p:spTree>
    <p:extLst>
      <p:ext uri="{BB962C8B-B14F-4D97-AF65-F5344CB8AC3E}">
        <p14:creationId xmlns:p14="http://schemas.microsoft.com/office/powerpoint/2010/main" val="643715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As with most</a:t>
            </a:r>
            <a:r>
              <a:rPr lang="en-GB" b="0" baseline="0" dirty="0" smtClean="0"/>
              <a:t> programmes, Team Up is not without it’s challenges.</a:t>
            </a:r>
          </a:p>
          <a:p>
            <a:endParaRPr lang="en-GB" b="0" baseline="0" dirty="0" smtClean="0"/>
          </a:p>
          <a:p>
            <a:r>
              <a:rPr lang="en-GB" b="0" baseline="0" dirty="0" smtClean="0"/>
              <a:t>We identified several recurring themes through our evaluation last year and we have been working to identify solutions during this year’s round.</a:t>
            </a:r>
          </a:p>
          <a:p>
            <a:endParaRPr lang="en-GB" baseline="0" dirty="0" smtClean="0"/>
          </a:p>
          <a:p>
            <a:r>
              <a:rPr lang="en-GB" baseline="0" dirty="0" smtClean="0"/>
              <a:t>Timing</a:t>
            </a:r>
          </a:p>
          <a:p>
            <a:r>
              <a:rPr lang="en-GB" b="0" baseline="0" dirty="0" smtClean="0"/>
              <a:t>It has difficult to ascertain the best times to run the programme. Many teams in 2014/15 mentioned that it was very difficult to get a project going if it had not been started before the Christmas period. This left little time to get projects established, as most teams were matched in October. Therefore, for 2015/16, we held the launch event in June, rather than September, firstly to increase the time available to start up projects before Christmas, but also in an attempt to engage more students before the summer holidays. Despite a high number of registrations for the launch event, it was not well attended, therefore for 2016/17 we are reverting back to a late September launch, when the attendance was much better. It seems there is no perfect solution to this problem.</a:t>
            </a:r>
          </a:p>
          <a:p>
            <a:endParaRPr lang="en-GB" baseline="0" dirty="0" smtClean="0"/>
          </a:p>
          <a:p>
            <a:r>
              <a:rPr lang="en-GB" baseline="0" dirty="0" smtClean="0"/>
              <a:t>Availability</a:t>
            </a:r>
          </a:p>
          <a:p>
            <a:r>
              <a:rPr lang="en-GB" b="0" baseline="0" dirty="0" smtClean="0"/>
              <a:t>Students and trainees all have very busy schedules and coordinating up to 6 team members for each project can be problematic, making meeting face to face very difficult. For 2015/16, volunteers were encouraged to discuss their availability right from the very beginning and partner organisations were asked to be open about making their projects flexible around the availability of volunteers. The Team Up management team have also offered guidance (suggested by previous teams) about how to communicate effectively in ways other than face to face. It is otherwise very easy for teams to lose motivation if they simply cannot find a time when they can all meet together.</a:t>
            </a:r>
          </a:p>
          <a:p>
            <a:endParaRPr lang="en-GB" baseline="0" dirty="0" smtClean="0"/>
          </a:p>
          <a:p>
            <a:r>
              <a:rPr lang="en-GB" baseline="0" dirty="0" smtClean="0"/>
              <a:t>Lack of leadership</a:t>
            </a:r>
          </a:p>
          <a:p>
            <a:r>
              <a:rPr lang="en-GB" b="0" baseline="0" dirty="0" smtClean="0"/>
              <a:t>Last year we found that the teams that were less successful were the ones where there was no clear leadership. This year, we have suggested that whilst the partner organisation should essentially lead the project (they are the ones with the overall knowledge of the organisation and service users), that one member of the team is nominated as the ‘team rep’. This not only makes communication on all sides more straightforward, but is also a fantastic opportunity for volunteers to work on their leadership and project management skills.</a:t>
            </a:r>
          </a:p>
          <a:p>
            <a:endParaRPr lang="en-GB" baseline="0" dirty="0" smtClean="0"/>
          </a:p>
          <a:p>
            <a:r>
              <a:rPr lang="en-GB" baseline="0" dirty="0" smtClean="0"/>
              <a:t>Low student uptake</a:t>
            </a:r>
          </a:p>
          <a:p>
            <a:r>
              <a:rPr lang="en-GB" b="0" baseline="0" dirty="0" smtClean="0"/>
              <a:t>As I mentioned previously, students and trainees are contacted through a variety of routes, including presentations at events and after lectures. It is still early days for the healthcare students in Team Up (they have only been targeted since 2014/15), but the uptake in students to date perhaps predictably has been much lower than for trainees. The drop-out rate is also much higher, perhaps in part due to the fact that most teams are predominantly made up of trainee doctors.</a:t>
            </a:r>
          </a:p>
          <a:p>
            <a:endParaRPr lang="en-GB" b="0" baseline="0" dirty="0" smtClean="0"/>
          </a:p>
          <a:p>
            <a:r>
              <a:rPr lang="en-GB" b="1" baseline="0" dirty="0" smtClean="0"/>
              <a:t>Retention</a:t>
            </a:r>
          </a:p>
          <a:p>
            <a:r>
              <a:rPr lang="en-GB" b="0" baseline="0" dirty="0" smtClean="0"/>
              <a:t>There is a high drop-out rate for volunteers, especially students. We are working towards understanding the reasons for this, but most commonly discontinuing volunteers indicate that they have “bitten off more than they can chew</a:t>
            </a:r>
            <a:r>
              <a:rPr lang="en-GB" b="0" baseline="0" dirty="0" smtClean="0"/>
              <a:t>”.</a:t>
            </a:r>
          </a:p>
          <a:p>
            <a:endParaRPr lang="en-GB" b="0" baseline="0" dirty="0" smtClean="0"/>
          </a:p>
          <a:p>
            <a:r>
              <a:rPr lang="en-GB" b="1" baseline="0" dirty="0" smtClean="0"/>
              <a:t>Distribution</a:t>
            </a:r>
          </a:p>
          <a:p>
            <a:r>
              <a:rPr lang="en-GB" b="0" baseline="0" dirty="0" smtClean="0"/>
              <a:t>Despite making a conscious effort to make Team Up more of a London-wide initiative, the majority of projects take place in areas of south and northeast and central London. We have come some way in making it less skewed towards south London, there is still work to be done to identify projects all across London and involve students and trainees from a wide variety of trusts and HEIs.</a:t>
            </a:r>
          </a:p>
          <a:p>
            <a:endParaRPr lang="en-GB" b="0" baseline="0" dirty="0" smtClean="0"/>
          </a:p>
          <a:p>
            <a:r>
              <a:rPr lang="en-GB" b="0" dirty="0" smtClean="0"/>
              <a:t>Also</a:t>
            </a:r>
            <a:r>
              <a:rPr lang="en-GB" b="0" baseline="0" dirty="0" smtClean="0"/>
              <a:t> distribution across specialties.. Mainly </a:t>
            </a:r>
            <a:r>
              <a:rPr lang="en-GB" b="0" dirty="0" smtClean="0"/>
              <a:t>EM, GP, </a:t>
            </a:r>
            <a:r>
              <a:rPr lang="en-GB" b="0" dirty="0" err="1" smtClean="0"/>
              <a:t>Paeds</a:t>
            </a:r>
            <a:r>
              <a:rPr lang="en-GB" b="0" dirty="0" smtClean="0"/>
              <a:t> &amp; Psychiatry.</a:t>
            </a:r>
            <a:endParaRPr lang="en-GB" b="0" baseline="0" dirty="0" smtClean="0"/>
          </a:p>
          <a:p>
            <a:endParaRPr lang="en-GB" b="0" baseline="0" dirty="0" smtClean="0"/>
          </a:p>
          <a:p>
            <a:r>
              <a:rPr lang="en-GB" b="0" baseline="0" dirty="0" smtClean="0"/>
              <a:t>So, whilst Team Up is successful and continues to grow, there is still work to be done in ascertaining how it can benefit as many of the future healthcare workforce as possible. I would be open to any further suggestions that people have, particularly in relation to engaging healthcare students in the future.</a:t>
            </a:r>
          </a:p>
        </p:txBody>
      </p:sp>
      <p:sp>
        <p:nvSpPr>
          <p:cNvPr id="4" name="Slide Number Placeholder 3"/>
          <p:cNvSpPr>
            <a:spLocks noGrp="1"/>
          </p:cNvSpPr>
          <p:nvPr>
            <p:ph type="sldNum" sz="quarter" idx="10"/>
          </p:nvPr>
        </p:nvSpPr>
        <p:spPr/>
        <p:txBody>
          <a:bodyPr/>
          <a:lstStyle/>
          <a:p>
            <a:pPr>
              <a:defRPr/>
            </a:pPr>
            <a:fld id="{FB00D65A-3C19-40E3-AFD9-13256965E1E5}" type="slidenum">
              <a:rPr lang="en-GB" smtClean="0"/>
              <a:pPr>
                <a:defRPr/>
              </a:pPr>
              <a:t>10</a:t>
            </a:fld>
            <a:endParaRPr lang="en-GB"/>
          </a:p>
        </p:txBody>
      </p:sp>
    </p:spTree>
    <p:extLst>
      <p:ext uri="{BB962C8B-B14F-4D97-AF65-F5344CB8AC3E}">
        <p14:creationId xmlns:p14="http://schemas.microsoft.com/office/powerpoint/2010/main" val="2861334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smtClean="0"/>
              <a:t>So what does the future hold for Team Up? Team Up is continuing to grow. Projects are currently running September 2015 – May 2016 and is </a:t>
            </a:r>
            <a:r>
              <a:rPr lang="en-GB" sz="1200" b="0" baseline="0" dirty="0" smtClean="0">
                <a:solidFill>
                  <a:srgbClr val="4D4D4D"/>
                </a:solidFill>
              </a:rPr>
              <a:t>s</a:t>
            </a:r>
            <a:r>
              <a:rPr lang="en-GB" sz="1200" b="0" dirty="0" smtClean="0">
                <a:solidFill>
                  <a:srgbClr val="4D4D4D"/>
                </a:solidFill>
              </a:rPr>
              <a:t>upporting  over 100 volunteers on about 23 projects.</a:t>
            </a:r>
          </a:p>
          <a:p>
            <a:endParaRPr lang="en-GB" sz="1200" b="0" dirty="0" smtClean="0">
              <a:solidFill>
                <a:srgbClr val="4D4D4D"/>
              </a:solidFill>
            </a:endParaRPr>
          </a:p>
          <a:p>
            <a:r>
              <a:rPr lang="en-GB" sz="1200" b="0" dirty="0" smtClean="0">
                <a:solidFill>
                  <a:srgbClr val="4D4D4D"/>
                </a:solidFill>
              </a:rPr>
              <a:t>New for 2015/16, we have introduced Team</a:t>
            </a:r>
            <a:r>
              <a:rPr lang="en-GB" sz="1200" b="0" baseline="0" dirty="0" smtClean="0">
                <a:solidFill>
                  <a:srgbClr val="4D4D4D"/>
                </a:solidFill>
              </a:rPr>
              <a:t> Up mentors – Team Up alumni who have previously worked on T.U. projects, who are invited to act as mentors to future teams. They have a similar role to buddies, and their involvement enables us to grow our support network and support more teams in the future. This role also benefits students and trainees, who gain new skills – e.g. coaching, mentoring</a:t>
            </a:r>
          </a:p>
          <a:p>
            <a:endParaRPr lang="en-GB" sz="1200" b="0" baseline="0" dirty="0" smtClean="0">
              <a:solidFill>
                <a:srgbClr val="4D4D4D"/>
              </a:solidFill>
            </a:endParaRPr>
          </a:p>
          <a:p>
            <a:r>
              <a:rPr lang="en-GB" sz="1200" b="0" baseline="0" dirty="0" smtClean="0">
                <a:solidFill>
                  <a:srgbClr val="4D4D4D"/>
                </a:solidFill>
              </a:rPr>
              <a:t>Piloting the involvement of medical students for the first time this year – 16 involved and more on the reserve list and if this is successful we may roll it out further next year</a:t>
            </a:r>
          </a:p>
          <a:p>
            <a:endParaRPr lang="en-GB" sz="1200" b="0" baseline="0" dirty="0" smtClean="0">
              <a:solidFill>
                <a:srgbClr val="4D4D4D"/>
              </a:solidFill>
            </a:endParaRPr>
          </a:p>
          <a:p>
            <a:r>
              <a:rPr lang="en-GB" sz="1200" b="0" baseline="0" dirty="0" smtClean="0">
                <a:solidFill>
                  <a:srgbClr val="4D4D4D"/>
                </a:solidFill>
              </a:rPr>
              <a:t>Considering ways we can improve the sustainability of Team Up projects and increase volunteering opportunities available to healthcare professionals, by advertising opportunities to volunteer on projects established by previous Team Up teams on our website</a:t>
            </a:r>
          </a:p>
          <a:p>
            <a:endParaRPr lang="en-GB" sz="1200" b="0" baseline="0" dirty="0" smtClean="0">
              <a:solidFill>
                <a:srgbClr val="4D4D4D"/>
              </a:solidFill>
            </a:endParaRPr>
          </a:p>
          <a:p>
            <a:r>
              <a:rPr lang="en-GB" sz="1200" b="0" baseline="0" dirty="0" smtClean="0">
                <a:solidFill>
                  <a:srgbClr val="FF0000"/>
                </a:solidFill>
              </a:rPr>
              <a:t>In order to retain more students, we are hoping to pilot the involvement of postgraduate non-medical staff (e.g. postgraduate nurses, </a:t>
            </a:r>
            <a:r>
              <a:rPr lang="en-GB" sz="1200" b="0" baseline="0" dirty="0" err="1" smtClean="0">
                <a:solidFill>
                  <a:srgbClr val="FF0000"/>
                </a:solidFill>
              </a:rPr>
              <a:t>physios</a:t>
            </a:r>
            <a:r>
              <a:rPr lang="en-GB" sz="1200" b="0" baseline="0" dirty="0" smtClean="0">
                <a:solidFill>
                  <a:srgbClr val="FF0000"/>
                </a:solidFill>
              </a:rPr>
              <a:t>, OTs, pre-</a:t>
            </a:r>
            <a:r>
              <a:rPr lang="en-GB" sz="1200" b="0" baseline="0" dirty="0" err="1" smtClean="0">
                <a:solidFill>
                  <a:srgbClr val="FF0000"/>
                </a:solidFill>
              </a:rPr>
              <a:t>reg</a:t>
            </a:r>
            <a:r>
              <a:rPr lang="en-GB" sz="1200" b="0" baseline="0" dirty="0" smtClean="0">
                <a:solidFill>
                  <a:srgbClr val="FF0000"/>
                </a:solidFill>
              </a:rPr>
              <a:t> pharmacists, </a:t>
            </a:r>
            <a:r>
              <a:rPr lang="en-GB" sz="1200" b="0" baseline="0" dirty="0" err="1" smtClean="0">
                <a:solidFill>
                  <a:srgbClr val="FF0000"/>
                </a:solidFill>
              </a:rPr>
              <a:t>etc</a:t>
            </a:r>
            <a:r>
              <a:rPr lang="en-GB" sz="1200" b="0" baseline="0" dirty="0" smtClean="0">
                <a:solidFill>
                  <a:srgbClr val="FF0000"/>
                </a:solidFill>
              </a:rPr>
              <a:t>). The thinking behind this was that it could allow the ‘non-medical’ students to ‘buddy up’ with more experienced colleagues or at least feel like their area of expertise is better represented within a team. This may encourage the non-medical students to continue, as they will have same level ‘mentors’, rather than being in a team dominated by medics. </a:t>
            </a:r>
          </a:p>
          <a:p>
            <a:endParaRPr lang="en-GB" sz="1200" b="0" baseline="0" dirty="0" smtClean="0">
              <a:solidFill>
                <a:srgbClr val="4D4D4D"/>
              </a:solidFill>
            </a:endParaRPr>
          </a:p>
          <a:p>
            <a:r>
              <a:rPr lang="en-GB" sz="1200" b="0" baseline="0" dirty="0" smtClean="0">
                <a:solidFill>
                  <a:srgbClr val="4D4D4D"/>
                </a:solidFill>
              </a:rPr>
              <a:t>We are also in the process of re-modelling the training that we provide to our participants, including: </a:t>
            </a:r>
          </a:p>
          <a:p>
            <a:pPr marL="171450" indent="-171450">
              <a:buFont typeface="Arial" panose="020B0604020202020204" pitchFamily="34" charset="0"/>
              <a:buChar char="•"/>
            </a:pPr>
            <a:r>
              <a:rPr lang="en-GB" sz="1200" b="0" baseline="0" dirty="0" smtClean="0">
                <a:solidFill>
                  <a:srgbClr val="4D4D4D"/>
                </a:solidFill>
              </a:rPr>
              <a:t>Keeping a reflective diary, focusing on transferrable skills for future careers</a:t>
            </a:r>
          </a:p>
          <a:p>
            <a:pPr marL="171450" indent="-171450">
              <a:buFont typeface="Arial" panose="020B0604020202020204" pitchFamily="34" charset="0"/>
              <a:buChar char="•"/>
            </a:pPr>
            <a:r>
              <a:rPr lang="en-GB" sz="1200" b="0" baseline="0" dirty="0" smtClean="0">
                <a:solidFill>
                  <a:srgbClr val="4D4D4D"/>
                </a:solidFill>
              </a:rPr>
              <a:t>Project management, planning, engaging stakeholders, etc.</a:t>
            </a:r>
          </a:p>
          <a:p>
            <a:pPr marL="171450" indent="-171450">
              <a:buFont typeface="Arial" panose="020B0604020202020204" pitchFamily="34" charset="0"/>
              <a:buChar char="•"/>
            </a:pPr>
            <a:r>
              <a:rPr lang="en-GB" sz="1200" b="0" baseline="0" dirty="0" smtClean="0">
                <a:solidFill>
                  <a:srgbClr val="4D4D4D"/>
                </a:solidFill>
              </a:rPr>
              <a:t>Research methods (e-modules?)</a:t>
            </a:r>
          </a:p>
          <a:p>
            <a:pPr marL="171450" indent="-171450">
              <a:buFont typeface="Arial" panose="020B0604020202020204" pitchFamily="34" charset="0"/>
              <a:buChar char="•"/>
            </a:pPr>
            <a:r>
              <a:rPr lang="en-GB" sz="1200" b="0" baseline="0" dirty="0" smtClean="0">
                <a:solidFill>
                  <a:srgbClr val="4D4D4D"/>
                </a:solidFill>
              </a:rPr>
              <a:t>Evaluating projects and producing posters</a:t>
            </a:r>
          </a:p>
          <a:p>
            <a:pPr marL="171450" indent="-171450">
              <a:buFont typeface="Arial" panose="020B0604020202020204" pitchFamily="34" charset="0"/>
              <a:buChar char="•"/>
            </a:pPr>
            <a:r>
              <a:rPr lang="en-GB" sz="1200" b="0" baseline="0" dirty="0" smtClean="0">
                <a:solidFill>
                  <a:srgbClr val="4D4D4D"/>
                </a:solidFill>
              </a:rPr>
              <a:t>Putting Team Up work into job applications and CVs</a:t>
            </a:r>
          </a:p>
          <a:p>
            <a:pPr marL="171450" indent="-171450">
              <a:buFont typeface="Arial" panose="020B0604020202020204" pitchFamily="34" charset="0"/>
              <a:buChar char="•"/>
            </a:pPr>
            <a:endParaRPr lang="en-GB" sz="1200" b="0" baseline="0" dirty="0" smtClean="0">
              <a:solidFill>
                <a:srgbClr val="4D4D4D"/>
              </a:solidFill>
            </a:endParaRPr>
          </a:p>
          <a:p>
            <a:pPr marL="0" indent="0">
              <a:buFont typeface="Arial" panose="020B0604020202020204" pitchFamily="34" charset="0"/>
              <a:buNone/>
            </a:pPr>
            <a:r>
              <a:rPr lang="en-GB" sz="1200" b="0" baseline="0" dirty="0" smtClean="0">
                <a:solidFill>
                  <a:srgbClr val="4D4D4D"/>
                </a:solidFill>
              </a:rPr>
              <a:t>We are considering offering buddies and mentors action learning set facilitation training (perhaps instead of the coaching and mentoring), so that they can run bi-monthly peer network support sessions for progressing teams.</a:t>
            </a:r>
          </a:p>
          <a:p>
            <a:pPr marL="171450" indent="-171450">
              <a:buFont typeface="Arial" panose="020B0604020202020204" pitchFamily="34" charset="0"/>
              <a:buChar char="•"/>
            </a:pPr>
            <a:endParaRPr lang="en-GB" sz="1200" b="0" baseline="0" dirty="0" smtClean="0">
              <a:solidFill>
                <a:srgbClr val="4D4D4D"/>
              </a:solidFill>
            </a:endParaRPr>
          </a:p>
          <a:p>
            <a:pPr marL="0" indent="0">
              <a:buFont typeface="Arial" panose="020B0604020202020204" pitchFamily="34" charset="0"/>
              <a:buNone/>
            </a:pPr>
            <a:r>
              <a:rPr lang="en-GB" sz="1200" b="0" baseline="0" dirty="0" smtClean="0">
                <a:solidFill>
                  <a:srgbClr val="4D4D4D"/>
                </a:solidFill>
              </a:rPr>
              <a:t>To ensure that Team Up continues to grow and grow, we’d love to be able to share information across the London geographies, especially useful contacts at community organisations, trusts and universities. We are currently working to raise awareness in the other London teams and encourage more joined together working.</a:t>
            </a:r>
          </a:p>
          <a:p>
            <a:pPr marL="0" indent="0">
              <a:buFont typeface="Arial" panose="020B0604020202020204" pitchFamily="34" charset="0"/>
              <a:buNone/>
            </a:pPr>
            <a:endParaRPr lang="en-GB" sz="1200" b="0" baseline="0" dirty="0" smtClean="0">
              <a:solidFill>
                <a:srgbClr val="4D4D4D"/>
              </a:solidFill>
            </a:endParaRPr>
          </a:p>
          <a:p>
            <a:pPr marL="0" indent="0">
              <a:buFont typeface="Arial" panose="020B0604020202020204" pitchFamily="34" charset="0"/>
              <a:buNone/>
            </a:pPr>
            <a:r>
              <a:rPr lang="en-GB" sz="1200" b="0" baseline="0" dirty="0" smtClean="0">
                <a:solidFill>
                  <a:srgbClr val="4D4D4D"/>
                </a:solidFill>
              </a:rPr>
              <a:t>On top of this, Team Up has been receiving national interest, since being presented at the ‘Developing Excellence in Medical Education Conference’. A similar scheme has been set up in HEE West </a:t>
            </a:r>
            <a:r>
              <a:rPr lang="en-GB" sz="1200" b="0" baseline="0" dirty="0" smtClean="0">
                <a:solidFill>
                  <a:srgbClr val="4D4D4D"/>
                </a:solidFill>
              </a:rPr>
              <a:t>Midlands and HEE Wessex, </a:t>
            </a:r>
            <a:r>
              <a:rPr lang="en-GB" sz="1200" b="0" baseline="0" dirty="0" smtClean="0">
                <a:solidFill>
                  <a:srgbClr val="4D4D4D"/>
                </a:solidFill>
              </a:rPr>
              <a:t>and HEE East of England and HEE South West have also shown interest.</a:t>
            </a:r>
          </a:p>
          <a:p>
            <a:pPr marL="171450" indent="-171450">
              <a:buFont typeface="Arial" panose="020B0604020202020204" pitchFamily="34" charset="0"/>
              <a:buChar char="•"/>
            </a:pPr>
            <a:endParaRPr lang="en-GB" sz="1200" b="0" baseline="0" dirty="0" smtClean="0">
              <a:solidFill>
                <a:srgbClr val="4D4D4D"/>
              </a:solidFill>
            </a:endParaRPr>
          </a:p>
          <a:p>
            <a:endParaRPr lang="en-GB" sz="1200" b="0" baseline="0" dirty="0" smtClean="0">
              <a:solidFill>
                <a:srgbClr val="4D4D4D"/>
              </a:solidFill>
            </a:endParaRPr>
          </a:p>
          <a:p>
            <a:endParaRPr lang="en-GB" sz="1200" b="0" dirty="0" smtClean="0">
              <a:solidFill>
                <a:srgbClr val="4D4D4D"/>
              </a:solidFill>
            </a:endParaRPr>
          </a:p>
          <a:p>
            <a:endParaRPr lang="en-GB" dirty="0"/>
          </a:p>
        </p:txBody>
      </p:sp>
      <p:sp>
        <p:nvSpPr>
          <p:cNvPr id="4" name="Slide Number Placeholder 3"/>
          <p:cNvSpPr>
            <a:spLocks noGrp="1"/>
          </p:cNvSpPr>
          <p:nvPr>
            <p:ph type="sldNum" sz="quarter" idx="10"/>
          </p:nvPr>
        </p:nvSpPr>
        <p:spPr/>
        <p:txBody>
          <a:bodyPr/>
          <a:lstStyle/>
          <a:p>
            <a:pPr>
              <a:defRPr/>
            </a:pPr>
            <a:fld id="{FB00D65A-3C19-40E3-AFD9-13256965E1E5}" type="slidenum">
              <a:rPr lang="en-GB" smtClean="0"/>
              <a:pPr>
                <a:defRPr/>
              </a:pPr>
              <a:t>11</a:t>
            </a:fld>
            <a:endParaRPr lang="en-GB"/>
          </a:p>
        </p:txBody>
      </p:sp>
    </p:spTree>
    <p:extLst>
      <p:ext uri="{BB962C8B-B14F-4D97-AF65-F5344CB8AC3E}">
        <p14:creationId xmlns:p14="http://schemas.microsoft.com/office/powerpoint/2010/main" val="3745186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More information about Team Up,</a:t>
            </a:r>
            <a:r>
              <a:rPr lang="en-GB" b="0" baseline="0" dirty="0" smtClean="0"/>
              <a:t> as well as previous team posters are available on our website.</a:t>
            </a:r>
          </a:p>
          <a:p>
            <a:endParaRPr lang="en-GB" baseline="0" dirty="0" smtClean="0"/>
          </a:p>
        </p:txBody>
      </p:sp>
      <p:sp>
        <p:nvSpPr>
          <p:cNvPr id="4" name="Slide Number Placeholder 3"/>
          <p:cNvSpPr>
            <a:spLocks noGrp="1"/>
          </p:cNvSpPr>
          <p:nvPr>
            <p:ph type="sldNum" sz="quarter" idx="10"/>
          </p:nvPr>
        </p:nvSpPr>
        <p:spPr/>
        <p:txBody>
          <a:bodyPr/>
          <a:lstStyle/>
          <a:p>
            <a:pPr>
              <a:defRPr/>
            </a:pPr>
            <a:fld id="{FB00D65A-3C19-40E3-AFD9-13256965E1E5}" type="slidenum">
              <a:rPr lang="en-GB" smtClean="0"/>
              <a:pPr>
                <a:defRPr/>
              </a:pPr>
              <a:t>12</a:t>
            </a:fld>
            <a:endParaRPr lang="en-GB"/>
          </a:p>
        </p:txBody>
      </p:sp>
    </p:spTree>
    <p:extLst>
      <p:ext uri="{BB962C8B-B14F-4D97-AF65-F5344CB8AC3E}">
        <p14:creationId xmlns:p14="http://schemas.microsoft.com/office/powerpoint/2010/main" val="305950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I will talk briefly</a:t>
            </a:r>
            <a:r>
              <a:rPr lang="en-GB" b="0" baseline="0" dirty="0" smtClean="0"/>
              <a:t> about what Team Up is, where it came from and how it runs.</a:t>
            </a:r>
          </a:p>
          <a:p>
            <a:endParaRPr lang="en-GB"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I will show you a short video of previous Team Up participants speaking about their experiences, to give you a better idea of what being involved in Team Up is like and then speak more about how the programme is going, including the benefits and challenges we have identified so far.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Following on from this, I will then speak about how Team Up is developing and where it is going next.</a:t>
            </a:r>
            <a:endParaRPr lang="en-GB" b="0" dirty="0"/>
          </a:p>
        </p:txBody>
      </p:sp>
      <p:sp>
        <p:nvSpPr>
          <p:cNvPr id="4" name="Slide Number Placeholder 3"/>
          <p:cNvSpPr>
            <a:spLocks noGrp="1"/>
          </p:cNvSpPr>
          <p:nvPr>
            <p:ph type="sldNum" sz="quarter" idx="10"/>
          </p:nvPr>
        </p:nvSpPr>
        <p:spPr/>
        <p:txBody>
          <a:bodyPr/>
          <a:lstStyle/>
          <a:p>
            <a:pPr>
              <a:defRPr/>
            </a:pPr>
            <a:fld id="{FB00D65A-3C19-40E3-AFD9-13256965E1E5}" type="slidenum">
              <a:rPr lang="en-GB" smtClean="0"/>
              <a:pPr>
                <a:defRPr/>
              </a:pPr>
              <a:t>2</a:t>
            </a:fld>
            <a:endParaRPr lang="en-GB"/>
          </a:p>
        </p:txBody>
      </p:sp>
    </p:spTree>
    <p:extLst>
      <p:ext uri="{BB962C8B-B14F-4D97-AF65-F5344CB8AC3E}">
        <p14:creationId xmlns:p14="http://schemas.microsoft.com/office/powerpoint/2010/main" val="779329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kern="1200" dirty="0" smtClean="0">
                <a:solidFill>
                  <a:schemeClr val="tx1"/>
                </a:solidFill>
                <a:effectLst/>
                <a:latin typeface="Arial" pitchFamily="34" charset="0"/>
                <a:ea typeface="+mn-ea"/>
                <a:cs typeface="+mn-cs"/>
              </a:rPr>
              <a:t>Team Up is a London-wide volunteering programme, which serves to reduce inequalities in health and wellbeing through partnerships between health professionals in training and third sector organisations. It is hosted by Health Education England’s South London team on behalf of all HEE’s London teams.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kern="1200" dirty="0" smtClean="0">
              <a:solidFill>
                <a:schemeClr val="tx1"/>
              </a:solidFill>
              <a:effectLst/>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kern="1200" dirty="0" smtClean="0">
                <a:solidFill>
                  <a:schemeClr val="tx1"/>
                </a:solidFill>
                <a:effectLst/>
                <a:latin typeface="Arial" pitchFamily="34" charset="0"/>
                <a:ea typeface="+mn-ea"/>
                <a:cs typeface="+mn-cs"/>
              </a:rPr>
              <a:t>Healthcare students and medical/dental trainees volunteer to work with a voluntary organisation on specific health and wellbeing projects lasting 3 to 6 months.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kern="1200" dirty="0" smtClean="0">
              <a:solidFill>
                <a:schemeClr val="tx1"/>
              </a:solidFill>
              <a:effectLst/>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kern="1200" dirty="0" smtClean="0">
                <a:solidFill>
                  <a:schemeClr val="tx1"/>
                </a:solidFill>
                <a:effectLst/>
                <a:latin typeface="Arial" pitchFamily="34" charset="0"/>
                <a:ea typeface="+mn-ea"/>
                <a:cs typeface="+mn-cs"/>
              </a:rPr>
              <a:t>The volunteers are placed into small teams (usually of 3-6), which are multi professional where possible, and work together to complete their project with their chosen voluntary organisation/charity.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kern="1200" dirty="0" smtClean="0">
              <a:solidFill>
                <a:schemeClr val="tx1"/>
              </a:solidFill>
              <a:effectLst/>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kern="1200" dirty="0" smtClean="0">
                <a:solidFill>
                  <a:schemeClr val="tx1"/>
                </a:solidFill>
                <a:effectLst/>
                <a:latin typeface="Arial" pitchFamily="34" charset="0"/>
                <a:ea typeface="+mn-ea"/>
                <a:cs typeface="+mn-cs"/>
              </a:rPr>
              <a:t>They are supported through this process by the Team Up management team and public health registrars who act as ‘Buddies’ to</a:t>
            </a:r>
            <a:r>
              <a:rPr lang="en-GB" sz="1200" b="0" kern="1200" baseline="0" dirty="0" smtClean="0">
                <a:solidFill>
                  <a:schemeClr val="tx1"/>
                </a:solidFill>
                <a:effectLst/>
                <a:latin typeface="Arial" pitchFamily="34" charset="0"/>
                <a:ea typeface="+mn-ea"/>
                <a:cs typeface="+mn-cs"/>
              </a:rPr>
              <a:t> the team members</a:t>
            </a:r>
            <a:r>
              <a:rPr lang="en-GB" sz="1200" b="0" kern="1200" dirty="0" smtClean="0">
                <a:solidFill>
                  <a:schemeClr val="tx1"/>
                </a:solidFill>
                <a:effectLst/>
                <a:latin typeface="Arial" pitchFamily="34"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kern="1200" dirty="0" smtClean="0">
              <a:solidFill>
                <a:schemeClr val="tx1"/>
              </a:solidFill>
              <a:effectLst/>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kern="1200" dirty="0" smtClean="0">
                <a:solidFill>
                  <a:schemeClr val="tx1"/>
                </a:solidFill>
                <a:effectLst/>
                <a:latin typeface="Arial" pitchFamily="34" charset="0"/>
                <a:ea typeface="+mn-ea"/>
                <a:cs typeface="+mn-cs"/>
              </a:rPr>
              <a:t>Team Up has</a:t>
            </a:r>
            <a:r>
              <a:rPr lang="en-GB" sz="1200" b="0" kern="1200" baseline="0" dirty="0" smtClean="0">
                <a:solidFill>
                  <a:schemeClr val="tx1"/>
                </a:solidFill>
                <a:effectLst/>
                <a:latin typeface="Arial" pitchFamily="34" charset="0"/>
                <a:ea typeface="+mn-ea"/>
                <a:cs typeface="+mn-cs"/>
              </a:rPr>
              <a:t> five specific aims……..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kern="1200" baseline="0" dirty="0" smtClean="0">
              <a:solidFill>
                <a:schemeClr val="tx1"/>
              </a:solidFill>
              <a:effectLst/>
              <a:latin typeface="Arial"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FB00D65A-3C19-40E3-AFD9-13256965E1E5}" type="slidenum">
              <a:rPr lang="en-GB" smtClean="0"/>
              <a:pPr>
                <a:defRPr/>
              </a:pPr>
              <a:t>3</a:t>
            </a:fld>
            <a:endParaRPr lang="en-GB"/>
          </a:p>
        </p:txBody>
      </p:sp>
    </p:spTree>
    <p:extLst>
      <p:ext uri="{BB962C8B-B14F-4D97-AF65-F5344CB8AC3E}">
        <p14:creationId xmlns:p14="http://schemas.microsoft.com/office/powerpoint/2010/main" val="2173354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7"/>
            <a:r>
              <a:rPr lang="en-GB" b="0" dirty="0" smtClean="0"/>
              <a:t>Team Up began as an official ‘Inspired by London 2012’ initiative, </a:t>
            </a:r>
            <a:r>
              <a:rPr lang="en-US" b="0" dirty="0" smtClean="0"/>
              <a:t>which </a:t>
            </a:r>
            <a:r>
              <a:rPr lang="en-US" b="0" dirty="0" err="1" smtClean="0"/>
              <a:t>recognised</a:t>
            </a:r>
            <a:r>
              <a:rPr lang="en-US" b="0" dirty="0" smtClean="0"/>
              <a:t> innovative and exceptional projects that are directly inspired by the 2012 Olympic and Paralympic Games. </a:t>
            </a:r>
            <a:endParaRPr lang="en-GB" b="0" dirty="0" smtClean="0"/>
          </a:p>
          <a:p>
            <a:r>
              <a:rPr lang="en-GB" b="0" dirty="0" smtClean="0"/>
              <a:t> </a:t>
            </a:r>
          </a:p>
          <a:p>
            <a:r>
              <a:rPr lang="en-GB" b="0" dirty="0" smtClean="0"/>
              <a:t>The idea was that Team Up would support projects that promote health, wellbeing and fitness in London that could benefit from the expertise of a team of doctors and dentists. </a:t>
            </a:r>
          </a:p>
          <a:p>
            <a:endParaRPr lang="en-GB" b="0" dirty="0" smtClean="0"/>
          </a:p>
          <a:p>
            <a:pPr defTabSz="904067">
              <a:defRPr/>
            </a:pPr>
            <a:r>
              <a:rPr lang="en-GB" b="0" dirty="0" smtClean="0"/>
              <a:t>Since 2014, Team Up has been becoming increasingly multi-professional</a:t>
            </a:r>
            <a:r>
              <a:rPr lang="en-GB" b="0" baseline="0" dirty="0" smtClean="0"/>
              <a:t> and now involves a wide variety of healthcare students, including nurses, OTs and physiotherapists, midwives, podiatrists, pharmacists and more, as well as medical and dental trainees.</a:t>
            </a:r>
            <a:endParaRPr lang="en-GB" b="0" dirty="0" smtClean="0"/>
          </a:p>
          <a:p>
            <a:endParaRPr lang="en-GB" b="0" dirty="0" smtClean="0"/>
          </a:p>
          <a:p>
            <a:pPr defTabSz="904067">
              <a:defRPr/>
            </a:pPr>
            <a:r>
              <a:rPr lang="en-GB" b="0" dirty="0" smtClean="0"/>
              <a:t>Since its initiation, Team Up has brought together over 60 teams to complete a wide variety of fantastic projects. You</a:t>
            </a:r>
            <a:r>
              <a:rPr lang="en-GB" b="0" baseline="0" dirty="0" smtClean="0"/>
              <a:t> will hear more about these projects a little later on.</a:t>
            </a:r>
            <a:endParaRPr lang="en-GB" b="0" dirty="0" smtClean="0"/>
          </a:p>
          <a:p>
            <a:endParaRPr lang="en-GB" b="0" dirty="0" smtClean="0"/>
          </a:p>
          <a:p>
            <a:endParaRPr lang="en-GB" b="0" dirty="0"/>
          </a:p>
        </p:txBody>
      </p:sp>
      <p:sp>
        <p:nvSpPr>
          <p:cNvPr id="4" name="Slide Number Placeholder 3"/>
          <p:cNvSpPr>
            <a:spLocks noGrp="1"/>
          </p:cNvSpPr>
          <p:nvPr>
            <p:ph type="sldNum" sz="quarter" idx="10"/>
          </p:nvPr>
        </p:nvSpPr>
        <p:spPr/>
        <p:txBody>
          <a:bodyPr/>
          <a:lstStyle/>
          <a:p>
            <a:pPr>
              <a:defRPr/>
            </a:pPr>
            <a:fld id="{FB00D65A-3C19-40E3-AFD9-13256965E1E5}" type="slidenum">
              <a:rPr lang="en-GB" smtClean="0"/>
              <a:pPr>
                <a:defRPr/>
              </a:pPr>
              <a:t>4</a:t>
            </a:fld>
            <a:endParaRPr lang="en-GB"/>
          </a:p>
        </p:txBody>
      </p:sp>
    </p:spTree>
    <p:extLst>
      <p:ext uri="{BB962C8B-B14F-4D97-AF65-F5344CB8AC3E}">
        <p14:creationId xmlns:p14="http://schemas.microsoft.com/office/powerpoint/2010/main" val="272460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89" eaLnBrk="1" hangingPunct="1">
              <a:spcBef>
                <a:spcPts val="0"/>
              </a:spcBef>
              <a:defRPr/>
            </a:pPr>
            <a:r>
              <a:rPr lang="en-GB" sz="1100" b="0" dirty="0">
                <a:solidFill>
                  <a:srgbClr val="000000"/>
                </a:solidFill>
              </a:rPr>
              <a:t>This is a breakdown of how each round runs</a:t>
            </a:r>
            <a:r>
              <a:rPr lang="en-GB" sz="1100" b="0" dirty="0" smtClean="0">
                <a:solidFill>
                  <a:srgbClr val="000000"/>
                </a:solidFill>
              </a:rPr>
              <a:t>….</a:t>
            </a:r>
          </a:p>
          <a:p>
            <a:pPr defTabSz="903989" eaLnBrk="1" hangingPunct="1">
              <a:spcBef>
                <a:spcPts val="0"/>
              </a:spcBef>
              <a:defRPr/>
            </a:pPr>
            <a:endParaRPr lang="en-GB" sz="1100" b="0" dirty="0" smtClean="0">
              <a:solidFill>
                <a:srgbClr val="000000"/>
              </a:solidFill>
            </a:endParaRPr>
          </a:p>
          <a:p>
            <a:pPr defTabSz="903989" eaLnBrk="1" hangingPunct="1">
              <a:spcBef>
                <a:spcPts val="0"/>
              </a:spcBef>
              <a:defRPr/>
            </a:pPr>
            <a:r>
              <a:rPr lang="en-GB" sz="1100" b="1" u="sng" dirty="0" smtClean="0">
                <a:solidFill>
                  <a:srgbClr val="000000"/>
                </a:solidFill>
              </a:rPr>
              <a:t>SPRING</a:t>
            </a:r>
            <a:endParaRPr lang="en-GB" sz="1100" b="1" u="sng" dirty="0">
              <a:solidFill>
                <a:srgbClr val="000000"/>
              </a:solidFill>
            </a:endParaRPr>
          </a:p>
          <a:p>
            <a:pPr defTabSz="903989" eaLnBrk="1" hangingPunct="1">
              <a:spcBef>
                <a:spcPts val="0"/>
              </a:spcBef>
              <a:defRPr/>
            </a:pPr>
            <a:endParaRPr lang="en-GB" sz="1100" dirty="0">
              <a:solidFill>
                <a:srgbClr val="000000"/>
              </a:solidFill>
            </a:endParaRPr>
          </a:p>
          <a:p>
            <a:pPr defTabSz="903989" eaLnBrk="1" hangingPunct="1">
              <a:spcBef>
                <a:spcPts val="0"/>
              </a:spcBef>
              <a:defRPr/>
            </a:pPr>
            <a:r>
              <a:rPr lang="en-GB" sz="1100" dirty="0">
                <a:solidFill>
                  <a:srgbClr val="000000"/>
                </a:solidFill>
              </a:rPr>
              <a:t>Publicise Team Up to community organisations</a:t>
            </a:r>
          </a:p>
          <a:p>
            <a:pPr eaLnBrk="1" hangingPunct="1">
              <a:spcBef>
                <a:spcPts val="0"/>
              </a:spcBef>
            </a:pPr>
            <a:r>
              <a:rPr lang="en-GB" sz="1100" b="0" dirty="0">
                <a:solidFill>
                  <a:srgbClr val="000000"/>
                </a:solidFill>
              </a:rPr>
              <a:t>A wide variety of community organisations are contacted all across London</a:t>
            </a:r>
          </a:p>
          <a:p>
            <a:pPr eaLnBrk="1" hangingPunct="1">
              <a:spcBef>
                <a:spcPts val="0"/>
              </a:spcBef>
            </a:pPr>
            <a:endParaRPr lang="en-GB" sz="1100" b="0" dirty="0">
              <a:solidFill>
                <a:srgbClr val="000000"/>
              </a:solidFill>
            </a:endParaRPr>
          </a:p>
          <a:p>
            <a:pPr defTabSz="903989" eaLnBrk="1" hangingPunct="1">
              <a:spcBef>
                <a:spcPts val="0"/>
              </a:spcBef>
              <a:defRPr/>
            </a:pPr>
            <a:r>
              <a:rPr lang="en-GB" sz="1100" dirty="0">
                <a:solidFill>
                  <a:srgbClr val="000000"/>
                </a:solidFill>
              </a:rPr>
              <a:t>Identify health and wellbeing projects </a:t>
            </a:r>
          </a:p>
          <a:p>
            <a:pPr eaLnBrk="1" hangingPunct="1">
              <a:spcBef>
                <a:spcPts val="0"/>
              </a:spcBef>
            </a:pPr>
            <a:r>
              <a:rPr lang="en-GB" sz="1100" b="0" dirty="0">
                <a:solidFill>
                  <a:srgbClr val="000000"/>
                </a:solidFill>
              </a:rPr>
              <a:t>Organisations are asked whether they have an idea for a project, focussing on any area of health and wellbeing, which would benefit from the expertise of a multi-professional team of volunteers. The projects need to be sustainable; therefore, partner organisations are encouraged to consider how they could embed the project into their </a:t>
            </a:r>
            <a:r>
              <a:rPr lang="en-GB" sz="1100" b="0" dirty="0" smtClean="0">
                <a:solidFill>
                  <a:srgbClr val="000000"/>
                </a:solidFill>
              </a:rPr>
              <a:t>organisation</a:t>
            </a:r>
          </a:p>
          <a:p>
            <a:pPr eaLnBrk="1" hangingPunct="1">
              <a:spcBef>
                <a:spcPts val="0"/>
              </a:spcBef>
            </a:pPr>
            <a:endParaRPr lang="en-GB" sz="1100" b="0" dirty="0" smtClean="0">
              <a:solidFill>
                <a:srgbClr val="000000"/>
              </a:solidFill>
            </a:endParaRPr>
          </a:p>
          <a:p>
            <a:pPr eaLnBrk="1" hangingPunct="1">
              <a:spcBef>
                <a:spcPts val="0"/>
              </a:spcBef>
            </a:pPr>
            <a:r>
              <a:rPr lang="en-GB" sz="1100" b="1" u="sng" dirty="0" smtClean="0">
                <a:solidFill>
                  <a:srgbClr val="000000"/>
                </a:solidFill>
              </a:rPr>
              <a:t>SPRING/SUMMER</a:t>
            </a:r>
            <a:endParaRPr lang="en-GB" sz="1100" b="1" u="sng" dirty="0">
              <a:solidFill>
                <a:srgbClr val="000000"/>
              </a:solidFill>
            </a:endParaRPr>
          </a:p>
          <a:p>
            <a:pPr eaLnBrk="1" hangingPunct="1">
              <a:spcBef>
                <a:spcPts val="0"/>
              </a:spcBef>
            </a:pPr>
            <a:endParaRPr lang="en-GB" sz="1100" b="0" dirty="0">
              <a:solidFill>
                <a:srgbClr val="000000"/>
              </a:solidFill>
            </a:endParaRPr>
          </a:p>
          <a:p>
            <a:pPr defTabSz="903989" eaLnBrk="1" hangingPunct="1">
              <a:spcBef>
                <a:spcPts val="0"/>
              </a:spcBef>
              <a:defRPr/>
            </a:pPr>
            <a:r>
              <a:rPr lang="en-GB" sz="1100" dirty="0">
                <a:solidFill>
                  <a:srgbClr val="000000"/>
                </a:solidFill>
              </a:rPr>
              <a:t>Publicise Team Up to students, trainees and Public Health registrars</a:t>
            </a:r>
          </a:p>
          <a:p>
            <a:pPr eaLnBrk="1" hangingPunct="1">
              <a:spcBef>
                <a:spcPts val="0"/>
              </a:spcBef>
            </a:pPr>
            <a:r>
              <a:rPr lang="en-GB" sz="1100" b="0" dirty="0">
                <a:solidFill>
                  <a:srgbClr val="000000"/>
                </a:solidFill>
              </a:rPr>
              <a:t>Students and trainees contacted through several routes, e.g. via directors of medical education, postgraduate centre managers, heads of department, and student reps. We also try to be present at a variety of student/trainee events. Public health registrars are approached through our public health buddy coordinators, who attend regular team meetings and manage the network of public health </a:t>
            </a:r>
            <a:r>
              <a:rPr lang="en-GB" sz="1100" b="0" dirty="0" smtClean="0">
                <a:solidFill>
                  <a:srgbClr val="000000"/>
                </a:solidFill>
              </a:rPr>
              <a:t>buddies</a:t>
            </a:r>
          </a:p>
          <a:p>
            <a:pPr eaLnBrk="1" hangingPunct="1">
              <a:spcBef>
                <a:spcPts val="0"/>
              </a:spcBef>
            </a:pPr>
            <a:endParaRPr lang="en-GB" sz="1100" b="0" dirty="0" smtClean="0">
              <a:solidFill>
                <a:srgbClr val="000000"/>
              </a:solidFill>
            </a:endParaRPr>
          </a:p>
          <a:p>
            <a:pPr eaLnBrk="1" hangingPunct="1">
              <a:spcBef>
                <a:spcPts val="0"/>
              </a:spcBef>
            </a:pPr>
            <a:r>
              <a:rPr lang="en-GB" sz="1100" b="1" u="sng" dirty="0" smtClean="0">
                <a:solidFill>
                  <a:srgbClr val="000000"/>
                </a:solidFill>
              </a:rPr>
              <a:t>AUTUMN</a:t>
            </a:r>
            <a:endParaRPr lang="en-GB" sz="1100" b="1" u="sng" dirty="0">
              <a:solidFill>
                <a:srgbClr val="000000"/>
              </a:solidFill>
            </a:endParaRPr>
          </a:p>
          <a:p>
            <a:pPr eaLnBrk="1" hangingPunct="1">
              <a:spcBef>
                <a:spcPts val="0"/>
              </a:spcBef>
            </a:pPr>
            <a:endParaRPr lang="en-GB" sz="1100" b="0" dirty="0">
              <a:solidFill>
                <a:srgbClr val="000000"/>
              </a:solidFill>
            </a:endParaRPr>
          </a:p>
          <a:p>
            <a:pPr defTabSz="903989" eaLnBrk="1" hangingPunct="1">
              <a:spcBef>
                <a:spcPts val="0"/>
              </a:spcBef>
              <a:defRPr/>
            </a:pPr>
            <a:r>
              <a:rPr lang="en-GB" sz="1100" dirty="0">
                <a:solidFill>
                  <a:srgbClr val="000000"/>
                </a:solidFill>
              </a:rPr>
              <a:t>Launch event</a:t>
            </a:r>
          </a:p>
          <a:p>
            <a:pPr eaLnBrk="1" hangingPunct="1">
              <a:spcBef>
                <a:spcPts val="0"/>
              </a:spcBef>
            </a:pPr>
            <a:r>
              <a:rPr lang="en-GB" sz="1100" b="0" dirty="0">
                <a:solidFill>
                  <a:srgbClr val="000000"/>
                </a:solidFill>
              </a:rPr>
              <a:t>Opportunity for partner organisations to showcase their projects to potential volunteers and for students/trainees to better understand what volunteering with Team Up involves</a:t>
            </a:r>
          </a:p>
          <a:p>
            <a:pPr eaLnBrk="1" hangingPunct="1">
              <a:spcBef>
                <a:spcPts val="0"/>
              </a:spcBef>
            </a:pPr>
            <a:endParaRPr lang="en-GB" sz="1100" b="0" dirty="0">
              <a:solidFill>
                <a:srgbClr val="000000"/>
              </a:solidFill>
            </a:endParaRPr>
          </a:p>
          <a:p>
            <a:pPr defTabSz="903989" eaLnBrk="1" hangingPunct="1">
              <a:spcBef>
                <a:spcPts val="0"/>
              </a:spcBef>
              <a:defRPr/>
            </a:pPr>
            <a:r>
              <a:rPr lang="en-GB" sz="1100" dirty="0">
                <a:solidFill>
                  <a:srgbClr val="000000"/>
                </a:solidFill>
              </a:rPr>
              <a:t>Application &amp; Matching process</a:t>
            </a:r>
          </a:p>
          <a:p>
            <a:pPr eaLnBrk="1" hangingPunct="1">
              <a:spcBef>
                <a:spcPts val="0"/>
              </a:spcBef>
            </a:pPr>
            <a:r>
              <a:rPr lang="en-GB" sz="1100" b="0" dirty="0">
                <a:solidFill>
                  <a:srgbClr val="000000"/>
                </a:solidFill>
              </a:rPr>
              <a:t>Volunteers then apply for specific projects and are matched into </a:t>
            </a:r>
            <a:r>
              <a:rPr lang="en-GB" sz="1100" b="0" dirty="0" smtClean="0">
                <a:solidFill>
                  <a:srgbClr val="000000"/>
                </a:solidFill>
              </a:rPr>
              <a:t>teams</a:t>
            </a:r>
          </a:p>
          <a:p>
            <a:pPr eaLnBrk="1" hangingPunct="1">
              <a:spcBef>
                <a:spcPts val="0"/>
              </a:spcBef>
            </a:pPr>
            <a:endParaRPr lang="en-GB" sz="1100" b="0" dirty="0" smtClean="0">
              <a:solidFill>
                <a:srgbClr val="000000"/>
              </a:solidFill>
            </a:endParaRPr>
          </a:p>
          <a:p>
            <a:pPr eaLnBrk="1" hangingPunct="1">
              <a:spcBef>
                <a:spcPts val="0"/>
              </a:spcBef>
            </a:pPr>
            <a:r>
              <a:rPr lang="en-GB" sz="1100" b="1" u="sng" dirty="0" smtClean="0">
                <a:solidFill>
                  <a:srgbClr val="000000"/>
                </a:solidFill>
              </a:rPr>
              <a:t>WINTER/SPRING</a:t>
            </a:r>
            <a:endParaRPr lang="en-GB" sz="1100" b="1" u="sng" dirty="0">
              <a:solidFill>
                <a:srgbClr val="000000"/>
              </a:solidFill>
            </a:endParaRPr>
          </a:p>
          <a:p>
            <a:pPr eaLnBrk="1" hangingPunct="1">
              <a:spcBef>
                <a:spcPts val="0"/>
              </a:spcBef>
            </a:pPr>
            <a:endParaRPr lang="en-GB" sz="1100" dirty="0">
              <a:solidFill>
                <a:srgbClr val="000000"/>
              </a:solidFill>
            </a:endParaRPr>
          </a:p>
          <a:p>
            <a:pPr eaLnBrk="1" hangingPunct="1">
              <a:spcBef>
                <a:spcPts val="0"/>
              </a:spcBef>
            </a:pPr>
            <a:r>
              <a:rPr lang="en-GB" sz="1100" dirty="0">
                <a:solidFill>
                  <a:srgbClr val="000000"/>
                </a:solidFill>
              </a:rPr>
              <a:t>Projects ongoing: 3-6 months </a:t>
            </a:r>
          </a:p>
          <a:p>
            <a:pPr marL="517911" lvl="2" indent="-338995" eaLnBrk="1" hangingPunct="1">
              <a:spcBef>
                <a:spcPts val="0"/>
              </a:spcBef>
              <a:buFont typeface="Arial" panose="020B0604020202020204" pitchFamily="34" charset="0"/>
              <a:buChar char="•"/>
            </a:pPr>
            <a:r>
              <a:rPr lang="en-GB" sz="1100" dirty="0">
                <a:solidFill>
                  <a:srgbClr val="000000"/>
                </a:solidFill>
              </a:rPr>
              <a:t>With TU support, teams organise their initial team meeting, to discuss the projects and set goals. A member of the Team Up management team is present at all of these first meetings wherever possible. Volunteers and partner organisations then co-ordinate their own work programmes</a:t>
            </a:r>
          </a:p>
          <a:p>
            <a:pPr marL="517911" lvl="2" indent="-338995" eaLnBrk="1" hangingPunct="1">
              <a:spcBef>
                <a:spcPts val="0"/>
              </a:spcBef>
              <a:buFont typeface="Arial" panose="020B0604020202020204" pitchFamily="34" charset="0"/>
              <a:buChar char="•"/>
            </a:pPr>
            <a:r>
              <a:rPr lang="en-GB" sz="1100" dirty="0">
                <a:solidFill>
                  <a:srgbClr val="000000"/>
                </a:solidFill>
              </a:rPr>
              <a:t>Over the course of the projects, volunteers are asked to complete three highlight reports, which allows the monitoring of the projects and ensures appropriate support is offered</a:t>
            </a:r>
          </a:p>
          <a:p>
            <a:pPr marL="517911" lvl="2" indent="-338995" defTabSz="914321" eaLnBrk="1" hangingPunct="1">
              <a:spcBef>
                <a:spcPts val="0"/>
              </a:spcBef>
              <a:buFont typeface="Arial" panose="020B0604020202020204" pitchFamily="34" charset="0"/>
              <a:buChar char="•"/>
              <a:defRPr/>
            </a:pPr>
            <a:r>
              <a:rPr lang="en-GB" sz="1100" dirty="0">
                <a:solidFill>
                  <a:srgbClr val="000000"/>
                </a:solidFill>
              </a:rPr>
              <a:t>Project management training offered to all participants</a:t>
            </a:r>
          </a:p>
          <a:p>
            <a:pPr marL="517911" lvl="2" indent="-338995" eaLnBrk="1" hangingPunct="1">
              <a:spcBef>
                <a:spcPts val="0"/>
              </a:spcBef>
              <a:buFont typeface="Arial" panose="020B0604020202020204" pitchFamily="34" charset="0"/>
              <a:buChar char="•"/>
            </a:pPr>
            <a:r>
              <a:rPr lang="en-GB" sz="1100" dirty="0">
                <a:solidFill>
                  <a:srgbClr val="000000"/>
                </a:solidFill>
              </a:rPr>
              <a:t>Coaching and mentoring training offered to buddies</a:t>
            </a:r>
          </a:p>
          <a:p>
            <a:pPr marL="517911" lvl="2" indent="-338995" eaLnBrk="1" hangingPunct="1">
              <a:spcBef>
                <a:spcPts val="0"/>
              </a:spcBef>
              <a:buFont typeface="Arial" panose="020B0604020202020204" pitchFamily="34" charset="0"/>
              <a:buChar char="•"/>
            </a:pPr>
            <a:r>
              <a:rPr lang="en-GB" sz="1100" dirty="0">
                <a:solidFill>
                  <a:srgbClr val="000000"/>
                </a:solidFill>
              </a:rPr>
              <a:t>All teams produce a poster outlining their projects’ aims, methods, results, conclusion and legacy</a:t>
            </a:r>
          </a:p>
          <a:p>
            <a:pPr marL="178916" lvl="2" indent="0" eaLnBrk="1" hangingPunct="1">
              <a:spcBef>
                <a:spcPts val="0"/>
              </a:spcBef>
              <a:buNone/>
            </a:pPr>
            <a:endParaRPr lang="en-GB" sz="1100" dirty="0">
              <a:solidFill>
                <a:srgbClr val="000000"/>
              </a:solidFill>
            </a:endParaRPr>
          </a:p>
          <a:p>
            <a:pPr marL="0" lvl="2" indent="0" defTabSz="903989">
              <a:spcBef>
                <a:spcPts val="0"/>
              </a:spcBef>
              <a:buNone/>
              <a:defRPr/>
            </a:pPr>
            <a:r>
              <a:rPr lang="en-GB" sz="1100" dirty="0">
                <a:solidFill>
                  <a:srgbClr val="000000"/>
                </a:solidFill>
              </a:rPr>
              <a:t>The posters are presented at the</a:t>
            </a:r>
            <a:r>
              <a:rPr lang="en-GB" sz="1100" dirty="0" smtClean="0">
                <a:solidFill>
                  <a:srgbClr val="000000"/>
                </a:solidFill>
              </a:rPr>
              <a:t>……</a:t>
            </a:r>
          </a:p>
          <a:p>
            <a:pPr marL="0" lvl="2" indent="0" defTabSz="903989">
              <a:spcBef>
                <a:spcPts val="0"/>
              </a:spcBef>
              <a:buNone/>
              <a:defRPr/>
            </a:pPr>
            <a:endParaRPr lang="en-GB" sz="1100" dirty="0" smtClean="0">
              <a:solidFill>
                <a:srgbClr val="000000"/>
              </a:solidFill>
            </a:endParaRPr>
          </a:p>
          <a:p>
            <a:pPr marL="0" lvl="2" indent="0" defTabSz="903989">
              <a:spcBef>
                <a:spcPts val="0"/>
              </a:spcBef>
              <a:buNone/>
              <a:defRPr/>
            </a:pPr>
            <a:r>
              <a:rPr lang="en-GB" sz="1100" b="1" u="sng" dirty="0" smtClean="0">
                <a:solidFill>
                  <a:srgbClr val="000000"/>
                </a:solidFill>
              </a:rPr>
              <a:t>SPRING</a:t>
            </a:r>
            <a:endParaRPr lang="en-GB" sz="1100" b="1" u="sng" dirty="0">
              <a:solidFill>
                <a:srgbClr val="000000"/>
              </a:solidFill>
            </a:endParaRPr>
          </a:p>
          <a:p>
            <a:pPr marL="0" lvl="2" indent="0" defTabSz="903989">
              <a:spcBef>
                <a:spcPts val="0"/>
              </a:spcBef>
              <a:buNone/>
              <a:defRPr/>
            </a:pPr>
            <a:endParaRPr lang="en-GB" sz="1100" b="1" dirty="0">
              <a:solidFill>
                <a:srgbClr val="000000"/>
              </a:solidFill>
            </a:endParaRPr>
          </a:p>
          <a:p>
            <a:pPr marL="0" lvl="2" indent="0" defTabSz="903989">
              <a:spcBef>
                <a:spcPts val="0"/>
              </a:spcBef>
              <a:buNone/>
              <a:defRPr/>
            </a:pPr>
            <a:r>
              <a:rPr lang="en-GB" sz="1100" b="1" dirty="0">
                <a:solidFill>
                  <a:srgbClr val="000000"/>
                </a:solidFill>
              </a:rPr>
              <a:t>Celebration event</a:t>
            </a:r>
          </a:p>
          <a:p>
            <a:pPr marL="0" lvl="2" indent="0" defTabSz="903989">
              <a:spcBef>
                <a:spcPts val="0"/>
              </a:spcBef>
              <a:buNone/>
              <a:defRPr/>
            </a:pPr>
            <a:r>
              <a:rPr lang="en-GB" sz="1100" dirty="0">
                <a:solidFill>
                  <a:srgbClr val="000000"/>
                </a:solidFill>
              </a:rPr>
              <a:t>Posters are entered into a competition. To recognise the variety of projects, there are awards under a series of categories.:</a:t>
            </a:r>
          </a:p>
          <a:p>
            <a:pPr marL="171436" lvl="2" indent="-171436" defTabSz="903989">
              <a:spcBef>
                <a:spcPts val="0"/>
              </a:spcBef>
              <a:defRPr/>
            </a:pPr>
            <a:r>
              <a:rPr lang="en-GB" sz="1100" dirty="0">
                <a:solidFill>
                  <a:srgbClr val="000000"/>
                </a:solidFill>
              </a:rPr>
              <a:t>Best legacy to partner organisation</a:t>
            </a:r>
          </a:p>
          <a:p>
            <a:pPr marL="171436" lvl="2" indent="-171436" defTabSz="903989">
              <a:spcBef>
                <a:spcPts val="0"/>
              </a:spcBef>
              <a:defRPr/>
            </a:pPr>
            <a:r>
              <a:rPr lang="en-GB" sz="1100" dirty="0">
                <a:solidFill>
                  <a:srgbClr val="000000"/>
                </a:solidFill>
              </a:rPr>
              <a:t>Best health impact to target population</a:t>
            </a:r>
          </a:p>
          <a:p>
            <a:pPr marL="171436" lvl="2" indent="-171436" defTabSz="903989">
              <a:spcBef>
                <a:spcPts val="0"/>
              </a:spcBef>
              <a:defRPr/>
            </a:pPr>
            <a:r>
              <a:rPr lang="en-GB" sz="1100" dirty="0">
                <a:solidFill>
                  <a:srgbClr val="000000"/>
                </a:solidFill>
              </a:rPr>
              <a:t>Best project write-up</a:t>
            </a:r>
          </a:p>
          <a:p>
            <a:pPr marL="171436" lvl="2" indent="-171436" defTabSz="903989">
              <a:spcBef>
                <a:spcPts val="0"/>
              </a:spcBef>
              <a:defRPr/>
            </a:pPr>
            <a:r>
              <a:rPr lang="en-GB" sz="1100" dirty="0">
                <a:solidFill>
                  <a:srgbClr val="000000"/>
                </a:solidFill>
              </a:rPr>
              <a:t>Best overall project</a:t>
            </a:r>
          </a:p>
          <a:p>
            <a:pPr marL="517911" lvl="2" indent="-338995" eaLnBrk="1" hangingPunct="1">
              <a:spcBef>
                <a:spcPts val="0"/>
              </a:spcBef>
              <a:buFont typeface="Arial" panose="020B0604020202020204" pitchFamily="34" charset="0"/>
              <a:buChar char="•"/>
            </a:pPr>
            <a:endParaRPr lang="en-GB" sz="1100" dirty="0">
              <a:solidFill>
                <a:srgbClr val="000000"/>
              </a:solidFill>
            </a:endParaRPr>
          </a:p>
          <a:p>
            <a:pPr defTabSz="903989">
              <a:spcBef>
                <a:spcPts val="0"/>
              </a:spcBef>
              <a:defRPr/>
            </a:pPr>
            <a:r>
              <a:rPr lang="en-GB" sz="1100" dirty="0">
                <a:solidFill>
                  <a:srgbClr val="000000"/>
                </a:solidFill>
              </a:rPr>
              <a:t>Publications</a:t>
            </a:r>
          </a:p>
          <a:p>
            <a:pPr>
              <a:spcBef>
                <a:spcPts val="0"/>
              </a:spcBef>
            </a:pPr>
            <a:r>
              <a:rPr lang="en-GB" sz="1100" b="0" dirty="0">
                <a:solidFill>
                  <a:srgbClr val="000000"/>
                </a:solidFill>
              </a:rPr>
              <a:t>…..are actively encouraged by Team Up and the PH buddies</a:t>
            </a:r>
            <a:endParaRPr lang="en-GB" dirty="0"/>
          </a:p>
        </p:txBody>
      </p:sp>
      <p:sp>
        <p:nvSpPr>
          <p:cNvPr id="4" name="Slide Number Placeholder 3"/>
          <p:cNvSpPr>
            <a:spLocks noGrp="1"/>
          </p:cNvSpPr>
          <p:nvPr>
            <p:ph type="sldNum" sz="quarter" idx="10"/>
          </p:nvPr>
        </p:nvSpPr>
        <p:spPr/>
        <p:txBody>
          <a:bodyPr/>
          <a:lstStyle/>
          <a:p>
            <a:pPr>
              <a:defRPr/>
            </a:pPr>
            <a:fld id="{FB00D65A-3C19-40E3-AFD9-13256965E1E5}" type="slidenum">
              <a:rPr lang="en-GB" smtClean="0">
                <a:solidFill>
                  <a:prstClr val="black"/>
                </a:solidFill>
              </a:rPr>
              <a:pPr>
                <a:defRPr/>
              </a:pPr>
              <a:t>5</a:t>
            </a:fld>
            <a:endParaRPr lang="en-GB">
              <a:solidFill>
                <a:prstClr val="black"/>
              </a:solidFill>
            </a:endParaRPr>
          </a:p>
        </p:txBody>
      </p:sp>
    </p:spTree>
    <p:extLst>
      <p:ext uri="{BB962C8B-B14F-4D97-AF65-F5344CB8AC3E}">
        <p14:creationId xmlns:p14="http://schemas.microsoft.com/office/powerpoint/2010/main" val="2609958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smtClean="0"/>
              <a:t>Here</a:t>
            </a:r>
            <a:r>
              <a:rPr lang="en-GB" b="0" baseline="0" dirty="0" smtClean="0"/>
              <a:t> are just a few of the community organisations that we have or are currently working with. </a:t>
            </a:r>
            <a:r>
              <a:rPr lang="en-GB" b="0" dirty="0" smtClean="0"/>
              <a:t>We work with </a:t>
            </a:r>
            <a:r>
              <a:rPr lang="en-GB" b="0" baseline="0" dirty="0" smtClean="0"/>
              <a:t>larger organisations that you will probably have heard of, such as Bowel Cancer UK and British Red Cross and also smaller ones, such as Share Community (which works with people with disabilities), </a:t>
            </a:r>
            <a:r>
              <a:rPr lang="en-GB" b="0" baseline="0" dirty="0" err="1" smtClean="0"/>
              <a:t>Caspa</a:t>
            </a:r>
            <a:r>
              <a:rPr lang="en-GB" b="0" baseline="0" dirty="0" smtClean="0"/>
              <a:t> (which works with children with autism and their parents) and CARAS (which works with refugees and asylum seekers).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0" dirty="0" smtClean="0"/>
          </a:p>
          <a:p>
            <a:r>
              <a:rPr lang="en-GB" b="0" dirty="0" smtClean="0"/>
              <a:t>There</a:t>
            </a:r>
            <a:r>
              <a:rPr lang="en-GB" b="0" baseline="0" dirty="0" smtClean="0"/>
              <a:t> are therefore opportunities for the volunteers to work with </a:t>
            </a:r>
            <a:r>
              <a:rPr lang="en-GB" b="0" dirty="0" smtClean="0"/>
              <a:t>a wide range of service</a:t>
            </a:r>
            <a:r>
              <a:rPr lang="en-GB" b="0" baseline="0" dirty="0" smtClean="0"/>
              <a:t> users across London.</a:t>
            </a:r>
          </a:p>
          <a:p>
            <a:endParaRPr lang="en-GB" b="0" baseline="0" dirty="0" smtClean="0"/>
          </a:p>
          <a:p>
            <a:endParaRPr lang="en-GB" b="0" baseline="0" dirty="0" smtClean="0"/>
          </a:p>
          <a:p>
            <a:endParaRPr lang="en-GB" b="0" dirty="0"/>
          </a:p>
        </p:txBody>
      </p:sp>
      <p:sp>
        <p:nvSpPr>
          <p:cNvPr id="4" name="Slide Number Placeholder 3"/>
          <p:cNvSpPr>
            <a:spLocks noGrp="1"/>
          </p:cNvSpPr>
          <p:nvPr>
            <p:ph type="sldNum" sz="quarter" idx="10"/>
          </p:nvPr>
        </p:nvSpPr>
        <p:spPr/>
        <p:txBody>
          <a:bodyPr/>
          <a:lstStyle/>
          <a:p>
            <a:pPr>
              <a:defRPr/>
            </a:pPr>
            <a:fld id="{FB00D65A-3C19-40E3-AFD9-13256965E1E5}" type="slidenum">
              <a:rPr lang="en-GB" smtClean="0"/>
              <a:pPr>
                <a:defRPr/>
              </a:pPr>
              <a:t>6</a:t>
            </a:fld>
            <a:endParaRPr lang="en-GB"/>
          </a:p>
        </p:txBody>
      </p:sp>
    </p:spTree>
    <p:extLst>
      <p:ext uri="{BB962C8B-B14F-4D97-AF65-F5344CB8AC3E}">
        <p14:creationId xmlns:p14="http://schemas.microsoft.com/office/powerpoint/2010/main" val="1894873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baseline="0" dirty="0" smtClean="0">
                <a:solidFill>
                  <a:schemeClr val="tx1"/>
                </a:solidFill>
                <a:latin typeface="Arial" pitchFamily="34" charset="0"/>
                <a:ea typeface="+mn-ea"/>
                <a:cs typeface="+mn-cs"/>
              </a:rPr>
              <a:t>We have put together a short video to show you some of last year’s Team Up participants’ experiences.</a:t>
            </a:r>
          </a:p>
          <a:p>
            <a:pPr rtl="0"/>
            <a:endParaRPr lang="en-GB" sz="1200" b="0" i="0" u="none" strike="noStrike" kern="1200" baseline="0" dirty="0" smtClean="0">
              <a:solidFill>
                <a:schemeClr val="tx1"/>
              </a:solidFill>
              <a:latin typeface="Arial" pitchFamily="34" charset="0"/>
              <a:ea typeface="+mn-ea"/>
              <a:cs typeface="+mn-cs"/>
            </a:endParaRPr>
          </a:p>
          <a:p>
            <a:pPr rtl="0"/>
            <a:r>
              <a:rPr lang="en-GB" sz="1200" b="0" i="0" u="none" strike="noStrike" kern="1200" baseline="0" dirty="0" smtClean="0">
                <a:solidFill>
                  <a:schemeClr val="tx1"/>
                </a:solidFill>
                <a:latin typeface="Arial" pitchFamily="34" charset="0"/>
                <a:ea typeface="+mn-ea"/>
                <a:cs typeface="+mn-cs"/>
              </a:rPr>
              <a:t>You will see clips of three of our participants: two volunteers (one student OT and one trainee doctor) and one representative from one of our partner organisations, Wheels for Wellbeing.</a:t>
            </a:r>
          </a:p>
          <a:p>
            <a:pPr rtl="0"/>
            <a:endParaRPr lang="en-GB" sz="1200" b="0" i="0" u="none" strike="noStrike" kern="1200" baseline="0" dirty="0" smtClean="0">
              <a:solidFill>
                <a:schemeClr val="tx1"/>
              </a:solidFill>
              <a:latin typeface="Arial" pitchFamily="34" charset="0"/>
              <a:ea typeface="+mn-ea"/>
              <a:cs typeface="+mn-cs"/>
            </a:endParaRPr>
          </a:p>
          <a:p>
            <a:pPr rtl="0"/>
            <a:r>
              <a:rPr lang="en-GB" sz="1200" b="0" i="0" u="none" strike="noStrike" kern="1200" baseline="0" dirty="0" smtClean="0">
                <a:solidFill>
                  <a:schemeClr val="tx1"/>
                </a:solidFill>
                <a:latin typeface="Arial" pitchFamily="34" charset="0"/>
                <a:ea typeface="+mn-ea"/>
                <a:cs typeface="+mn-cs"/>
              </a:rPr>
              <a:t>*PLAY VIDEO*</a:t>
            </a:r>
          </a:p>
          <a:p>
            <a:pPr rtl="0"/>
            <a:endParaRPr lang="en-GB" sz="1200" b="0" i="0" u="none" strike="noStrike" kern="1200" baseline="0" dirty="0" smtClean="0">
              <a:solidFill>
                <a:schemeClr val="tx1"/>
              </a:solidFill>
              <a:latin typeface="Arial" pitchFamily="34" charset="0"/>
              <a:ea typeface="+mn-ea"/>
              <a:cs typeface="+mn-cs"/>
            </a:endParaRPr>
          </a:p>
          <a:p>
            <a:pPr rtl="0"/>
            <a:r>
              <a:rPr lang="en-GB" sz="1200" b="0" i="0" u="none" strike="noStrike" kern="1200" baseline="0" dirty="0" smtClean="0">
                <a:solidFill>
                  <a:schemeClr val="tx1"/>
                </a:solidFill>
                <a:latin typeface="Arial" pitchFamily="34" charset="0"/>
                <a:ea typeface="+mn-ea"/>
                <a:cs typeface="+mn-cs"/>
              </a:rPr>
              <a:t>I hope the video gave you some idea of the kind of projects that Team Up volunteers get involved with as part of the programme. </a:t>
            </a:r>
          </a:p>
          <a:p>
            <a:pPr rtl="0"/>
            <a:endParaRPr lang="en-GB" sz="1200" b="0" i="0" u="none" strike="noStrike" kern="1200" baseline="0" dirty="0" smtClean="0">
              <a:solidFill>
                <a:schemeClr val="tx1"/>
              </a:solidFill>
              <a:latin typeface="Arial" pitchFamily="34" charset="0"/>
              <a:ea typeface="+mn-ea"/>
              <a:cs typeface="+mn-cs"/>
            </a:endParaRPr>
          </a:p>
          <a:p>
            <a:pPr rtl="0"/>
            <a:r>
              <a:rPr lang="en-GB" sz="1200" b="0" i="0" u="none" strike="noStrike" kern="1200" baseline="0" dirty="0" smtClean="0">
                <a:solidFill>
                  <a:schemeClr val="tx1"/>
                </a:solidFill>
                <a:latin typeface="Arial" pitchFamily="34" charset="0"/>
                <a:ea typeface="+mn-ea"/>
                <a:cs typeface="+mn-cs"/>
              </a:rPr>
              <a:t>We asked them in this video to talk about the experiences of multi-professional working they gained through Team Up as this is one of its great benefits. As you heard it was an opportunity for volunteers to work more closely alongside healthcare professionals from different backgrounds in a less structured environment. </a:t>
            </a:r>
          </a:p>
          <a:p>
            <a:pPr rtl="0"/>
            <a:endParaRPr lang="en-GB" sz="1200" b="0" i="0" u="none" strike="noStrike" kern="1200" baseline="0" dirty="0" smtClean="0">
              <a:solidFill>
                <a:schemeClr val="tx1"/>
              </a:solidFill>
              <a:latin typeface="Arial" pitchFamily="34" charset="0"/>
              <a:ea typeface="+mn-ea"/>
              <a:cs typeface="+mn-cs"/>
            </a:endParaRPr>
          </a:p>
          <a:p>
            <a:pPr rtl="0"/>
            <a:r>
              <a:rPr lang="en-GB" sz="1200" b="0" i="0" u="none" strike="noStrike" kern="1200" baseline="0" dirty="0" smtClean="0">
                <a:solidFill>
                  <a:schemeClr val="tx1"/>
                </a:solidFill>
                <a:latin typeface="Arial" pitchFamily="34" charset="0"/>
                <a:ea typeface="+mn-ea"/>
                <a:cs typeface="+mn-cs"/>
              </a:rPr>
              <a:t>It was also seen to be a great opportunity for healthcare professionals to gain experience of the work of voluntary and community organisations, which is becoming increasingly important as new models of care are shifting the focus away from acute hospitals and more into the community with an emphasis on prevention. </a:t>
            </a:r>
          </a:p>
          <a:p>
            <a:endParaRPr lang="en-GB" dirty="0"/>
          </a:p>
        </p:txBody>
      </p:sp>
      <p:sp>
        <p:nvSpPr>
          <p:cNvPr id="4" name="Slide Number Placeholder 3"/>
          <p:cNvSpPr>
            <a:spLocks noGrp="1"/>
          </p:cNvSpPr>
          <p:nvPr>
            <p:ph type="sldNum" sz="quarter" idx="10"/>
          </p:nvPr>
        </p:nvSpPr>
        <p:spPr/>
        <p:txBody>
          <a:bodyPr/>
          <a:lstStyle/>
          <a:p>
            <a:pPr>
              <a:defRPr/>
            </a:pPr>
            <a:fld id="{FB00D65A-3C19-40E3-AFD9-13256965E1E5}" type="slidenum">
              <a:rPr lang="en-GB" smtClean="0"/>
              <a:pPr>
                <a:defRPr/>
              </a:pPr>
              <a:t>7</a:t>
            </a:fld>
            <a:endParaRPr lang="en-GB"/>
          </a:p>
        </p:txBody>
      </p:sp>
    </p:spTree>
    <p:extLst>
      <p:ext uri="{BB962C8B-B14F-4D97-AF65-F5344CB8AC3E}">
        <p14:creationId xmlns:p14="http://schemas.microsoft.com/office/powerpoint/2010/main" val="4284903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smtClean="0"/>
              <a:t>Our volunteers have told us that they experienced a number of additional benefits, including </a:t>
            </a:r>
            <a:r>
              <a:rPr lang="en-GB" b="0" baseline="0" dirty="0" smtClean="0"/>
              <a:t>social benefits (“I have made new friends”), as well as learning new skills (“I was... able to undertake research during the project and interpret data which was a good learning experience and helped me with my studies”) and using teamwork and communication skills across sectors, disciplines and professional boundaries (“The thing that I enjoyed the most about the project was working with the two junior doctors I was paired up with to help make a lasting contribution towards the organisation.”)</a:t>
            </a:r>
          </a:p>
          <a:p>
            <a:endParaRPr lang="en-GB" b="0" dirty="0" smtClean="0"/>
          </a:p>
          <a:p>
            <a:r>
              <a:rPr lang="en-GB" b="0" dirty="0" smtClean="0"/>
              <a:t>The community organisations enjoyed working with volunteers from different backgrounds and their knowledge and skills were seen to be very valuable. In some cases, local partnerships established as part of Team Up are continuing beyond the lifetime of the formal programme…. </a:t>
            </a:r>
          </a:p>
          <a:p>
            <a:endParaRPr lang="en-GB" b="0" dirty="0" smtClean="0"/>
          </a:p>
          <a:p>
            <a:r>
              <a:rPr lang="en-GB" b="0" dirty="0" smtClean="0"/>
              <a:t>Speak about</a:t>
            </a:r>
            <a:r>
              <a:rPr lang="en-GB" b="0" baseline="0" dirty="0" smtClean="0"/>
              <a:t> the projects in the pictures.</a:t>
            </a:r>
          </a:p>
          <a:p>
            <a:endParaRPr lang="en-GB" b="1" baseline="0" dirty="0" smtClean="0"/>
          </a:p>
          <a:p>
            <a:r>
              <a:rPr lang="en-GB" b="1" baseline="0" dirty="0" smtClean="0"/>
              <a:t>The Winch: Cradles to Crawling</a:t>
            </a:r>
          </a:p>
          <a:p>
            <a:r>
              <a:rPr lang="en-GB" b="0" baseline="0" dirty="0" smtClean="0"/>
              <a:t>The ‘Cradles to Crawling’ project was developed to work with isolated first-time mothers in the area who may have less access to local services, in the hopes of giving their babies the best possible start in life. </a:t>
            </a:r>
            <a:r>
              <a:rPr lang="en-GB" b="0" baseline="0" dirty="0" smtClean="0"/>
              <a:t>The support group </a:t>
            </a:r>
            <a:r>
              <a:rPr lang="en-GB" b="0" baseline="0" dirty="0" smtClean="0"/>
              <a:t>is still running – “jewel in The Winch’s crown</a:t>
            </a:r>
            <a:r>
              <a:rPr lang="en-GB" b="0" baseline="0" dirty="0" smtClean="0"/>
              <a:t>…” and I attended their ‘one year on’ party last month. Many of the same mothers are still attending with their now-toddlers and several new mothers have since joined. It is a ‘safe space’ for women to get together and discuss many aspects of health and wellbeing.</a:t>
            </a:r>
          </a:p>
          <a:p>
            <a:endParaRPr lang="en-GB" b="0" baseline="0" dirty="0" smtClean="0"/>
          </a:p>
          <a:p>
            <a:r>
              <a:rPr lang="en-GB" b="1" baseline="0" dirty="0" smtClean="0"/>
              <a:t>CARAS: Improving Knowledge of Healthy Eating in an After-School Club</a:t>
            </a:r>
            <a:r>
              <a:rPr lang="en-GB" b="0" baseline="0" dirty="0" smtClean="0"/>
              <a:t>	</a:t>
            </a:r>
          </a:p>
          <a:p>
            <a:r>
              <a:rPr lang="en-GB" b="0" baseline="0" dirty="0" smtClean="0"/>
              <a:t>Working with after-school club children (refugee and asylum seeker) concerning healthy eating, the human body and healthcare.</a:t>
            </a:r>
          </a:p>
          <a:p>
            <a:r>
              <a:rPr lang="en-GB" b="0" baseline="0" dirty="0" smtClean="0"/>
              <a:t>1. The human body	</a:t>
            </a:r>
          </a:p>
          <a:p>
            <a:r>
              <a:rPr lang="en-GB" b="0" baseline="0" dirty="0" smtClean="0"/>
              <a:t>2. Healthy eating		</a:t>
            </a:r>
          </a:p>
          <a:p>
            <a:r>
              <a:rPr lang="en-GB" b="0" baseline="0" dirty="0" smtClean="0"/>
              <a:t>3. Cooking (portion sizes, food packaging and food preparation)  </a:t>
            </a:r>
          </a:p>
          <a:p>
            <a:r>
              <a:rPr lang="en-GB" b="0" baseline="0" dirty="0" smtClean="0"/>
              <a:t>4. Accidents and First Aid		</a:t>
            </a:r>
          </a:p>
          <a:p>
            <a:r>
              <a:rPr lang="en-GB" b="0" baseline="0" dirty="0" smtClean="0"/>
              <a:t>5. Local Health Services	</a:t>
            </a:r>
          </a:p>
          <a:p>
            <a:endParaRPr lang="en-GB" b="0" baseline="0" dirty="0" smtClean="0"/>
          </a:p>
          <a:p>
            <a:r>
              <a:rPr lang="en-GB" b="1" baseline="0" dirty="0" smtClean="0"/>
              <a:t>Wheels for Wellbeing: Winning Wheels</a:t>
            </a:r>
            <a:endParaRPr lang="en-GB" b="1" dirty="0" smtClean="0"/>
          </a:p>
          <a:p>
            <a:r>
              <a:rPr lang="en-GB" b="0" dirty="0" smtClean="0"/>
              <a:t>Already heard about project in video.</a:t>
            </a:r>
          </a:p>
          <a:p>
            <a:endParaRPr lang="en-GB" b="0" dirty="0" smtClean="0"/>
          </a:p>
          <a:p>
            <a:r>
              <a:rPr lang="en-GB" b="1" dirty="0" smtClean="0"/>
              <a:t>Hand out example posters: </a:t>
            </a:r>
          </a:p>
          <a:p>
            <a:r>
              <a:rPr lang="en-GB" b="1" dirty="0" smtClean="0"/>
              <a:t>Rethink Mental Illness</a:t>
            </a:r>
          </a:p>
          <a:p>
            <a:r>
              <a:rPr lang="en-GB" b="1" baseline="0" dirty="0" smtClean="0"/>
              <a:t>British Red Cross</a:t>
            </a:r>
          </a:p>
          <a:p>
            <a:r>
              <a:rPr lang="en-GB" b="1" baseline="0" dirty="0" smtClean="0"/>
              <a:t>The Winch</a:t>
            </a:r>
          </a:p>
          <a:p>
            <a:endParaRPr lang="en-GB" b="0" baseline="0" dirty="0" smtClean="0"/>
          </a:p>
          <a:p>
            <a:endParaRPr lang="en-GB" b="0" dirty="0" smtClean="0"/>
          </a:p>
          <a:p>
            <a:endParaRPr lang="en-GB" dirty="0"/>
          </a:p>
        </p:txBody>
      </p:sp>
      <p:sp>
        <p:nvSpPr>
          <p:cNvPr id="4" name="Slide Number Placeholder 3"/>
          <p:cNvSpPr>
            <a:spLocks noGrp="1"/>
          </p:cNvSpPr>
          <p:nvPr>
            <p:ph type="sldNum" sz="quarter" idx="10"/>
          </p:nvPr>
        </p:nvSpPr>
        <p:spPr/>
        <p:txBody>
          <a:bodyPr/>
          <a:lstStyle/>
          <a:p>
            <a:pPr>
              <a:defRPr/>
            </a:pPr>
            <a:fld id="{FB00D65A-3C19-40E3-AFD9-13256965E1E5}" type="slidenum">
              <a:rPr lang="en-GB" smtClean="0"/>
              <a:pPr>
                <a:defRPr/>
              </a:pPr>
              <a:t>8</a:t>
            </a:fld>
            <a:endParaRPr lang="en-GB"/>
          </a:p>
        </p:txBody>
      </p:sp>
    </p:spTree>
    <p:extLst>
      <p:ext uri="{BB962C8B-B14F-4D97-AF65-F5344CB8AC3E}">
        <p14:creationId xmlns:p14="http://schemas.microsoft.com/office/powerpoint/2010/main" val="2414032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baseline="0" dirty="0" smtClean="0">
                <a:solidFill>
                  <a:schemeClr val="tx1"/>
                </a:solidFill>
                <a:latin typeface="Arial" pitchFamily="34" charset="0"/>
                <a:ea typeface="+mn-ea"/>
                <a:cs typeface="+mn-cs"/>
              </a:rPr>
              <a:t>Team Up was evaluated last year, with very positive results. Some of the benefits that were identified in the evaluation by participants include:</a:t>
            </a:r>
          </a:p>
          <a:p>
            <a:pPr rtl="0"/>
            <a:endParaRPr lang="en-GB" sz="1200" b="0" i="0" u="none" strike="noStrike" kern="1200" baseline="0" dirty="0" smtClean="0">
              <a:solidFill>
                <a:schemeClr val="tx1"/>
              </a:solidFill>
              <a:latin typeface="Arial" pitchFamily="34" charset="0"/>
              <a:ea typeface="+mn-ea"/>
              <a:cs typeface="+mn-cs"/>
            </a:endParaRPr>
          </a:p>
          <a:p>
            <a:pPr rtl="0"/>
            <a:r>
              <a:rPr lang="en-GB" sz="1200" b="1" i="0" u="none" strike="noStrike" kern="1200" baseline="0" dirty="0" smtClean="0">
                <a:solidFill>
                  <a:schemeClr val="tx1"/>
                </a:solidFill>
                <a:latin typeface="Arial" pitchFamily="34" charset="0"/>
                <a:ea typeface="+mn-ea"/>
                <a:cs typeface="+mn-cs"/>
              </a:rPr>
              <a:t>For students/trainees:</a:t>
            </a:r>
          </a:p>
          <a:p>
            <a:pPr marL="171450" indent="-171450" rtl="0">
              <a:buFont typeface="Arial" panose="020B0604020202020204" pitchFamily="34" charset="0"/>
              <a:buChar char="•"/>
            </a:pPr>
            <a:r>
              <a:rPr lang="en-GB" sz="1200" b="0" i="0" u="none" strike="noStrike" kern="1200" baseline="0" dirty="0" smtClean="0">
                <a:solidFill>
                  <a:schemeClr val="tx1"/>
                </a:solidFill>
                <a:latin typeface="Arial" pitchFamily="34" charset="0"/>
                <a:ea typeface="+mn-ea"/>
                <a:cs typeface="+mn-cs"/>
              </a:rPr>
              <a:t>Developing new skills such as leadership and management skills</a:t>
            </a:r>
          </a:p>
          <a:p>
            <a:pPr marL="171450" indent="-171450" rtl="0">
              <a:buFont typeface="Arial" panose="020B0604020202020204" pitchFamily="34" charset="0"/>
              <a:buChar char="•"/>
            </a:pPr>
            <a:r>
              <a:rPr lang="en-GB" sz="1200" b="0" i="0" u="none" strike="noStrike" kern="1200" baseline="0" dirty="0" smtClean="0">
                <a:solidFill>
                  <a:schemeClr val="tx1"/>
                </a:solidFill>
                <a:latin typeface="Arial" pitchFamily="34" charset="0"/>
                <a:ea typeface="+mn-ea"/>
                <a:cs typeface="+mn-cs"/>
              </a:rPr>
              <a:t>Gaining technical skills such as designing surveys, managing databases</a:t>
            </a:r>
          </a:p>
          <a:p>
            <a:pPr marL="171450" indent="-171450" rtl="0">
              <a:buFont typeface="Arial" panose="020B0604020202020204" pitchFamily="34" charset="0"/>
              <a:buChar char="•"/>
            </a:pPr>
            <a:r>
              <a:rPr lang="en-GB" sz="1200" b="0" i="0" u="none" strike="noStrike" kern="1200" baseline="0" dirty="0" smtClean="0">
                <a:solidFill>
                  <a:schemeClr val="tx1"/>
                </a:solidFill>
                <a:latin typeface="Arial" pitchFamily="34" charset="0"/>
                <a:ea typeface="+mn-ea"/>
                <a:cs typeface="+mn-cs"/>
              </a:rPr>
              <a:t>Improving their knowledge of public health</a:t>
            </a:r>
          </a:p>
          <a:p>
            <a:pPr marL="171450" indent="-171450" rtl="0">
              <a:buFont typeface="Arial" panose="020B0604020202020204" pitchFamily="34" charset="0"/>
              <a:buChar char="•"/>
            </a:pPr>
            <a:r>
              <a:rPr lang="en-GB" sz="1200" b="0" i="0" u="none" strike="noStrike" kern="1200" baseline="0" dirty="0" smtClean="0">
                <a:solidFill>
                  <a:schemeClr val="tx1"/>
                </a:solidFill>
                <a:latin typeface="Arial" pitchFamily="34" charset="0"/>
                <a:ea typeface="+mn-ea"/>
                <a:cs typeface="+mn-cs"/>
              </a:rPr>
              <a:t>Enhancing their professional development portfolios – through their posters and further publications. Helps them stand out from the crowd when completing job applications</a:t>
            </a:r>
          </a:p>
          <a:p>
            <a:pPr rtl="0"/>
            <a:endParaRPr lang="en-GB" sz="1200" b="1" i="0" u="none" strike="noStrike" kern="1200" baseline="0" dirty="0" smtClean="0">
              <a:solidFill>
                <a:schemeClr val="tx1"/>
              </a:solidFill>
              <a:latin typeface="Arial" pitchFamily="34" charset="0"/>
              <a:ea typeface="+mn-ea"/>
              <a:cs typeface="+mn-cs"/>
            </a:endParaRPr>
          </a:p>
          <a:p>
            <a:pPr rtl="0"/>
            <a:r>
              <a:rPr lang="en-GB" sz="1200" b="1" i="0" u="none" strike="noStrike" kern="1200" baseline="0" dirty="0" smtClean="0">
                <a:solidFill>
                  <a:schemeClr val="tx1"/>
                </a:solidFill>
                <a:latin typeface="Arial" pitchFamily="34" charset="0"/>
                <a:ea typeface="+mn-ea"/>
                <a:cs typeface="+mn-cs"/>
              </a:rPr>
              <a:t>There are also many benefits for the partner organisations involved in Team Up:</a:t>
            </a:r>
          </a:p>
          <a:p>
            <a:pPr marL="171450" indent="-171450" rtl="0">
              <a:buFont typeface="Arial" panose="020B0604020202020204" pitchFamily="34" charset="0"/>
              <a:buChar char="•"/>
            </a:pPr>
            <a:r>
              <a:rPr lang="en-GB" sz="1200" b="0" i="0" u="none" strike="noStrike" kern="1200" baseline="0" dirty="0" smtClean="0">
                <a:solidFill>
                  <a:schemeClr val="tx1"/>
                </a:solidFill>
                <a:latin typeface="Arial" pitchFamily="34" charset="0"/>
                <a:ea typeface="+mn-ea"/>
                <a:cs typeface="+mn-cs"/>
              </a:rPr>
              <a:t>As you heard in the video, if provides the opportunity for them to build closer partnerships with the healthcare sector</a:t>
            </a:r>
          </a:p>
          <a:p>
            <a:pPr marL="171450" indent="-171450" rtl="0">
              <a:buFont typeface="Arial" panose="020B0604020202020204" pitchFamily="34" charset="0"/>
              <a:buChar char="•"/>
            </a:pPr>
            <a:r>
              <a:rPr lang="en-GB" sz="1200" b="0" i="0" u="none" strike="noStrike" kern="1200" baseline="0" dirty="0" smtClean="0">
                <a:solidFill>
                  <a:schemeClr val="tx1"/>
                </a:solidFill>
                <a:latin typeface="Arial" pitchFamily="34" charset="0"/>
                <a:ea typeface="+mn-ea"/>
                <a:cs typeface="+mn-cs"/>
              </a:rPr>
              <a:t>The projects that Team Up volunteers work on are designed to be sustainable so that they continue to run and provide benefit to the organisations and service users after the project finishes – in some cases, such as The Winch, local partnerships established as part of Team Up are continuing beyond the lifetime of the formal programme</a:t>
            </a:r>
          </a:p>
          <a:p>
            <a:pPr marL="171450" indent="-171450" rtl="0">
              <a:buFont typeface="Arial" panose="020B0604020202020204" pitchFamily="34" charset="0"/>
              <a:buChar char="•"/>
            </a:pPr>
            <a:r>
              <a:rPr lang="en-GB" sz="1200" b="0" i="0" u="none" strike="noStrike" kern="1200" baseline="0" dirty="0" smtClean="0">
                <a:solidFill>
                  <a:schemeClr val="tx1"/>
                </a:solidFill>
                <a:latin typeface="Arial" pitchFamily="34" charset="0"/>
                <a:ea typeface="+mn-ea"/>
                <a:cs typeface="+mn-cs"/>
              </a:rPr>
              <a:t>It’s an opportunity to promote the work of their organisation</a:t>
            </a:r>
          </a:p>
          <a:p>
            <a:pPr rtl="0"/>
            <a:endParaRPr lang="en-GB" sz="1200" b="0" i="0" u="none" strike="noStrike" kern="1200" baseline="0" dirty="0" smtClean="0">
              <a:solidFill>
                <a:schemeClr val="tx1"/>
              </a:solidFill>
              <a:latin typeface="Arial" pitchFamily="34" charset="0"/>
              <a:ea typeface="+mn-ea"/>
              <a:cs typeface="+mn-cs"/>
            </a:endParaRPr>
          </a:p>
          <a:p>
            <a:pPr rtl="0"/>
            <a:r>
              <a:rPr lang="en-GB" sz="1200" b="1" i="0" u="none" strike="noStrike" kern="1200" baseline="0" dirty="0" smtClean="0">
                <a:solidFill>
                  <a:schemeClr val="tx1"/>
                </a:solidFill>
                <a:latin typeface="Arial" pitchFamily="34" charset="0"/>
                <a:ea typeface="+mn-ea"/>
                <a:cs typeface="+mn-cs"/>
              </a:rPr>
              <a:t>Team Up also has benefits for the wider community:</a:t>
            </a:r>
          </a:p>
          <a:p>
            <a:pPr marL="171450" indent="-171450" rtl="0">
              <a:buFont typeface="Arial" panose="020B0604020202020204" pitchFamily="34" charset="0"/>
              <a:buChar char="•"/>
            </a:pPr>
            <a:r>
              <a:rPr lang="en-GB" sz="1200" b="0" i="0" u="none" strike="noStrike" kern="1200" baseline="0" dirty="0" smtClean="0">
                <a:solidFill>
                  <a:schemeClr val="tx1"/>
                </a:solidFill>
                <a:latin typeface="Arial" pitchFamily="34" charset="0"/>
                <a:ea typeface="+mn-ea"/>
                <a:cs typeface="+mn-cs"/>
              </a:rPr>
              <a:t>It helps build trust between healthcare professionals and vulnerable communities</a:t>
            </a:r>
          </a:p>
          <a:p>
            <a:pPr marL="171450" indent="-171450" rtl="0">
              <a:buFont typeface="Arial" panose="020B0604020202020204" pitchFamily="34" charset="0"/>
              <a:buChar char="•"/>
            </a:pPr>
            <a:r>
              <a:rPr lang="en-GB" sz="1200" b="0" i="0" u="none" strike="noStrike" kern="1200" baseline="0" dirty="0" smtClean="0">
                <a:solidFill>
                  <a:schemeClr val="tx1"/>
                </a:solidFill>
                <a:latin typeface="Arial" pitchFamily="34" charset="0"/>
                <a:ea typeface="+mn-ea"/>
                <a:cs typeface="+mn-cs"/>
              </a:rPr>
              <a:t>It’s an opportunity for healthcare professionals and service users to interact outside of the hospital or general practice environment</a:t>
            </a:r>
          </a:p>
          <a:p>
            <a:pPr marL="171450" indent="-171450" rtl="0">
              <a:buFont typeface="Arial" panose="020B0604020202020204" pitchFamily="34" charset="0"/>
              <a:buChar char="•"/>
            </a:pPr>
            <a:r>
              <a:rPr lang="en-GB" sz="1200" b="0" i="0" u="none" strike="noStrike" kern="1200" baseline="0" dirty="0" smtClean="0">
                <a:solidFill>
                  <a:schemeClr val="tx1"/>
                </a:solidFill>
                <a:latin typeface="Arial" pitchFamily="34" charset="0"/>
                <a:ea typeface="+mn-ea"/>
                <a:cs typeface="+mn-cs"/>
              </a:rPr>
              <a:t>It improves patient safety through encouraging multi-professional working</a:t>
            </a:r>
          </a:p>
          <a:p>
            <a:endParaRPr lang="en-GB" b="0" dirty="0" smtClean="0"/>
          </a:p>
          <a:p>
            <a:endParaRPr lang="en-GB" b="0" dirty="0" smtClean="0"/>
          </a:p>
          <a:p>
            <a:endParaRPr lang="en-GB" b="0" dirty="0" smtClean="0"/>
          </a:p>
        </p:txBody>
      </p:sp>
      <p:sp>
        <p:nvSpPr>
          <p:cNvPr id="4" name="Slide Number Placeholder 3"/>
          <p:cNvSpPr>
            <a:spLocks noGrp="1"/>
          </p:cNvSpPr>
          <p:nvPr>
            <p:ph type="sldNum" sz="quarter" idx="10"/>
          </p:nvPr>
        </p:nvSpPr>
        <p:spPr/>
        <p:txBody>
          <a:bodyPr/>
          <a:lstStyle/>
          <a:p>
            <a:pPr>
              <a:defRPr/>
            </a:pPr>
            <a:fld id="{FB00D65A-3C19-40E3-AFD9-13256965E1E5}" type="slidenum">
              <a:rPr lang="en-GB" smtClean="0"/>
              <a:pPr>
                <a:defRPr/>
              </a:pPr>
              <a:t>9</a:t>
            </a:fld>
            <a:endParaRPr lang="en-GB"/>
          </a:p>
        </p:txBody>
      </p:sp>
    </p:spTree>
    <p:extLst>
      <p:ext uri="{BB962C8B-B14F-4D97-AF65-F5344CB8AC3E}">
        <p14:creationId xmlns:p14="http://schemas.microsoft.com/office/powerpoint/2010/main" val="1226671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549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8150" y="547688"/>
            <a:ext cx="8277225" cy="842962"/>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72852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963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19256" cy="792088"/>
          </a:xfrm>
          <a:prstGeom prst="rect">
            <a:avLst/>
          </a:prstGeo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575050" y="1412776"/>
            <a:ext cx="5111750" cy="47133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9061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8754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38150" y="547688"/>
            <a:ext cx="8277225" cy="842962"/>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38150" y="1625600"/>
            <a:ext cx="8277225" cy="41798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07447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547688"/>
            <a:ext cx="2068512" cy="5257800"/>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8150" y="547688"/>
            <a:ext cx="6056313" cy="5257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1014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77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8150" y="547688"/>
            <a:ext cx="8277225" cy="842962"/>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38150" y="1625600"/>
            <a:ext cx="4062413" cy="4179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25600"/>
            <a:ext cx="4062412" cy="4179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0732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29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ound Same Side Corner Rectangle 1"/>
          <p:cNvSpPr/>
          <p:nvPr/>
        </p:nvSpPr>
        <p:spPr>
          <a:xfrm>
            <a:off x="395288" y="511175"/>
            <a:ext cx="4194175" cy="895350"/>
          </a:xfrm>
          <a:prstGeom prst="round2Same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ound Same Side Corner Rectangle 2"/>
          <p:cNvSpPr/>
          <p:nvPr/>
        </p:nvSpPr>
        <p:spPr>
          <a:xfrm rot="10800000">
            <a:off x="395288" y="1412875"/>
            <a:ext cx="4194175" cy="3148013"/>
          </a:xfrm>
          <a:prstGeom prst="round2Same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aseline="-250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1720" y="730250"/>
            <a:ext cx="2324100" cy="457200"/>
          </a:xfrm>
          <a:prstGeom prst="rect">
            <a:avLst/>
          </a:prstGeom>
        </p:spPr>
      </p:pic>
    </p:spTree>
    <p:extLst>
      <p:ext uri="{BB962C8B-B14F-4D97-AF65-F5344CB8AC3E}">
        <p14:creationId xmlns:p14="http://schemas.microsoft.com/office/powerpoint/2010/main" val="62099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8150" y="547688"/>
            <a:ext cx="8277225" cy="842962"/>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38150" y="1625600"/>
            <a:ext cx="8277225" cy="4179888"/>
          </a:xfrm>
          <a:prstGeom prst="rect">
            <a:avLst/>
          </a:prstGeom>
        </p:spPr>
        <p:txBody>
          <a:bodyPr/>
          <a:lstStyle>
            <a:lvl1pP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GB" dirty="0"/>
          </a:p>
        </p:txBody>
      </p:sp>
    </p:spTree>
    <p:extLst>
      <p:ext uri="{BB962C8B-B14F-4D97-AF65-F5344CB8AC3E}">
        <p14:creationId xmlns:p14="http://schemas.microsoft.com/office/powerpoint/2010/main" val="309058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4D4D4D"/>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58589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8150" y="547688"/>
            <a:ext cx="8277225" cy="842962"/>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38150" y="1625600"/>
            <a:ext cx="4062413" cy="4179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25600"/>
            <a:ext cx="4062412" cy="4179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9231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78296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750798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9148019" cy="6858000"/>
          </a:xfrm>
          <a:prstGeom prst="rect">
            <a:avLst/>
          </a:prstGeom>
        </p:spPr>
      </p:pic>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Lst>
  <p:timing>
    <p:tnLst>
      <p:par>
        <p:cTn id="1" dur="indefinite" restart="never" nodeType="tmRoot"/>
      </p:par>
    </p:tnLst>
  </p:timing>
  <p:txStyles>
    <p:titleStyle>
      <a:lvl1pPr algn="l" rtl="0" eaLnBrk="1" fontAlgn="base" hangingPunct="1">
        <a:lnSpc>
          <a:spcPct val="80000"/>
        </a:lnSpc>
        <a:spcBef>
          <a:spcPct val="0"/>
        </a:spcBef>
        <a:spcAft>
          <a:spcPct val="0"/>
        </a:spcAft>
        <a:defRPr sz="2800" b="1">
          <a:solidFill>
            <a:schemeClr val="tx1"/>
          </a:solidFill>
          <a:latin typeface="+mj-lt"/>
          <a:ea typeface="+mj-ea"/>
          <a:cs typeface="+mj-cs"/>
        </a:defRPr>
      </a:lvl1pPr>
      <a:lvl2pPr algn="l" rtl="0" eaLnBrk="1" fontAlgn="base" hangingPunct="1">
        <a:lnSpc>
          <a:spcPct val="80000"/>
        </a:lnSpc>
        <a:spcBef>
          <a:spcPct val="0"/>
        </a:spcBef>
        <a:spcAft>
          <a:spcPct val="0"/>
        </a:spcAft>
        <a:defRPr sz="2800" b="1">
          <a:solidFill>
            <a:schemeClr val="tx1"/>
          </a:solidFill>
          <a:latin typeface="Arial" pitchFamily="34" charset="0"/>
        </a:defRPr>
      </a:lvl2pPr>
      <a:lvl3pPr algn="l" rtl="0" eaLnBrk="1" fontAlgn="base" hangingPunct="1">
        <a:lnSpc>
          <a:spcPct val="80000"/>
        </a:lnSpc>
        <a:spcBef>
          <a:spcPct val="0"/>
        </a:spcBef>
        <a:spcAft>
          <a:spcPct val="0"/>
        </a:spcAft>
        <a:defRPr sz="2800" b="1">
          <a:solidFill>
            <a:schemeClr val="tx1"/>
          </a:solidFill>
          <a:latin typeface="Arial" pitchFamily="34" charset="0"/>
        </a:defRPr>
      </a:lvl3pPr>
      <a:lvl4pPr algn="l" rtl="0" eaLnBrk="1" fontAlgn="base" hangingPunct="1">
        <a:lnSpc>
          <a:spcPct val="80000"/>
        </a:lnSpc>
        <a:spcBef>
          <a:spcPct val="0"/>
        </a:spcBef>
        <a:spcAft>
          <a:spcPct val="0"/>
        </a:spcAft>
        <a:defRPr sz="2800" b="1">
          <a:solidFill>
            <a:schemeClr val="tx1"/>
          </a:solidFill>
          <a:latin typeface="Arial" pitchFamily="34" charset="0"/>
        </a:defRPr>
      </a:lvl4pPr>
      <a:lvl5pPr algn="l" rtl="0" eaLnBrk="1" fontAlgn="base" hangingPunct="1">
        <a:lnSpc>
          <a:spcPct val="80000"/>
        </a:lnSpc>
        <a:spcBef>
          <a:spcPct val="0"/>
        </a:spcBef>
        <a:spcAft>
          <a:spcPct val="0"/>
        </a:spcAft>
        <a:defRPr sz="2800" b="1">
          <a:solidFill>
            <a:schemeClr val="tx1"/>
          </a:solidFill>
          <a:latin typeface="Arial" pitchFamily="34" charset="0"/>
        </a:defRPr>
      </a:lvl5pPr>
      <a:lvl6pPr marL="457200" algn="l" rtl="0" eaLnBrk="1" fontAlgn="base" hangingPunct="1">
        <a:lnSpc>
          <a:spcPct val="80000"/>
        </a:lnSpc>
        <a:spcBef>
          <a:spcPct val="0"/>
        </a:spcBef>
        <a:spcAft>
          <a:spcPct val="0"/>
        </a:spcAft>
        <a:defRPr sz="2800" b="1">
          <a:solidFill>
            <a:schemeClr val="tx1"/>
          </a:solidFill>
          <a:latin typeface="Arial" pitchFamily="34" charset="0"/>
        </a:defRPr>
      </a:lvl6pPr>
      <a:lvl7pPr marL="914400" algn="l" rtl="0" eaLnBrk="1" fontAlgn="base" hangingPunct="1">
        <a:lnSpc>
          <a:spcPct val="80000"/>
        </a:lnSpc>
        <a:spcBef>
          <a:spcPct val="0"/>
        </a:spcBef>
        <a:spcAft>
          <a:spcPct val="0"/>
        </a:spcAft>
        <a:defRPr sz="2800" b="1">
          <a:solidFill>
            <a:schemeClr val="tx1"/>
          </a:solidFill>
          <a:latin typeface="Arial" pitchFamily="34" charset="0"/>
        </a:defRPr>
      </a:lvl7pPr>
      <a:lvl8pPr marL="1371600" algn="l" rtl="0" eaLnBrk="1" fontAlgn="base" hangingPunct="1">
        <a:lnSpc>
          <a:spcPct val="80000"/>
        </a:lnSpc>
        <a:spcBef>
          <a:spcPct val="0"/>
        </a:spcBef>
        <a:spcAft>
          <a:spcPct val="0"/>
        </a:spcAft>
        <a:defRPr sz="2800" b="1">
          <a:solidFill>
            <a:schemeClr val="tx1"/>
          </a:solidFill>
          <a:latin typeface="Arial" pitchFamily="34" charset="0"/>
        </a:defRPr>
      </a:lvl8pPr>
      <a:lvl9pPr marL="1828800" algn="l" rtl="0" eaLnBrk="1" fontAlgn="base" hangingPunct="1">
        <a:lnSpc>
          <a:spcPct val="80000"/>
        </a:lnSpc>
        <a:spcBef>
          <a:spcPct val="0"/>
        </a:spcBef>
        <a:spcAft>
          <a:spcPct val="0"/>
        </a:spcAft>
        <a:defRPr sz="2800" b="1">
          <a:solidFill>
            <a:schemeClr val="tx1"/>
          </a:solidFill>
          <a:latin typeface="Arial" pitchFamily="34" charset="0"/>
        </a:defRPr>
      </a:lvl9pPr>
    </p:titleStyle>
    <p:bodyStyle>
      <a:lvl1pPr marL="342900" indent="-342900" algn="l" rtl="0" eaLnBrk="1" fontAlgn="base" hangingPunct="1">
        <a:lnSpc>
          <a:spcPct val="80000"/>
        </a:lnSpc>
        <a:spcBef>
          <a:spcPct val="0"/>
        </a:spcBef>
        <a:spcAft>
          <a:spcPct val="0"/>
        </a:spcAft>
        <a:defRPr b="1">
          <a:solidFill>
            <a:srgbClr val="4D4D4D"/>
          </a:solidFill>
          <a:latin typeface="+mn-lt"/>
          <a:ea typeface="+mn-ea"/>
          <a:cs typeface="+mn-cs"/>
        </a:defRPr>
      </a:lvl1pPr>
      <a:lvl2pPr marL="1588" indent="455613" algn="l" rtl="0" eaLnBrk="1" fontAlgn="base" hangingPunct="1">
        <a:spcBef>
          <a:spcPct val="40000"/>
        </a:spcBef>
        <a:spcAft>
          <a:spcPct val="0"/>
        </a:spcAft>
        <a:defRPr sz="1600">
          <a:solidFill>
            <a:srgbClr val="4D4D4D"/>
          </a:solidFill>
          <a:latin typeface="+mn-lt"/>
        </a:defRPr>
      </a:lvl2pPr>
      <a:lvl3pPr marL="180975" indent="-177800" algn="l" rtl="0" eaLnBrk="1" fontAlgn="base" hangingPunct="1">
        <a:spcBef>
          <a:spcPct val="30000"/>
        </a:spcBef>
        <a:spcAft>
          <a:spcPct val="0"/>
        </a:spcAft>
        <a:buChar char="•"/>
        <a:defRPr sz="1600">
          <a:solidFill>
            <a:srgbClr val="4D4D4D"/>
          </a:solidFill>
          <a:latin typeface="+mn-lt"/>
        </a:defRPr>
      </a:lvl3pPr>
      <a:lvl4pPr marL="411163" indent="-228600" algn="l" rtl="0" eaLnBrk="1" fontAlgn="base" hangingPunct="1">
        <a:spcBef>
          <a:spcPct val="30000"/>
        </a:spcBef>
        <a:spcAft>
          <a:spcPct val="0"/>
        </a:spcAft>
        <a:buChar char="–"/>
        <a:defRPr sz="1600">
          <a:solidFill>
            <a:srgbClr val="4D4D4D"/>
          </a:solidFill>
          <a:latin typeface="+mn-lt"/>
        </a:defRPr>
      </a:lvl4pPr>
      <a:lvl5pPr marL="641350" indent="-228600" algn="l" rtl="0" eaLnBrk="1" fontAlgn="base" hangingPunct="1">
        <a:spcBef>
          <a:spcPct val="30000"/>
        </a:spcBef>
        <a:spcAft>
          <a:spcPct val="0"/>
        </a:spcAft>
        <a:buChar char="–"/>
        <a:defRPr sz="1600">
          <a:solidFill>
            <a:srgbClr val="4D4D4D"/>
          </a:solidFill>
          <a:latin typeface="+mn-lt"/>
        </a:defRPr>
      </a:lvl5pPr>
      <a:lvl6pPr marL="1098550" indent="-228600" algn="l" rtl="0" eaLnBrk="1" fontAlgn="base" hangingPunct="1">
        <a:spcBef>
          <a:spcPct val="30000"/>
        </a:spcBef>
        <a:spcAft>
          <a:spcPct val="0"/>
        </a:spcAft>
        <a:buChar char="–"/>
        <a:defRPr sz="1600">
          <a:solidFill>
            <a:srgbClr val="4D4D4D"/>
          </a:solidFill>
          <a:latin typeface="+mn-lt"/>
        </a:defRPr>
      </a:lvl6pPr>
      <a:lvl7pPr marL="1555750" indent="-228600" algn="l" rtl="0" eaLnBrk="1" fontAlgn="base" hangingPunct="1">
        <a:spcBef>
          <a:spcPct val="30000"/>
        </a:spcBef>
        <a:spcAft>
          <a:spcPct val="0"/>
        </a:spcAft>
        <a:buChar char="–"/>
        <a:defRPr sz="1600">
          <a:solidFill>
            <a:srgbClr val="4D4D4D"/>
          </a:solidFill>
          <a:latin typeface="+mn-lt"/>
        </a:defRPr>
      </a:lvl7pPr>
      <a:lvl8pPr marL="2012950" indent="-228600" algn="l" rtl="0" eaLnBrk="1" fontAlgn="base" hangingPunct="1">
        <a:spcBef>
          <a:spcPct val="30000"/>
        </a:spcBef>
        <a:spcAft>
          <a:spcPct val="0"/>
        </a:spcAft>
        <a:buChar char="–"/>
        <a:defRPr sz="1600">
          <a:solidFill>
            <a:srgbClr val="4D4D4D"/>
          </a:solidFill>
          <a:latin typeface="+mn-lt"/>
        </a:defRPr>
      </a:lvl8pPr>
      <a:lvl9pPr marL="2470150" indent="-228600" algn="l" rtl="0" eaLnBrk="1" fontAlgn="base" hangingPunct="1">
        <a:spcBef>
          <a:spcPct val="30000"/>
        </a:spcBef>
        <a:spcAft>
          <a:spcPct val="0"/>
        </a:spcAft>
        <a:buChar char="–"/>
        <a:defRPr sz="16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 name="Picture 2" descr="R:\Depts\Communications\Marketing\Branding\HEE graphic elements\Rectangle box\PNG format\Rec-Boxed-bracket---WHITE_left-aligned.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512" y="0"/>
            <a:ext cx="8964488" cy="664197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a:spLocks noGrp="1" noChangeArrowheads="1"/>
          </p:cNvSpPr>
          <p:nvPr>
            <p:ph type="title"/>
          </p:nvPr>
        </p:nvSpPr>
        <p:spPr bwMode="auto">
          <a:xfrm>
            <a:off x="438150" y="547688"/>
            <a:ext cx="8277225"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2" name="Rectangle 3"/>
          <p:cNvSpPr>
            <a:spLocks noGrp="1" noChangeArrowheads="1"/>
          </p:cNvSpPr>
          <p:nvPr>
            <p:ph type="body" idx="1"/>
          </p:nvPr>
        </p:nvSpPr>
        <p:spPr bwMode="auto">
          <a:xfrm>
            <a:off x="438150" y="1625600"/>
            <a:ext cx="8277225"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What 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4"/>
            <a:endParaRPr lang="en-GB" dirty="0" smtClean="0"/>
          </a:p>
          <a:p>
            <a:pPr lvl="4"/>
            <a:endParaRPr lang="en-GB" dirty="0" smtClean="0"/>
          </a:p>
        </p:txBody>
      </p:sp>
      <p:sp>
        <p:nvSpPr>
          <p:cNvPr id="19" name="TextBox 9"/>
          <p:cNvSpPr txBox="1">
            <a:spLocks noChangeArrowheads="1"/>
          </p:cNvSpPr>
          <p:nvPr/>
        </p:nvSpPr>
        <p:spPr bwMode="auto">
          <a:xfrm>
            <a:off x="395536" y="6165304"/>
            <a:ext cx="21602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defRPr/>
            </a:pPr>
            <a:r>
              <a:rPr lang="en-GB" sz="1400" b="1" i="1" dirty="0" smtClean="0">
                <a:solidFill>
                  <a:schemeClr val="bg1"/>
                </a:solidFill>
                <a:latin typeface="Frutiger Neue LT Pro Regular" pitchFamily="34" charset="0"/>
                <a:cs typeface="Arial" charset="0"/>
              </a:rPr>
              <a:t>Developing people for</a:t>
            </a:r>
          </a:p>
          <a:p>
            <a:pPr algn="l" eaLnBrk="1" hangingPunct="1">
              <a:defRPr/>
            </a:pPr>
            <a:r>
              <a:rPr lang="en-GB" sz="1400" b="1" i="1" dirty="0" smtClean="0">
                <a:solidFill>
                  <a:schemeClr val="bg1"/>
                </a:solidFill>
                <a:latin typeface="Frutiger Neue LT Pro Regular" pitchFamily="34" charset="0"/>
                <a:cs typeface="Arial" charset="0"/>
              </a:rPr>
              <a:t>health and healthcare</a:t>
            </a:r>
            <a:endParaRPr lang="en-GB" sz="1400" dirty="0" smtClean="0">
              <a:solidFill>
                <a:schemeClr val="bg1"/>
              </a:solidFill>
              <a:latin typeface="Frutiger Neue LT Pro Regular" pitchFamily="34" charset="0"/>
              <a:cs typeface="Arial" charset="0"/>
            </a:endParaRPr>
          </a:p>
        </p:txBody>
      </p:sp>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44208" y="6184776"/>
            <a:ext cx="2324100" cy="457200"/>
          </a:xfrm>
          <a:prstGeom prst="rect">
            <a:avLst/>
          </a:prstGeom>
        </p:spPr>
      </p:pic>
    </p:spTree>
  </p:cSld>
  <p:clrMap bg1="lt1" tx1="dk1" bg2="lt2" tx2="dk2" accent1="accent1" accent2="accent2" accent3="accent3" accent4="accent4" accent5="accent5" accent6="accent6" hlink="hlink" folHlink="folHlink"/>
  <p:sldLayoutIdLst>
    <p:sldLayoutId id="2147483801"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iming>
    <p:tnLst>
      <p:par>
        <p:cTn id="1" dur="indefinite" restart="never" nodeType="tmRoot"/>
      </p:par>
    </p:tnLst>
  </p:timing>
  <p:txStyles>
    <p:titleStyle>
      <a:lvl1pPr algn="l" rtl="0" eaLnBrk="1" fontAlgn="base" hangingPunct="1">
        <a:lnSpc>
          <a:spcPct val="80000"/>
        </a:lnSpc>
        <a:spcBef>
          <a:spcPct val="0"/>
        </a:spcBef>
        <a:spcAft>
          <a:spcPct val="0"/>
        </a:spcAft>
        <a:defRPr sz="2800" b="1">
          <a:solidFill>
            <a:srgbClr val="0072C6"/>
          </a:solidFill>
          <a:latin typeface="+mj-lt"/>
          <a:ea typeface="+mj-ea"/>
          <a:cs typeface="+mj-cs"/>
        </a:defRPr>
      </a:lvl1pPr>
      <a:lvl2pPr algn="l" rtl="0" eaLnBrk="1" fontAlgn="base" hangingPunct="1">
        <a:lnSpc>
          <a:spcPct val="80000"/>
        </a:lnSpc>
        <a:spcBef>
          <a:spcPct val="0"/>
        </a:spcBef>
        <a:spcAft>
          <a:spcPct val="0"/>
        </a:spcAft>
        <a:defRPr sz="2800" b="1">
          <a:solidFill>
            <a:schemeClr val="tx1"/>
          </a:solidFill>
          <a:latin typeface="Arial" pitchFamily="34" charset="0"/>
        </a:defRPr>
      </a:lvl2pPr>
      <a:lvl3pPr algn="l" rtl="0" eaLnBrk="1" fontAlgn="base" hangingPunct="1">
        <a:lnSpc>
          <a:spcPct val="80000"/>
        </a:lnSpc>
        <a:spcBef>
          <a:spcPct val="0"/>
        </a:spcBef>
        <a:spcAft>
          <a:spcPct val="0"/>
        </a:spcAft>
        <a:defRPr sz="2800" b="1">
          <a:solidFill>
            <a:schemeClr val="tx1"/>
          </a:solidFill>
          <a:latin typeface="Arial" pitchFamily="34" charset="0"/>
        </a:defRPr>
      </a:lvl3pPr>
      <a:lvl4pPr algn="l" rtl="0" eaLnBrk="1" fontAlgn="base" hangingPunct="1">
        <a:lnSpc>
          <a:spcPct val="80000"/>
        </a:lnSpc>
        <a:spcBef>
          <a:spcPct val="0"/>
        </a:spcBef>
        <a:spcAft>
          <a:spcPct val="0"/>
        </a:spcAft>
        <a:defRPr sz="2800" b="1">
          <a:solidFill>
            <a:schemeClr val="tx1"/>
          </a:solidFill>
          <a:latin typeface="Arial" pitchFamily="34" charset="0"/>
        </a:defRPr>
      </a:lvl4pPr>
      <a:lvl5pPr algn="l" rtl="0" eaLnBrk="1" fontAlgn="base" hangingPunct="1">
        <a:lnSpc>
          <a:spcPct val="80000"/>
        </a:lnSpc>
        <a:spcBef>
          <a:spcPct val="0"/>
        </a:spcBef>
        <a:spcAft>
          <a:spcPct val="0"/>
        </a:spcAft>
        <a:defRPr sz="2800" b="1">
          <a:solidFill>
            <a:schemeClr val="tx1"/>
          </a:solidFill>
          <a:latin typeface="Arial" pitchFamily="34" charset="0"/>
        </a:defRPr>
      </a:lvl5pPr>
      <a:lvl6pPr marL="457200" algn="l" rtl="0" eaLnBrk="1" fontAlgn="base" hangingPunct="1">
        <a:lnSpc>
          <a:spcPct val="80000"/>
        </a:lnSpc>
        <a:spcBef>
          <a:spcPct val="0"/>
        </a:spcBef>
        <a:spcAft>
          <a:spcPct val="0"/>
        </a:spcAft>
        <a:defRPr sz="2800" b="1">
          <a:solidFill>
            <a:schemeClr val="tx1"/>
          </a:solidFill>
          <a:latin typeface="Arial" pitchFamily="34" charset="0"/>
        </a:defRPr>
      </a:lvl6pPr>
      <a:lvl7pPr marL="914400" algn="l" rtl="0" eaLnBrk="1" fontAlgn="base" hangingPunct="1">
        <a:lnSpc>
          <a:spcPct val="80000"/>
        </a:lnSpc>
        <a:spcBef>
          <a:spcPct val="0"/>
        </a:spcBef>
        <a:spcAft>
          <a:spcPct val="0"/>
        </a:spcAft>
        <a:defRPr sz="2800" b="1">
          <a:solidFill>
            <a:schemeClr val="tx1"/>
          </a:solidFill>
          <a:latin typeface="Arial" pitchFamily="34" charset="0"/>
        </a:defRPr>
      </a:lvl7pPr>
      <a:lvl8pPr marL="1371600" algn="l" rtl="0" eaLnBrk="1" fontAlgn="base" hangingPunct="1">
        <a:lnSpc>
          <a:spcPct val="80000"/>
        </a:lnSpc>
        <a:spcBef>
          <a:spcPct val="0"/>
        </a:spcBef>
        <a:spcAft>
          <a:spcPct val="0"/>
        </a:spcAft>
        <a:defRPr sz="2800" b="1">
          <a:solidFill>
            <a:schemeClr val="tx1"/>
          </a:solidFill>
          <a:latin typeface="Arial" pitchFamily="34" charset="0"/>
        </a:defRPr>
      </a:lvl8pPr>
      <a:lvl9pPr marL="1828800" algn="l" rtl="0" eaLnBrk="1" fontAlgn="base" hangingPunct="1">
        <a:lnSpc>
          <a:spcPct val="80000"/>
        </a:lnSpc>
        <a:spcBef>
          <a:spcPct val="0"/>
        </a:spcBef>
        <a:spcAft>
          <a:spcPct val="0"/>
        </a:spcAft>
        <a:defRPr sz="2800" b="1">
          <a:solidFill>
            <a:schemeClr val="tx1"/>
          </a:solidFill>
          <a:latin typeface="Arial" pitchFamily="34" charset="0"/>
        </a:defRPr>
      </a:lvl9pPr>
    </p:titleStyle>
    <p:bodyStyle>
      <a:lvl1pPr marL="342900" indent="-342900" algn="l" rtl="0" eaLnBrk="1" fontAlgn="base" hangingPunct="1">
        <a:lnSpc>
          <a:spcPct val="80000"/>
        </a:lnSpc>
        <a:spcBef>
          <a:spcPct val="0"/>
        </a:spcBef>
        <a:spcAft>
          <a:spcPct val="0"/>
        </a:spcAft>
        <a:defRPr b="1">
          <a:solidFill>
            <a:srgbClr val="4D4D4D"/>
          </a:solidFill>
          <a:latin typeface="+mn-lt"/>
          <a:ea typeface="+mn-ea"/>
          <a:cs typeface="+mn-cs"/>
        </a:defRPr>
      </a:lvl1pPr>
      <a:lvl2pPr marL="1588" indent="455613" algn="l" rtl="0" eaLnBrk="1" fontAlgn="base" hangingPunct="1">
        <a:spcBef>
          <a:spcPct val="40000"/>
        </a:spcBef>
        <a:spcAft>
          <a:spcPct val="0"/>
        </a:spcAft>
        <a:defRPr sz="1600">
          <a:solidFill>
            <a:srgbClr val="4D4D4D"/>
          </a:solidFill>
          <a:latin typeface="+mn-lt"/>
        </a:defRPr>
      </a:lvl2pPr>
      <a:lvl3pPr marL="180975" indent="-177800" algn="l" rtl="0" eaLnBrk="1" fontAlgn="base" hangingPunct="1">
        <a:spcBef>
          <a:spcPct val="30000"/>
        </a:spcBef>
        <a:spcAft>
          <a:spcPct val="0"/>
        </a:spcAft>
        <a:buChar char="•"/>
        <a:defRPr sz="1600">
          <a:solidFill>
            <a:srgbClr val="4D4D4D"/>
          </a:solidFill>
          <a:latin typeface="+mn-lt"/>
        </a:defRPr>
      </a:lvl3pPr>
      <a:lvl4pPr marL="411163" indent="-228600" algn="l" rtl="0" eaLnBrk="1" fontAlgn="base" hangingPunct="1">
        <a:spcBef>
          <a:spcPct val="30000"/>
        </a:spcBef>
        <a:spcAft>
          <a:spcPct val="0"/>
        </a:spcAft>
        <a:buChar char="–"/>
        <a:defRPr sz="1600">
          <a:solidFill>
            <a:srgbClr val="4D4D4D"/>
          </a:solidFill>
          <a:latin typeface="+mn-lt"/>
        </a:defRPr>
      </a:lvl4pPr>
      <a:lvl5pPr marL="641350" indent="-228600" algn="l" rtl="0" eaLnBrk="1" fontAlgn="base" hangingPunct="1">
        <a:spcBef>
          <a:spcPct val="30000"/>
        </a:spcBef>
        <a:spcAft>
          <a:spcPct val="0"/>
        </a:spcAft>
        <a:buChar char="–"/>
        <a:defRPr sz="1600">
          <a:solidFill>
            <a:srgbClr val="4D4D4D"/>
          </a:solidFill>
          <a:latin typeface="+mn-lt"/>
        </a:defRPr>
      </a:lvl5pPr>
      <a:lvl6pPr marL="1098550" indent="-228600" algn="l" rtl="0" eaLnBrk="1" fontAlgn="base" hangingPunct="1">
        <a:spcBef>
          <a:spcPct val="30000"/>
        </a:spcBef>
        <a:spcAft>
          <a:spcPct val="0"/>
        </a:spcAft>
        <a:buChar char="–"/>
        <a:defRPr sz="1600">
          <a:solidFill>
            <a:srgbClr val="4D4D4D"/>
          </a:solidFill>
          <a:latin typeface="+mn-lt"/>
        </a:defRPr>
      </a:lvl6pPr>
      <a:lvl7pPr marL="1555750" indent="-228600" algn="l" rtl="0" eaLnBrk="1" fontAlgn="base" hangingPunct="1">
        <a:spcBef>
          <a:spcPct val="30000"/>
        </a:spcBef>
        <a:spcAft>
          <a:spcPct val="0"/>
        </a:spcAft>
        <a:buChar char="–"/>
        <a:defRPr sz="1600">
          <a:solidFill>
            <a:srgbClr val="4D4D4D"/>
          </a:solidFill>
          <a:latin typeface="+mn-lt"/>
        </a:defRPr>
      </a:lvl7pPr>
      <a:lvl8pPr marL="2012950" indent="-228600" algn="l" rtl="0" eaLnBrk="1" fontAlgn="base" hangingPunct="1">
        <a:spcBef>
          <a:spcPct val="30000"/>
        </a:spcBef>
        <a:spcAft>
          <a:spcPct val="0"/>
        </a:spcAft>
        <a:buChar char="–"/>
        <a:defRPr sz="1600">
          <a:solidFill>
            <a:srgbClr val="4D4D4D"/>
          </a:solidFill>
          <a:latin typeface="+mn-lt"/>
        </a:defRPr>
      </a:lvl8pPr>
      <a:lvl9pPr marL="2470150" indent="-228600" algn="l" rtl="0" eaLnBrk="1" fontAlgn="base" hangingPunct="1">
        <a:spcBef>
          <a:spcPct val="30000"/>
        </a:spcBef>
        <a:spcAft>
          <a:spcPct val="0"/>
        </a:spcAft>
        <a:buChar char="–"/>
        <a:defRPr sz="16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lpmde.ac.uk/teamup" TargetMode="External"/><Relationship Id="rId7" Type="http://schemas.openxmlformats.org/officeDocument/2006/relationships/image" Target="../media/image42.jp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mailto:TeamUp@southlondon.hee.nhs.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g"/><Relationship Id="rId18" Type="http://schemas.openxmlformats.org/officeDocument/2006/relationships/image" Target="../media/image23.jpeg"/><Relationship Id="rId26" Type="http://schemas.openxmlformats.org/officeDocument/2006/relationships/image" Target="../media/image31.jpg"/><Relationship Id="rId3" Type="http://schemas.openxmlformats.org/officeDocument/2006/relationships/image" Target="../media/image9.png"/><Relationship Id="rId21" Type="http://schemas.openxmlformats.org/officeDocument/2006/relationships/image" Target="../media/image26.png"/><Relationship Id="rId7" Type="http://schemas.openxmlformats.org/officeDocument/2006/relationships/image" Target="../media/image13.png"/><Relationship Id="rId12" Type="http://schemas.openxmlformats.org/officeDocument/2006/relationships/image" Target="cid:image001.jpg@01CEE141.43FB2760" TargetMode="External"/><Relationship Id="rId17" Type="http://schemas.openxmlformats.org/officeDocument/2006/relationships/image" Target="../media/image22.jpg"/><Relationship Id="rId25"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1.png"/><Relationship Id="rId20"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12.jpg"/><Relationship Id="rId11" Type="http://schemas.openxmlformats.org/officeDocument/2006/relationships/image" Target="../media/image17.jpeg"/><Relationship Id="rId24" Type="http://schemas.openxmlformats.org/officeDocument/2006/relationships/image" Target="../media/image29.jpg"/><Relationship Id="rId5" Type="http://schemas.openxmlformats.org/officeDocument/2006/relationships/image" Target="../media/image11.PNG"/><Relationship Id="rId15" Type="http://schemas.openxmlformats.org/officeDocument/2006/relationships/image" Target="../media/image20.png"/><Relationship Id="rId23" Type="http://schemas.openxmlformats.org/officeDocument/2006/relationships/image" Target="../media/image28.jpg"/><Relationship Id="rId10" Type="http://schemas.openxmlformats.org/officeDocument/2006/relationships/image" Target="../media/image16.jpg"/><Relationship Id="rId19" Type="http://schemas.openxmlformats.org/officeDocument/2006/relationships/image" Target="../media/image24.jp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19.png"/><Relationship Id="rId22" Type="http://schemas.openxmlformats.org/officeDocument/2006/relationships/image" Target="../media/image2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95536" y="1772816"/>
            <a:ext cx="6696744" cy="3600400"/>
          </a:xfrm>
          <a:prstGeom prst="rect">
            <a:avLst/>
          </a:prstGeom>
        </p:spPr>
        <p:txBody>
          <a:bodyPr vert="horz" lIns="91440" tIns="45720" rIns="91440" bIns="45720" rtlCol="0">
            <a:normAutofit fontScale="62500" lnSpcReduction="20000"/>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8000" b="0" i="0" u="none" strike="noStrike" kern="1200" cap="none" spc="0" normalizeH="0" baseline="0" noProof="0" dirty="0" smtClean="0">
                <a:ln>
                  <a:noFill/>
                </a:ln>
                <a:solidFill>
                  <a:srgbClr val="FFFFFF"/>
                </a:solidFill>
                <a:effectLst/>
                <a:uLnTx/>
                <a:uFillTx/>
                <a:latin typeface="+mj-lt"/>
                <a:cs typeface="Frutiga"/>
              </a:rPr>
              <a:t>Team</a:t>
            </a:r>
            <a:r>
              <a:rPr kumimoji="0" lang="en-US" sz="8000" b="0" i="0" u="none" strike="noStrike" kern="1200" cap="none" spc="0" normalizeH="0" noProof="0" dirty="0" smtClean="0">
                <a:ln>
                  <a:noFill/>
                </a:ln>
                <a:solidFill>
                  <a:srgbClr val="FFFFFF"/>
                </a:solidFill>
                <a:effectLst/>
                <a:uLnTx/>
                <a:uFillTx/>
                <a:latin typeface="+mj-lt"/>
                <a:cs typeface="Frutiga"/>
              </a:rPr>
              <a:t> Up</a:t>
            </a:r>
          </a:p>
          <a:p>
            <a:pPr lvl="0" algn="r" defTabSz="457200" fontAlgn="auto">
              <a:spcBef>
                <a:spcPct val="20000"/>
              </a:spcBef>
              <a:spcAft>
                <a:spcPts val="0"/>
              </a:spcAft>
              <a:defRPr/>
            </a:pPr>
            <a:r>
              <a:rPr lang="en-GB" sz="5300" dirty="0" smtClean="0">
                <a:solidFill>
                  <a:srgbClr val="FFFFFF"/>
                </a:solidFill>
                <a:latin typeface="+mj-lt"/>
                <a:cs typeface="Frutiga"/>
              </a:rPr>
              <a:t>An innovative approach to multi-professional learning</a:t>
            </a:r>
          </a:p>
          <a:p>
            <a:pPr lvl="0" algn="r" defTabSz="457200" fontAlgn="auto">
              <a:spcBef>
                <a:spcPct val="20000"/>
              </a:spcBef>
              <a:spcAft>
                <a:spcPts val="0"/>
              </a:spcAft>
              <a:defRPr/>
            </a:pPr>
            <a:endParaRPr kumimoji="0" lang="en-US" sz="4000" b="0" i="0" u="none" strike="noStrike" kern="1200" cap="none" spc="0" normalizeH="0" baseline="0" noProof="0" dirty="0" smtClean="0">
              <a:ln>
                <a:noFill/>
              </a:ln>
              <a:solidFill>
                <a:srgbClr val="FFFFFF"/>
              </a:solidFill>
              <a:effectLst/>
              <a:uLnTx/>
              <a:uFillTx/>
              <a:latin typeface="+mj-lt"/>
              <a:cs typeface="Frutiga"/>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en-US" sz="4000" dirty="0" smtClean="0">
                <a:solidFill>
                  <a:srgbClr val="FFFFFF"/>
                </a:solidFill>
                <a:latin typeface="+mj-lt"/>
                <a:cs typeface="Frutiga"/>
              </a:rPr>
              <a:t>Jessica </a:t>
            </a:r>
            <a:r>
              <a:rPr lang="en-US" sz="4000" dirty="0" err="1" smtClean="0">
                <a:solidFill>
                  <a:srgbClr val="FFFFFF"/>
                </a:solidFill>
                <a:latin typeface="+mj-lt"/>
                <a:cs typeface="Frutiga"/>
              </a:rPr>
              <a:t>Lainchbury</a:t>
            </a:r>
            <a:r>
              <a:rPr lang="en-US" sz="4000" dirty="0" smtClean="0">
                <a:solidFill>
                  <a:srgbClr val="FFFFFF"/>
                </a:solidFill>
                <a:latin typeface="+mj-lt"/>
                <a:cs typeface="Frutiga"/>
              </a:rPr>
              <a:t> </a:t>
            </a:r>
            <a:endParaRPr lang="en-US" sz="4000" dirty="0" smtClean="0">
              <a:solidFill>
                <a:srgbClr val="FFFFFF"/>
              </a:solidFill>
              <a:latin typeface="+mj-lt"/>
              <a:cs typeface="Frutiga"/>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en-US" sz="4000" dirty="0" smtClean="0">
                <a:solidFill>
                  <a:srgbClr val="FFFFFF"/>
                </a:solidFill>
                <a:latin typeface="+mj-lt"/>
                <a:cs typeface="Frutiga"/>
              </a:rPr>
              <a:t>HEE </a:t>
            </a:r>
            <a:r>
              <a:rPr lang="en-US" sz="4000" dirty="0" smtClean="0">
                <a:solidFill>
                  <a:srgbClr val="FFFFFF"/>
                </a:solidFill>
                <a:latin typeface="+mj-lt"/>
                <a:cs typeface="Frutiga"/>
              </a:rPr>
              <a:t>South </a:t>
            </a:r>
            <a:r>
              <a:rPr lang="en-US" sz="4000" dirty="0" smtClean="0">
                <a:solidFill>
                  <a:srgbClr val="FFFFFF"/>
                </a:solidFill>
                <a:latin typeface="+mj-lt"/>
                <a:cs typeface="Frutiga"/>
              </a:rPr>
              <a:t>London</a:t>
            </a:r>
          </a:p>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lang="en-US" sz="4000" dirty="0" smtClean="0">
              <a:solidFill>
                <a:srgbClr val="FFFFFF"/>
              </a:solidFill>
              <a:latin typeface="+mj-lt"/>
              <a:cs typeface="Frutiga"/>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en-US" sz="4000" dirty="0" smtClean="0">
                <a:solidFill>
                  <a:srgbClr val="FFFFFF"/>
                </a:solidFill>
                <a:latin typeface="+mj-lt"/>
                <a:cs typeface="Frutiga"/>
              </a:rPr>
              <a:t>@</a:t>
            </a:r>
            <a:r>
              <a:rPr lang="en-US" sz="4000" dirty="0" err="1" smtClean="0">
                <a:solidFill>
                  <a:srgbClr val="FFFFFF"/>
                </a:solidFill>
                <a:latin typeface="+mj-lt"/>
                <a:cs typeface="Frutiga"/>
              </a:rPr>
              <a:t>teamuplondon</a:t>
            </a:r>
            <a:endParaRPr lang="en-US" sz="4000" dirty="0" smtClean="0">
              <a:solidFill>
                <a:srgbClr val="FFFFFF"/>
              </a:solidFill>
              <a:latin typeface="+mj-lt"/>
              <a:cs typeface="Frutiga"/>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lang="en-US" sz="4000" dirty="0" smtClean="0">
              <a:solidFill>
                <a:srgbClr val="FFFFFF"/>
              </a:solidFill>
              <a:latin typeface="+mj-lt"/>
              <a:cs typeface="Frutiga"/>
            </a:endParaRPr>
          </a:p>
        </p:txBody>
      </p:sp>
    </p:spTree>
    <p:extLst>
      <p:ext uri="{BB962C8B-B14F-4D97-AF65-F5344CB8AC3E}">
        <p14:creationId xmlns:p14="http://schemas.microsoft.com/office/powerpoint/2010/main" val="3691750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77225" cy="842962"/>
          </a:xfrm>
        </p:spPr>
        <p:txBody>
          <a:bodyPr/>
          <a:lstStyle/>
          <a:p>
            <a:r>
              <a:rPr lang="en-GB" sz="4400" dirty="0" smtClean="0"/>
              <a:t>Challenges</a:t>
            </a:r>
            <a:endParaRPr lang="en-GB" sz="4400" dirty="0"/>
          </a:p>
        </p:txBody>
      </p:sp>
      <p:sp>
        <p:nvSpPr>
          <p:cNvPr id="3" name="Content Placeholder 2"/>
          <p:cNvSpPr>
            <a:spLocks noGrp="1"/>
          </p:cNvSpPr>
          <p:nvPr>
            <p:ph idx="1"/>
          </p:nvPr>
        </p:nvSpPr>
        <p:spPr>
          <a:xfrm>
            <a:off x="467544" y="1628800"/>
            <a:ext cx="8277225" cy="4179888"/>
          </a:xfrm>
        </p:spPr>
        <p:txBody>
          <a:bodyPr/>
          <a:lstStyle/>
          <a:p>
            <a:pPr>
              <a:spcBef>
                <a:spcPts val="0"/>
              </a:spcBef>
              <a:buFont typeface="Arial" panose="020B0604020202020204" pitchFamily="34" charset="0"/>
              <a:buChar char="•"/>
            </a:pPr>
            <a:r>
              <a:rPr lang="en-GB" sz="2000" b="0" dirty="0"/>
              <a:t>Timing round to suit both students and trainees</a:t>
            </a:r>
          </a:p>
          <a:p>
            <a:pPr>
              <a:spcBef>
                <a:spcPts val="0"/>
              </a:spcBef>
              <a:buFont typeface="Arial" panose="020B0604020202020204" pitchFamily="34" charset="0"/>
              <a:buChar char="•"/>
            </a:pPr>
            <a:endParaRPr lang="en-GB" sz="2000" b="0" dirty="0"/>
          </a:p>
          <a:p>
            <a:pPr>
              <a:spcBef>
                <a:spcPts val="0"/>
              </a:spcBef>
              <a:buFont typeface="Arial" panose="020B0604020202020204" pitchFamily="34" charset="0"/>
              <a:buChar char="•"/>
            </a:pPr>
            <a:r>
              <a:rPr lang="en-GB" sz="2000" b="0" dirty="0"/>
              <a:t>Availability and coordinating busy schedules</a:t>
            </a:r>
          </a:p>
          <a:p>
            <a:pPr>
              <a:spcBef>
                <a:spcPts val="0"/>
              </a:spcBef>
              <a:buFont typeface="Arial" panose="020B0604020202020204" pitchFamily="34" charset="0"/>
              <a:buChar char="•"/>
            </a:pPr>
            <a:endParaRPr lang="en-GB" sz="2000" b="0" dirty="0"/>
          </a:p>
          <a:p>
            <a:pPr>
              <a:spcBef>
                <a:spcPts val="0"/>
              </a:spcBef>
              <a:buFont typeface="Arial" panose="020B0604020202020204" pitchFamily="34" charset="0"/>
              <a:buChar char="•"/>
            </a:pPr>
            <a:r>
              <a:rPr lang="en-GB" sz="2000" b="0" dirty="0"/>
              <a:t>Lack of leadership</a:t>
            </a:r>
          </a:p>
          <a:p>
            <a:pPr>
              <a:spcBef>
                <a:spcPts val="0"/>
              </a:spcBef>
              <a:buFont typeface="Arial" panose="020B0604020202020204" pitchFamily="34" charset="0"/>
              <a:buChar char="•"/>
            </a:pPr>
            <a:endParaRPr lang="en-GB" sz="2000" b="0" dirty="0"/>
          </a:p>
          <a:p>
            <a:pPr>
              <a:spcBef>
                <a:spcPts val="0"/>
              </a:spcBef>
              <a:buFont typeface="Arial" panose="020B0604020202020204" pitchFamily="34" charset="0"/>
              <a:buChar char="•"/>
            </a:pPr>
            <a:r>
              <a:rPr lang="en-GB" sz="2000" b="0" dirty="0"/>
              <a:t>Low student uptake relative to trainees</a:t>
            </a:r>
          </a:p>
          <a:p>
            <a:pPr>
              <a:spcBef>
                <a:spcPts val="0"/>
              </a:spcBef>
              <a:buFont typeface="Arial" panose="020B0604020202020204" pitchFamily="34" charset="0"/>
              <a:buChar char="•"/>
            </a:pPr>
            <a:endParaRPr lang="en-GB" sz="2000" b="0" dirty="0"/>
          </a:p>
          <a:p>
            <a:pPr>
              <a:spcBef>
                <a:spcPts val="0"/>
              </a:spcBef>
              <a:buFont typeface="Arial" panose="020B0604020202020204" pitchFamily="34" charset="0"/>
              <a:buChar char="•"/>
            </a:pPr>
            <a:r>
              <a:rPr lang="en-GB" sz="2000" b="0" dirty="0"/>
              <a:t>Retention</a:t>
            </a:r>
          </a:p>
          <a:p>
            <a:pPr>
              <a:spcBef>
                <a:spcPts val="0"/>
              </a:spcBef>
              <a:buFont typeface="Arial" panose="020B0604020202020204" pitchFamily="34" charset="0"/>
              <a:buChar char="•"/>
            </a:pPr>
            <a:endParaRPr lang="en-GB" sz="2000" b="0" dirty="0"/>
          </a:p>
          <a:p>
            <a:pPr>
              <a:spcBef>
                <a:spcPts val="0"/>
              </a:spcBef>
              <a:buFont typeface="Arial" panose="020B0604020202020204" pitchFamily="34" charset="0"/>
              <a:buChar char="•"/>
            </a:pPr>
            <a:r>
              <a:rPr lang="en-GB" sz="2000" b="0" dirty="0"/>
              <a:t>Equal distribution of projects across London</a:t>
            </a:r>
            <a:endParaRPr lang="en-GB" sz="2000" b="0" dirty="0"/>
          </a:p>
        </p:txBody>
      </p:sp>
    </p:spTree>
    <p:extLst>
      <p:ext uri="{BB962C8B-B14F-4D97-AF65-F5344CB8AC3E}">
        <p14:creationId xmlns:p14="http://schemas.microsoft.com/office/powerpoint/2010/main" val="3334094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77225" cy="842962"/>
          </a:xfrm>
        </p:spPr>
        <p:txBody>
          <a:bodyPr/>
          <a:lstStyle/>
          <a:p>
            <a:r>
              <a:rPr lang="en-GB" sz="4400" dirty="0" smtClean="0"/>
              <a:t>The Future for Team Up</a:t>
            </a:r>
            <a:endParaRPr lang="en-GB" sz="4400" dirty="0"/>
          </a:p>
        </p:txBody>
      </p:sp>
      <p:sp>
        <p:nvSpPr>
          <p:cNvPr id="3" name="Content Placeholder 2"/>
          <p:cNvSpPr>
            <a:spLocks noGrp="1"/>
          </p:cNvSpPr>
          <p:nvPr>
            <p:ph idx="1"/>
          </p:nvPr>
        </p:nvSpPr>
        <p:spPr>
          <a:xfrm>
            <a:off x="395536" y="1340768"/>
            <a:ext cx="8277225" cy="3960664"/>
          </a:xfrm>
        </p:spPr>
        <p:txBody>
          <a:bodyPr/>
          <a:lstStyle/>
          <a:p>
            <a:pPr>
              <a:buFont typeface="Arial" pitchFamily="34" charset="0"/>
              <a:buChar char="•"/>
            </a:pPr>
            <a:r>
              <a:rPr lang="en-GB" sz="2000" b="0" dirty="0"/>
              <a:t>2015/16: Bigger and </a:t>
            </a:r>
            <a:r>
              <a:rPr lang="en-GB" sz="2000" b="0" dirty="0" smtClean="0"/>
              <a:t>Better</a:t>
            </a:r>
            <a:endParaRPr lang="en-GB" sz="2000" b="0" dirty="0"/>
          </a:p>
          <a:p>
            <a:pPr>
              <a:buFont typeface="Arial" pitchFamily="34" charset="0"/>
              <a:buChar char="•"/>
            </a:pPr>
            <a:endParaRPr lang="en-GB" sz="2000" b="0" dirty="0"/>
          </a:p>
          <a:p>
            <a:pPr>
              <a:buFont typeface="Arial" pitchFamily="34" charset="0"/>
              <a:buChar char="•"/>
            </a:pPr>
            <a:r>
              <a:rPr lang="en-GB" sz="2000" b="0" dirty="0"/>
              <a:t>Team up ‘mentors</a:t>
            </a:r>
            <a:r>
              <a:rPr lang="en-GB" sz="2000" b="0" dirty="0" smtClean="0"/>
              <a:t>’</a:t>
            </a:r>
            <a:endParaRPr lang="en-GB" sz="2000" b="0" dirty="0"/>
          </a:p>
          <a:p>
            <a:pPr>
              <a:buFont typeface="Arial" pitchFamily="34" charset="0"/>
              <a:buChar char="•"/>
            </a:pPr>
            <a:endParaRPr lang="en-GB" sz="2000" b="0" dirty="0"/>
          </a:p>
          <a:p>
            <a:pPr>
              <a:buFont typeface="Arial" pitchFamily="34" charset="0"/>
              <a:buChar char="•"/>
            </a:pPr>
            <a:r>
              <a:rPr lang="en-GB" sz="2000" b="0" dirty="0"/>
              <a:t>Involvement of medical </a:t>
            </a:r>
            <a:r>
              <a:rPr lang="en-GB" sz="2000" b="0" dirty="0" smtClean="0"/>
              <a:t>students</a:t>
            </a:r>
            <a:endParaRPr lang="en-GB" sz="2000" b="0" dirty="0"/>
          </a:p>
          <a:p>
            <a:pPr>
              <a:buFont typeface="Arial" pitchFamily="34" charset="0"/>
              <a:buChar char="•"/>
            </a:pPr>
            <a:endParaRPr lang="en-GB" sz="2000" b="0" dirty="0"/>
          </a:p>
          <a:p>
            <a:pPr>
              <a:buFont typeface="Arial" pitchFamily="34" charset="0"/>
              <a:buChar char="•"/>
            </a:pPr>
            <a:r>
              <a:rPr lang="en-GB" sz="2000" b="0" dirty="0"/>
              <a:t>Volunteering opportunities on established Team Up </a:t>
            </a:r>
            <a:r>
              <a:rPr lang="en-GB" sz="2000" b="0" dirty="0" smtClean="0"/>
              <a:t>project</a:t>
            </a:r>
            <a:endParaRPr lang="en-GB" sz="2000" b="0" dirty="0"/>
          </a:p>
          <a:p>
            <a:pPr>
              <a:buFont typeface="Arial" pitchFamily="34" charset="0"/>
              <a:buChar char="•"/>
            </a:pPr>
            <a:endParaRPr lang="en-GB" sz="2000" b="0" dirty="0"/>
          </a:p>
          <a:p>
            <a:pPr>
              <a:buFont typeface="Arial" pitchFamily="34" charset="0"/>
              <a:buChar char="•"/>
            </a:pPr>
            <a:r>
              <a:rPr lang="en-GB" sz="2000" b="0" dirty="0"/>
              <a:t>Non-medical postgraduate opportunities</a:t>
            </a:r>
          </a:p>
          <a:p>
            <a:pPr marL="0" indent="0"/>
            <a:endParaRPr lang="en-GB" sz="2000" b="0" dirty="0"/>
          </a:p>
          <a:p>
            <a:pPr>
              <a:buFont typeface="Arial" pitchFamily="34" charset="0"/>
              <a:buChar char="•"/>
            </a:pPr>
            <a:r>
              <a:rPr lang="en-GB" sz="2000" b="0" dirty="0"/>
              <a:t>Training </a:t>
            </a:r>
            <a:r>
              <a:rPr lang="en-GB" sz="2000" b="0" dirty="0" smtClean="0"/>
              <a:t>opportunities</a:t>
            </a:r>
            <a:endParaRPr lang="en-GB" sz="2000" b="0" dirty="0"/>
          </a:p>
          <a:p>
            <a:pPr marL="0" indent="0"/>
            <a:endParaRPr lang="en-GB" sz="2000" b="0" dirty="0"/>
          </a:p>
          <a:p>
            <a:pPr>
              <a:buFont typeface="Arial" pitchFamily="34" charset="0"/>
              <a:buChar char="•"/>
            </a:pPr>
            <a:r>
              <a:rPr lang="en-GB" sz="2000" b="0" dirty="0"/>
              <a:t>Truly </a:t>
            </a:r>
            <a:r>
              <a:rPr lang="en-GB" sz="2000" b="0" dirty="0" smtClean="0"/>
              <a:t>London-wide</a:t>
            </a:r>
          </a:p>
          <a:p>
            <a:pPr>
              <a:buFont typeface="Arial" pitchFamily="34" charset="0"/>
              <a:buChar char="•"/>
            </a:pPr>
            <a:endParaRPr lang="en-GB" sz="2000" b="0" dirty="0" smtClean="0"/>
          </a:p>
          <a:p>
            <a:pPr>
              <a:buFont typeface="Arial" pitchFamily="34" charset="0"/>
              <a:buChar char="•"/>
            </a:pPr>
            <a:r>
              <a:rPr lang="en-GB" sz="2000" b="0" dirty="0" smtClean="0"/>
              <a:t>National programme</a:t>
            </a:r>
            <a:endParaRPr lang="en-GB" sz="2000" b="0" dirty="0"/>
          </a:p>
          <a:p>
            <a:pPr>
              <a:buFont typeface="Arial" pitchFamily="34" charset="0"/>
              <a:buChar char="•"/>
            </a:pPr>
            <a:endParaRPr lang="en-GB" sz="2000" b="0" dirty="0"/>
          </a:p>
          <a:p>
            <a:pPr>
              <a:buFont typeface="Arial" pitchFamily="34" charset="0"/>
              <a:buChar char="•"/>
            </a:pPr>
            <a:endParaRPr lang="en-GB" sz="2000" b="0" dirty="0"/>
          </a:p>
        </p:txBody>
      </p:sp>
    </p:spTree>
    <p:extLst>
      <p:ext uri="{BB962C8B-B14F-4D97-AF65-F5344CB8AC3E}">
        <p14:creationId xmlns:p14="http://schemas.microsoft.com/office/powerpoint/2010/main" val="547502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txBox="1">
            <a:spLocks noChangeArrowheads="1"/>
          </p:cNvSpPr>
          <p:nvPr/>
        </p:nvSpPr>
        <p:spPr bwMode="auto">
          <a:xfrm>
            <a:off x="1403648" y="1340768"/>
            <a:ext cx="8277225"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cs typeface="Arial" pitchFamily="34" charset="0"/>
              </a:defRPr>
            </a:lvl1pPr>
            <a:lvl2pPr marL="1588" eaLnBrk="0" hangingPunct="0">
              <a:defRPr>
                <a:solidFill>
                  <a:schemeClr val="tx1"/>
                </a:solidFill>
                <a:latin typeface="Arial" pitchFamily="34" charset="0"/>
                <a:cs typeface="Arial" pitchFamily="34" charset="0"/>
              </a:defRPr>
            </a:lvl2pPr>
            <a:lvl3pPr marL="180975" indent="-1778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pPr>
            <a:endParaRPr lang="en-GB" sz="2000" dirty="0">
              <a:solidFill>
                <a:srgbClr val="4D4D4D"/>
              </a:solidFill>
            </a:endParaRPr>
          </a:p>
          <a:p>
            <a:pPr eaLnBrk="1" hangingPunct="1">
              <a:spcBef>
                <a:spcPts val="1200"/>
              </a:spcBef>
            </a:pPr>
            <a:r>
              <a:rPr lang="en-GB" sz="2000" dirty="0">
                <a:solidFill>
                  <a:srgbClr val="4D4D4D"/>
                </a:solidFill>
              </a:rPr>
              <a:t> 	</a:t>
            </a:r>
            <a:endParaRPr lang="en-GB" sz="2000" dirty="0" smtClean="0">
              <a:solidFill>
                <a:srgbClr val="4D4D4D"/>
              </a:solidFill>
            </a:endParaRPr>
          </a:p>
          <a:p>
            <a:pPr eaLnBrk="1" hangingPunct="1">
              <a:spcBef>
                <a:spcPts val="1200"/>
              </a:spcBef>
            </a:pPr>
            <a:r>
              <a:rPr lang="en-GB" sz="2000" dirty="0" smtClean="0">
                <a:solidFill>
                  <a:srgbClr val="4D4D4D"/>
                </a:solidFill>
              </a:rPr>
              <a:t>@</a:t>
            </a:r>
            <a:r>
              <a:rPr lang="en-GB" sz="2000" dirty="0" err="1">
                <a:solidFill>
                  <a:srgbClr val="4D4D4D"/>
                </a:solidFill>
              </a:rPr>
              <a:t>TeamUpLondon</a:t>
            </a:r>
            <a:endParaRPr lang="en-GB" sz="2000" dirty="0">
              <a:solidFill>
                <a:srgbClr val="4D4D4D"/>
              </a:solidFill>
            </a:endParaRPr>
          </a:p>
          <a:p>
            <a:pPr eaLnBrk="1" hangingPunct="1">
              <a:spcBef>
                <a:spcPts val="1200"/>
              </a:spcBef>
            </a:pPr>
            <a:endParaRPr lang="en-GB" sz="2000" dirty="0">
              <a:solidFill>
                <a:srgbClr val="4D4D4D"/>
              </a:solidFill>
            </a:endParaRPr>
          </a:p>
          <a:p>
            <a:pPr eaLnBrk="1" hangingPunct="1">
              <a:spcBef>
                <a:spcPts val="1200"/>
              </a:spcBef>
            </a:pPr>
            <a:r>
              <a:rPr lang="en-GB" sz="2000" dirty="0" smtClean="0">
                <a:solidFill>
                  <a:srgbClr val="4D4D4D"/>
                </a:solidFill>
                <a:hlinkClick r:id="rId3"/>
              </a:rPr>
              <a:t>www.lpmde.ac.uk/teamup</a:t>
            </a:r>
            <a:endParaRPr lang="en-GB" sz="2000" dirty="0" smtClean="0">
              <a:solidFill>
                <a:srgbClr val="4D4D4D"/>
              </a:solidFill>
            </a:endParaRPr>
          </a:p>
          <a:p>
            <a:pPr eaLnBrk="1" hangingPunct="1">
              <a:spcBef>
                <a:spcPts val="1200"/>
              </a:spcBef>
            </a:pPr>
            <a:r>
              <a:rPr lang="en-GB" sz="2000" dirty="0" smtClean="0">
                <a:solidFill>
                  <a:srgbClr val="4D4D4D"/>
                </a:solidFill>
              </a:rPr>
              <a:t> </a:t>
            </a:r>
            <a:endParaRPr lang="en-GB" sz="2000" dirty="0">
              <a:solidFill>
                <a:srgbClr val="4D4D4D"/>
              </a:solidFill>
            </a:endParaRPr>
          </a:p>
          <a:p>
            <a:pPr eaLnBrk="1" hangingPunct="1">
              <a:spcBef>
                <a:spcPts val="1200"/>
              </a:spcBef>
            </a:pPr>
            <a:r>
              <a:rPr lang="en-GB" sz="2000" dirty="0" smtClean="0">
                <a:solidFill>
                  <a:srgbClr val="4D4D4D"/>
                </a:solidFill>
                <a:hlinkClick r:id="rId4"/>
              </a:rPr>
              <a:t>TeamUp@southlondon.hee.nhs.uk</a:t>
            </a:r>
            <a:endParaRPr lang="en-GB" sz="2000" dirty="0" smtClean="0">
              <a:solidFill>
                <a:srgbClr val="4D4D4D"/>
              </a:solidFill>
            </a:endParaRPr>
          </a:p>
          <a:p>
            <a:pPr eaLnBrk="1" hangingPunct="1">
              <a:spcBef>
                <a:spcPts val="1200"/>
              </a:spcBef>
            </a:pPr>
            <a:endParaRPr lang="en-GB" sz="2000" dirty="0">
              <a:solidFill>
                <a:srgbClr val="4D4D4D"/>
              </a:solidFill>
            </a:endParaRPr>
          </a:p>
        </p:txBody>
      </p:sp>
      <p:sp>
        <p:nvSpPr>
          <p:cNvPr id="4" name="Title 1"/>
          <p:cNvSpPr>
            <a:spLocks noGrp="1"/>
          </p:cNvSpPr>
          <p:nvPr>
            <p:ph type="title"/>
          </p:nvPr>
        </p:nvSpPr>
        <p:spPr>
          <a:xfrm>
            <a:off x="467544" y="620688"/>
            <a:ext cx="8277225" cy="433040"/>
          </a:xfrm>
        </p:spPr>
        <p:txBody>
          <a:bodyPr/>
          <a:lstStyle/>
          <a:p>
            <a:r>
              <a:rPr lang="en-US" sz="3600" dirty="0" smtClean="0"/>
              <a:t>How to keep up to date with Team Up</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096" y="2158667"/>
            <a:ext cx="611919" cy="61191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096" y="3157476"/>
            <a:ext cx="546472" cy="54647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096" y="3933056"/>
            <a:ext cx="603697" cy="603697"/>
          </a:xfrm>
          <a:prstGeom prst="rect">
            <a:avLst/>
          </a:prstGeom>
        </p:spPr>
      </p:pic>
    </p:spTree>
    <p:extLst>
      <p:ext uri="{BB962C8B-B14F-4D97-AF65-F5344CB8AC3E}">
        <p14:creationId xmlns:p14="http://schemas.microsoft.com/office/powerpoint/2010/main" val="2688485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txBox="1">
            <a:spLocks noChangeArrowheads="1"/>
          </p:cNvSpPr>
          <p:nvPr/>
        </p:nvSpPr>
        <p:spPr bwMode="auto">
          <a:xfrm>
            <a:off x="590550" y="1628800"/>
            <a:ext cx="8277225"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cs typeface="Arial" pitchFamily="34" charset="0"/>
              </a:defRPr>
            </a:lvl1pPr>
            <a:lvl2pPr marL="1588" eaLnBrk="0" hangingPunct="0">
              <a:defRPr>
                <a:solidFill>
                  <a:schemeClr val="tx1"/>
                </a:solidFill>
                <a:latin typeface="Arial" pitchFamily="34" charset="0"/>
                <a:cs typeface="Arial" pitchFamily="34" charset="0"/>
              </a:defRPr>
            </a:lvl2pPr>
            <a:lvl3pPr marL="180975" indent="-1778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pPr>
            <a:r>
              <a:rPr lang="en-GB" sz="2000" b="1" dirty="0">
                <a:solidFill>
                  <a:srgbClr val="4D4D4D"/>
                </a:solidFill>
              </a:rPr>
              <a:t>What is Team Up?</a:t>
            </a:r>
          </a:p>
          <a:p>
            <a:pPr eaLnBrk="1" hangingPunct="1">
              <a:lnSpc>
                <a:spcPct val="80000"/>
              </a:lnSpc>
            </a:pPr>
            <a:endParaRPr lang="en-GB" sz="2000" b="1" dirty="0">
              <a:solidFill>
                <a:srgbClr val="4D4D4D"/>
              </a:solidFill>
            </a:endParaRPr>
          </a:p>
          <a:p>
            <a:pPr eaLnBrk="1" hangingPunct="1">
              <a:lnSpc>
                <a:spcPct val="80000"/>
              </a:lnSpc>
            </a:pPr>
            <a:endParaRPr lang="en-GB" sz="2000" b="1" dirty="0">
              <a:solidFill>
                <a:srgbClr val="4D4D4D"/>
              </a:solidFill>
            </a:endParaRPr>
          </a:p>
          <a:p>
            <a:pPr eaLnBrk="1" hangingPunct="1">
              <a:lnSpc>
                <a:spcPct val="80000"/>
              </a:lnSpc>
            </a:pPr>
            <a:r>
              <a:rPr lang="en-GB" sz="2000" b="1" dirty="0">
                <a:solidFill>
                  <a:srgbClr val="4D4D4D"/>
                </a:solidFill>
              </a:rPr>
              <a:t>Team Up’s history</a:t>
            </a:r>
          </a:p>
          <a:p>
            <a:pPr eaLnBrk="1" hangingPunct="1">
              <a:lnSpc>
                <a:spcPct val="80000"/>
              </a:lnSpc>
            </a:pPr>
            <a:endParaRPr lang="en-GB" sz="2000" b="1" dirty="0">
              <a:solidFill>
                <a:srgbClr val="4D4D4D"/>
              </a:solidFill>
            </a:endParaRPr>
          </a:p>
          <a:p>
            <a:pPr eaLnBrk="1" hangingPunct="1">
              <a:lnSpc>
                <a:spcPct val="80000"/>
              </a:lnSpc>
            </a:pPr>
            <a:endParaRPr lang="en-GB" sz="2000" b="1" dirty="0">
              <a:solidFill>
                <a:srgbClr val="4D4D4D"/>
              </a:solidFill>
            </a:endParaRPr>
          </a:p>
          <a:p>
            <a:pPr eaLnBrk="1" hangingPunct="1">
              <a:lnSpc>
                <a:spcPct val="80000"/>
              </a:lnSpc>
            </a:pPr>
            <a:r>
              <a:rPr lang="en-GB" sz="2000" b="1" dirty="0">
                <a:solidFill>
                  <a:srgbClr val="4D4D4D"/>
                </a:solidFill>
              </a:rPr>
              <a:t>How does it work?</a:t>
            </a:r>
          </a:p>
          <a:p>
            <a:pPr eaLnBrk="1" hangingPunct="1">
              <a:lnSpc>
                <a:spcPct val="80000"/>
              </a:lnSpc>
            </a:pPr>
            <a:endParaRPr lang="en-GB" sz="2000" b="1" dirty="0">
              <a:solidFill>
                <a:srgbClr val="4D4D4D"/>
              </a:solidFill>
            </a:endParaRPr>
          </a:p>
          <a:p>
            <a:pPr eaLnBrk="1" hangingPunct="1">
              <a:lnSpc>
                <a:spcPct val="80000"/>
              </a:lnSpc>
            </a:pPr>
            <a:endParaRPr lang="en-GB" sz="2000" b="1" dirty="0">
              <a:solidFill>
                <a:srgbClr val="4D4D4D"/>
              </a:solidFill>
            </a:endParaRPr>
          </a:p>
          <a:p>
            <a:pPr eaLnBrk="1" hangingPunct="1">
              <a:lnSpc>
                <a:spcPct val="80000"/>
              </a:lnSpc>
            </a:pPr>
            <a:r>
              <a:rPr lang="en-GB" sz="2000" b="1" dirty="0">
                <a:solidFill>
                  <a:srgbClr val="4D4D4D"/>
                </a:solidFill>
              </a:rPr>
              <a:t>How is it going?</a:t>
            </a:r>
          </a:p>
          <a:p>
            <a:pPr eaLnBrk="1" hangingPunct="1">
              <a:lnSpc>
                <a:spcPct val="80000"/>
              </a:lnSpc>
            </a:pPr>
            <a:endParaRPr lang="en-GB" sz="2000" b="1" dirty="0">
              <a:solidFill>
                <a:srgbClr val="4D4D4D"/>
              </a:solidFill>
            </a:endParaRPr>
          </a:p>
          <a:p>
            <a:pPr eaLnBrk="1" hangingPunct="1">
              <a:lnSpc>
                <a:spcPct val="80000"/>
              </a:lnSpc>
            </a:pPr>
            <a:endParaRPr lang="en-GB" sz="2000" b="1" dirty="0">
              <a:solidFill>
                <a:srgbClr val="4D4D4D"/>
              </a:solidFill>
            </a:endParaRPr>
          </a:p>
          <a:p>
            <a:pPr eaLnBrk="1" hangingPunct="1">
              <a:lnSpc>
                <a:spcPct val="80000"/>
              </a:lnSpc>
            </a:pPr>
            <a:r>
              <a:rPr lang="en-GB" sz="2000" b="1" dirty="0">
                <a:solidFill>
                  <a:srgbClr val="4D4D4D"/>
                </a:solidFill>
              </a:rPr>
              <a:t>Where next?</a:t>
            </a:r>
            <a:endParaRPr lang="en-GB" sz="2000" b="1" dirty="0">
              <a:solidFill>
                <a:srgbClr val="4D4D4D"/>
              </a:solidFill>
            </a:endParaRPr>
          </a:p>
        </p:txBody>
      </p:sp>
      <p:sp>
        <p:nvSpPr>
          <p:cNvPr id="4" name="Title 1"/>
          <p:cNvSpPr>
            <a:spLocks noGrp="1"/>
          </p:cNvSpPr>
          <p:nvPr>
            <p:ph type="title"/>
          </p:nvPr>
        </p:nvSpPr>
        <p:spPr>
          <a:xfrm>
            <a:off x="438150" y="547688"/>
            <a:ext cx="8277225" cy="842962"/>
          </a:xfrm>
        </p:spPr>
        <p:txBody>
          <a:bodyPr/>
          <a:lstStyle/>
          <a:p>
            <a:r>
              <a:rPr lang="en-US" sz="4400" dirty="0" smtClean="0"/>
              <a:t>Introduction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361480"/>
            <a:ext cx="1866873" cy="2016224"/>
          </a:xfrm>
          <a:prstGeom prst="rect">
            <a:avLst/>
          </a:prstGeom>
        </p:spPr>
      </p:pic>
    </p:spTree>
    <p:extLst>
      <p:ext uri="{BB962C8B-B14F-4D97-AF65-F5344CB8AC3E}">
        <p14:creationId xmlns:p14="http://schemas.microsoft.com/office/powerpoint/2010/main" val="2867826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txBox="1">
            <a:spLocks noChangeArrowheads="1"/>
          </p:cNvSpPr>
          <p:nvPr/>
        </p:nvSpPr>
        <p:spPr bwMode="auto">
          <a:xfrm>
            <a:off x="590550" y="1628800"/>
            <a:ext cx="8277225"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cs typeface="Arial" pitchFamily="34" charset="0"/>
              </a:defRPr>
            </a:lvl1pPr>
            <a:lvl2pPr marL="1588" eaLnBrk="0" hangingPunct="0">
              <a:defRPr>
                <a:solidFill>
                  <a:schemeClr val="tx1"/>
                </a:solidFill>
                <a:latin typeface="Arial" pitchFamily="34" charset="0"/>
                <a:cs typeface="Arial" pitchFamily="34" charset="0"/>
              </a:defRPr>
            </a:lvl2pPr>
            <a:lvl3pPr marL="180975" indent="-1778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pPr>
            <a:r>
              <a:rPr lang="en-GB" sz="2000" b="1" dirty="0">
                <a:solidFill>
                  <a:srgbClr val="4D4D4D"/>
                </a:solidFill>
              </a:rPr>
              <a:t>Unique, innovative, multi-professional volunteering programme</a:t>
            </a:r>
          </a:p>
          <a:p>
            <a:pPr eaLnBrk="1" hangingPunct="1">
              <a:lnSpc>
                <a:spcPct val="80000"/>
              </a:lnSpc>
            </a:pPr>
            <a:endParaRPr lang="en-GB" sz="2000" b="1" dirty="0">
              <a:solidFill>
                <a:srgbClr val="4D4D4D"/>
              </a:solidFill>
            </a:endParaRPr>
          </a:p>
          <a:p>
            <a:pPr eaLnBrk="1" hangingPunct="1">
              <a:lnSpc>
                <a:spcPct val="80000"/>
              </a:lnSpc>
            </a:pPr>
            <a:r>
              <a:rPr lang="en-GB" sz="2000" b="1" dirty="0">
                <a:solidFill>
                  <a:srgbClr val="4D4D4D"/>
                </a:solidFill>
              </a:rPr>
              <a:t>Sponsored by all </a:t>
            </a:r>
            <a:r>
              <a:rPr lang="en-GB" sz="2000" b="1" dirty="0" smtClean="0">
                <a:solidFill>
                  <a:srgbClr val="4D4D4D"/>
                </a:solidFill>
              </a:rPr>
              <a:t>three HEE London teams</a:t>
            </a:r>
          </a:p>
          <a:p>
            <a:pPr eaLnBrk="1" hangingPunct="1">
              <a:lnSpc>
                <a:spcPct val="80000"/>
              </a:lnSpc>
            </a:pPr>
            <a:endParaRPr lang="en-GB" b="1" dirty="0">
              <a:solidFill>
                <a:srgbClr val="4D4D4D"/>
              </a:solidFill>
            </a:endParaRPr>
          </a:p>
          <a:p>
            <a:pPr eaLnBrk="1" hangingPunct="1">
              <a:lnSpc>
                <a:spcPct val="80000"/>
              </a:lnSpc>
            </a:pPr>
            <a:endParaRPr lang="en-GB" b="1" dirty="0" smtClean="0">
              <a:solidFill>
                <a:srgbClr val="4D4D4D"/>
              </a:solidFill>
            </a:endParaRPr>
          </a:p>
          <a:p>
            <a:pPr eaLnBrk="1" hangingPunct="1">
              <a:lnSpc>
                <a:spcPct val="80000"/>
              </a:lnSpc>
            </a:pPr>
            <a:r>
              <a:rPr lang="en-GB" dirty="0" smtClean="0">
                <a:solidFill>
                  <a:srgbClr val="4D4D4D"/>
                </a:solidFill>
              </a:rPr>
              <a:t>Aims:</a:t>
            </a:r>
            <a:r>
              <a:rPr lang="en-GB" sz="1600" dirty="0">
                <a:solidFill>
                  <a:srgbClr val="4D4D4D"/>
                </a:solidFill>
              </a:rPr>
              <a:t/>
            </a:r>
            <a:br>
              <a:rPr lang="en-GB" sz="1600" dirty="0">
                <a:solidFill>
                  <a:srgbClr val="4D4D4D"/>
                </a:solidFill>
              </a:rPr>
            </a:br>
            <a:endParaRPr lang="en-GB" sz="1600" dirty="0">
              <a:solidFill>
                <a:srgbClr val="4D4D4D"/>
              </a:solidFill>
            </a:endParaRPr>
          </a:p>
          <a:p>
            <a:pPr lvl="2" eaLnBrk="1" hangingPunct="1">
              <a:spcBef>
                <a:spcPct val="30000"/>
              </a:spcBef>
              <a:buFontTx/>
              <a:buChar char="•"/>
            </a:pPr>
            <a:r>
              <a:rPr lang="en-GB" sz="1600" dirty="0">
                <a:solidFill>
                  <a:srgbClr val="4D4D4D"/>
                </a:solidFill>
              </a:rPr>
              <a:t>To broaden the educational experiences of trainees and students</a:t>
            </a:r>
          </a:p>
          <a:p>
            <a:pPr lvl="2" eaLnBrk="1" hangingPunct="1">
              <a:spcBef>
                <a:spcPct val="30000"/>
              </a:spcBef>
              <a:buFontTx/>
              <a:buChar char="•"/>
            </a:pPr>
            <a:r>
              <a:rPr lang="en-GB" sz="1600" dirty="0">
                <a:solidFill>
                  <a:srgbClr val="4D4D4D"/>
                </a:solidFill>
              </a:rPr>
              <a:t>To promote </a:t>
            </a:r>
            <a:r>
              <a:rPr lang="en-GB" sz="1600" dirty="0" smtClean="0">
                <a:solidFill>
                  <a:srgbClr val="4D4D4D"/>
                </a:solidFill>
              </a:rPr>
              <a:t>multi-professional </a:t>
            </a:r>
            <a:r>
              <a:rPr lang="en-GB" sz="1600" dirty="0">
                <a:solidFill>
                  <a:srgbClr val="4D4D4D"/>
                </a:solidFill>
              </a:rPr>
              <a:t>working </a:t>
            </a:r>
          </a:p>
          <a:p>
            <a:pPr lvl="2" eaLnBrk="1" hangingPunct="1">
              <a:spcBef>
                <a:spcPct val="30000"/>
              </a:spcBef>
              <a:buFontTx/>
              <a:buChar char="•"/>
            </a:pPr>
            <a:r>
              <a:rPr lang="en-GB" sz="1600" dirty="0">
                <a:solidFill>
                  <a:srgbClr val="4D4D4D"/>
                </a:solidFill>
              </a:rPr>
              <a:t>To promote closer working between the NHS and community organisations</a:t>
            </a:r>
          </a:p>
          <a:p>
            <a:pPr lvl="2" eaLnBrk="1" hangingPunct="1">
              <a:spcBef>
                <a:spcPct val="30000"/>
              </a:spcBef>
              <a:buFontTx/>
              <a:buChar char="•"/>
            </a:pPr>
            <a:r>
              <a:rPr lang="en-GB" sz="1600" dirty="0">
                <a:solidFill>
                  <a:srgbClr val="4D4D4D"/>
                </a:solidFill>
              </a:rPr>
              <a:t>To create sustainable health and wellbeing initiatives for a wide range of community organisations</a:t>
            </a:r>
          </a:p>
          <a:p>
            <a:pPr lvl="2" eaLnBrk="1" hangingPunct="1">
              <a:spcBef>
                <a:spcPct val="30000"/>
              </a:spcBef>
              <a:buFontTx/>
              <a:buChar char="•"/>
            </a:pPr>
            <a:r>
              <a:rPr lang="en-GB" sz="1600" dirty="0">
                <a:solidFill>
                  <a:srgbClr val="4D4D4D"/>
                </a:solidFill>
              </a:rPr>
              <a:t>To improve the health and wellbeing of disadvantaged Londoners </a:t>
            </a:r>
          </a:p>
        </p:txBody>
      </p:sp>
      <p:sp>
        <p:nvSpPr>
          <p:cNvPr id="4" name="Title 1"/>
          <p:cNvSpPr>
            <a:spLocks noGrp="1"/>
          </p:cNvSpPr>
          <p:nvPr>
            <p:ph type="title"/>
          </p:nvPr>
        </p:nvSpPr>
        <p:spPr>
          <a:xfrm>
            <a:off x="438150" y="547688"/>
            <a:ext cx="8277225" cy="842962"/>
          </a:xfrm>
        </p:spPr>
        <p:txBody>
          <a:bodyPr/>
          <a:lstStyle/>
          <a:p>
            <a:r>
              <a:rPr lang="en-US" sz="4400" dirty="0"/>
              <a:t>What is Team Up?</a:t>
            </a:r>
            <a:endParaRPr lang="en-US" sz="4400" dirty="0" smtClean="0"/>
          </a:p>
        </p:txBody>
      </p:sp>
    </p:spTree>
    <p:extLst>
      <p:ext uri="{BB962C8B-B14F-4D97-AF65-F5344CB8AC3E}">
        <p14:creationId xmlns:p14="http://schemas.microsoft.com/office/powerpoint/2010/main" val="1299175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txBox="1">
            <a:spLocks noChangeArrowheads="1"/>
          </p:cNvSpPr>
          <p:nvPr/>
        </p:nvSpPr>
        <p:spPr bwMode="auto">
          <a:xfrm>
            <a:off x="590550" y="1772816"/>
            <a:ext cx="8277225" cy="3603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cs typeface="Arial" pitchFamily="34" charset="0"/>
              </a:defRPr>
            </a:lvl1pPr>
            <a:lvl2pPr marL="1588" eaLnBrk="0" hangingPunct="0">
              <a:defRPr>
                <a:solidFill>
                  <a:schemeClr val="tx1"/>
                </a:solidFill>
                <a:latin typeface="Arial" pitchFamily="34" charset="0"/>
                <a:cs typeface="Arial" pitchFamily="34" charset="0"/>
              </a:defRPr>
            </a:lvl2pPr>
            <a:lvl3pPr marL="180975" indent="-1778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pPr>
            <a:r>
              <a:rPr lang="en-GB" sz="2000" b="1" dirty="0" smtClean="0">
                <a:solidFill>
                  <a:srgbClr val="4D4D4D"/>
                </a:solidFill>
              </a:rPr>
              <a:t>Official </a:t>
            </a:r>
            <a:r>
              <a:rPr lang="en-GB" sz="2000" b="1" dirty="0">
                <a:solidFill>
                  <a:srgbClr val="4D4D4D"/>
                </a:solidFill>
              </a:rPr>
              <a:t>‘Inspired by 2012’ </a:t>
            </a:r>
            <a:r>
              <a:rPr lang="en-GB" sz="2000" b="1" dirty="0" smtClean="0">
                <a:solidFill>
                  <a:srgbClr val="4D4D4D"/>
                </a:solidFill>
              </a:rPr>
              <a:t>initiative</a:t>
            </a:r>
            <a:endParaRPr lang="en-GB" sz="2000" b="1" dirty="0">
              <a:solidFill>
                <a:srgbClr val="4D4D4D"/>
              </a:solidFill>
            </a:endParaRPr>
          </a:p>
          <a:p>
            <a:pPr eaLnBrk="1" hangingPunct="1">
              <a:spcBef>
                <a:spcPts val="1200"/>
              </a:spcBef>
            </a:pPr>
            <a:r>
              <a:rPr lang="en-GB" sz="2000" dirty="0" smtClean="0">
                <a:solidFill>
                  <a:srgbClr val="4D4D4D"/>
                </a:solidFill>
              </a:rPr>
              <a:t>Became multi-professional in 2014:</a:t>
            </a:r>
            <a:endParaRPr lang="en-GB" sz="2000" dirty="0">
              <a:solidFill>
                <a:srgbClr val="4D4D4D"/>
              </a:solidFill>
            </a:endParaRPr>
          </a:p>
          <a:p>
            <a:pPr marL="285750" indent="-285750" eaLnBrk="1" hangingPunct="1">
              <a:spcBef>
                <a:spcPts val="1200"/>
              </a:spcBef>
              <a:buFont typeface="Arial" panose="020B0604020202020204" pitchFamily="34" charset="0"/>
              <a:buChar char="•"/>
            </a:pPr>
            <a:r>
              <a:rPr lang="en-GB" sz="1600" dirty="0">
                <a:solidFill>
                  <a:srgbClr val="4D4D4D"/>
                </a:solidFill>
              </a:rPr>
              <a:t>Doctors</a:t>
            </a:r>
          </a:p>
          <a:p>
            <a:pPr marL="285750" indent="-285750" eaLnBrk="1" hangingPunct="1">
              <a:spcBef>
                <a:spcPts val="1200"/>
              </a:spcBef>
              <a:buFont typeface="Arial" panose="020B0604020202020204" pitchFamily="34" charset="0"/>
              <a:buChar char="•"/>
            </a:pPr>
            <a:r>
              <a:rPr lang="en-GB" sz="1600" dirty="0">
                <a:solidFill>
                  <a:srgbClr val="4D4D4D"/>
                </a:solidFill>
              </a:rPr>
              <a:t>Dentists</a:t>
            </a:r>
          </a:p>
          <a:p>
            <a:pPr marL="285750" indent="-285750" eaLnBrk="1" hangingPunct="1">
              <a:spcBef>
                <a:spcPts val="1200"/>
              </a:spcBef>
              <a:buFont typeface="Arial" panose="020B0604020202020204" pitchFamily="34" charset="0"/>
              <a:buChar char="•"/>
            </a:pPr>
            <a:r>
              <a:rPr lang="en-GB" sz="1600" dirty="0">
                <a:solidFill>
                  <a:srgbClr val="4D4D4D"/>
                </a:solidFill>
              </a:rPr>
              <a:t>Nurses</a:t>
            </a:r>
          </a:p>
          <a:p>
            <a:pPr marL="285750" indent="-285750" eaLnBrk="1" hangingPunct="1">
              <a:spcBef>
                <a:spcPts val="1200"/>
              </a:spcBef>
              <a:buFont typeface="Arial" panose="020B0604020202020204" pitchFamily="34" charset="0"/>
              <a:buChar char="•"/>
            </a:pPr>
            <a:r>
              <a:rPr lang="en-GB" sz="1600" dirty="0">
                <a:solidFill>
                  <a:srgbClr val="4D4D4D"/>
                </a:solidFill>
              </a:rPr>
              <a:t>Occupational Therapists</a:t>
            </a:r>
          </a:p>
          <a:p>
            <a:pPr marL="285750" indent="-285750" eaLnBrk="1" hangingPunct="1">
              <a:spcBef>
                <a:spcPts val="1200"/>
              </a:spcBef>
              <a:buFont typeface="Arial" panose="020B0604020202020204" pitchFamily="34" charset="0"/>
              <a:buChar char="•"/>
            </a:pPr>
            <a:r>
              <a:rPr lang="en-GB" sz="1600" dirty="0" smtClean="0">
                <a:solidFill>
                  <a:srgbClr val="4D4D4D"/>
                </a:solidFill>
              </a:rPr>
              <a:t>Physiotherapists</a:t>
            </a:r>
          </a:p>
          <a:p>
            <a:pPr marL="285750" indent="-285750" eaLnBrk="1" hangingPunct="1">
              <a:spcBef>
                <a:spcPts val="1200"/>
              </a:spcBef>
              <a:buFont typeface="Arial" panose="020B0604020202020204" pitchFamily="34" charset="0"/>
              <a:buChar char="•"/>
            </a:pPr>
            <a:r>
              <a:rPr lang="en-GB" sz="1600" dirty="0" smtClean="0">
                <a:solidFill>
                  <a:srgbClr val="4D4D4D"/>
                </a:solidFill>
              </a:rPr>
              <a:t>Midwives</a:t>
            </a:r>
          </a:p>
          <a:p>
            <a:pPr marL="285750" indent="-285750" eaLnBrk="1" hangingPunct="1">
              <a:spcBef>
                <a:spcPts val="1200"/>
              </a:spcBef>
              <a:buFont typeface="Arial" panose="020B0604020202020204" pitchFamily="34" charset="0"/>
              <a:buChar char="•"/>
            </a:pPr>
            <a:r>
              <a:rPr lang="en-GB" sz="1600" dirty="0" smtClean="0">
                <a:solidFill>
                  <a:srgbClr val="4D4D4D"/>
                </a:solidFill>
              </a:rPr>
              <a:t>Podiatrists </a:t>
            </a:r>
          </a:p>
          <a:p>
            <a:pPr marL="285750" indent="-285750" eaLnBrk="1" hangingPunct="1">
              <a:spcBef>
                <a:spcPts val="1200"/>
              </a:spcBef>
              <a:buFont typeface="Arial" panose="020B0604020202020204" pitchFamily="34" charset="0"/>
              <a:buChar char="•"/>
            </a:pPr>
            <a:r>
              <a:rPr lang="en-GB" sz="1600" dirty="0" smtClean="0">
                <a:solidFill>
                  <a:srgbClr val="4D4D4D"/>
                </a:solidFill>
              </a:rPr>
              <a:t>Pharmacists</a:t>
            </a:r>
            <a:endParaRPr lang="en-GB" sz="1600" dirty="0">
              <a:solidFill>
                <a:srgbClr val="4D4D4D"/>
              </a:solidFill>
            </a:endParaRPr>
          </a:p>
        </p:txBody>
      </p:sp>
      <p:sp>
        <p:nvSpPr>
          <p:cNvPr id="4" name="Title 1"/>
          <p:cNvSpPr>
            <a:spLocks noGrp="1"/>
          </p:cNvSpPr>
          <p:nvPr>
            <p:ph type="title"/>
          </p:nvPr>
        </p:nvSpPr>
        <p:spPr>
          <a:xfrm>
            <a:off x="395536" y="404664"/>
            <a:ext cx="8277225" cy="433040"/>
          </a:xfrm>
        </p:spPr>
        <p:txBody>
          <a:bodyPr/>
          <a:lstStyle/>
          <a:p>
            <a:r>
              <a:rPr lang="en-US" sz="4000" dirty="0" smtClean="0"/>
              <a:t>2012 Olympic and Paralympic Games Legacy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2487028"/>
            <a:ext cx="2520280" cy="2520280"/>
          </a:xfrm>
          <a:prstGeom prst="rect">
            <a:avLst/>
          </a:prstGeom>
        </p:spPr>
      </p:pic>
      <p:pic>
        <p:nvPicPr>
          <p:cNvPr id="6" name="Picture 12" descr="R:\Depts\Communications\Marketing\Branding\HEE graphic elements\Brackets\JPEG format\Bracket - BLUE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6020" y="3574728"/>
            <a:ext cx="272598" cy="9396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R:\Depts\Communications\Marketing\Branding\HEE graphic elements\Brackets\JPEG format\Bracket - ORANGE_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2926" y="4730328"/>
            <a:ext cx="272795" cy="9396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R:\Depts\Communications\Marketing\Branding\HEE graphic elements\Brackets\JPEG format\Bracket - BLACK_rg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6159" y="2780928"/>
            <a:ext cx="146330" cy="5040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46612" y="2848290"/>
            <a:ext cx="1173460" cy="369332"/>
          </a:xfrm>
          <a:prstGeom prst="rect">
            <a:avLst/>
          </a:prstGeom>
          <a:noFill/>
        </p:spPr>
        <p:txBody>
          <a:bodyPr wrap="square" rtlCol="0">
            <a:spAutoFit/>
          </a:bodyPr>
          <a:lstStyle/>
          <a:p>
            <a:r>
              <a:rPr lang="en-GB" dirty="0" smtClean="0">
                <a:solidFill>
                  <a:srgbClr val="4D4D4D"/>
                </a:solidFill>
              </a:rPr>
              <a:t>2012/13</a:t>
            </a:r>
            <a:endParaRPr lang="en-GB" dirty="0">
              <a:solidFill>
                <a:srgbClr val="4D4D4D"/>
              </a:solidFill>
            </a:endParaRPr>
          </a:p>
        </p:txBody>
      </p:sp>
      <p:sp>
        <p:nvSpPr>
          <p:cNvPr id="3" name="TextBox 2"/>
          <p:cNvSpPr txBox="1"/>
          <p:nvPr/>
        </p:nvSpPr>
        <p:spPr>
          <a:xfrm>
            <a:off x="4117094" y="3859906"/>
            <a:ext cx="1224136" cy="369332"/>
          </a:xfrm>
          <a:prstGeom prst="rect">
            <a:avLst/>
          </a:prstGeom>
          <a:noFill/>
        </p:spPr>
        <p:txBody>
          <a:bodyPr wrap="square" rtlCol="0">
            <a:spAutoFit/>
          </a:bodyPr>
          <a:lstStyle/>
          <a:p>
            <a:r>
              <a:rPr lang="en-GB" dirty="0" smtClean="0">
                <a:solidFill>
                  <a:srgbClr val="4D4D4D"/>
                </a:solidFill>
              </a:rPr>
              <a:t>2014</a:t>
            </a:r>
            <a:endParaRPr lang="en-GB" dirty="0">
              <a:solidFill>
                <a:srgbClr val="4D4D4D"/>
              </a:solidFill>
            </a:endParaRPr>
          </a:p>
        </p:txBody>
      </p:sp>
      <p:sp>
        <p:nvSpPr>
          <p:cNvPr id="9" name="TextBox 8"/>
          <p:cNvSpPr txBox="1"/>
          <p:nvPr/>
        </p:nvSpPr>
        <p:spPr>
          <a:xfrm>
            <a:off x="4117094" y="5007308"/>
            <a:ext cx="1368152" cy="369332"/>
          </a:xfrm>
          <a:prstGeom prst="rect">
            <a:avLst/>
          </a:prstGeom>
          <a:noFill/>
        </p:spPr>
        <p:txBody>
          <a:bodyPr wrap="square" rtlCol="0">
            <a:spAutoFit/>
          </a:bodyPr>
          <a:lstStyle/>
          <a:p>
            <a:r>
              <a:rPr lang="en-GB" dirty="0" smtClean="0">
                <a:solidFill>
                  <a:srgbClr val="4D4D4D"/>
                </a:solidFill>
              </a:rPr>
              <a:t>2015</a:t>
            </a:r>
            <a:endParaRPr lang="en-GB" dirty="0">
              <a:solidFill>
                <a:srgbClr val="4D4D4D"/>
              </a:solidFill>
            </a:endParaRPr>
          </a:p>
        </p:txBody>
      </p:sp>
    </p:spTree>
    <p:extLst>
      <p:ext uri="{BB962C8B-B14F-4D97-AF65-F5344CB8AC3E}">
        <p14:creationId xmlns:p14="http://schemas.microsoft.com/office/powerpoint/2010/main" val="2047786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77225" cy="842962"/>
          </a:xfrm>
        </p:spPr>
        <p:txBody>
          <a:bodyPr/>
          <a:lstStyle/>
          <a:p>
            <a:r>
              <a:rPr lang="en-US" sz="4000" dirty="0"/>
              <a:t>How does it work?</a:t>
            </a:r>
            <a:endParaRPr lang="en-GB" sz="4000" dirty="0"/>
          </a:p>
        </p:txBody>
      </p:sp>
      <p:sp>
        <p:nvSpPr>
          <p:cNvPr id="4" name="Flowchart: Alternate Process 3"/>
          <p:cNvSpPr/>
          <p:nvPr/>
        </p:nvSpPr>
        <p:spPr>
          <a:xfrm>
            <a:off x="890800" y="1280609"/>
            <a:ext cx="1674613" cy="943614"/>
          </a:xfrm>
          <a:prstGeom prst="flowChartAlternateProcess">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A00054"/>
                </a:solidFill>
              </a:rPr>
              <a:t>Publicise </a:t>
            </a:r>
            <a:r>
              <a:rPr lang="en-GB" sz="1600" b="1" dirty="0" smtClean="0">
                <a:solidFill>
                  <a:srgbClr val="A00054"/>
                </a:solidFill>
              </a:rPr>
              <a:t>to </a:t>
            </a:r>
            <a:r>
              <a:rPr lang="en-GB" sz="1600" b="1" dirty="0">
                <a:solidFill>
                  <a:srgbClr val="A00054"/>
                </a:solidFill>
              </a:rPr>
              <a:t>community organisations</a:t>
            </a:r>
          </a:p>
        </p:txBody>
      </p:sp>
      <p:sp>
        <p:nvSpPr>
          <p:cNvPr id="5" name="Flowchart: Alternate Process 4"/>
          <p:cNvSpPr/>
          <p:nvPr/>
        </p:nvSpPr>
        <p:spPr>
          <a:xfrm>
            <a:off x="6606800" y="4631613"/>
            <a:ext cx="1659138" cy="980843"/>
          </a:xfrm>
          <a:prstGeom prst="flowChartAlternateProcess">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GB" sz="1600" b="1" dirty="0">
                <a:solidFill>
                  <a:srgbClr val="A00054"/>
                </a:solidFill>
              </a:rPr>
              <a:t>Publications</a:t>
            </a:r>
          </a:p>
        </p:txBody>
      </p:sp>
      <p:sp>
        <p:nvSpPr>
          <p:cNvPr id="6" name="Flowchart: Alternate Process 5"/>
          <p:cNvSpPr/>
          <p:nvPr/>
        </p:nvSpPr>
        <p:spPr>
          <a:xfrm>
            <a:off x="6606800" y="2963405"/>
            <a:ext cx="1659137" cy="931190"/>
          </a:xfrm>
          <a:prstGeom prst="flowChartAlternateProcess">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solidFill>
                <a:srgbClr val="A00054"/>
              </a:solidFill>
            </a:endParaRPr>
          </a:p>
          <a:p>
            <a:pPr algn="ctr"/>
            <a:r>
              <a:rPr lang="en-GB" sz="1600" b="1" dirty="0" smtClean="0">
                <a:solidFill>
                  <a:srgbClr val="A00054"/>
                </a:solidFill>
              </a:rPr>
              <a:t>Launch </a:t>
            </a:r>
            <a:r>
              <a:rPr lang="en-GB" sz="1600" b="1" dirty="0">
                <a:solidFill>
                  <a:srgbClr val="A00054"/>
                </a:solidFill>
              </a:rPr>
              <a:t>event</a:t>
            </a:r>
          </a:p>
          <a:p>
            <a:pPr algn="ctr"/>
            <a:endParaRPr lang="en-GB" dirty="0">
              <a:solidFill>
                <a:srgbClr val="FFFFFF"/>
              </a:solidFill>
            </a:endParaRPr>
          </a:p>
        </p:txBody>
      </p:sp>
      <p:sp>
        <p:nvSpPr>
          <p:cNvPr id="7" name="Flowchart: Alternate Process 6"/>
          <p:cNvSpPr/>
          <p:nvPr/>
        </p:nvSpPr>
        <p:spPr>
          <a:xfrm>
            <a:off x="890802" y="2963405"/>
            <a:ext cx="1674612" cy="931190"/>
          </a:xfrm>
          <a:prstGeom prst="flowChartAlternateProcess">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GB" sz="1600" b="1" dirty="0">
                <a:solidFill>
                  <a:srgbClr val="A00054"/>
                </a:solidFill>
              </a:rPr>
              <a:t>Matching process</a:t>
            </a:r>
          </a:p>
        </p:txBody>
      </p:sp>
      <p:sp>
        <p:nvSpPr>
          <p:cNvPr id="8" name="Flowchart: Alternate Process 7"/>
          <p:cNvSpPr/>
          <p:nvPr/>
        </p:nvSpPr>
        <p:spPr>
          <a:xfrm>
            <a:off x="890801" y="4631614"/>
            <a:ext cx="1677732" cy="980844"/>
          </a:xfrm>
          <a:prstGeom prst="flowChartAlternateProcess">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GB" sz="1600" b="1" dirty="0">
                <a:solidFill>
                  <a:srgbClr val="A00054"/>
                </a:solidFill>
              </a:rPr>
              <a:t>Projects </a:t>
            </a:r>
            <a:r>
              <a:rPr lang="en-GB" sz="1600" b="1" dirty="0" smtClean="0">
                <a:solidFill>
                  <a:srgbClr val="A00054"/>
                </a:solidFill>
              </a:rPr>
              <a:t>ongoing</a:t>
            </a:r>
            <a:endParaRPr lang="en-GB" sz="1600" b="1" dirty="0">
              <a:solidFill>
                <a:srgbClr val="A00054"/>
              </a:solidFill>
            </a:endParaRPr>
          </a:p>
        </p:txBody>
      </p:sp>
      <p:sp>
        <p:nvSpPr>
          <p:cNvPr id="9" name="Flowchart: Alternate Process 8"/>
          <p:cNvSpPr/>
          <p:nvPr/>
        </p:nvSpPr>
        <p:spPr>
          <a:xfrm>
            <a:off x="3747026" y="4647381"/>
            <a:ext cx="1656185" cy="965076"/>
          </a:xfrm>
          <a:prstGeom prst="flowChartAlternateProcess">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GB" sz="1600" b="1" dirty="0">
                <a:solidFill>
                  <a:srgbClr val="A00054"/>
                </a:solidFill>
              </a:rPr>
              <a:t>Celebration event</a:t>
            </a:r>
          </a:p>
        </p:txBody>
      </p:sp>
      <p:sp>
        <p:nvSpPr>
          <p:cNvPr id="10" name="Flowchart: Alternate Process 9"/>
          <p:cNvSpPr/>
          <p:nvPr/>
        </p:nvSpPr>
        <p:spPr>
          <a:xfrm>
            <a:off x="3743908" y="2963405"/>
            <a:ext cx="1656185" cy="931190"/>
          </a:xfrm>
          <a:prstGeom prst="flowChartAlternateProcess">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solidFill>
                <a:srgbClr val="A00054"/>
              </a:solidFill>
            </a:endParaRPr>
          </a:p>
          <a:p>
            <a:pPr algn="ctr"/>
            <a:r>
              <a:rPr lang="en-GB" sz="1600" b="1" dirty="0" smtClean="0">
                <a:solidFill>
                  <a:srgbClr val="A00054"/>
                </a:solidFill>
              </a:rPr>
              <a:t>Application </a:t>
            </a:r>
            <a:r>
              <a:rPr lang="en-GB" sz="1600" b="1" dirty="0">
                <a:solidFill>
                  <a:srgbClr val="A00054"/>
                </a:solidFill>
              </a:rPr>
              <a:t>process</a:t>
            </a:r>
          </a:p>
          <a:p>
            <a:pPr algn="ctr"/>
            <a:endParaRPr lang="en-GB" dirty="0">
              <a:solidFill>
                <a:srgbClr val="FFFFFF"/>
              </a:solidFill>
            </a:endParaRPr>
          </a:p>
        </p:txBody>
      </p:sp>
      <p:sp>
        <p:nvSpPr>
          <p:cNvPr id="11" name="Flowchart: Alternate Process 10"/>
          <p:cNvSpPr/>
          <p:nvPr/>
        </p:nvSpPr>
        <p:spPr>
          <a:xfrm>
            <a:off x="3743908" y="1261249"/>
            <a:ext cx="1659303" cy="962973"/>
          </a:xfrm>
          <a:prstGeom prst="flowChartAlternateProcess">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solidFill>
                <a:srgbClr val="A00054"/>
              </a:solidFill>
            </a:endParaRPr>
          </a:p>
          <a:p>
            <a:pPr algn="ctr"/>
            <a:r>
              <a:rPr lang="en-GB" sz="1600" b="1" dirty="0" smtClean="0">
                <a:solidFill>
                  <a:srgbClr val="A00054"/>
                </a:solidFill>
              </a:rPr>
              <a:t>Identify projects </a:t>
            </a:r>
            <a:endParaRPr lang="en-GB" sz="1600" b="1" dirty="0">
              <a:solidFill>
                <a:srgbClr val="A00054"/>
              </a:solidFill>
            </a:endParaRPr>
          </a:p>
          <a:p>
            <a:pPr algn="ctr"/>
            <a:endParaRPr lang="en-GB" dirty="0">
              <a:solidFill>
                <a:srgbClr val="FFFFFF"/>
              </a:solidFill>
            </a:endParaRPr>
          </a:p>
        </p:txBody>
      </p:sp>
      <p:sp>
        <p:nvSpPr>
          <p:cNvPr id="12" name="Flowchart: Alternate Process 11"/>
          <p:cNvSpPr/>
          <p:nvPr/>
        </p:nvSpPr>
        <p:spPr>
          <a:xfrm>
            <a:off x="6578587" y="1261249"/>
            <a:ext cx="1687351" cy="962973"/>
          </a:xfrm>
          <a:prstGeom prst="flowChartAlternateProcess">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solidFill>
                <a:srgbClr val="4D4D4D"/>
              </a:solidFill>
            </a:endParaRPr>
          </a:p>
          <a:p>
            <a:pPr algn="ctr"/>
            <a:r>
              <a:rPr lang="en-GB" sz="1600" b="1" dirty="0" smtClean="0">
                <a:solidFill>
                  <a:srgbClr val="A00054"/>
                </a:solidFill>
              </a:rPr>
              <a:t>Publicise to potential participants</a:t>
            </a:r>
            <a:endParaRPr lang="en-GB" sz="1600" b="1" dirty="0">
              <a:solidFill>
                <a:srgbClr val="A00054"/>
              </a:solidFill>
            </a:endParaRPr>
          </a:p>
          <a:p>
            <a:pPr algn="ctr"/>
            <a:endParaRPr lang="en-GB" dirty="0">
              <a:solidFill>
                <a:srgbClr val="FFFFFF"/>
              </a:solidFill>
            </a:endParaRPr>
          </a:p>
        </p:txBody>
      </p:sp>
      <p:cxnSp>
        <p:nvCxnSpPr>
          <p:cNvPr id="14" name="Straight Arrow Connector 13"/>
          <p:cNvCxnSpPr/>
          <p:nvPr/>
        </p:nvCxnSpPr>
        <p:spPr>
          <a:xfrm>
            <a:off x="2568532" y="1737291"/>
            <a:ext cx="1175376" cy="0"/>
          </a:xfrm>
          <a:prstGeom prst="straightConnector1">
            <a:avLst/>
          </a:prstGeom>
          <a:ln w="38100" cmpd="sng">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400093" y="1733057"/>
            <a:ext cx="1178494" cy="0"/>
          </a:xfrm>
          <a:prstGeom prst="straightConnector1">
            <a:avLst/>
          </a:prstGeom>
          <a:ln w="38100" cmpd="sng">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03211" y="5036217"/>
            <a:ext cx="1178494" cy="0"/>
          </a:xfrm>
          <a:prstGeom prst="straightConnector1">
            <a:avLst/>
          </a:prstGeom>
          <a:ln w="38100" cmpd="sng">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68532" y="5039164"/>
            <a:ext cx="1178494" cy="0"/>
          </a:xfrm>
          <a:prstGeom prst="straightConnector1">
            <a:avLst/>
          </a:prstGeom>
          <a:ln w="38100" cmpd="sng">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698292" y="3894595"/>
            <a:ext cx="13246" cy="737019"/>
          </a:xfrm>
          <a:prstGeom prst="straightConnector1">
            <a:avLst/>
          </a:prstGeom>
          <a:ln w="38100" cmpd="sng">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565414" y="3407737"/>
            <a:ext cx="1178494" cy="0"/>
          </a:xfrm>
          <a:prstGeom prst="straightConnector1">
            <a:avLst/>
          </a:prstGeom>
          <a:ln w="38100" cmpd="sng">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00093" y="3418239"/>
            <a:ext cx="1178494" cy="0"/>
          </a:xfrm>
          <a:prstGeom prst="straightConnector1">
            <a:avLst/>
          </a:prstGeom>
          <a:ln w="38100" cmpd="sng">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7402394" y="2224223"/>
            <a:ext cx="13246" cy="737019"/>
          </a:xfrm>
          <a:prstGeom prst="straightConnector1">
            <a:avLst/>
          </a:prstGeom>
          <a:ln w="38100" cmpd="sng">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204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56" y="3748371"/>
            <a:ext cx="1576157" cy="137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2631" y="3475030"/>
            <a:ext cx="4135791" cy="1082558"/>
          </a:xfrm>
          <a:prstGeom prst="rect">
            <a:avLst/>
          </a:prstGeom>
        </p:spPr>
      </p:pic>
      <p:sp>
        <p:nvSpPr>
          <p:cNvPr id="4" name="Title 1"/>
          <p:cNvSpPr>
            <a:spLocks noGrp="1"/>
          </p:cNvSpPr>
          <p:nvPr>
            <p:ph type="title"/>
          </p:nvPr>
        </p:nvSpPr>
        <p:spPr>
          <a:xfrm>
            <a:off x="406305" y="572437"/>
            <a:ext cx="8277225" cy="433040"/>
          </a:xfrm>
        </p:spPr>
        <p:txBody>
          <a:bodyPr/>
          <a:lstStyle/>
          <a:p>
            <a:r>
              <a:rPr lang="en-US" sz="4000" dirty="0" smtClean="0"/>
              <a:t>Partner </a:t>
            </a:r>
            <a:r>
              <a:rPr lang="en-US" sz="4000" dirty="0" err="1" smtClean="0"/>
              <a:t>organisations</a:t>
            </a:r>
            <a:endParaRPr lang="en-US" sz="4000" dirty="0" smtClean="0"/>
          </a:p>
        </p:txBody>
      </p:sp>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7447216" y="4662454"/>
            <a:ext cx="1504950" cy="1005840"/>
          </a:xfrm>
          <a:prstGeom prst="rect">
            <a:avLst/>
          </a:prstGeom>
        </p:spPr>
      </p:pic>
      <p:pic>
        <p:nvPicPr>
          <p:cNvPr id="6" name="Picture 5"/>
          <p:cNvPicPr/>
          <p:nvPr/>
        </p:nvPicPr>
        <p:blipFill>
          <a:blip r:embed="rId6">
            <a:extLst>
              <a:ext uri="{28A0092B-C50C-407E-A947-70E740481C1C}">
                <a14:useLocalDpi xmlns:a14="http://schemas.microsoft.com/office/drawing/2010/main" val="0"/>
              </a:ext>
            </a:extLst>
          </a:blip>
          <a:stretch>
            <a:fillRect/>
          </a:stretch>
        </p:blipFill>
        <p:spPr>
          <a:xfrm>
            <a:off x="1808120" y="1288430"/>
            <a:ext cx="1586865" cy="810260"/>
          </a:xfrm>
          <a:prstGeom prst="rect">
            <a:avLst/>
          </a:prstGeom>
        </p:spPr>
      </p:pic>
      <p:pic>
        <p:nvPicPr>
          <p:cNvPr id="8" name="Picture 7"/>
          <p:cNvPicPr/>
          <p:nvPr/>
        </p:nvPicPr>
        <p:blipFill>
          <a:blip r:embed="rId7" cstate="print">
            <a:extLst>
              <a:ext uri="{28A0092B-C50C-407E-A947-70E740481C1C}">
                <a14:useLocalDpi xmlns:a14="http://schemas.microsoft.com/office/drawing/2010/main" val="0"/>
              </a:ext>
            </a:extLst>
          </a:blip>
          <a:stretch>
            <a:fillRect/>
          </a:stretch>
        </p:blipFill>
        <p:spPr>
          <a:xfrm>
            <a:off x="6232116" y="291435"/>
            <a:ext cx="855345" cy="995045"/>
          </a:xfrm>
          <a:prstGeom prst="rect">
            <a:avLst/>
          </a:prstGeom>
        </p:spPr>
      </p:pic>
      <p:pic>
        <p:nvPicPr>
          <p:cNvPr id="9" name="Picture 8"/>
          <p:cNvPicPr/>
          <p:nvPr/>
        </p:nvPicPr>
        <p:blipFill>
          <a:blip r:embed="rId8" cstate="print">
            <a:extLst>
              <a:ext uri="{28A0092B-C50C-407E-A947-70E740481C1C}">
                <a14:useLocalDpi xmlns:a14="http://schemas.microsoft.com/office/drawing/2010/main" val="0"/>
              </a:ext>
            </a:extLst>
          </a:blip>
          <a:stretch>
            <a:fillRect/>
          </a:stretch>
        </p:blipFill>
        <p:spPr>
          <a:xfrm>
            <a:off x="6097467" y="1598677"/>
            <a:ext cx="2033905" cy="495300"/>
          </a:xfrm>
          <a:prstGeom prst="rect">
            <a:avLst/>
          </a:prstGeom>
        </p:spPr>
      </p:pic>
      <p:pic>
        <p:nvPicPr>
          <p:cNvPr id="10" name="Picture 9"/>
          <p:cNvPicPr/>
          <p:nvPr/>
        </p:nvPicPr>
        <p:blipFill>
          <a:blip r:embed="rId9" cstate="print">
            <a:extLst>
              <a:ext uri="{28A0092B-C50C-407E-A947-70E740481C1C}">
                <a14:useLocalDpi xmlns:a14="http://schemas.microsoft.com/office/drawing/2010/main" val="0"/>
              </a:ext>
            </a:extLst>
          </a:blip>
          <a:stretch>
            <a:fillRect/>
          </a:stretch>
        </p:blipFill>
        <p:spPr>
          <a:xfrm>
            <a:off x="3635896" y="1281362"/>
            <a:ext cx="2164080" cy="817245"/>
          </a:xfrm>
          <a:prstGeom prst="rect">
            <a:avLst/>
          </a:prstGeom>
        </p:spPr>
      </p:pic>
      <p:pic>
        <p:nvPicPr>
          <p:cNvPr id="13" name="Picture 12"/>
          <p:cNvPicPr/>
          <p:nvPr/>
        </p:nvPicPr>
        <p:blipFill>
          <a:blip r:embed="rId10">
            <a:extLst>
              <a:ext uri="{28A0092B-C50C-407E-A947-70E740481C1C}">
                <a14:useLocalDpi xmlns:a14="http://schemas.microsoft.com/office/drawing/2010/main" val="0"/>
              </a:ext>
            </a:extLst>
          </a:blip>
          <a:stretch>
            <a:fillRect/>
          </a:stretch>
        </p:blipFill>
        <p:spPr>
          <a:xfrm>
            <a:off x="1654158" y="3129263"/>
            <a:ext cx="1647834" cy="847544"/>
          </a:xfrm>
          <a:prstGeom prst="rect">
            <a:avLst/>
          </a:prstGeom>
        </p:spPr>
      </p:pic>
      <p:pic>
        <p:nvPicPr>
          <p:cNvPr id="15" name="Picture 4" descr="DABD NEW LOGO"/>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7375497" y="2199876"/>
            <a:ext cx="1511750" cy="86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p:nvPr/>
        </p:nvPicPr>
        <p:blipFill>
          <a:blip r:embed="rId13">
            <a:extLst>
              <a:ext uri="{28A0092B-C50C-407E-A947-70E740481C1C}">
                <a14:useLocalDpi xmlns:a14="http://schemas.microsoft.com/office/drawing/2010/main" val="0"/>
              </a:ext>
            </a:extLst>
          </a:blip>
          <a:stretch>
            <a:fillRect/>
          </a:stretch>
        </p:blipFill>
        <p:spPr>
          <a:xfrm>
            <a:off x="6002591" y="3976807"/>
            <a:ext cx="1407389" cy="458670"/>
          </a:xfrm>
          <a:prstGeom prst="rect">
            <a:avLst/>
          </a:prstGeom>
        </p:spPr>
      </p:pic>
      <p:pic>
        <p:nvPicPr>
          <p:cNvPr id="17" name="Picture 16"/>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7467" y="2649948"/>
            <a:ext cx="874601" cy="840274"/>
          </a:xfrm>
          <a:prstGeom prst="rect">
            <a:avLst/>
          </a:prstGeom>
          <a:noFill/>
          <a:ln>
            <a:noFill/>
          </a:ln>
        </p:spPr>
      </p:pic>
      <p:pic>
        <p:nvPicPr>
          <p:cNvPr id="18" name="Picture 17"/>
          <p:cNvPicPr/>
          <p:nvPr/>
        </p:nvPicPr>
        <p:blipFill>
          <a:blip r:embed="rId15">
            <a:extLst>
              <a:ext uri="{28A0092B-C50C-407E-A947-70E740481C1C}">
                <a14:useLocalDpi xmlns:a14="http://schemas.microsoft.com/office/drawing/2010/main" val="0"/>
              </a:ext>
            </a:extLst>
          </a:blip>
          <a:stretch>
            <a:fillRect/>
          </a:stretch>
        </p:blipFill>
        <p:spPr>
          <a:xfrm>
            <a:off x="1731239" y="2388533"/>
            <a:ext cx="2054365" cy="522830"/>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212860" y="4733717"/>
            <a:ext cx="986850" cy="993649"/>
          </a:xfrm>
          <a:prstGeom prst="rect">
            <a:avLst/>
          </a:prstGeom>
        </p:spPr>
      </p:pic>
      <p:pic>
        <p:nvPicPr>
          <p:cNvPr id="21" name="Picture 2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46019" y="4093821"/>
            <a:ext cx="952500" cy="952500"/>
          </a:xfrm>
          <a:prstGeom prst="rect">
            <a:avLst/>
          </a:prstGeom>
        </p:spPr>
      </p:pic>
      <p:pic>
        <p:nvPicPr>
          <p:cNvPr id="22" name="Picture 21"/>
          <p:cNvPicPr/>
          <p:nvPr/>
        </p:nvPicPr>
        <p:blipFill>
          <a:blip r:embed="rId18" cstate="print">
            <a:extLst>
              <a:ext uri="{28A0092B-C50C-407E-A947-70E740481C1C}">
                <a14:useLocalDpi xmlns:a14="http://schemas.microsoft.com/office/drawing/2010/main" val="0"/>
              </a:ext>
            </a:extLst>
          </a:blip>
          <a:stretch>
            <a:fillRect/>
          </a:stretch>
        </p:blipFill>
        <p:spPr>
          <a:xfrm>
            <a:off x="372854" y="1248322"/>
            <a:ext cx="1077170" cy="1110323"/>
          </a:xfrm>
          <a:prstGeom prst="rect">
            <a:avLst/>
          </a:prstGeom>
        </p:spPr>
      </p:pic>
      <p:pic>
        <p:nvPicPr>
          <p:cNvPr id="23" name="Picture 22"/>
          <p:cNvPicPr/>
          <p:nvPr/>
        </p:nvPicPr>
        <p:blipFill>
          <a:blip r:embed="rId19">
            <a:extLst>
              <a:ext uri="{28A0092B-C50C-407E-A947-70E740481C1C}">
                <a14:useLocalDpi xmlns:a14="http://schemas.microsoft.com/office/drawing/2010/main" val="0"/>
              </a:ext>
            </a:extLst>
          </a:blip>
          <a:stretch>
            <a:fillRect/>
          </a:stretch>
        </p:blipFill>
        <p:spPr>
          <a:xfrm>
            <a:off x="372853" y="2649948"/>
            <a:ext cx="1047749" cy="1024939"/>
          </a:xfrm>
          <a:prstGeom prst="rect">
            <a:avLst/>
          </a:prstGeom>
        </p:spPr>
      </p:pic>
      <p:pic>
        <p:nvPicPr>
          <p:cNvPr id="24" name="Picture 23"/>
          <p:cNvPicPr/>
          <p:nvPr/>
        </p:nvPicPr>
        <p:blipFill>
          <a:blip r:embed="rId20" cstate="print">
            <a:extLst>
              <a:ext uri="{28A0092B-C50C-407E-A947-70E740481C1C}">
                <a14:useLocalDpi xmlns:a14="http://schemas.microsoft.com/office/drawing/2010/main" val="0"/>
              </a:ext>
            </a:extLst>
          </a:blip>
          <a:stretch>
            <a:fillRect/>
          </a:stretch>
        </p:blipFill>
        <p:spPr>
          <a:xfrm>
            <a:off x="414450" y="5074893"/>
            <a:ext cx="1552097" cy="560464"/>
          </a:xfrm>
          <a:prstGeom prst="rect">
            <a:avLst/>
          </a:prstGeom>
        </p:spPr>
      </p:pic>
      <p:pic>
        <p:nvPicPr>
          <p:cNvPr id="25"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21950" y="5032310"/>
            <a:ext cx="2438146" cy="82964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p:nvPr/>
        </p:nvPicPr>
        <p:blipFill>
          <a:blip r:embed="rId22">
            <a:extLst>
              <a:ext uri="{28A0092B-C50C-407E-A947-70E740481C1C}">
                <a14:useLocalDpi xmlns:a14="http://schemas.microsoft.com/office/drawing/2010/main" val="0"/>
              </a:ext>
            </a:extLst>
          </a:blip>
          <a:stretch>
            <a:fillRect/>
          </a:stretch>
        </p:blipFill>
        <p:spPr>
          <a:xfrm>
            <a:off x="7487072" y="228019"/>
            <a:ext cx="1400175" cy="1219200"/>
          </a:xfrm>
          <a:prstGeom prst="rect">
            <a:avLst/>
          </a:prstGeom>
        </p:spPr>
      </p:pic>
      <p:pic>
        <p:nvPicPr>
          <p:cNvPr id="2" name="Picture 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099755" y="2351549"/>
            <a:ext cx="1509533" cy="911159"/>
          </a:xfrm>
          <a:prstGeom prst="rect">
            <a:avLst/>
          </a:prstGeom>
        </p:spPr>
      </p:pic>
      <p:pic>
        <p:nvPicPr>
          <p:cNvPr id="29" name="Picture 28"/>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613753" y="5205551"/>
            <a:ext cx="995314" cy="521815"/>
          </a:xfrm>
          <a:prstGeom prst="rect">
            <a:avLst/>
          </a:prstGeom>
        </p:spPr>
      </p:pic>
      <p:pic>
        <p:nvPicPr>
          <p:cNvPr id="30" name="Picture 29"/>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599439" y="3286696"/>
            <a:ext cx="1200503" cy="1054496"/>
          </a:xfrm>
          <a:prstGeom prst="rect">
            <a:avLst/>
          </a:prstGeom>
        </p:spPr>
      </p:pic>
      <p:pic>
        <p:nvPicPr>
          <p:cNvPr id="31" name="Picture 30"/>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301992" y="4409141"/>
            <a:ext cx="1990088" cy="756233"/>
          </a:xfrm>
          <a:prstGeom prst="rect">
            <a:avLst/>
          </a:prstGeom>
        </p:spPr>
      </p:pic>
    </p:spTree>
    <p:extLst>
      <p:ext uri="{BB962C8B-B14F-4D97-AF65-F5344CB8AC3E}">
        <p14:creationId xmlns:p14="http://schemas.microsoft.com/office/powerpoint/2010/main" val="2730775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Tree>
    <p:extLst>
      <p:ext uri="{BB962C8B-B14F-4D97-AF65-F5344CB8AC3E}">
        <p14:creationId xmlns:p14="http://schemas.microsoft.com/office/powerpoint/2010/main" val="2990585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8416" y="551711"/>
            <a:ext cx="8277225" cy="842962"/>
          </a:xfrm>
        </p:spPr>
        <p:txBody>
          <a:bodyPr/>
          <a:lstStyle/>
          <a:p>
            <a:r>
              <a:rPr lang="en-US" sz="3600" dirty="0" smtClean="0"/>
              <a:t>Feedback from previous volunteers</a:t>
            </a:r>
          </a:p>
        </p:txBody>
      </p:sp>
      <p:pic>
        <p:nvPicPr>
          <p:cNvPr id="7" name="Picture 13" descr="R:\Depts\Communications\Marketing\Branding\HEE graphic elements\Rectangle box\JPEG format\Rec Boxed bracket - BLUE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7636" y="4773091"/>
            <a:ext cx="2952328" cy="11016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R:\Depts\Communications\Marketing\Branding\HEE graphic elements\Rectangle box\JPEG format\Rec Boxed bracket - ORANGE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100" y="2266760"/>
            <a:ext cx="3240360" cy="18774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R:\Depts\Communications\Marketing\Branding\HEE graphic elements\Rectangle box\JPEG format\Rec Boxed bracket - DARK BLUE_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5099" y="3029918"/>
            <a:ext cx="3595214" cy="14465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R:\Depts\Communications\Marketing\Branding\HEE graphic elements\Rectangle box\JPEG format\Rec Boxed bracket - DARK PINK_rg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3313" y="1362377"/>
            <a:ext cx="3022762" cy="166754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524896" y="4586094"/>
            <a:ext cx="2768036" cy="1169551"/>
          </a:xfrm>
          <a:prstGeom prst="rect">
            <a:avLst/>
          </a:prstGeom>
          <a:noFill/>
        </p:spPr>
        <p:txBody>
          <a:bodyPr wrap="square" rtlCol="0">
            <a:spAutoFit/>
          </a:bodyPr>
          <a:lstStyle/>
          <a:p>
            <a:pPr algn="just"/>
            <a:endParaRPr lang="en-GB" sz="1400" dirty="0">
              <a:solidFill>
                <a:srgbClr val="000000"/>
              </a:solidFill>
            </a:endParaRPr>
          </a:p>
          <a:p>
            <a:pPr algn="just"/>
            <a:r>
              <a:rPr lang="en-GB" sz="1400" dirty="0">
                <a:solidFill>
                  <a:srgbClr val="000000"/>
                </a:solidFill>
              </a:rPr>
              <a:t>“I could see, first hand, the outcome of what we had organised... [which] was very satisfying!”</a:t>
            </a:r>
          </a:p>
        </p:txBody>
      </p:sp>
      <p:sp>
        <p:nvSpPr>
          <p:cNvPr id="13" name="TextBox 12"/>
          <p:cNvSpPr txBox="1"/>
          <p:nvPr/>
        </p:nvSpPr>
        <p:spPr>
          <a:xfrm>
            <a:off x="5940153" y="1396533"/>
            <a:ext cx="2880320" cy="1384995"/>
          </a:xfrm>
          <a:prstGeom prst="rect">
            <a:avLst/>
          </a:prstGeom>
          <a:noFill/>
        </p:spPr>
        <p:txBody>
          <a:bodyPr wrap="square" rtlCol="0">
            <a:spAutoFit/>
          </a:bodyPr>
          <a:lstStyle/>
          <a:p>
            <a:pPr algn="just"/>
            <a:r>
              <a:rPr lang="en-GB" sz="1400" dirty="0" smtClean="0">
                <a:solidFill>
                  <a:srgbClr val="000000"/>
                </a:solidFill>
              </a:rPr>
              <a:t>“</a:t>
            </a:r>
            <a:r>
              <a:rPr lang="en-GB" sz="1400" dirty="0">
                <a:solidFill>
                  <a:srgbClr val="000000"/>
                </a:solidFill>
              </a:rPr>
              <a:t>The thing that I enjoyed the most about the project was working with the two junior doctors I was paired up with to help make a lasting contribution towards the organisation.”</a:t>
            </a:r>
          </a:p>
        </p:txBody>
      </p:sp>
      <p:sp>
        <p:nvSpPr>
          <p:cNvPr id="14" name="TextBox 13"/>
          <p:cNvSpPr txBox="1"/>
          <p:nvPr/>
        </p:nvSpPr>
        <p:spPr>
          <a:xfrm>
            <a:off x="3904716" y="3029919"/>
            <a:ext cx="3240360" cy="1446550"/>
          </a:xfrm>
          <a:prstGeom prst="rect">
            <a:avLst/>
          </a:prstGeom>
          <a:noFill/>
        </p:spPr>
        <p:txBody>
          <a:bodyPr wrap="square" rtlCol="0">
            <a:spAutoFit/>
          </a:bodyPr>
          <a:lstStyle/>
          <a:p>
            <a:pPr algn="just"/>
            <a:r>
              <a:rPr lang="en-GB" sz="1400" dirty="0">
                <a:solidFill>
                  <a:srgbClr val="000000"/>
                </a:solidFill>
              </a:rPr>
              <a:t>“I particularly feel that we have created a potentially sustainable project, which will grow and grow, and also help feed participants into other projects that... [the partner organisation] is running.”</a:t>
            </a:r>
          </a:p>
          <a:p>
            <a:endParaRPr lang="en-GB" dirty="0"/>
          </a:p>
        </p:txBody>
      </p:sp>
      <p:sp>
        <p:nvSpPr>
          <p:cNvPr id="15" name="TextBox 14"/>
          <p:cNvSpPr txBox="1"/>
          <p:nvPr/>
        </p:nvSpPr>
        <p:spPr>
          <a:xfrm>
            <a:off x="458416" y="2266760"/>
            <a:ext cx="3069728" cy="1877437"/>
          </a:xfrm>
          <a:prstGeom prst="rect">
            <a:avLst/>
          </a:prstGeom>
          <a:noFill/>
        </p:spPr>
        <p:txBody>
          <a:bodyPr wrap="square" rtlCol="0">
            <a:spAutoFit/>
          </a:bodyPr>
          <a:lstStyle/>
          <a:p>
            <a:pPr algn="just"/>
            <a:r>
              <a:rPr lang="en-GB" sz="1400" dirty="0">
                <a:solidFill>
                  <a:srgbClr val="000000"/>
                </a:solidFill>
              </a:rPr>
              <a:t>“As Team Up volunteers, we were able to provide lots of ideas to help formulate the vision of the project, as well as drumming up support for the project and being able to provide advice from our perspectives, as healthcare professionals.”</a:t>
            </a:r>
          </a:p>
          <a:p>
            <a:endParaRPr lang="en-GB" dirty="0"/>
          </a:p>
        </p:txBody>
      </p:sp>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417" y="4428177"/>
            <a:ext cx="309634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859223" y="4418984"/>
            <a:ext cx="2816733" cy="1446550"/>
          </a:xfrm>
          <a:prstGeom prst="rect">
            <a:avLst/>
          </a:prstGeom>
          <a:noFill/>
        </p:spPr>
        <p:txBody>
          <a:bodyPr wrap="square" rtlCol="0">
            <a:spAutoFit/>
          </a:bodyPr>
          <a:lstStyle/>
          <a:p>
            <a:pPr algn="just"/>
            <a:r>
              <a:rPr lang="en-GB" sz="1400" dirty="0">
                <a:solidFill>
                  <a:srgbClr val="000000"/>
                </a:solidFill>
              </a:rPr>
              <a:t>“I was... able to undertake research during the project and interpret data which was a good learning experience and helped me with my studies.”</a:t>
            </a:r>
          </a:p>
          <a:p>
            <a:endParaRPr lang="en-GB" dirty="0"/>
          </a:p>
        </p:txBody>
      </p:sp>
      <p:pic>
        <p:nvPicPr>
          <p:cNvPr id="18" name="Picture 13" descr="R:\Depts\Communications\Marketing\Branding\HEE graphic elements\Rectangle box\JPEG format\Rec Boxed bracket - BLUE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223" y="1396533"/>
            <a:ext cx="1944844" cy="72570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945805" y="1396533"/>
            <a:ext cx="1797607" cy="523220"/>
          </a:xfrm>
          <a:prstGeom prst="rect">
            <a:avLst/>
          </a:prstGeom>
          <a:noFill/>
        </p:spPr>
        <p:txBody>
          <a:bodyPr wrap="square" rtlCol="0">
            <a:spAutoFit/>
          </a:bodyPr>
          <a:lstStyle/>
          <a:p>
            <a:pPr algn="just"/>
            <a:r>
              <a:rPr lang="en-GB" sz="1400" dirty="0" smtClean="0">
                <a:solidFill>
                  <a:srgbClr val="000000"/>
                </a:solidFill>
              </a:rPr>
              <a:t>“I have made two new friends”</a:t>
            </a:r>
            <a:endParaRPr lang="en-GB" sz="1400" dirty="0">
              <a:solidFill>
                <a:srgbClr val="000000"/>
              </a:solidFill>
            </a:endParaRPr>
          </a:p>
        </p:txBody>
      </p:sp>
      <p:pic>
        <p:nvPicPr>
          <p:cNvPr id="20" name="Content Placeholder 3"/>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4139952" y="4445558"/>
            <a:ext cx="1087966" cy="1450621"/>
          </a:xfr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01289" y="3205478"/>
            <a:ext cx="1383286" cy="1452857"/>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9614" y="1396533"/>
            <a:ext cx="2156451" cy="1218713"/>
          </a:xfrm>
          <a:prstGeom prst="rect">
            <a:avLst/>
          </a:prstGeom>
        </p:spPr>
      </p:pic>
    </p:spTree>
    <p:extLst>
      <p:ext uri="{BB962C8B-B14F-4D97-AF65-F5344CB8AC3E}">
        <p14:creationId xmlns:p14="http://schemas.microsoft.com/office/powerpoint/2010/main" val="1007154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77225" cy="842962"/>
          </a:xfrm>
        </p:spPr>
        <p:txBody>
          <a:bodyPr/>
          <a:lstStyle/>
          <a:p>
            <a:r>
              <a:rPr lang="en-GB" sz="3600" dirty="0" smtClean="0"/>
              <a:t>Benefits of Team Up</a:t>
            </a:r>
            <a:endParaRPr lang="en-GB" sz="3600" dirty="0"/>
          </a:p>
        </p:txBody>
      </p:sp>
      <p:sp>
        <p:nvSpPr>
          <p:cNvPr id="3" name="Content Placeholder 2"/>
          <p:cNvSpPr>
            <a:spLocks noGrp="1"/>
          </p:cNvSpPr>
          <p:nvPr>
            <p:ph idx="1"/>
          </p:nvPr>
        </p:nvSpPr>
        <p:spPr>
          <a:xfrm>
            <a:off x="467544" y="1124744"/>
            <a:ext cx="8277225" cy="4536728"/>
          </a:xfrm>
        </p:spPr>
        <p:txBody>
          <a:bodyPr/>
          <a:lstStyle/>
          <a:p>
            <a:r>
              <a:rPr lang="en-GB" sz="2000" dirty="0" smtClean="0"/>
              <a:t>For students / trainees:</a:t>
            </a:r>
          </a:p>
          <a:p>
            <a:endParaRPr lang="en-GB" sz="2000" b="0" dirty="0" smtClean="0"/>
          </a:p>
          <a:p>
            <a:pPr>
              <a:buFont typeface="Arial" pitchFamily="34" charset="0"/>
              <a:buChar char="•"/>
            </a:pPr>
            <a:r>
              <a:rPr lang="en-GB" sz="2000" b="0" dirty="0"/>
              <a:t>Develop multi-professional team working skills across </a:t>
            </a:r>
            <a:r>
              <a:rPr lang="en-GB" sz="2000" b="0" dirty="0" smtClean="0"/>
              <a:t>boundaries</a:t>
            </a:r>
          </a:p>
          <a:p>
            <a:pPr>
              <a:buFont typeface="Arial" pitchFamily="34" charset="0"/>
              <a:buChar char="•"/>
            </a:pPr>
            <a:r>
              <a:rPr lang="en-GB" sz="2000" b="0" dirty="0" smtClean="0"/>
              <a:t>Develop </a:t>
            </a:r>
            <a:r>
              <a:rPr lang="en-GB" sz="2000" b="0" dirty="0"/>
              <a:t>a greater understanding of the voluntary sector </a:t>
            </a:r>
            <a:endParaRPr lang="en-GB" sz="2000" b="0" dirty="0" smtClean="0"/>
          </a:p>
          <a:p>
            <a:pPr>
              <a:buFont typeface="Arial" pitchFamily="34" charset="0"/>
              <a:buChar char="•"/>
            </a:pPr>
            <a:r>
              <a:rPr lang="en-GB" sz="2000" b="0" dirty="0" smtClean="0"/>
              <a:t>Develop </a:t>
            </a:r>
            <a:r>
              <a:rPr lang="en-GB" sz="2000" b="0" dirty="0"/>
              <a:t>advanced organisational, </a:t>
            </a:r>
            <a:r>
              <a:rPr lang="en-GB" sz="2000" b="0" dirty="0" smtClean="0"/>
              <a:t>management and </a:t>
            </a:r>
            <a:r>
              <a:rPr lang="en-GB" sz="2000" b="0" dirty="0"/>
              <a:t>leadership </a:t>
            </a:r>
            <a:r>
              <a:rPr lang="en-GB" sz="2000" b="0" dirty="0" smtClean="0"/>
              <a:t>skills</a:t>
            </a:r>
            <a:endParaRPr lang="en-GB" sz="2000" b="0" dirty="0"/>
          </a:p>
          <a:p>
            <a:pPr>
              <a:buFont typeface="Arial" pitchFamily="34" charset="0"/>
              <a:buChar char="•"/>
            </a:pPr>
            <a:r>
              <a:rPr lang="en-GB" sz="2000" b="0" dirty="0"/>
              <a:t>Increase knowledge of public health</a:t>
            </a:r>
          </a:p>
          <a:p>
            <a:pPr>
              <a:buFont typeface="Arial" pitchFamily="34" charset="0"/>
              <a:buChar char="•"/>
            </a:pPr>
            <a:endParaRPr lang="en-GB" sz="2000" b="0" dirty="0" smtClean="0"/>
          </a:p>
          <a:p>
            <a:pPr marL="0" indent="0"/>
            <a:r>
              <a:rPr lang="en-GB" sz="2000" dirty="0" smtClean="0"/>
              <a:t>For partner organisations:</a:t>
            </a:r>
          </a:p>
          <a:p>
            <a:pPr marL="0" indent="0"/>
            <a:endParaRPr lang="en-GB" sz="2000" b="0" dirty="0"/>
          </a:p>
          <a:p>
            <a:pPr>
              <a:buFont typeface="Arial" pitchFamily="34" charset="0"/>
              <a:buChar char="•"/>
            </a:pPr>
            <a:r>
              <a:rPr lang="en-GB" sz="2000" b="0" dirty="0"/>
              <a:t>Stronger and more diverse network of volunteers</a:t>
            </a:r>
          </a:p>
          <a:p>
            <a:pPr>
              <a:buFont typeface="Arial" pitchFamily="34" charset="0"/>
              <a:buChar char="•"/>
            </a:pPr>
            <a:r>
              <a:rPr lang="en-GB" sz="2000" b="0" dirty="0"/>
              <a:t>Promotion of organisation and projects</a:t>
            </a:r>
          </a:p>
          <a:p>
            <a:pPr>
              <a:buFont typeface="Arial" pitchFamily="34" charset="0"/>
              <a:buChar char="•"/>
            </a:pPr>
            <a:r>
              <a:rPr lang="en-GB" sz="2000" b="0" dirty="0" smtClean="0"/>
              <a:t>Sustainable </a:t>
            </a:r>
            <a:r>
              <a:rPr lang="en-GB" sz="2000" b="0" dirty="0"/>
              <a:t>projects for organisations to continue in the </a:t>
            </a:r>
            <a:r>
              <a:rPr lang="en-GB" sz="2000" b="0" dirty="0" smtClean="0"/>
              <a:t>future</a:t>
            </a:r>
          </a:p>
          <a:p>
            <a:pPr marL="0" indent="0"/>
            <a:endParaRPr lang="en-GB" sz="2000" b="0" dirty="0"/>
          </a:p>
          <a:p>
            <a:pPr marL="0" indent="0"/>
            <a:r>
              <a:rPr lang="en-GB" sz="2000" dirty="0" smtClean="0"/>
              <a:t>For the wider community:</a:t>
            </a:r>
          </a:p>
          <a:p>
            <a:pPr marL="0" indent="0"/>
            <a:endParaRPr lang="en-GB" sz="2000" dirty="0" smtClean="0"/>
          </a:p>
          <a:p>
            <a:pPr>
              <a:buFont typeface="Arial" pitchFamily="34" charset="0"/>
              <a:buChar char="•"/>
            </a:pPr>
            <a:r>
              <a:rPr lang="en-GB" sz="2000" b="0" dirty="0" smtClean="0"/>
              <a:t>Increase trust between health professionals and vulnerable communities</a:t>
            </a:r>
          </a:p>
          <a:p>
            <a:pPr>
              <a:buFont typeface="Arial" pitchFamily="34" charset="0"/>
              <a:buChar char="•"/>
            </a:pPr>
            <a:r>
              <a:rPr lang="en-GB" sz="2000" b="0" dirty="0" smtClean="0"/>
              <a:t>Engage ‘hard to reach’ communities</a:t>
            </a:r>
          </a:p>
          <a:p>
            <a:pPr>
              <a:buFont typeface="Arial" pitchFamily="34" charset="0"/>
              <a:buChar char="•"/>
            </a:pPr>
            <a:r>
              <a:rPr lang="en-GB" sz="2000" b="0" dirty="0" smtClean="0"/>
              <a:t>Increase patient safety through promoting multi-professional working</a:t>
            </a:r>
            <a:endParaRPr lang="en-GB" sz="2000" b="0" dirty="0"/>
          </a:p>
          <a:p>
            <a:pPr marL="0" indent="0"/>
            <a:endParaRPr lang="en-GB" sz="2000" dirty="0" smtClean="0"/>
          </a:p>
          <a:p>
            <a:pPr>
              <a:buFont typeface="Arial" pitchFamily="34" charset="0"/>
              <a:buChar char="•"/>
            </a:pPr>
            <a:endParaRPr lang="en-GB" sz="2000" b="0" dirty="0" smtClean="0"/>
          </a:p>
          <a:p>
            <a:pPr>
              <a:buFont typeface="Arial" pitchFamily="34" charset="0"/>
              <a:buChar char="•"/>
            </a:pPr>
            <a:endParaRPr lang="en-GB" sz="2000" b="0" dirty="0"/>
          </a:p>
          <a:p>
            <a:pPr>
              <a:buFont typeface="Arial" pitchFamily="34" charset="0"/>
              <a:buChar char="•"/>
            </a:pPr>
            <a:endParaRPr lang="en-GB" sz="2000" b="0" dirty="0" smtClean="0"/>
          </a:p>
          <a:p>
            <a:pPr>
              <a:buFont typeface="Arial" pitchFamily="34" charset="0"/>
              <a:buChar char="•"/>
            </a:pPr>
            <a:endParaRPr lang="en-GB" sz="2000" b="0" dirty="0"/>
          </a:p>
        </p:txBody>
      </p:sp>
    </p:spTree>
    <p:extLst>
      <p:ext uri="{BB962C8B-B14F-4D97-AF65-F5344CB8AC3E}">
        <p14:creationId xmlns:p14="http://schemas.microsoft.com/office/powerpoint/2010/main" val="628670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HEE LaSE PPT template Sep 2015-1">
  <a:themeElements>
    <a:clrScheme name="HEE orange">
      <a:dk1>
        <a:srgbClr val="FF7311"/>
      </a:dk1>
      <a:lt1>
        <a:srgbClr val="FFFFFF"/>
      </a:lt1>
      <a:dk2>
        <a:srgbClr val="FF7311"/>
      </a:dk2>
      <a:lt2>
        <a:srgbClr val="FFFFFF"/>
      </a:lt2>
      <a:accent1>
        <a:srgbClr val="FF7311"/>
      </a:accent1>
      <a:accent2>
        <a:srgbClr val="A00054"/>
      </a:accent2>
      <a:accent3>
        <a:srgbClr val="FFFFFF"/>
      </a:accent3>
      <a:accent4>
        <a:srgbClr val="FF7311"/>
      </a:accent4>
      <a:accent5>
        <a:srgbClr val="FFFFFF"/>
      </a:accent5>
      <a:accent6>
        <a:srgbClr val="0091C9"/>
      </a:accent6>
      <a:hlink>
        <a:srgbClr val="009CD5"/>
      </a:hlink>
      <a:folHlink>
        <a:srgbClr val="A00054"/>
      </a:folHlink>
    </a:clrScheme>
    <a:fontScheme name="LD_Generic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D_Generic_Template 1">
        <a:dk1>
          <a:srgbClr val="5BBF21"/>
        </a:dk1>
        <a:lt1>
          <a:srgbClr val="FFFFFF"/>
        </a:lt1>
        <a:dk2>
          <a:srgbClr val="5BBF21"/>
        </a:dk2>
        <a:lt2>
          <a:srgbClr val="FFFFFF"/>
        </a:lt2>
        <a:accent1>
          <a:srgbClr val="5BBF21"/>
        </a:accent1>
        <a:accent2>
          <a:srgbClr val="0091C9"/>
        </a:accent2>
        <a:accent3>
          <a:srgbClr val="FFFFFF"/>
        </a:accent3>
        <a:accent4>
          <a:srgbClr val="4CA31B"/>
        </a:accent4>
        <a:accent5>
          <a:srgbClr val="B5DCAB"/>
        </a:accent5>
        <a:accent6>
          <a:srgbClr val="0083B6"/>
        </a:accent6>
        <a:hlink>
          <a:srgbClr val="A00054"/>
        </a:hlink>
        <a:folHlink>
          <a:srgbClr val="E28C05"/>
        </a:folHlink>
      </a:clrScheme>
      <a:clrMap bg1="lt1" tx1="dk1" bg2="lt2" tx2="dk2" accent1="accent1" accent2="accent2" accent3="accent3" accent4="accent4" accent5="accent5" accent6="accent6" hlink="hlink" folHlink="folHlink"/>
    </a:extraClrScheme>
    <a:extraClrScheme>
      <a:clrScheme name="LD_Generic_Template 2">
        <a:dk1>
          <a:srgbClr val="006B54"/>
        </a:dk1>
        <a:lt1>
          <a:srgbClr val="FFFFFF"/>
        </a:lt1>
        <a:dk2>
          <a:srgbClr val="006B54"/>
        </a:dk2>
        <a:lt2>
          <a:srgbClr val="FFFFFF"/>
        </a:lt2>
        <a:accent1>
          <a:srgbClr val="006B54"/>
        </a:accent1>
        <a:accent2>
          <a:srgbClr val="0091C9"/>
        </a:accent2>
        <a:accent3>
          <a:srgbClr val="FFFFFF"/>
        </a:accent3>
        <a:accent4>
          <a:srgbClr val="005A46"/>
        </a:accent4>
        <a:accent5>
          <a:srgbClr val="AABAB3"/>
        </a:accent5>
        <a:accent6>
          <a:srgbClr val="0083B6"/>
        </a:accent6>
        <a:hlink>
          <a:srgbClr val="A00054"/>
        </a:hlink>
        <a:folHlink>
          <a:srgbClr val="E28C05"/>
        </a:folHlink>
      </a:clrScheme>
      <a:clrMap bg1="lt1" tx1="dk1" bg2="lt2" tx2="dk2" accent1="accent1" accent2="accent2" accent3="accent3" accent4="accent4" accent5="accent5" accent6="accent6" hlink="hlink" folHlink="folHlink"/>
    </a:extraClrScheme>
    <a:extraClrScheme>
      <a:clrScheme name="LD_Generic_Template 3">
        <a:dk1>
          <a:srgbClr val="00AA9E"/>
        </a:dk1>
        <a:lt1>
          <a:srgbClr val="FFFFFF"/>
        </a:lt1>
        <a:dk2>
          <a:srgbClr val="00AA9E"/>
        </a:dk2>
        <a:lt2>
          <a:srgbClr val="FFFFFF"/>
        </a:lt2>
        <a:accent1>
          <a:srgbClr val="00AA9E"/>
        </a:accent1>
        <a:accent2>
          <a:srgbClr val="0091C9"/>
        </a:accent2>
        <a:accent3>
          <a:srgbClr val="FFFFFF"/>
        </a:accent3>
        <a:accent4>
          <a:srgbClr val="009186"/>
        </a:accent4>
        <a:accent5>
          <a:srgbClr val="AAD2CC"/>
        </a:accent5>
        <a:accent6>
          <a:srgbClr val="0083B6"/>
        </a:accent6>
        <a:hlink>
          <a:srgbClr val="A00054"/>
        </a:hlink>
        <a:folHlink>
          <a:srgbClr val="E28C05"/>
        </a:folHlink>
      </a:clrScheme>
      <a:clrMap bg1="lt1" tx1="dk1" bg2="lt2" tx2="dk2" accent1="accent1" accent2="accent2" accent3="accent3" accent4="accent4" accent5="accent5" accent6="accent6" hlink="hlink" folHlink="folHlink"/>
    </a:extraClrScheme>
    <a:extraClrScheme>
      <a:clrScheme name="LD_Generic_Template 4">
        <a:dk1>
          <a:srgbClr val="00ADC6"/>
        </a:dk1>
        <a:lt1>
          <a:srgbClr val="FFFFFF"/>
        </a:lt1>
        <a:dk2>
          <a:srgbClr val="00ADC6"/>
        </a:dk2>
        <a:lt2>
          <a:srgbClr val="FFFFFF"/>
        </a:lt2>
        <a:accent1>
          <a:srgbClr val="00ADC6"/>
        </a:accent1>
        <a:accent2>
          <a:srgbClr val="009E49"/>
        </a:accent2>
        <a:accent3>
          <a:srgbClr val="FFFFFF"/>
        </a:accent3>
        <a:accent4>
          <a:srgbClr val="0093A9"/>
        </a:accent4>
        <a:accent5>
          <a:srgbClr val="AAD3DF"/>
        </a:accent5>
        <a:accent6>
          <a:srgbClr val="008F41"/>
        </a:accent6>
        <a:hlink>
          <a:srgbClr val="A00054"/>
        </a:hlink>
        <a:folHlink>
          <a:srgbClr val="E28C05"/>
        </a:folHlink>
      </a:clrScheme>
      <a:clrMap bg1="lt1" tx1="dk1" bg2="lt2" tx2="dk2" accent1="accent1" accent2="accent2" accent3="accent3" accent4="accent4" accent5="accent5" accent6="accent6" hlink="hlink" folHlink="folHlink"/>
    </a:extraClrScheme>
    <a:extraClrScheme>
      <a:clrScheme name="LD_Generic_Template 5">
        <a:dk1>
          <a:srgbClr val="003893"/>
        </a:dk1>
        <a:lt1>
          <a:srgbClr val="FFFFFF"/>
        </a:lt1>
        <a:dk2>
          <a:srgbClr val="003893"/>
        </a:dk2>
        <a:lt2>
          <a:srgbClr val="FFFFFF"/>
        </a:lt2>
        <a:accent1>
          <a:srgbClr val="003893"/>
        </a:accent1>
        <a:accent2>
          <a:srgbClr val="009E49"/>
        </a:accent2>
        <a:accent3>
          <a:srgbClr val="FFFFFF"/>
        </a:accent3>
        <a:accent4>
          <a:srgbClr val="002E7D"/>
        </a:accent4>
        <a:accent5>
          <a:srgbClr val="AAAEC8"/>
        </a:accent5>
        <a:accent6>
          <a:srgbClr val="008F41"/>
        </a:accent6>
        <a:hlink>
          <a:srgbClr val="A00054"/>
        </a:hlink>
        <a:folHlink>
          <a:srgbClr val="E28C05"/>
        </a:folHlink>
      </a:clrScheme>
      <a:clrMap bg1="lt1" tx1="dk1" bg2="lt2" tx2="dk2" accent1="accent1" accent2="accent2" accent3="accent3" accent4="accent4" accent5="accent5" accent6="accent6" hlink="hlink" folHlink="folHlink"/>
    </a:extraClrScheme>
    <a:extraClrScheme>
      <a:clrScheme name="LD_Generic_Template 6">
        <a:dk1>
          <a:srgbClr val="56008C"/>
        </a:dk1>
        <a:lt1>
          <a:srgbClr val="FFFFFF"/>
        </a:lt1>
        <a:dk2>
          <a:srgbClr val="56008C"/>
        </a:dk2>
        <a:lt2>
          <a:srgbClr val="FFFFFF"/>
        </a:lt2>
        <a:accent1>
          <a:srgbClr val="56008C"/>
        </a:accent1>
        <a:accent2>
          <a:srgbClr val="009E49"/>
        </a:accent2>
        <a:accent3>
          <a:srgbClr val="FFFFFF"/>
        </a:accent3>
        <a:accent4>
          <a:srgbClr val="480077"/>
        </a:accent4>
        <a:accent5>
          <a:srgbClr val="B4AAC5"/>
        </a:accent5>
        <a:accent6>
          <a:srgbClr val="008F41"/>
        </a:accent6>
        <a:hlink>
          <a:srgbClr val="A00054"/>
        </a:hlink>
        <a:folHlink>
          <a:srgbClr val="E28C05"/>
        </a:folHlink>
      </a:clrScheme>
      <a:clrMap bg1="lt1" tx1="dk1" bg2="lt2" tx2="dk2" accent1="accent1" accent2="accent2" accent3="accent3" accent4="accent4" accent5="accent5" accent6="accent6" hlink="hlink" folHlink="folHlink"/>
    </a:extraClrScheme>
    <a:extraClrScheme>
      <a:clrScheme name="LD_Generic_Template 7">
        <a:dk1>
          <a:srgbClr val="A00054"/>
        </a:dk1>
        <a:lt1>
          <a:srgbClr val="FFFFFF"/>
        </a:lt1>
        <a:dk2>
          <a:srgbClr val="A00054"/>
        </a:dk2>
        <a:lt2>
          <a:srgbClr val="FFFFFF"/>
        </a:lt2>
        <a:accent1>
          <a:srgbClr val="A00054"/>
        </a:accent1>
        <a:accent2>
          <a:srgbClr val="0091C9"/>
        </a:accent2>
        <a:accent3>
          <a:srgbClr val="FFFFFF"/>
        </a:accent3>
        <a:accent4>
          <a:srgbClr val="880046"/>
        </a:accent4>
        <a:accent5>
          <a:srgbClr val="CDAAB3"/>
        </a:accent5>
        <a:accent6>
          <a:srgbClr val="0083B6"/>
        </a:accent6>
        <a:hlink>
          <a:srgbClr val="009E49"/>
        </a:hlink>
        <a:folHlink>
          <a:srgbClr val="E28C05"/>
        </a:folHlink>
      </a:clrScheme>
      <a:clrMap bg1="lt1" tx1="dk1" bg2="lt2" tx2="dk2" accent1="accent1" accent2="accent2" accent3="accent3" accent4="accent4" accent5="accent5" accent6="accent6" hlink="hlink" folHlink="folHlink"/>
    </a:extraClrScheme>
    <a:extraClrScheme>
      <a:clrScheme name="LD_Generic_Template 8">
        <a:dk1>
          <a:srgbClr val="E28C05"/>
        </a:dk1>
        <a:lt1>
          <a:srgbClr val="FFFFFF"/>
        </a:lt1>
        <a:dk2>
          <a:srgbClr val="E28C05"/>
        </a:dk2>
        <a:lt2>
          <a:srgbClr val="FFFFFF"/>
        </a:lt2>
        <a:accent1>
          <a:srgbClr val="E28C05"/>
        </a:accent1>
        <a:accent2>
          <a:srgbClr val="0091C9"/>
        </a:accent2>
        <a:accent3>
          <a:srgbClr val="FFFFFF"/>
        </a:accent3>
        <a:accent4>
          <a:srgbClr val="C17703"/>
        </a:accent4>
        <a:accent5>
          <a:srgbClr val="EEC5AA"/>
        </a:accent5>
        <a:accent6>
          <a:srgbClr val="0083B6"/>
        </a:accent6>
        <a:hlink>
          <a:srgbClr val="009E49"/>
        </a:hlink>
        <a:folHlink>
          <a:srgbClr val="A00054"/>
        </a:folHlink>
      </a:clrScheme>
      <a:clrMap bg1="lt1" tx1="dk1" bg2="lt2" tx2="dk2" accent1="accent1" accent2="accent2" accent3="accent3" accent4="accent4" accent5="accent5" accent6="accent6" hlink="hlink" folHlink="folHlink"/>
    </a:extraClrScheme>
    <a:extraClrScheme>
      <a:clrScheme name="LD_Generic_Template 9">
        <a:dk1>
          <a:srgbClr val="0072C6"/>
        </a:dk1>
        <a:lt1>
          <a:srgbClr val="FFFFFF"/>
        </a:lt1>
        <a:dk2>
          <a:srgbClr val="0072C6"/>
        </a:dk2>
        <a:lt2>
          <a:srgbClr val="FFFFFF"/>
        </a:lt2>
        <a:accent1>
          <a:srgbClr val="0072C6"/>
        </a:accent1>
        <a:accent2>
          <a:srgbClr val="009E49"/>
        </a:accent2>
        <a:accent3>
          <a:srgbClr val="FFFFFF"/>
        </a:accent3>
        <a:accent4>
          <a:srgbClr val="0060A9"/>
        </a:accent4>
        <a:accent5>
          <a:srgbClr val="AABCDF"/>
        </a:accent5>
        <a:accent6>
          <a:srgbClr val="008F41"/>
        </a:accent6>
        <a:hlink>
          <a:srgbClr val="A00054"/>
        </a:hlink>
        <a:folHlink>
          <a:srgbClr val="E28C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EE LaSE PPT template">
  <a:themeElements>
    <a:clrScheme name="HEE orange">
      <a:dk1>
        <a:srgbClr val="FF7311"/>
      </a:dk1>
      <a:lt1>
        <a:srgbClr val="FFFFFF"/>
      </a:lt1>
      <a:dk2>
        <a:srgbClr val="FF7311"/>
      </a:dk2>
      <a:lt2>
        <a:srgbClr val="FFFFFF"/>
      </a:lt2>
      <a:accent1>
        <a:srgbClr val="FF7311"/>
      </a:accent1>
      <a:accent2>
        <a:srgbClr val="A00054"/>
      </a:accent2>
      <a:accent3>
        <a:srgbClr val="FFFFFF"/>
      </a:accent3>
      <a:accent4>
        <a:srgbClr val="FF7311"/>
      </a:accent4>
      <a:accent5>
        <a:srgbClr val="FFFFFF"/>
      </a:accent5>
      <a:accent6>
        <a:srgbClr val="0091C9"/>
      </a:accent6>
      <a:hlink>
        <a:srgbClr val="009CD5"/>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HS white logo 1">
        <a:dk1>
          <a:srgbClr val="5BBF21"/>
        </a:dk1>
        <a:lt1>
          <a:srgbClr val="FFFFFF"/>
        </a:lt1>
        <a:dk2>
          <a:srgbClr val="5BBF21"/>
        </a:dk2>
        <a:lt2>
          <a:srgbClr val="FFFFFF"/>
        </a:lt2>
        <a:accent1>
          <a:srgbClr val="5BBF21"/>
        </a:accent1>
        <a:accent2>
          <a:srgbClr val="0091C9"/>
        </a:accent2>
        <a:accent3>
          <a:srgbClr val="FFFFFF"/>
        </a:accent3>
        <a:accent4>
          <a:srgbClr val="4CA31B"/>
        </a:accent4>
        <a:accent5>
          <a:srgbClr val="B5DCAB"/>
        </a:accent5>
        <a:accent6>
          <a:srgbClr val="0083B6"/>
        </a:accent6>
        <a:hlink>
          <a:srgbClr val="A00054"/>
        </a:hlink>
        <a:folHlink>
          <a:srgbClr val="E28C05"/>
        </a:folHlink>
      </a:clrScheme>
      <a:clrMap bg1="lt1" tx1="dk1" bg2="lt2" tx2="dk2" accent1="accent1" accent2="accent2" accent3="accent3" accent4="accent4" accent5="accent5" accent6="accent6" hlink="hlink" folHlink="folHlink"/>
    </a:extraClrScheme>
    <a:extraClrScheme>
      <a:clrScheme name="1_NHS white logo 2">
        <a:dk1>
          <a:srgbClr val="006B54"/>
        </a:dk1>
        <a:lt1>
          <a:srgbClr val="FFFFFF"/>
        </a:lt1>
        <a:dk2>
          <a:srgbClr val="006B54"/>
        </a:dk2>
        <a:lt2>
          <a:srgbClr val="FFFFFF"/>
        </a:lt2>
        <a:accent1>
          <a:srgbClr val="006B54"/>
        </a:accent1>
        <a:accent2>
          <a:srgbClr val="0091C9"/>
        </a:accent2>
        <a:accent3>
          <a:srgbClr val="FFFFFF"/>
        </a:accent3>
        <a:accent4>
          <a:srgbClr val="005A46"/>
        </a:accent4>
        <a:accent5>
          <a:srgbClr val="AABAB3"/>
        </a:accent5>
        <a:accent6>
          <a:srgbClr val="0083B6"/>
        </a:accent6>
        <a:hlink>
          <a:srgbClr val="A00054"/>
        </a:hlink>
        <a:folHlink>
          <a:srgbClr val="E28C05"/>
        </a:folHlink>
      </a:clrScheme>
      <a:clrMap bg1="lt1" tx1="dk1" bg2="lt2" tx2="dk2" accent1="accent1" accent2="accent2" accent3="accent3" accent4="accent4" accent5="accent5" accent6="accent6" hlink="hlink" folHlink="folHlink"/>
    </a:extraClrScheme>
    <a:extraClrScheme>
      <a:clrScheme name="1_NHS white logo 3">
        <a:dk1>
          <a:srgbClr val="00AA9E"/>
        </a:dk1>
        <a:lt1>
          <a:srgbClr val="FFFFFF"/>
        </a:lt1>
        <a:dk2>
          <a:srgbClr val="00AA9E"/>
        </a:dk2>
        <a:lt2>
          <a:srgbClr val="FFFFFF"/>
        </a:lt2>
        <a:accent1>
          <a:srgbClr val="00AA9E"/>
        </a:accent1>
        <a:accent2>
          <a:srgbClr val="0091C9"/>
        </a:accent2>
        <a:accent3>
          <a:srgbClr val="FFFFFF"/>
        </a:accent3>
        <a:accent4>
          <a:srgbClr val="009186"/>
        </a:accent4>
        <a:accent5>
          <a:srgbClr val="AAD2CC"/>
        </a:accent5>
        <a:accent6>
          <a:srgbClr val="0083B6"/>
        </a:accent6>
        <a:hlink>
          <a:srgbClr val="A00054"/>
        </a:hlink>
        <a:folHlink>
          <a:srgbClr val="E28C05"/>
        </a:folHlink>
      </a:clrScheme>
      <a:clrMap bg1="lt1" tx1="dk1" bg2="lt2" tx2="dk2" accent1="accent1" accent2="accent2" accent3="accent3" accent4="accent4" accent5="accent5" accent6="accent6" hlink="hlink" folHlink="folHlink"/>
    </a:extraClrScheme>
    <a:extraClrScheme>
      <a:clrScheme name="1_NHS white logo 4">
        <a:dk1>
          <a:srgbClr val="00ADC6"/>
        </a:dk1>
        <a:lt1>
          <a:srgbClr val="FFFFFF"/>
        </a:lt1>
        <a:dk2>
          <a:srgbClr val="00ADC6"/>
        </a:dk2>
        <a:lt2>
          <a:srgbClr val="FFFFFF"/>
        </a:lt2>
        <a:accent1>
          <a:srgbClr val="00ADC6"/>
        </a:accent1>
        <a:accent2>
          <a:srgbClr val="009E49"/>
        </a:accent2>
        <a:accent3>
          <a:srgbClr val="FFFFFF"/>
        </a:accent3>
        <a:accent4>
          <a:srgbClr val="0093A9"/>
        </a:accent4>
        <a:accent5>
          <a:srgbClr val="AAD3DF"/>
        </a:accent5>
        <a:accent6>
          <a:srgbClr val="008F41"/>
        </a:accent6>
        <a:hlink>
          <a:srgbClr val="A00054"/>
        </a:hlink>
        <a:folHlink>
          <a:srgbClr val="E28C05"/>
        </a:folHlink>
      </a:clrScheme>
      <a:clrMap bg1="lt1" tx1="dk1" bg2="lt2" tx2="dk2" accent1="accent1" accent2="accent2" accent3="accent3" accent4="accent4" accent5="accent5" accent6="accent6" hlink="hlink" folHlink="folHlink"/>
    </a:extraClrScheme>
    <a:extraClrScheme>
      <a:clrScheme name="1_NHS white logo 5">
        <a:dk1>
          <a:srgbClr val="003893"/>
        </a:dk1>
        <a:lt1>
          <a:srgbClr val="FFFFFF"/>
        </a:lt1>
        <a:dk2>
          <a:srgbClr val="003893"/>
        </a:dk2>
        <a:lt2>
          <a:srgbClr val="FFFFFF"/>
        </a:lt2>
        <a:accent1>
          <a:srgbClr val="003893"/>
        </a:accent1>
        <a:accent2>
          <a:srgbClr val="009E49"/>
        </a:accent2>
        <a:accent3>
          <a:srgbClr val="FFFFFF"/>
        </a:accent3>
        <a:accent4>
          <a:srgbClr val="002E7D"/>
        </a:accent4>
        <a:accent5>
          <a:srgbClr val="AAAEC8"/>
        </a:accent5>
        <a:accent6>
          <a:srgbClr val="008F41"/>
        </a:accent6>
        <a:hlink>
          <a:srgbClr val="A00054"/>
        </a:hlink>
        <a:folHlink>
          <a:srgbClr val="E28C05"/>
        </a:folHlink>
      </a:clrScheme>
      <a:clrMap bg1="lt1" tx1="dk1" bg2="lt2" tx2="dk2" accent1="accent1" accent2="accent2" accent3="accent3" accent4="accent4" accent5="accent5" accent6="accent6" hlink="hlink" folHlink="folHlink"/>
    </a:extraClrScheme>
    <a:extraClrScheme>
      <a:clrScheme name="1_NHS white logo 6">
        <a:dk1>
          <a:srgbClr val="56008C"/>
        </a:dk1>
        <a:lt1>
          <a:srgbClr val="FFFFFF"/>
        </a:lt1>
        <a:dk2>
          <a:srgbClr val="56008C"/>
        </a:dk2>
        <a:lt2>
          <a:srgbClr val="FFFFFF"/>
        </a:lt2>
        <a:accent1>
          <a:srgbClr val="56008C"/>
        </a:accent1>
        <a:accent2>
          <a:srgbClr val="009E49"/>
        </a:accent2>
        <a:accent3>
          <a:srgbClr val="FFFFFF"/>
        </a:accent3>
        <a:accent4>
          <a:srgbClr val="480077"/>
        </a:accent4>
        <a:accent5>
          <a:srgbClr val="B4AAC5"/>
        </a:accent5>
        <a:accent6>
          <a:srgbClr val="008F41"/>
        </a:accent6>
        <a:hlink>
          <a:srgbClr val="A00054"/>
        </a:hlink>
        <a:folHlink>
          <a:srgbClr val="E28C05"/>
        </a:folHlink>
      </a:clrScheme>
      <a:clrMap bg1="lt1" tx1="dk1" bg2="lt2" tx2="dk2" accent1="accent1" accent2="accent2" accent3="accent3" accent4="accent4" accent5="accent5" accent6="accent6" hlink="hlink" folHlink="folHlink"/>
    </a:extraClrScheme>
    <a:extraClrScheme>
      <a:clrScheme name="1_NHS white logo 7">
        <a:dk1>
          <a:srgbClr val="A00054"/>
        </a:dk1>
        <a:lt1>
          <a:srgbClr val="FFFFFF"/>
        </a:lt1>
        <a:dk2>
          <a:srgbClr val="A00054"/>
        </a:dk2>
        <a:lt2>
          <a:srgbClr val="FFFFFF"/>
        </a:lt2>
        <a:accent1>
          <a:srgbClr val="A00054"/>
        </a:accent1>
        <a:accent2>
          <a:srgbClr val="0091C9"/>
        </a:accent2>
        <a:accent3>
          <a:srgbClr val="FFFFFF"/>
        </a:accent3>
        <a:accent4>
          <a:srgbClr val="880046"/>
        </a:accent4>
        <a:accent5>
          <a:srgbClr val="CDAAB3"/>
        </a:accent5>
        <a:accent6>
          <a:srgbClr val="0083B6"/>
        </a:accent6>
        <a:hlink>
          <a:srgbClr val="009E49"/>
        </a:hlink>
        <a:folHlink>
          <a:srgbClr val="E28C05"/>
        </a:folHlink>
      </a:clrScheme>
      <a:clrMap bg1="lt1" tx1="dk1" bg2="lt2" tx2="dk2" accent1="accent1" accent2="accent2" accent3="accent3" accent4="accent4" accent5="accent5" accent6="accent6" hlink="hlink" folHlink="folHlink"/>
    </a:extraClrScheme>
    <a:extraClrScheme>
      <a:clrScheme name="1_NHS white logo 8">
        <a:dk1>
          <a:srgbClr val="E28C05"/>
        </a:dk1>
        <a:lt1>
          <a:srgbClr val="FFFFFF"/>
        </a:lt1>
        <a:dk2>
          <a:srgbClr val="E28C05"/>
        </a:dk2>
        <a:lt2>
          <a:srgbClr val="FFFFFF"/>
        </a:lt2>
        <a:accent1>
          <a:srgbClr val="E28C05"/>
        </a:accent1>
        <a:accent2>
          <a:srgbClr val="0091C9"/>
        </a:accent2>
        <a:accent3>
          <a:srgbClr val="FFFFFF"/>
        </a:accent3>
        <a:accent4>
          <a:srgbClr val="C17703"/>
        </a:accent4>
        <a:accent5>
          <a:srgbClr val="EEC5AA"/>
        </a:accent5>
        <a:accent6>
          <a:srgbClr val="0083B6"/>
        </a:accent6>
        <a:hlink>
          <a:srgbClr val="009E49"/>
        </a:hlink>
        <a:folHlink>
          <a:srgbClr val="A00054"/>
        </a:folHlink>
      </a:clrScheme>
      <a:clrMap bg1="lt1" tx1="dk1" bg2="lt2" tx2="dk2" accent1="accent1" accent2="accent2" accent3="accent3" accent4="accent4" accent5="accent5" accent6="accent6" hlink="hlink" folHlink="folHlink"/>
    </a:extraClrScheme>
    <a:extraClrScheme>
      <a:clrScheme name="1_NHS white logo 9">
        <a:dk1>
          <a:srgbClr val="0072C6"/>
        </a:dk1>
        <a:lt1>
          <a:srgbClr val="FFFFFF"/>
        </a:lt1>
        <a:dk2>
          <a:srgbClr val="0072C6"/>
        </a:dk2>
        <a:lt2>
          <a:srgbClr val="FFFFFF"/>
        </a:lt2>
        <a:accent1>
          <a:srgbClr val="0072C6"/>
        </a:accent1>
        <a:accent2>
          <a:srgbClr val="009E49"/>
        </a:accent2>
        <a:accent3>
          <a:srgbClr val="FFFFFF"/>
        </a:accent3>
        <a:accent4>
          <a:srgbClr val="0060A9"/>
        </a:accent4>
        <a:accent5>
          <a:srgbClr val="AABCDF"/>
        </a:accent5>
        <a:accent6>
          <a:srgbClr val="008F41"/>
        </a:accent6>
        <a:hlink>
          <a:srgbClr val="A00054"/>
        </a:hlink>
        <a:folHlink>
          <a:srgbClr val="E28C0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4158BFF124FD458588010D971C7CB2" ma:contentTypeVersion="0" ma:contentTypeDescription="Create a new document." ma:contentTypeScope="" ma:versionID="0688c7178dedc12d189cc7c8ba75d3dd">
  <xsd:schema xmlns:xsd="http://www.w3.org/2001/XMLSchema" xmlns:xs="http://www.w3.org/2001/XMLSchema" xmlns:p="http://schemas.microsoft.com/office/2006/metadata/properties" targetNamespace="http://schemas.microsoft.com/office/2006/metadata/properties" ma:root="true" ma:fieldsID="711b5f35d88f7f6ebfe284b0f73f439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CAD446-63D0-44AF-A111-73D3AA7CE5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A6A287C-6E2F-40C9-A098-83987E2A0E9F}">
  <ds:schemaRefs>
    <ds:schemaRef ds:uri="http://schemas.microsoft.com/sharepoint/v3/contenttype/forms"/>
  </ds:schemaRefs>
</ds:datastoreItem>
</file>

<file path=customXml/itemProps3.xml><?xml version="1.0" encoding="utf-8"?>
<ds:datastoreItem xmlns:ds="http://schemas.openxmlformats.org/officeDocument/2006/customXml" ds:itemID="{3E070DC6-3CF2-49FF-8F36-3C64FEF2552E}">
  <ds:schemaRefs>
    <ds:schemaRef ds:uri="http://purl.org/dc/terms/"/>
    <ds:schemaRef ds:uri="http://schemas.microsoft.com/office/2006/metadata/propertie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HEE LaSE PPT template Sep 2015-1</Template>
  <TotalTime>2689</TotalTime>
  <Words>3141</Words>
  <Application>Microsoft Office PowerPoint</Application>
  <PresentationFormat>On-screen Show (4:3)</PresentationFormat>
  <Paragraphs>317</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HEE LaSE PPT template Sep 2015-1</vt:lpstr>
      <vt:lpstr>HEE LaSE PPT template</vt:lpstr>
      <vt:lpstr>PowerPoint Presentation</vt:lpstr>
      <vt:lpstr>Introduction</vt:lpstr>
      <vt:lpstr>What is Team Up?</vt:lpstr>
      <vt:lpstr>2012 Olympic and Paralympic Games Legacy</vt:lpstr>
      <vt:lpstr>How does it work?</vt:lpstr>
      <vt:lpstr>Partner organisations</vt:lpstr>
      <vt:lpstr>PowerPoint Presentation</vt:lpstr>
      <vt:lpstr>Feedback from previous volunteers</vt:lpstr>
      <vt:lpstr>Benefits of Team Up</vt:lpstr>
      <vt:lpstr>Challenges</vt:lpstr>
      <vt:lpstr>The Future for Team Up</vt:lpstr>
      <vt:lpstr>How to keep up to date with Team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LAINCHBURY, Jessica</dc:creator>
  <cp:lastModifiedBy>LAINCHBURY, Jessica</cp:lastModifiedBy>
  <cp:revision>96</cp:revision>
  <cp:lastPrinted>2015-11-23T15:26:02Z</cp:lastPrinted>
  <dcterms:created xsi:type="dcterms:W3CDTF">2015-11-13T09:53:06Z</dcterms:created>
  <dcterms:modified xsi:type="dcterms:W3CDTF">2016-03-15T11:50:19Z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0x0101001B4158BFF124FD458588010D971C7CB2</vt:lpwstr>
  </property>
</Properties>
</file>