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2" r:id="rId5"/>
  </p:sldMasterIdLst>
  <p:notesMasterIdLst>
    <p:notesMasterId r:id="rId15"/>
  </p:notesMasterIdLst>
  <p:sldIdLst>
    <p:sldId id="256" r:id="rId6"/>
    <p:sldId id="257" r:id="rId7"/>
    <p:sldId id="285" r:id="rId8"/>
    <p:sldId id="288" r:id="rId9"/>
    <p:sldId id="289" r:id="rId10"/>
    <p:sldId id="287" r:id="rId11"/>
    <p:sldId id="286" r:id="rId12"/>
    <p:sldId id="283"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6079D7-30BD-C580-2048-5C417ED79B85}" v="2" dt="2022-09-21T21:24:59.7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97" autoAdjust="0"/>
    <p:restoredTop sz="67547" autoAdjust="0"/>
  </p:normalViewPr>
  <p:slideViewPr>
    <p:cSldViewPr snapToGrid="0">
      <p:cViewPr varScale="1">
        <p:scale>
          <a:sx n="52" d="100"/>
          <a:sy n="52" d="100"/>
        </p:scale>
        <p:origin x="96" y="510"/>
      </p:cViewPr>
      <p:guideLst/>
    </p:cSldViewPr>
  </p:slideViewPr>
  <p:notesTextViewPr>
    <p:cViewPr>
      <p:scale>
        <a:sx n="1" d="1"/>
        <a:sy n="1" d="1"/>
      </p:scale>
      <p:origin x="0" y="0"/>
    </p:cViewPr>
  </p:notesTextViewPr>
  <p:sorterViewPr>
    <p:cViewPr>
      <p:scale>
        <a:sx n="126" d="100"/>
        <a:sy n="12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en, Olivia (Suffolk NHS)" userId="S::olivia.allen11_suffolk.nhs.uk#ext#@healtheducationengland.onmicrosoft.com::32b09868-5262-4b06-9c34-4c34f9b6f316" providerId="AD" clId="Web-{2B6079D7-30BD-C580-2048-5C417ED79B85}"/>
    <pc:docChg chg="modSld">
      <pc:chgData name="Allen, Olivia (Suffolk NHS)" userId="S::olivia.allen11_suffolk.nhs.uk#ext#@healtheducationengland.onmicrosoft.com::32b09868-5262-4b06-9c34-4c34f9b6f316" providerId="AD" clId="Web-{2B6079D7-30BD-C580-2048-5C417ED79B85}" dt="2022-09-21T21:24:56.382" v="0" actId="20577"/>
      <pc:docMkLst>
        <pc:docMk/>
      </pc:docMkLst>
      <pc:sldChg chg="modSp">
        <pc:chgData name="Allen, Olivia (Suffolk NHS)" userId="S::olivia.allen11_suffolk.nhs.uk#ext#@healtheducationengland.onmicrosoft.com::32b09868-5262-4b06-9c34-4c34f9b6f316" providerId="AD" clId="Web-{2B6079D7-30BD-C580-2048-5C417ED79B85}" dt="2022-09-21T21:24:56.382" v="0" actId="20577"/>
        <pc:sldMkLst>
          <pc:docMk/>
          <pc:sldMk cId="2388683389" sldId="286"/>
        </pc:sldMkLst>
        <pc:spChg chg="mod">
          <ac:chgData name="Allen, Olivia (Suffolk NHS)" userId="S::olivia.allen11_suffolk.nhs.uk#ext#@healtheducationengland.onmicrosoft.com::32b09868-5262-4b06-9c34-4c34f9b6f316" providerId="AD" clId="Web-{2B6079D7-30BD-C580-2048-5C417ED79B85}" dt="2022-09-21T21:24:56.382" v="0" actId="20577"/>
          <ac:spMkLst>
            <pc:docMk/>
            <pc:sldMk cId="2388683389" sldId="286"/>
            <ac:spMk id="10" creationId="{0ACAF6E8-2902-487B-A3C5-D9108E5ABE12}"/>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86C084-48FF-4F56-A10C-E9755CDA2A65}"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DBC9ADE2-4070-4F00-A971-B2FDB11D15DB}">
      <dgm:prSet/>
      <dgm:spPr/>
      <dgm:t>
        <a:bodyPr/>
        <a:lstStyle/>
        <a:p>
          <a:r>
            <a:rPr lang="en-GB" b="0" i="0" dirty="0"/>
            <a:t>With over 20 commitments that explicitly reference AHP services, and many more of direct relevance, </a:t>
          </a:r>
          <a:r>
            <a:rPr lang="en-GB" dirty="0"/>
            <a:t>the NHS Long Term Plan </a:t>
          </a:r>
          <a:r>
            <a:rPr lang="en-GB" b="0" i="0" dirty="0"/>
            <a:t>is </a:t>
          </a:r>
          <a:r>
            <a:rPr lang="en-GB" b="1" i="0" dirty="0"/>
            <a:t>significant for 14 allied health professions</a:t>
          </a:r>
          <a:r>
            <a:rPr lang="en-GB" b="0" i="0" dirty="0"/>
            <a:t>.</a:t>
          </a:r>
          <a:endParaRPr lang="en-US" dirty="0"/>
        </a:p>
      </dgm:t>
    </dgm:pt>
    <dgm:pt modelId="{A1056AF8-3085-4373-B929-574846FFF805}" type="parTrans" cxnId="{948E3E83-FD79-42B8-BDC7-789AD40D3CE5}">
      <dgm:prSet/>
      <dgm:spPr/>
      <dgm:t>
        <a:bodyPr/>
        <a:lstStyle/>
        <a:p>
          <a:endParaRPr lang="en-US"/>
        </a:p>
      </dgm:t>
    </dgm:pt>
    <dgm:pt modelId="{1D6C1D43-DEFA-47CD-A1FB-73E596DA9374}" type="sibTrans" cxnId="{948E3E83-FD79-42B8-BDC7-789AD40D3CE5}">
      <dgm:prSet/>
      <dgm:spPr/>
      <dgm:t>
        <a:bodyPr/>
        <a:lstStyle/>
        <a:p>
          <a:endParaRPr lang="en-US"/>
        </a:p>
      </dgm:t>
    </dgm:pt>
    <dgm:pt modelId="{121AEC1A-1518-4D76-8505-24C240FE0DE7}">
      <dgm:prSet/>
      <dgm:spPr/>
      <dgm:t>
        <a:bodyPr/>
        <a:lstStyle/>
        <a:p>
          <a:r>
            <a:rPr lang="en-GB" dirty="0"/>
            <a:t>New guarantee that over the </a:t>
          </a:r>
          <a:r>
            <a:rPr lang="en-GB" b="1" dirty="0"/>
            <a:t>next five years</a:t>
          </a:r>
          <a:r>
            <a:rPr lang="en-GB" dirty="0"/>
            <a:t>, investment in primary medical and community services will grow faster than the overall NHS budget.</a:t>
          </a:r>
          <a:endParaRPr lang="en-US" dirty="0"/>
        </a:p>
      </dgm:t>
    </dgm:pt>
    <dgm:pt modelId="{72AE8FCB-A8AE-4F91-A6B6-E8A9624A3CD5}" type="parTrans" cxnId="{AC34EFD2-E479-4067-80AE-E6F77770E649}">
      <dgm:prSet/>
      <dgm:spPr/>
      <dgm:t>
        <a:bodyPr/>
        <a:lstStyle/>
        <a:p>
          <a:endParaRPr lang="en-US"/>
        </a:p>
      </dgm:t>
    </dgm:pt>
    <dgm:pt modelId="{49E2A9A6-DA2C-420C-8499-E14E9A23406B}" type="sibTrans" cxnId="{AC34EFD2-E479-4067-80AE-E6F77770E649}">
      <dgm:prSet/>
      <dgm:spPr/>
      <dgm:t>
        <a:bodyPr/>
        <a:lstStyle/>
        <a:p>
          <a:endParaRPr lang="en-US"/>
        </a:p>
      </dgm:t>
    </dgm:pt>
    <dgm:pt modelId="{3EED8607-837B-4C3B-A6E0-30C303A2FA7D}">
      <dgm:prSet/>
      <dgm:spPr/>
      <dgm:t>
        <a:bodyPr/>
        <a:lstStyle/>
        <a:p>
          <a:r>
            <a:rPr lang="en-GB" b="1" dirty="0"/>
            <a:t>£4.5 billion of new investment</a:t>
          </a:r>
          <a:r>
            <a:rPr lang="en-GB" dirty="0"/>
            <a:t> which will fund expanded community multidisciplinary teams aligned with new primary care networks</a:t>
          </a:r>
          <a:endParaRPr lang="en-US" dirty="0"/>
        </a:p>
      </dgm:t>
    </dgm:pt>
    <dgm:pt modelId="{4B51D5CA-2C02-45BF-A4ED-78A7A0446D70}" type="parTrans" cxnId="{D8CEB9EA-4CAD-4C06-B1C6-D2BB7FE65BBC}">
      <dgm:prSet/>
      <dgm:spPr/>
      <dgm:t>
        <a:bodyPr/>
        <a:lstStyle/>
        <a:p>
          <a:endParaRPr lang="en-US"/>
        </a:p>
      </dgm:t>
    </dgm:pt>
    <dgm:pt modelId="{94690F5A-78A4-4D9D-A269-3455FA53308B}" type="sibTrans" cxnId="{D8CEB9EA-4CAD-4C06-B1C6-D2BB7FE65BBC}">
      <dgm:prSet/>
      <dgm:spPr/>
      <dgm:t>
        <a:bodyPr/>
        <a:lstStyle/>
        <a:p>
          <a:endParaRPr lang="en-US"/>
        </a:p>
      </dgm:t>
    </dgm:pt>
    <dgm:pt modelId="{DB8BB258-6649-4054-822C-D2D1507809D2}">
      <dgm:prSet/>
      <dgm:spPr/>
      <dgm:t>
        <a:bodyPr/>
        <a:lstStyle/>
        <a:p>
          <a:r>
            <a:rPr lang="en-GB" b="1" dirty="0"/>
            <a:t>AHP Leadership Team </a:t>
          </a:r>
          <a:r>
            <a:rPr lang="en-GB" dirty="0"/>
            <a:t>– work together to support the implementation of the plan - Developed ‘AHP’s into action’ framework (due to be re-launched Spring 2022)</a:t>
          </a:r>
        </a:p>
      </dgm:t>
    </dgm:pt>
    <dgm:pt modelId="{C3A5DD76-29EF-4ED6-A936-93443F1D429F}" type="parTrans" cxnId="{398DD111-793A-4B57-9260-301BB90C9858}">
      <dgm:prSet/>
      <dgm:spPr/>
      <dgm:t>
        <a:bodyPr/>
        <a:lstStyle/>
        <a:p>
          <a:endParaRPr lang="en-US"/>
        </a:p>
      </dgm:t>
    </dgm:pt>
    <dgm:pt modelId="{D4434C37-0B08-4639-A13C-75E6B2E2A216}" type="sibTrans" cxnId="{398DD111-793A-4B57-9260-301BB90C9858}">
      <dgm:prSet/>
      <dgm:spPr/>
      <dgm:t>
        <a:bodyPr/>
        <a:lstStyle/>
        <a:p>
          <a:endParaRPr lang="en-US"/>
        </a:p>
      </dgm:t>
    </dgm:pt>
    <dgm:pt modelId="{28846619-7E00-418D-90D2-C5319E32B28C}" type="pres">
      <dgm:prSet presAssocID="{2686C084-48FF-4F56-A10C-E9755CDA2A65}" presName="root" presStyleCnt="0">
        <dgm:presLayoutVars>
          <dgm:dir/>
          <dgm:resizeHandles val="exact"/>
        </dgm:presLayoutVars>
      </dgm:prSet>
      <dgm:spPr/>
    </dgm:pt>
    <dgm:pt modelId="{DC344DDE-809A-47E5-8141-8CA5812E8906}" type="pres">
      <dgm:prSet presAssocID="{DBC9ADE2-4070-4F00-A971-B2FDB11D15DB}" presName="compNode" presStyleCnt="0"/>
      <dgm:spPr/>
    </dgm:pt>
    <dgm:pt modelId="{87D5AAE4-A2A7-495E-8F8C-D52CCDC78904}" type="pres">
      <dgm:prSet presAssocID="{DBC9ADE2-4070-4F00-A971-B2FDB11D15DB}" presName="bgRect" presStyleLbl="bgShp" presStyleIdx="0" presStyleCnt="4"/>
      <dgm:spPr/>
    </dgm:pt>
    <dgm:pt modelId="{A7E3F02B-7449-4266-AD67-D5C9AD0D6550}" type="pres">
      <dgm:prSet presAssocID="{DBC9ADE2-4070-4F00-A971-B2FDB11D15D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EBE51562-5B27-42E6-B956-AE7BA911DFCB}" type="pres">
      <dgm:prSet presAssocID="{DBC9ADE2-4070-4F00-A971-B2FDB11D15DB}" presName="spaceRect" presStyleCnt="0"/>
      <dgm:spPr/>
    </dgm:pt>
    <dgm:pt modelId="{FA84EC16-01DA-43F7-8CF2-E57F3BE79FAA}" type="pres">
      <dgm:prSet presAssocID="{DBC9ADE2-4070-4F00-A971-B2FDB11D15DB}" presName="parTx" presStyleLbl="revTx" presStyleIdx="0" presStyleCnt="4">
        <dgm:presLayoutVars>
          <dgm:chMax val="0"/>
          <dgm:chPref val="0"/>
        </dgm:presLayoutVars>
      </dgm:prSet>
      <dgm:spPr/>
    </dgm:pt>
    <dgm:pt modelId="{11C5E894-581C-4C9C-989C-0DCA28C4095C}" type="pres">
      <dgm:prSet presAssocID="{1D6C1D43-DEFA-47CD-A1FB-73E596DA9374}" presName="sibTrans" presStyleCnt="0"/>
      <dgm:spPr/>
    </dgm:pt>
    <dgm:pt modelId="{0704F412-EE81-463A-8B1E-BB22BD96E5CD}" type="pres">
      <dgm:prSet presAssocID="{121AEC1A-1518-4D76-8505-24C240FE0DE7}" presName="compNode" presStyleCnt="0"/>
      <dgm:spPr/>
    </dgm:pt>
    <dgm:pt modelId="{F1262E73-2A52-4055-8E8B-6773BAC6D5FA}" type="pres">
      <dgm:prSet presAssocID="{121AEC1A-1518-4D76-8505-24C240FE0DE7}" presName="bgRect" presStyleLbl="bgShp" presStyleIdx="1" presStyleCnt="4"/>
      <dgm:spPr/>
    </dgm:pt>
    <dgm:pt modelId="{A01F096E-C1DC-4AF4-88E2-4F87E401A111}" type="pres">
      <dgm:prSet presAssocID="{121AEC1A-1518-4D76-8505-24C240FE0DE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F1832304-0913-4EC1-B1E7-DD833DAFD183}" type="pres">
      <dgm:prSet presAssocID="{121AEC1A-1518-4D76-8505-24C240FE0DE7}" presName="spaceRect" presStyleCnt="0"/>
      <dgm:spPr/>
    </dgm:pt>
    <dgm:pt modelId="{8BEB515E-928D-4D86-AB7C-9B54AD30C221}" type="pres">
      <dgm:prSet presAssocID="{121AEC1A-1518-4D76-8505-24C240FE0DE7}" presName="parTx" presStyleLbl="revTx" presStyleIdx="1" presStyleCnt="4">
        <dgm:presLayoutVars>
          <dgm:chMax val="0"/>
          <dgm:chPref val="0"/>
        </dgm:presLayoutVars>
      </dgm:prSet>
      <dgm:spPr/>
    </dgm:pt>
    <dgm:pt modelId="{F4647B85-6683-4340-A645-61BA6ED357C2}" type="pres">
      <dgm:prSet presAssocID="{49E2A9A6-DA2C-420C-8499-E14E9A23406B}" presName="sibTrans" presStyleCnt="0"/>
      <dgm:spPr/>
    </dgm:pt>
    <dgm:pt modelId="{A67D831B-BC7F-4DE0-BE80-F48D8F37EE94}" type="pres">
      <dgm:prSet presAssocID="{3EED8607-837B-4C3B-A6E0-30C303A2FA7D}" presName="compNode" presStyleCnt="0"/>
      <dgm:spPr/>
    </dgm:pt>
    <dgm:pt modelId="{F4FF7321-1C98-41B8-BFE8-38948B6032C5}" type="pres">
      <dgm:prSet presAssocID="{3EED8607-837B-4C3B-A6E0-30C303A2FA7D}" presName="bgRect" presStyleLbl="bgShp" presStyleIdx="2" presStyleCnt="4"/>
      <dgm:spPr/>
    </dgm:pt>
    <dgm:pt modelId="{86C69E64-C6EC-4D0F-AF05-1E900F257FD4}" type="pres">
      <dgm:prSet presAssocID="{3EED8607-837B-4C3B-A6E0-30C303A2FA7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209FC1F2-971B-49AC-AF19-B7EA8290DD74}" type="pres">
      <dgm:prSet presAssocID="{3EED8607-837B-4C3B-A6E0-30C303A2FA7D}" presName="spaceRect" presStyleCnt="0"/>
      <dgm:spPr/>
    </dgm:pt>
    <dgm:pt modelId="{D0514FB2-C9ED-4037-8735-566E508956A1}" type="pres">
      <dgm:prSet presAssocID="{3EED8607-837B-4C3B-A6E0-30C303A2FA7D}" presName="parTx" presStyleLbl="revTx" presStyleIdx="2" presStyleCnt="4">
        <dgm:presLayoutVars>
          <dgm:chMax val="0"/>
          <dgm:chPref val="0"/>
        </dgm:presLayoutVars>
      </dgm:prSet>
      <dgm:spPr/>
    </dgm:pt>
    <dgm:pt modelId="{9B43B0EF-D335-4A60-B1F3-FF58F837C76F}" type="pres">
      <dgm:prSet presAssocID="{94690F5A-78A4-4D9D-A269-3455FA53308B}" presName="sibTrans" presStyleCnt="0"/>
      <dgm:spPr/>
    </dgm:pt>
    <dgm:pt modelId="{3F1EA504-2666-4576-9FF5-DC059FF97B35}" type="pres">
      <dgm:prSet presAssocID="{DB8BB258-6649-4054-822C-D2D1507809D2}" presName="compNode" presStyleCnt="0"/>
      <dgm:spPr/>
    </dgm:pt>
    <dgm:pt modelId="{57D64D9D-A5F3-4256-AB53-D8B35808933A}" type="pres">
      <dgm:prSet presAssocID="{DB8BB258-6649-4054-822C-D2D1507809D2}" presName="bgRect" presStyleLbl="bgShp" presStyleIdx="3" presStyleCnt="4"/>
      <dgm:spPr/>
    </dgm:pt>
    <dgm:pt modelId="{6838C5B6-2328-477E-BB8F-68647C40B35A}" type="pres">
      <dgm:prSet presAssocID="{DB8BB258-6649-4054-822C-D2D1507809D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ranching Diagram"/>
        </a:ext>
      </dgm:extLst>
    </dgm:pt>
    <dgm:pt modelId="{2DCDA219-C923-4E44-BEE9-0D86860DF407}" type="pres">
      <dgm:prSet presAssocID="{DB8BB258-6649-4054-822C-D2D1507809D2}" presName="spaceRect" presStyleCnt="0"/>
      <dgm:spPr/>
    </dgm:pt>
    <dgm:pt modelId="{DED4B074-DBA9-4D9E-AF06-EC68D369AAB0}" type="pres">
      <dgm:prSet presAssocID="{DB8BB258-6649-4054-822C-D2D1507809D2}" presName="parTx" presStyleLbl="revTx" presStyleIdx="3" presStyleCnt="4">
        <dgm:presLayoutVars>
          <dgm:chMax val="0"/>
          <dgm:chPref val="0"/>
        </dgm:presLayoutVars>
      </dgm:prSet>
      <dgm:spPr/>
    </dgm:pt>
  </dgm:ptLst>
  <dgm:cxnLst>
    <dgm:cxn modelId="{398DD111-793A-4B57-9260-301BB90C9858}" srcId="{2686C084-48FF-4F56-A10C-E9755CDA2A65}" destId="{DB8BB258-6649-4054-822C-D2D1507809D2}" srcOrd="3" destOrd="0" parTransId="{C3A5DD76-29EF-4ED6-A936-93443F1D429F}" sibTransId="{D4434C37-0B08-4639-A13C-75E6B2E2A216}"/>
    <dgm:cxn modelId="{BD279342-FCF3-4F5A-9CC9-FBE37B7AD784}" type="presOf" srcId="{2686C084-48FF-4F56-A10C-E9755CDA2A65}" destId="{28846619-7E00-418D-90D2-C5319E32B28C}" srcOrd="0" destOrd="0" presId="urn:microsoft.com/office/officeart/2018/2/layout/IconVerticalSolidList"/>
    <dgm:cxn modelId="{7E35FD64-58EA-4A68-89CF-0C4DFAE71011}" type="presOf" srcId="{3EED8607-837B-4C3B-A6E0-30C303A2FA7D}" destId="{D0514FB2-C9ED-4037-8735-566E508956A1}" srcOrd="0" destOrd="0" presId="urn:microsoft.com/office/officeart/2018/2/layout/IconVerticalSolidList"/>
    <dgm:cxn modelId="{948E3E83-FD79-42B8-BDC7-789AD40D3CE5}" srcId="{2686C084-48FF-4F56-A10C-E9755CDA2A65}" destId="{DBC9ADE2-4070-4F00-A971-B2FDB11D15DB}" srcOrd="0" destOrd="0" parTransId="{A1056AF8-3085-4373-B929-574846FFF805}" sibTransId="{1D6C1D43-DEFA-47CD-A1FB-73E596DA9374}"/>
    <dgm:cxn modelId="{56D5F694-94BE-40A4-9AE0-831C21D6845B}" type="presOf" srcId="{DB8BB258-6649-4054-822C-D2D1507809D2}" destId="{DED4B074-DBA9-4D9E-AF06-EC68D369AAB0}" srcOrd="0" destOrd="0" presId="urn:microsoft.com/office/officeart/2018/2/layout/IconVerticalSolidList"/>
    <dgm:cxn modelId="{6B849AAF-DFCD-49D2-A939-BE89E3A17D89}" type="presOf" srcId="{121AEC1A-1518-4D76-8505-24C240FE0DE7}" destId="{8BEB515E-928D-4D86-AB7C-9B54AD30C221}" srcOrd="0" destOrd="0" presId="urn:microsoft.com/office/officeart/2018/2/layout/IconVerticalSolidList"/>
    <dgm:cxn modelId="{71C114CC-B981-4928-A156-3143927FF114}" type="presOf" srcId="{DBC9ADE2-4070-4F00-A971-B2FDB11D15DB}" destId="{FA84EC16-01DA-43F7-8CF2-E57F3BE79FAA}" srcOrd="0" destOrd="0" presId="urn:microsoft.com/office/officeart/2018/2/layout/IconVerticalSolidList"/>
    <dgm:cxn modelId="{AC34EFD2-E479-4067-80AE-E6F77770E649}" srcId="{2686C084-48FF-4F56-A10C-E9755CDA2A65}" destId="{121AEC1A-1518-4D76-8505-24C240FE0DE7}" srcOrd="1" destOrd="0" parTransId="{72AE8FCB-A8AE-4F91-A6B6-E8A9624A3CD5}" sibTransId="{49E2A9A6-DA2C-420C-8499-E14E9A23406B}"/>
    <dgm:cxn modelId="{D8CEB9EA-4CAD-4C06-B1C6-D2BB7FE65BBC}" srcId="{2686C084-48FF-4F56-A10C-E9755CDA2A65}" destId="{3EED8607-837B-4C3B-A6E0-30C303A2FA7D}" srcOrd="2" destOrd="0" parTransId="{4B51D5CA-2C02-45BF-A4ED-78A7A0446D70}" sibTransId="{94690F5A-78A4-4D9D-A269-3455FA53308B}"/>
    <dgm:cxn modelId="{5A4C1B42-2FE8-4521-ACAE-35FAFBB67665}" type="presParOf" srcId="{28846619-7E00-418D-90D2-C5319E32B28C}" destId="{DC344DDE-809A-47E5-8141-8CA5812E8906}" srcOrd="0" destOrd="0" presId="urn:microsoft.com/office/officeart/2018/2/layout/IconVerticalSolidList"/>
    <dgm:cxn modelId="{DEE093C0-E79C-492C-A356-762DD72C3C0F}" type="presParOf" srcId="{DC344DDE-809A-47E5-8141-8CA5812E8906}" destId="{87D5AAE4-A2A7-495E-8F8C-D52CCDC78904}" srcOrd="0" destOrd="0" presId="urn:microsoft.com/office/officeart/2018/2/layout/IconVerticalSolidList"/>
    <dgm:cxn modelId="{7FF52811-C743-4DCA-BC1A-12B80A39B3E4}" type="presParOf" srcId="{DC344DDE-809A-47E5-8141-8CA5812E8906}" destId="{A7E3F02B-7449-4266-AD67-D5C9AD0D6550}" srcOrd="1" destOrd="0" presId="urn:microsoft.com/office/officeart/2018/2/layout/IconVerticalSolidList"/>
    <dgm:cxn modelId="{715C7E61-1CDF-4884-BF62-7870F436378C}" type="presParOf" srcId="{DC344DDE-809A-47E5-8141-8CA5812E8906}" destId="{EBE51562-5B27-42E6-B956-AE7BA911DFCB}" srcOrd="2" destOrd="0" presId="urn:microsoft.com/office/officeart/2018/2/layout/IconVerticalSolidList"/>
    <dgm:cxn modelId="{D146C74A-5B35-48AD-BB54-5BBD805829C1}" type="presParOf" srcId="{DC344DDE-809A-47E5-8141-8CA5812E8906}" destId="{FA84EC16-01DA-43F7-8CF2-E57F3BE79FAA}" srcOrd="3" destOrd="0" presId="urn:microsoft.com/office/officeart/2018/2/layout/IconVerticalSolidList"/>
    <dgm:cxn modelId="{5F4C2193-EDC8-4500-A304-DD7B1F274700}" type="presParOf" srcId="{28846619-7E00-418D-90D2-C5319E32B28C}" destId="{11C5E894-581C-4C9C-989C-0DCA28C4095C}" srcOrd="1" destOrd="0" presId="urn:microsoft.com/office/officeart/2018/2/layout/IconVerticalSolidList"/>
    <dgm:cxn modelId="{5A1C382C-BFDD-4409-9019-C92753BD0BC7}" type="presParOf" srcId="{28846619-7E00-418D-90D2-C5319E32B28C}" destId="{0704F412-EE81-463A-8B1E-BB22BD96E5CD}" srcOrd="2" destOrd="0" presId="urn:microsoft.com/office/officeart/2018/2/layout/IconVerticalSolidList"/>
    <dgm:cxn modelId="{87FE7FB2-EBD6-4883-ABC2-E6953198DC24}" type="presParOf" srcId="{0704F412-EE81-463A-8B1E-BB22BD96E5CD}" destId="{F1262E73-2A52-4055-8E8B-6773BAC6D5FA}" srcOrd="0" destOrd="0" presId="urn:microsoft.com/office/officeart/2018/2/layout/IconVerticalSolidList"/>
    <dgm:cxn modelId="{5F3B08D6-52F6-4400-9EA8-9E9C4C3047BD}" type="presParOf" srcId="{0704F412-EE81-463A-8B1E-BB22BD96E5CD}" destId="{A01F096E-C1DC-4AF4-88E2-4F87E401A111}" srcOrd="1" destOrd="0" presId="urn:microsoft.com/office/officeart/2018/2/layout/IconVerticalSolidList"/>
    <dgm:cxn modelId="{8B774637-CD7C-468F-BAC8-C87CF6F4D8D7}" type="presParOf" srcId="{0704F412-EE81-463A-8B1E-BB22BD96E5CD}" destId="{F1832304-0913-4EC1-B1E7-DD833DAFD183}" srcOrd="2" destOrd="0" presId="urn:microsoft.com/office/officeart/2018/2/layout/IconVerticalSolidList"/>
    <dgm:cxn modelId="{46FB8579-A0BE-4882-B772-54A8997C5415}" type="presParOf" srcId="{0704F412-EE81-463A-8B1E-BB22BD96E5CD}" destId="{8BEB515E-928D-4D86-AB7C-9B54AD30C221}" srcOrd="3" destOrd="0" presId="urn:microsoft.com/office/officeart/2018/2/layout/IconVerticalSolidList"/>
    <dgm:cxn modelId="{F5A3960D-EA4A-4B69-8575-5C44C947B558}" type="presParOf" srcId="{28846619-7E00-418D-90D2-C5319E32B28C}" destId="{F4647B85-6683-4340-A645-61BA6ED357C2}" srcOrd="3" destOrd="0" presId="urn:microsoft.com/office/officeart/2018/2/layout/IconVerticalSolidList"/>
    <dgm:cxn modelId="{AB235457-1362-45B2-9B52-8BB8CAA98983}" type="presParOf" srcId="{28846619-7E00-418D-90D2-C5319E32B28C}" destId="{A67D831B-BC7F-4DE0-BE80-F48D8F37EE94}" srcOrd="4" destOrd="0" presId="urn:microsoft.com/office/officeart/2018/2/layout/IconVerticalSolidList"/>
    <dgm:cxn modelId="{905DDE09-13E7-4773-8430-0996C4E5E451}" type="presParOf" srcId="{A67D831B-BC7F-4DE0-BE80-F48D8F37EE94}" destId="{F4FF7321-1C98-41B8-BFE8-38948B6032C5}" srcOrd="0" destOrd="0" presId="urn:microsoft.com/office/officeart/2018/2/layout/IconVerticalSolidList"/>
    <dgm:cxn modelId="{2C83ACA0-CA29-4320-AD40-9D20EAC24B12}" type="presParOf" srcId="{A67D831B-BC7F-4DE0-BE80-F48D8F37EE94}" destId="{86C69E64-C6EC-4D0F-AF05-1E900F257FD4}" srcOrd="1" destOrd="0" presId="urn:microsoft.com/office/officeart/2018/2/layout/IconVerticalSolidList"/>
    <dgm:cxn modelId="{9990CF80-713C-4CA2-B026-5F40A1687417}" type="presParOf" srcId="{A67D831B-BC7F-4DE0-BE80-F48D8F37EE94}" destId="{209FC1F2-971B-49AC-AF19-B7EA8290DD74}" srcOrd="2" destOrd="0" presId="urn:microsoft.com/office/officeart/2018/2/layout/IconVerticalSolidList"/>
    <dgm:cxn modelId="{555C4695-141D-4FA1-AEC0-6D4C0BB4F90E}" type="presParOf" srcId="{A67D831B-BC7F-4DE0-BE80-F48D8F37EE94}" destId="{D0514FB2-C9ED-4037-8735-566E508956A1}" srcOrd="3" destOrd="0" presId="urn:microsoft.com/office/officeart/2018/2/layout/IconVerticalSolidList"/>
    <dgm:cxn modelId="{0537C17C-9C66-4FB0-B753-66EB511C5FE3}" type="presParOf" srcId="{28846619-7E00-418D-90D2-C5319E32B28C}" destId="{9B43B0EF-D335-4A60-B1F3-FF58F837C76F}" srcOrd="5" destOrd="0" presId="urn:microsoft.com/office/officeart/2018/2/layout/IconVerticalSolidList"/>
    <dgm:cxn modelId="{3D2D7A2E-16B4-499B-8532-7B7074749EF0}" type="presParOf" srcId="{28846619-7E00-418D-90D2-C5319E32B28C}" destId="{3F1EA504-2666-4576-9FF5-DC059FF97B35}" srcOrd="6" destOrd="0" presId="urn:microsoft.com/office/officeart/2018/2/layout/IconVerticalSolidList"/>
    <dgm:cxn modelId="{D9FFB7DC-2A50-4ACE-99CA-7AD1835F3339}" type="presParOf" srcId="{3F1EA504-2666-4576-9FF5-DC059FF97B35}" destId="{57D64D9D-A5F3-4256-AB53-D8B35808933A}" srcOrd="0" destOrd="0" presId="urn:microsoft.com/office/officeart/2018/2/layout/IconVerticalSolidList"/>
    <dgm:cxn modelId="{B510AB57-0C6B-4E8E-971D-C696F7BD7253}" type="presParOf" srcId="{3F1EA504-2666-4576-9FF5-DC059FF97B35}" destId="{6838C5B6-2328-477E-BB8F-68647C40B35A}" srcOrd="1" destOrd="0" presId="urn:microsoft.com/office/officeart/2018/2/layout/IconVerticalSolidList"/>
    <dgm:cxn modelId="{4861DABC-04EB-4E7D-9495-78D57174CA86}" type="presParOf" srcId="{3F1EA504-2666-4576-9FF5-DC059FF97B35}" destId="{2DCDA219-C923-4E44-BEE9-0D86860DF407}" srcOrd="2" destOrd="0" presId="urn:microsoft.com/office/officeart/2018/2/layout/IconVerticalSolidList"/>
    <dgm:cxn modelId="{8DA517EE-8DA6-41DA-B781-9D0C836614C2}" type="presParOf" srcId="{3F1EA504-2666-4576-9FF5-DC059FF97B35}" destId="{DED4B074-DBA9-4D9E-AF06-EC68D369AAB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A4A624-85E6-42F2-89DD-3FA2161C1A4E}"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8725DD27-2FE3-4868-84EB-76572F499FA3}">
      <dgm:prSet/>
      <dgm:spPr/>
      <dgm:t>
        <a:bodyPr/>
        <a:lstStyle/>
        <a:p>
          <a:r>
            <a:rPr lang="en-US"/>
            <a:t>Social Prescribing Link Workers</a:t>
          </a:r>
        </a:p>
      </dgm:t>
    </dgm:pt>
    <dgm:pt modelId="{DA30BC70-D8AD-426E-B0AD-D1BA0A813259}" type="parTrans" cxnId="{5A180BEC-2349-417D-96AF-CB5B38B5F927}">
      <dgm:prSet/>
      <dgm:spPr/>
      <dgm:t>
        <a:bodyPr/>
        <a:lstStyle/>
        <a:p>
          <a:endParaRPr lang="en-US"/>
        </a:p>
      </dgm:t>
    </dgm:pt>
    <dgm:pt modelId="{4A57EB7D-EE09-4F14-905A-7B5F91145AF5}" type="sibTrans" cxnId="{5A180BEC-2349-417D-96AF-CB5B38B5F927}">
      <dgm:prSet/>
      <dgm:spPr/>
      <dgm:t>
        <a:bodyPr/>
        <a:lstStyle/>
        <a:p>
          <a:endParaRPr lang="en-US"/>
        </a:p>
      </dgm:t>
    </dgm:pt>
    <dgm:pt modelId="{9279C99E-A8C3-4B05-B85E-16801F1A765E}">
      <dgm:prSet/>
      <dgm:spPr/>
      <dgm:t>
        <a:bodyPr/>
        <a:lstStyle/>
        <a:p>
          <a:r>
            <a:rPr lang="en-US" dirty="0"/>
            <a:t>Physician Associates</a:t>
          </a:r>
        </a:p>
      </dgm:t>
    </dgm:pt>
    <dgm:pt modelId="{FAB5BDCA-6499-423C-B668-FAAC384DA451}" type="parTrans" cxnId="{2BEF5E0A-3771-4BA2-9812-F458528230BF}">
      <dgm:prSet/>
      <dgm:spPr/>
      <dgm:t>
        <a:bodyPr/>
        <a:lstStyle/>
        <a:p>
          <a:endParaRPr lang="en-US"/>
        </a:p>
      </dgm:t>
    </dgm:pt>
    <dgm:pt modelId="{9132D1A2-2549-4FD5-B233-3E51A8746CA7}" type="sibTrans" cxnId="{2BEF5E0A-3771-4BA2-9812-F458528230BF}">
      <dgm:prSet/>
      <dgm:spPr/>
      <dgm:t>
        <a:bodyPr/>
        <a:lstStyle/>
        <a:p>
          <a:endParaRPr lang="en-US"/>
        </a:p>
      </dgm:t>
    </dgm:pt>
    <dgm:pt modelId="{048962F3-57CA-47BA-938A-AA0C78E530BF}">
      <dgm:prSet/>
      <dgm:spPr/>
      <dgm:t>
        <a:bodyPr/>
        <a:lstStyle/>
        <a:p>
          <a:r>
            <a:rPr lang="en-US"/>
            <a:t>First Contact Physiotherapists</a:t>
          </a:r>
        </a:p>
      </dgm:t>
    </dgm:pt>
    <dgm:pt modelId="{67B77933-4B25-4B4E-A7D7-D6197DD7AB1C}" type="parTrans" cxnId="{A959F297-5320-491E-95BD-E2FC468A761C}">
      <dgm:prSet/>
      <dgm:spPr/>
      <dgm:t>
        <a:bodyPr/>
        <a:lstStyle/>
        <a:p>
          <a:endParaRPr lang="en-US"/>
        </a:p>
      </dgm:t>
    </dgm:pt>
    <dgm:pt modelId="{8C9D2744-4A4E-447F-A06E-A4EC43F4554E}" type="sibTrans" cxnId="{A959F297-5320-491E-95BD-E2FC468A761C}">
      <dgm:prSet/>
      <dgm:spPr/>
      <dgm:t>
        <a:bodyPr/>
        <a:lstStyle/>
        <a:p>
          <a:endParaRPr lang="en-US"/>
        </a:p>
      </dgm:t>
    </dgm:pt>
    <dgm:pt modelId="{BC22C539-5954-42FD-9CA8-1FBFD64EB701}">
      <dgm:prSet/>
      <dgm:spPr/>
      <dgm:t>
        <a:bodyPr/>
        <a:lstStyle/>
        <a:p>
          <a:r>
            <a:rPr lang="en-US" dirty="0"/>
            <a:t>Advanced Practitioner</a:t>
          </a:r>
        </a:p>
      </dgm:t>
    </dgm:pt>
    <dgm:pt modelId="{1D291E64-8150-4537-8DA0-F589CD095BCF}" type="parTrans" cxnId="{97C7B6BA-762D-4434-82E7-016905E12D58}">
      <dgm:prSet/>
      <dgm:spPr/>
      <dgm:t>
        <a:bodyPr/>
        <a:lstStyle/>
        <a:p>
          <a:endParaRPr lang="en-US"/>
        </a:p>
      </dgm:t>
    </dgm:pt>
    <dgm:pt modelId="{5871482E-3544-4237-A14A-5F6816AFEDAC}" type="sibTrans" cxnId="{97C7B6BA-762D-4434-82E7-016905E12D58}">
      <dgm:prSet/>
      <dgm:spPr/>
      <dgm:t>
        <a:bodyPr/>
        <a:lstStyle/>
        <a:p>
          <a:endParaRPr lang="en-US"/>
        </a:p>
      </dgm:t>
    </dgm:pt>
    <dgm:pt modelId="{9C8444A2-2E04-4578-9992-B21400E821A4}">
      <dgm:prSet/>
      <dgm:spPr/>
      <dgm:t>
        <a:bodyPr/>
        <a:lstStyle/>
        <a:p>
          <a:r>
            <a:rPr lang="en-US"/>
            <a:t>Care Co-ordinator</a:t>
          </a:r>
        </a:p>
      </dgm:t>
    </dgm:pt>
    <dgm:pt modelId="{E6028D9E-2EBD-463C-803D-B0F2D4A8DB8E}" type="parTrans" cxnId="{132A31B3-873F-424C-97F5-8B8B859E9BC3}">
      <dgm:prSet/>
      <dgm:spPr/>
      <dgm:t>
        <a:bodyPr/>
        <a:lstStyle/>
        <a:p>
          <a:endParaRPr lang="en-US"/>
        </a:p>
      </dgm:t>
    </dgm:pt>
    <dgm:pt modelId="{5AF96FFF-E4D2-4D8B-8CA5-B77C8DA9E809}" type="sibTrans" cxnId="{132A31B3-873F-424C-97F5-8B8B859E9BC3}">
      <dgm:prSet/>
      <dgm:spPr/>
      <dgm:t>
        <a:bodyPr/>
        <a:lstStyle/>
        <a:p>
          <a:endParaRPr lang="en-US"/>
        </a:p>
      </dgm:t>
    </dgm:pt>
    <dgm:pt modelId="{B7D07EC8-11BA-4E45-A44F-010C64949078}">
      <dgm:prSet/>
      <dgm:spPr/>
      <dgm:t>
        <a:bodyPr/>
        <a:lstStyle/>
        <a:p>
          <a:r>
            <a:rPr lang="en-US"/>
            <a:t>Pharmacy Technician</a:t>
          </a:r>
        </a:p>
      </dgm:t>
    </dgm:pt>
    <dgm:pt modelId="{02FC4B36-0B8B-4FEB-845A-A6A784CF2BB1}" type="parTrans" cxnId="{649BEF12-1BFD-4C48-82C5-EB33455E3E0A}">
      <dgm:prSet/>
      <dgm:spPr/>
      <dgm:t>
        <a:bodyPr/>
        <a:lstStyle/>
        <a:p>
          <a:endParaRPr lang="en-US"/>
        </a:p>
      </dgm:t>
    </dgm:pt>
    <dgm:pt modelId="{055DEA49-CC1E-43F4-9B84-AF86AA571FF9}" type="sibTrans" cxnId="{649BEF12-1BFD-4C48-82C5-EB33455E3E0A}">
      <dgm:prSet/>
      <dgm:spPr/>
      <dgm:t>
        <a:bodyPr/>
        <a:lstStyle/>
        <a:p>
          <a:endParaRPr lang="en-US"/>
        </a:p>
      </dgm:t>
    </dgm:pt>
    <dgm:pt modelId="{24DE84B8-BD2F-427D-B4AD-CC6151366200}">
      <dgm:prSet/>
      <dgm:spPr/>
      <dgm:t>
        <a:bodyPr/>
        <a:lstStyle/>
        <a:p>
          <a:r>
            <a:rPr lang="en-US"/>
            <a:t>Dietitian</a:t>
          </a:r>
        </a:p>
      </dgm:t>
    </dgm:pt>
    <dgm:pt modelId="{E11A7C7F-00D7-4357-9FBC-1AA464839BD5}" type="parTrans" cxnId="{9B6CA9D7-E1FE-4F2A-99B5-26E8DD88B5CF}">
      <dgm:prSet/>
      <dgm:spPr/>
      <dgm:t>
        <a:bodyPr/>
        <a:lstStyle/>
        <a:p>
          <a:endParaRPr lang="en-US"/>
        </a:p>
      </dgm:t>
    </dgm:pt>
    <dgm:pt modelId="{A281C758-E3B7-4835-BDAD-72C763C404E5}" type="sibTrans" cxnId="{9B6CA9D7-E1FE-4F2A-99B5-26E8DD88B5CF}">
      <dgm:prSet/>
      <dgm:spPr/>
      <dgm:t>
        <a:bodyPr/>
        <a:lstStyle/>
        <a:p>
          <a:endParaRPr lang="en-US"/>
        </a:p>
      </dgm:t>
    </dgm:pt>
    <dgm:pt modelId="{5ACF8AD2-934F-401C-A431-EAF3C4DCF4C8}">
      <dgm:prSet/>
      <dgm:spPr/>
      <dgm:t>
        <a:bodyPr/>
        <a:lstStyle/>
        <a:p>
          <a:r>
            <a:rPr lang="en-US"/>
            <a:t>Health and Wellbeing Coach</a:t>
          </a:r>
        </a:p>
      </dgm:t>
    </dgm:pt>
    <dgm:pt modelId="{D40E52C1-BBDE-4735-A49F-7CDF82C3DC27}" type="parTrans" cxnId="{7A289E03-3DE0-4E98-833F-FB97F06D7F47}">
      <dgm:prSet/>
      <dgm:spPr/>
      <dgm:t>
        <a:bodyPr/>
        <a:lstStyle/>
        <a:p>
          <a:endParaRPr lang="en-US"/>
        </a:p>
      </dgm:t>
    </dgm:pt>
    <dgm:pt modelId="{3F1CE20D-0863-46A4-AE8E-68C70ADCB81D}" type="sibTrans" cxnId="{7A289E03-3DE0-4E98-833F-FB97F06D7F47}">
      <dgm:prSet/>
      <dgm:spPr/>
      <dgm:t>
        <a:bodyPr/>
        <a:lstStyle/>
        <a:p>
          <a:endParaRPr lang="en-US"/>
        </a:p>
      </dgm:t>
    </dgm:pt>
    <dgm:pt modelId="{BE53D879-1249-48D1-838A-2CE29EAB9852}">
      <dgm:prSet/>
      <dgm:spPr/>
      <dgm:t>
        <a:bodyPr/>
        <a:lstStyle/>
        <a:p>
          <a:r>
            <a:rPr lang="en-US" dirty="0"/>
            <a:t>Nursing Associate</a:t>
          </a:r>
        </a:p>
      </dgm:t>
    </dgm:pt>
    <dgm:pt modelId="{ADF438D6-26A7-40E2-AD61-92320D0D1008}" type="parTrans" cxnId="{E125C03B-3239-4177-83BB-67B06498A846}">
      <dgm:prSet/>
      <dgm:spPr/>
      <dgm:t>
        <a:bodyPr/>
        <a:lstStyle/>
        <a:p>
          <a:endParaRPr lang="en-US"/>
        </a:p>
      </dgm:t>
    </dgm:pt>
    <dgm:pt modelId="{FA659C43-8496-4A50-A065-48D2253AD3DE}" type="sibTrans" cxnId="{E125C03B-3239-4177-83BB-67B06498A846}">
      <dgm:prSet/>
      <dgm:spPr/>
      <dgm:t>
        <a:bodyPr/>
        <a:lstStyle/>
        <a:p>
          <a:endParaRPr lang="en-US"/>
        </a:p>
      </dgm:t>
    </dgm:pt>
    <dgm:pt modelId="{1DCFE40A-A72B-41B3-B758-A6144C843C08}">
      <dgm:prSet/>
      <dgm:spPr/>
      <dgm:t>
        <a:bodyPr/>
        <a:lstStyle/>
        <a:p>
          <a:r>
            <a:rPr lang="en-US"/>
            <a:t>Occupational Therapist</a:t>
          </a:r>
        </a:p>
      </dgm:t>
    </dgm:pt>
    <dgm:pt modelId="{69DF7391-3215-4814-9641-13989A73947B}" type="parTrans" cxnId="{93A2BA6A-6E17-4593-916C-1884E3E28AA7}">
      <dgm:prSet/>
      <dgm:spPr/>
      <dgm:t>
        <a:bodyPr/>
        <a:lstStyle/>
        <a:p>
          <a:endParaRPr lang="en-US"/>
        </a:p>
      </dgm:t>
    </dgm:pt>
    <dgm:pt modelId="{4FE3D8FC-DC5E-4A04-A643-BFCAFA5DF3EB}" type="sibTrans" cxnId="{93A2BA6A-6E17-4593-916C-1884E3E28AA7}">
      <dgm:prSet/>
      <dgm:spPr/>
      <dgm:t>
        <a:bodyPr/>
        <a:lstStyle/>
        <a:p>
          <a:endParaRPr lang="en-US"/>
        </a:p>
      </dgm:t>
    </dgm:pt>
    <dgm:pt modelId="{257D2A7B-88EC-41DE-B235-1EDC084576B0}">
      <dgm:prSet/>
      <dgm:spPr/>
      <dgm:t>
        <a:bodyPr/>
        <a:lstStyle/>
        <a:p>
          <a:r>
            <a:rPr lang="en-US"/>
            <a:t>Podiatrist</a:t>
          </a:r>
        </a:p>
      </dgm:t>
    </dgm:pt>
    <dgm:pt modelId="{BDD23611-CF61-4062-8CBF-DBE9DB01FA10}" type="parTrans" cxnId="{C2EF7792-2C9C-4EFC-95D3-9F82FDE01D18}">
      <dgm:prSet/>
      <dgm:spPr/>
      <dgm:t>
        <a:bodyPr/>
        <a:lstStyle/>
        <a:p>
          <a:endParaRPr lang="en-US"/>
        </a:p>
      </dgm:t>
    </dgm:pt>
    <dgm:pt modelId="{20CA880A-DA38-4444-A8AD-9B096195ADCF}" type="sibTrans" cxnId="{C2EF7792-2C9C-4EFC-95D3-9F82FDE01D18}">
      <dgm:prSet/>
      <dgm:spPr/>
      <dgm:t>
        <a:bodyPr/>
        <a:lstStyle/>
        <a:p>
          <a:endParaRPr lang="en-US"/>
        </a:p>
      </dgm:t>
    </dgm:pt>
    <dgm:pt modelId="{D95AF35D-53F8-42CE-81DB-BADCCA2C0628}">
      <dgm:prSet/>
      <dgm:spPr/>
      <dgm:t>
        <a:bodyPr/>
        <a:lstStyle/>
        <a:p>
          <a:r>
            <a:rPr lang="en-US"/>
            <a:t>Mental Health Practitioner</a:t>
          </a:r>
        </a:p>
      </dgm:t>
    </dgm:pt>
    <dgm:pt modelId="{1F48E146-C63F-45A8-8CFA-C954778975D2}" type="parTrans" cxnId="{36D8DDC2-E00D-4861-B90C-2544D16F4E53}">
      <dgm:prSet/>
      <dgm:spPr/>
      <dgm:t>
        <a:bodyPr/>
        <a:lstStyle/>
        <a:p>
          <a:endParaRPr lang="en-US"/>
        </a:p>
      </dgm:t>
    </dgm:pt>
    <dgm:pt modelId="{CC38CFF3-495B-4E03-A044-AE8B827CB613}" type="sibTrans" cxnId="{36D8DDC2-E00D-4861-B90C-2544D16F4E53}">
      <dgm:prSet/>
      <dgm:spPr/>
      <dgm:t>
        <a:bodyPr/>
        <a:lstStyle/>
        <a:p>
          <a:endParaRPr lang="en-US"/>
        </a:p>
      </dgm:t>
    </dgm:pt>
    <dgm:pt modelId="{AED119A9-2E8E-4E9A-A463-8D65FEBF7273}">
      <dgm:prSet/>
      <dgm:spPr/>
      <dgm:t>
        <a:bodyPr/>
        <a:lstStyle/>
        <a:p>
          <a:r>
            <a:rPr lang="en-GB" dirty="0"/>
            <a:t>Clinical Pharmacists</a:t>
          </a:r>
        </a:p>
      </dgm:t>
    </dgm:pt>
    <dgm:pt modelId="{76E189BF-8A3F-40AE-AE2A-BEE9D755D3EF}" type="parTrans" cxnId="{97822A79-20C0-4921-BFA9-94CD5ABD8DD4}">
      <dgm:prSet/>
      <dgm:spPr/>
      <dgm:t>
        <a:bodyPr/>
        <a:lstStyle/>
        <a:p>
          <a:endParaRPr lang="en-GB"/>
        </a:p>
      </dgm:t>
    </dgm:pt>
    <dgm:pt modelId="{8683A33A-775C-4B16-AE68-80F792CA3B8D}" type="sibTrans" cxnId="{97822A79-20C0-4921-BFA9-94CD5ABD8DD4}">
      <dgm:prSet/>
      <dgm:spPr/>
      <dgm:t>
        <a:bodyPr/>
        <a:lstStyle/>
        <a:p>
          <a:endParaRPr lang="en-GB"/>
        </a:p>
      </dgm:t>
    </dgm:pt>
    <dgm:pt modelId="{CF20A630-2D71-49AF-A49E-0D9F468531A2}">
      <dgm:prSet/>
      <dgm:spPr/>
      <dgm:t>
        <a:bodyPr/>
        <a:lstStyle/>
        <a:p>
          <a:r>
            <a:rPr lang="en-GB" dirty="0"/>
            <a:t>Paramedics</a:t>
          </a:r>
        </a:p>
      </dgm:t>
    </dgm:pt>
    <dgm:pt modelId="{81665B57-A34E-4038-9659-14A231610357}" type="parTrans" cxnId="{9FCC12EE-6AE4-4874-AD26-ED2D99AC4F0C}">
      <dgm:prSet/>
      <dgm:spPr/>
      <dgm:t>
        <a:bodyPr/>
        <a:lstStyle/>
        <a:p>
          <a:endParaRPr lang="en-GB"/>
        </a:p>
      </dgm:t>
    </dgm:pt>
    <dgm:pt modelId="{F86CF18B-B290-4531-8FEC-D54E53B47175}" type="sibTrans" cxnId="{9FCC12EE-6AE4-4874-AD26-ED2D99AC4F0C}">
      <dgm:prSet/>
      <dgm:spPr/>
      <dgm:t>
        <a:bodyPr/>
        <a:lstStyle/>
        <a:p>
          <a:endParaRPr lang="en-GB"/>
        </a:p>
      </dgm:t>
    </dgm:pt>
    <dgm:pt modelId="{82EF1207-1E10-48B1-A746-8FA39A1FB8EF}">
      <dgm:prSet/>
      <dgm:spPr/>
      <dgm:t>
        <a:bodyPr/>
        <a:lstStyle/>
        <a:p>
          <a:r>
            <a:rPr lang="en-GB" dirty="0"/>
            <a:t>Trainee Nursing Associate</a:t>
          </a:r>
        </a:p>
      </dgm:t>
    </dgm:pt>
    <dgm:pt modelId="{1FDFD9CF-E3CE-4943-BF36-984B1719BBE3}" type="parTrans" cxnId="{90F1A18D-AC8D-4A84-8054-F953F5852DC3}">
      <dgm:prSet/>
      <dgm:spPr/>
      <dgm:t>
        <a:bodyPr/>
        <a:lstStyle/>
        <a:p>
          <a:endParaRPr lang="en-GB"/>
        </a:p>
      </dgm:t>
    </dgm:pt>
    <dgm:pt modelId="{18D15046-77AD-40B2-A72E-BF2874CD8780}" type="sibTrans" cxnId="{90F1A18D-AC8D-4A84-8054-F953F5852DC3}">
      <dgm:prSet/>
      <dgm:spPr/>
      <dgm:t>
        <a:bodyPr/>
        <a:lstStyle/>
        <a:p>
          <a:endParaRPr lang="en-GB"/>
        </a:p>
      </dgm:t>
    </dgm:pt>
    <dgm:pt modelId="{7E686553-AF0C-4E12-B3B4-062755EC5713}" type="pres">
      <dgm:prSet presAssocID="{64A4A624-85E6-42F2-89DD-3FA2161C1A4E}" presName="diagram" presStyleCnt="0">
        <dgm:presLayoutVars>
          <dgm:dir/>
          <dgm:resizeHandles val="exact"/>
        </dgm:presLayoutVars>
      </dgm:prSet>
      <dgm:spPr/>
    </dgm:pt>
    <dgm:pt modelId="{B491DB1D-EE0E-4C57-8649-FFBCAA379CB1}" type="pres">
      <dgm:prSet presAssocID="{8725DD27-2FE3-4868-84EB-76572F499FA3}" presName="node" presStyleLbl="node1" presStyleIdx="0" presStyleCnt="15">
        <dgm:presLayoutVars>
          <dgm:bulletEnabled val="1"/>
        </dgm:presLayoutVars>
      </dgm:prSet>
      <dgm:spPr/>
    </dgm:pt>
    <dgm:pt modelId="{060F52E1-F81E-47F8-92EF-A1113E704867}" type="pres">
      <dgm:prSet presAssocID="{4A57EB7D-EE09-4F14-905A-7B5F91145AF5}" presName="sibTrans" presStyleCnt="0"/>
      <dgm:spPr/>
    </dgm:pt>
    <dgm:pt modelId="{C046E965-7E23-49A3-963D-041E54EB8862}" type="pres">
      <dgm:prSet presAssocID="{9279C99E-A8C3-4B05-B85E-16801F1A765E}" presName="node" presStyleLbl="node1" presStyleIdx="1" presStyleCnt="15">
        <dgm:presLayoutVars>
          <dgm:bulletEnabled val="1"/>
        </dgm:presLayoutVars>
      </dgm:prSet>
      <dgm:spPr/>
    </dgm:pt>
    <dgm:pt modelId="{CCA0BD4D-4DAE-4C4D-80BB-E0B556546FFC}" type="pres">
      <dgm:prSet presAssocID="{9132D1A2-2549-4FD5-B233-3E51A8746CA7}" presName="sibTrans" presStyleCnt="0"/>
      <dgm:spPr/>
    </dgm:pt>
    <dgm:pt modelId="{91192FBE-C66F-4DCA-B861-FBC5DE2A85CF}" type="pres">
      <dgm:prSet presAssocID="{048962F3-57CA-47BA-938A-AA0C78E530BF}" presName="node" presStyleLbl="node1" presStyleIdx="2" presStyleCnt="15">
        <dgm:presLayoutVars>
          <dgm:bulletEnabled val="1"/>
        </dgm:presLayoutVars>
      </dgm:prSet>
      <dgm:spPr/>
    </dgm:pt>
    <dgm:pt modelId="{9DCB6F2D-32C2-4B19-A56F-FF5F1DEA722C}" type="pres">
      <dgm:prSet presAssocID="{8C9D2744-4A4E-447F-A06E-A4EC43F4554E}" presName="sibTrans" presStyleCnt="0"/>
      <dgm:spPr/>
    </dgm:pt>
    <dgm:pt modelId="{2C33A6D7-B648-4881-8E97-15803CB45568}" type="pres">
      <dgm:prSet presAssocID="{BC22C539-5954-42FD-9CA8-1FBFD64EB701}" presName="node" presStyleLbl="node1" presStyleIdx="3" presStyleCnt="15">
        <dgm:presLayoutVars>
          <dgm:bulletEnabled val="1"/>
        </dgm:presLayoutVars>
      </dgm:prSet>
      <dgm:spPr/>
    </dgm:pt>
    <dgm:pt modelId="{B284B830-AF9A-41C9-AB04-660F2C22408A}" type="pres">
      <dgm:prSet presAssocID="{5871482E-3544-4237-A14A-5F6816AFEDAC}" presName="sibTrans" presStyleCnt="0"/>
      <dgm:spPr/>
    </dgm:pt>
    <dgm:pt modelId="{E9FB49C8-7340-4226-8AF4-DD523A177842}" type="pres">
      <dgm:prSet presAssocID="{9C8444A2-2E04-4578-9992-B21400E821A4}" presName="node" presStyleLbl="node1" presStyleIdx="4" presStyleCnt="15">
        <dgm:presLayoutVars>
          <dgm:bulletEnabled val="1"/>
        </dgm:presLayoutVars>
      </dgm:prSet>
      <dgm:spPr/>
    </dgm:pt>
    <dgm:pt modelId="{7A261D67-F462-4B27-851A-C6BA929F215B}" type="pres">
      <dgm:prSet presAssocID="{5AF96FFF-E4D2-4D8B-8CA5-B77C8DA9E809}" presName="sibTrans" presStyleCnt="0"/>
      <dgm:spPr/>
    </dgm:pt>
    <dgm:pt modelId="{02568718-9089-4481-BAC2-E932CF643A38}" type="pres">
      <dgm:prSet presAssocID="{B7D07EC8-11BA-4E45-A44F-010C64949078}" presName="node" presStyleLbl="node1" presStyleIdx="5" presStyleCnt="15">
        <dgm:presLayoutVars>
          <dgm:bulletEnabled val="1"/>
        </dgm:presLayoutVars>
      </dgm:prSet>
      <dgm:spPr/>
    </dgm:pt>
    <dgm:pt modelId="{772D5FC5-DBDF-4C08-B521-F319287E35EA}" type="pres">
      <dgm:prSet presAssocID="{055DEA49-CC1E-43F4-9B84-AF86AA571FF9}" presName="sibTrans" presStyleCnt="0"/>
      <dgm:spPr/>
    </dgm:pt>
    <dgm:pt modelId="{B9B2C9BD-0B79-4E74-84C2-B009F496B37E}" type="pres">
      <dgm:prSet presAssocID="{24DE84B8-BD2F-427D-B4AD-CC6151366200}" presName="node" presStyleLbl="node1" presStyleIdx="6" presStyleCnt="15">
        <dgm:presLayoutVars>
          <dgm:bulletEnabled val="1"/>
        </dgm:presLayoutVars>
      </dgm:prSet>
      <dgm:spPr/>
    </dgm:pt>
    <dgm:pt modelId="{466A05BD-F346-42C3-AB7E-0BE307B277A0}" type="pres">
      <dgm:prSet presAssocID="{A281C758-E3B7-4835-BDAD-72C763C404E5}" presName="sibTrans" presStyleCnt="0"/>
      <dgm:spPr/>
    </dgm:pt>
    <dgm:pt modelId="{D782079D-9981-473D-9C01-6BBD20098A08}" type="pres">
      <dgm:prSet presAssocID="{5ACF8AD2-934F-401C-A431-EAF3C4DCF4C8}" presName="node" presStyleLbl="node1" presStyleIdx="7" presStyleCnt="15">
        <dgm:presLayoutVars>
          <dgm:bulletEnabled val="1"/>
        </dgm:presLayoutVars>
      </dgm:prSet>
      <dgm:spPr/>
    </dgm:pt>
    <dgm:pt modelId="{092B9CD5-C29F-4C13-85EC-60CF2CFBDBB8}" type="pres">
      <dgm:prSet presAssocID="{3F1CE20D-0863-46A4-AE8E-68C70ADCB81D}" presName="sibTrans" presStyleCnt="0"/>
      <dgm:spPr/>
    </dgm:pt>
    <dgm:pt modelId="{18A8D42E-0449-4E9A-922D-33780428927B}" type="pres">
      <dgm:prSet presAssocID="{BE53D879-1249-48D1-838A-2CE29EAB9852}" presName="node" presStyleLbl="node1" presStyleIdx="8" presStyleCnt="15">
        <dgm:presLayoutVars>
          <dgm:bulletEnabled val="1"/>
        </dgm:presLayoutVars>
      </dgm:prSet>
      <dgm:spPr/>
    </dgm:pt>
    <dgm:pt modelId="{4B66C5DC-A026-4B90-BD45-FC3C7EC1B10E}" type="pres">
      <dgm:prSet presAssocID="{FA659C43-8496-4A50-A065-48D2253AD3DE}" presName="sibTrans" presStyleCnt="0"/>
      <dgm:spPr/>
    </dgm:pt>
    <dgm:pt modelId="{58EFE4A1-D63E-468F-A0F9-56BF9844F85B}" type="pres">
      <dgm:prSet presAssocID="{1DCFE40A-A72B-41B3-B758-A6144C843C08}" presName="node" presStyleLbl="node1" presStyleIdx="9" presStyleCnt="15">
        <dgm:presLayoutVars>
          <dgm:bulletEnabled val="1"/>
        </dgm:presLayoutVars>
      </dgm:prSet>
      <dgm:spPr/>
    </dgm:pt>
    <dgm:pt modelId="{6E4D6044-4B0F-4F7D-B779-C36C13EBAC6D}" type="pres">
      <dgm:prSet presAssocID="{4FE3D8FC-DC5E-4A04-A643-BFCAFA5DF3EB}" presName="sibTrans" presStyleCnt="0"/>
      <dgm:spPr/>
    </dgm:pt>
    <dgm:pt modelId="{9D5B401F-A514-4BCF-9F28-E66E07ACC283}" type="pres">
      <dgm:prSet presAssocID="{257D2A7B-88EC-41DE-B235-1EDC084576B0}" presName="node" presStyleLbl="node1" presStyleIdx="10" presStyleCnt="15">
        <dgm:presLayoutVars>
          <dgm:bulletEnabled val="1"/>
        </dgm:presLayoutVars>
      </dgm:prSet>
      <dgm:spPr/>
    </dgm:pt>
    <dgm:pt modelId="{F16FA6F4-E4EA-4774-82DB-C5A96F1DE3AE}" type="pres">
      <dgm:prSet presAssocID="{20CA880A-DA38-4444-A8AD-9B096195ADCF}" presName="sibTrans" presStyleCnt="0"/>
      <dgm:spPr/>
    </dgm:pt>
    <dgm:pt modelId="{A6ADF39C-A4BA-4009-B121-62BD2E256BC1}" type="pres">
      <dgm:prSet presAssocID="{D95AF35D-53F8-42CE-81DB-BADCCA2C0628}" presName="node" presStyleLbl="node1" presStyleIdx="11" presStyleCnt="15">
        <dgm:presLayoutVars>
          <dgm:bulletEnabled val="1"/>
        </dgm:presLayoutVars>
      </dgm:prSet>
      <dgm:spPr/>
    </dgm:pt>
    <dgm:pt modelId="{93AB8792-4690-432D-B465-FBFB6F4A6629}" type="pres">
      <dgm:prSet presAssocID="{CC38CFF3-495B-4E03-A044-AE8B827CB613}" presName="sibTrans" presStyleCnt="0"/>
      <dgm:spPr/>
    </dgm:pt>
    <dgm:pt modelId="{02186A6E-DF06-4558-A28F-2FA512E6BCFF}" type="pres">
      <dgm:prSet presAssocID="{AED119A9-2E8E-4E9A-A463-8D65FEBF7273}" presName="node" presStyleLbl="node1" presStyleIdx="12" presStyleCnt="15">
        <dgm:presLayoutVars>
          <dgm:bulletEnabled val="1"/>
        </dgm:presLayoutVars>
      </dgm:prSet>
      <dgm:spPr/>
    </dgm:pt>
    <dgm:pt modelId="{22C5C8D1-6609-4715-9E08-57E99AE84EAE}" type="pres">
      <dgm:prSet presAssocID="{8683A33A-775C-4B16-AE68-80F792CA3B8D}" presName="sibTrans" presStyleCnt="0"/>
      <dgm:spPr/>
    </dgm:pt>
    <dgm:pt modelId="{D2037A23-1804-43F7-834D-B943D96F6BD1}" type="pres">
      <dgm:prSet presAssocID="{CF20A630-2D71-49AF-A49E-0D9F468531A2}" presName="node" presStyleLbl="node1" presStyleIdx="13" presStyleCnt="15">
        <dgm:presLayoutVars>
          <dgm:bulletEnabled val="1"/>
        </dgm:presLayoutVars>
      </dgm:prSet>
      <dgm:spPr/>
    </dgm:pt>
    <dgm:pt modelId="{884000C5-288F-44B1-A9FE-2145DA914D3F}" type="pres">
      <dgm:prSet presAssocID="{F86CF18B-B290-4531-8FEC-D54E53B47175}" presName="sibTrans" presStyleCnt="0"/>
      <dgm:spPr/>
    </dgm:pt>
    <dgm:pt modelId="{C9AB73BD-AB57-49FF-A324-D2B5D558D8AA}" type="pres">
      <dgm:prSet presAssocID="{82EF1207-1E10-48B1-A746-8FA39A1FB8EF}" presName="node" presStyleLbl="node1" presStyleIdx="14" presStyleCnt="15">
        <dgm:presLayoutVars>
          <dgm:bulletEnabled val="1"/>
        </dgm:presLayoutVars>
      </dgm:prSet>
      <dgm:spPr/>
    </dgm:pt>
  </dgm:ptLst>
  <dgm:cxnLst>
    <dgm:cxn modelId="{7A289E03-3DE0-4E98-833F-FB97F06D7F47}" srcId="{64A4A624-85E6-42F2-89DD-3FA2161C1A4E}" destId="{5ACF8AD2-934F-401C-A431-EAF3C4DCF4C8}" srcOrd="7" destOrd="0" parTransId="{D40E52C1-BBDE-4735-A49F-7CDF82C3DC27}" sibTransId="{3F1CE20D-0863-46A4-AE8E-68C70ADCB81D}"/>
    <dgm:cxn modelId="{FE30CD03-7075-47E1-BA06-3B6429C47842}" type="presOf" srcId="{9C8444A2-2E04-4578-9992-B21400E821A4}" destId="{E9FB49C8-7340-4226-8AF4-DD523A177842}" srcOrd="0" destOrd="0" presId="urn:microsoft.com/office/officeart/2005/8/layout/default"/>
    <dgm:cxn modelId="{2BEF5E0A-3771-4BA2-9812-F458528230BF}" srcId="{64A4A624-85E6-42F2-89DD-3FA2161C1A4E}" destId="{9279C99E-A8C3-4B05-B85E-16801F1A765E}" srcOrd="1" destOrd="0" parTransId="{FAB5BDCA-6499-423C-B668-FAAC384DA451}" sibTransId="{9132D1A2-2549-4FD5-B233-3E51A8746CA7}"/>
    <dgm:cxn modelId="{649BEF12-1BFD-4C48-82C5-EB33455E3E0A}" srcId="{64A4A624-85E6-42F2-89DD-3FA2161C1A4E}" destId="{B7D07EC8-11BA-4E45-A44F-010C64949078}" srcOrd="5" destOrd="0" parTransId="{02FC4B36-0B8B-4FEB-845A-A6A784CF2BB1}" sibTransId="{055DEA49-CC1E-43F4-9B84-AF86AA571FF9}"/>
    <dgm:cxn modelId="{3B7DB530-E50B-4C42-B8C0-81AB249A164A}" type="presOf" srcId="{257D2A7B-88EC-41DE-B235-1EDC084576B0}" destId="{9D5B401F-A514-4BCF-9F28-E66E07ACC283}" srcOrd="0" destOrd="0" presId="urn:microsoft.com/office/officeart/2005/8/layout/default"/>
    <dgm:cxn modelId="{8B783134-7BB0-4A1D-B02D-0DDD0F5ABA8F}" type="presOf" srcId="{9279C99E-A8C3-4B05-B85E-16801F1A765E}" destId="{C046E965-7E23-49A3-963D-041E54EB8862}" srcOrd="0" destOrd="0" presId="urn:microsoft.com/office/officeart/2005/8/layout/default"/>
    <dgm:cxn modelId="{E125C03B-3239-4177-83BB-67B06498A846}" srcId="{64A4A624-85E6-42F2-89DD-3FA2161C1A4E}" destId="{BE53D879-1249-48D1-838A-2CE29EAB9852}" srcOrd="8" destOrd="0" parTransId="{ADF438D6-26A7-40E2-AD61-92320D0D1008}" sibTransId="{FA659C43-8496-4A50-A065-48D2253AD3DE}"/>
    <dgm:cxn modelId="{829E093C-6F63-4CA9-9065-A38E01494A8C}" type="presOf" srcId="{B7D07EC8-11BA-4E45-A44F-010C64949078}" destId="{02568718-9089-4481-BAC2-E932CF643A38}" srcOrd="0" destOrd="0" presId="urn:microsoft.com/office/officeart/2005/8/layout/default"/>
    <dgm:cxn modelId="{2BF13E3F-C269-453D-A152-20A8C8D838FB}" type="presOf" srcId="{82EF1207-1E10-48B1-A746-8FA39A1FB8EF}" destId="{C9AB73BD-AB57-49FF-A324-D2B5D558D8AA}" srcOrd="0" destOrd="0" presId="urn:microsoft.com/office/officeart/2005/8/layout/default"/>
    <dgm:cxn modelId="{93A2BA6A-6E17-4593-916C-1884E3E28AA7}" srcId="{64A4A624-85E6-42F2-89DD-3FA2161C1A4E}" destId="{1DCFE40A-A72B-41B3-B758-A6144C843C08}" srcOrd="9" destOrd="0" parTransId="{69DF7391-3215-4814-9641-13989A73947B}" sibTransId="{4FE3D8FC-DC5E-4A04-A643-BFCAFA5DF3EB}"/>
    <dgm:cxn modelId="{4D62FF58-C8D3-4783-8F9C-93F16566F95E}" type="presOf" srcId="{BC22C539-5954-42FD-9CA8-1FBFD64EB701}" destId="{2C33A6D7-B648-4881-8E97-15803CB45568}" srcOrd="0" destOrd="0" presId="urn:microsoft.com/office/officeart/2005/8/layout/default"/>
    <dgm:cxn modelId="{97822A79-20C0-4921-BFA9-94CD5ABD8DD4}" srcId="{64A4A624-85E6-42F2-89DD-3FA2161C1A4E}" destId="{AED119A9-2E8E-4E9A-A463-8D65FEBF7273}" srcOrd="12" destOrd="0" parTransId="{76E189BF-8A3F-40AE-AE2A-BEE9D755D3EF}" sibTransId="{8683A33A-775C-4B16-AE68-80F792CA3B8D}"/>
    <dgm:cxn modelId="{90F1A18D-AC8D-4A84-8054-F953F5852DC3}" srcId="{64A4A624-85E6-42F2-89DD-3FA2161C1A4E}" destId="{82EF1207-1E10-48B1-A746-8FA39A1FB8EF}" srcOrd="14" destOrd="0" parTransId="{1FDFD9CF-E3CE-4943-BF36-984B1719BBE3}" sibTransId="{18D15046-77AD-40B2-A72E-BF2874CD8780}"/>
    <dgm:cxn modelId="{C2EF7792-2C9C-4EFC-95D3-9F82FDE01D18}" srcId="{64A4A624-85E6-42F2-89DD-3FA2161C1A4E}" destId="{257D2A7B-88EC-41DE-B235-1EDC084576B0}" srcOrd="10" destOrd="0" parTransId="{BDD23611-CF61-4062-8CBF-DBE9DB01FA10}" sibTransId="{20CA880A-DA38-4444-A8AD-9B096195ADCF}"/>
    <dgm:cxn modelId="{A959F297-5320-491E-95BD-E2FC468A761C}" srcId="{64A4A624-85E6-42F2-89DD-3FA2161C1A4E}" destId="{048962F3-57CA-47BA-938A-AA0C78E530BF}" srcOrd="2" destOrd="0" parTransId="{67B77933-4B25-4B4E-A7D7-D6197DD7AB1C}" sibTransId="{8C9D2744-4A4E-447F-A06E-A4EC43F4554E}"/>
    <dgm:cxn modelId="{CE1580A6-B17D-4D3F-9FD2-94FAF5BEFB53}" type="presOf" srcId="{D95AF35D-53F8-42CE-81DB-BADCCA2C0628}" destId="{A6ADF39C-A4BA-4009-B121-62BD2E256BC1}" srcOrd="0" destOrd="0" presId="urn:microsoft.com/office/officeart/2005/8/layout/default"/>
    <dgm:cxn modelId="{6394DFAE-0179-4682-B9C8-5D1B375C28A2}" type="presOf" srcId="{CF20A630-2D71-49AF-A49E-0D9F468531A2}" destId="{D2037A23-1804-43F7-834D-B943D96F6BD1}" srcOrd="0" destOrd="0" presId="urn:microsoft.com/office/officeart/2005/8/layout/default"/>
    <dgm:cxn modelId="{3D71A2B2-944F-4299-A563-F254B0040248}" type="presOf" srcId="{AED119A9-2E8E-4E9A-A463-8D65FEBF7273}" destId="{02186A6E-DF06-4558-A28F-2FA512E6BCFF}" srcOrd="0" destOrd="0" presId="urn:microsoft.com/office/officeart/2005/8/layout/default"/>
    <dgm:cxn modelId="{132A31B3-873F-424C-97F5-8B8B859E9BC3}" srcId="{64A4A624-85E6-42F2-89DD-3FA2161C1A4E}" destId="{9C8444A2-2E04-4578-9992-B21400E821A4}" srcOrd="4" destOrd="0" parTransId="{E6028D9E-2EBD-463C-803D-B0F2D4A8DB8E}" sibTransId="{5AF96FFF-E4D2-4D8B-8CA5-B77C8DA9E809}"/>
    <dgm:cxn modelId="{A64F6EB4-70FA-4DFC-A968-9CE4CDEA870B}" type="presOf" srcId="{5ACF8AD2-934F-401C-A431-EAF3C4DCF4C8}" destId="{D782079D-9981-473D-9C01-6BBD20098A08}" srcOrd="0" destOrd="0" presId="urn:microsoft.com/office/officeart/2005/8/layout/default"/>
    <dgm:cxn modelId="{97C7B6BA-762D-4434-82E7-016905E12D58}" srcId="{64A4A624-85E6-42F2-89DD-3FA2161C1A4E}" destId="{BC22C539-5954-42FD-9CA8-1FBFD64EB701}" srcOrd="3" destOrd="0" parTransId="{1D291E64-8150-4537-8DA0-F589CD095BCF}" sibTransId="{5871482E-3544-4237-A14A-5F6816AFEDAC}"/>
    <dgm:cxn modelId="{A93C05BF-4655-47A2-B90A-5ED6F7579F8B}" type="presOf" srcId="{BE53D879-1249-48D1-838A-2CE29EAB9852}" destId="{18A8D42E-0449-4E9A-922D-33780428927B}" srcOrd="0" destOrd="0" presId="urn:microsoft.com/office/officeart/2005/8/layout/default"/>
    <dgm:cxn modelId="{36D8DDC2-E00D-4861-B90C-2544D16F4E53}" srcId="{64A4A624-85E6-42F2-89DD-3FA2161C1A4E}" destId="{D95AF35D-53F8-42CE-81DB-BADCCA2C0628}" srcOrd="11" destOrd="0" parTransId="{1F48E146-C63F-45A8-8CFA-C954778975D2}" sibTransId="{CC38CFF3-495B-4E03-A044-AE8B827CB613}"/>
    <dgm:cxn modelId="{E6C51AC3-9B00-4336-A066-E00392D2723C}" type="presOf" srcId="{8725DD27-2FE3-4868-84EB-76572F499FA3}" destId="{B491DB1D-EE0E-4C57-8649-FFBCAA379CB1}" srcOrd="0" destOrd="0" presId="urn:microsoft.com/office/officeart/2005/8/layout/default"/>
    <dgm:cxn modelId="{57559AC4-75E4-4FAF-B6F2-007AC2939002}" type="presOf" srcId="{1DCFE40A-A72B-41B3-B758-A6144C843C08}" destId="{58EFE4A1-D63E-468F-A0F9-56BF9844F85B}" srcOrd="0" destOrd="0" presId="urn:microsoft.com/office/officeart/2005/8/layout/default"/>
    <dgm:cxn modelId="{DA1A66C7-1880-43EA-B9A8-018CFFBC4E21}" type="presOf" srcId="{048962F3-57CA-47BA-938A-AA0C78E530BF}" destId="{91192FBE-C66F-4DCA-B861-FBC5DE2A85CF}" srcOrd="0" destOrd="0" presId="urn:microsoft.com/office/officeart/2005/8/layout/default"/>
    <dgm:cxn modelId="{9B6CA9D7-E1FE-4F2A-99B5-26E8DD88B5CF}" srcId="{64A4A624-85E6-42F2-89DD-3FA2161C1A4E}" destId="{24DE84B8-BD2F-427D-B4AD-CC6151366200}" srcOrd="6" destOrd="0" parTransId="{E11A7C7F-00D7-4357-9FBC-1AA464839BD5}" sibTransId="{A281C758-E3B7-4835-BDAD-72C763C404E5}"/>
    <dgm:cxn modelId="{94F30EDE-A88D-4B76-AB3B-9CE769903224}" type="presOf" srcId="{24DE84B8-BD2F-427D-B4AD-CC6151366200}" destId="{B9B2C9BD-0B79-4E74-84C2-B009F496B37E}" srcOrd="0" destOrd="0" presId="urn:microsoft.com/office/officeart/2005/8/layout/default"/>
    <dgm:cxn modelId="{5A180BEC-2349-417D-96AF-CB5B38B5F927}" srcId="{64A4A624-85E6-42F2-89DD-3FA2161C1A4E}" destId="{8725DD27-2FE3-4868-84EB-76572F499FA3}" srcOrd="0" destOrd="0" parTransId="{DA30BC70-D8AD-426E-B0AD-D1BA0A813259}" sibTransId="{4A57EB7D-EE09-4F14-905A-7B5F91145AF5}"/>
    <dgm:cxn modelId="{9FCC12EE-6AE4-4874-AD26-ED2D99AC4F0C}" srcId="{64A4A624-85E6-42F2-89DD-3FA2161C1A4E}" destId="{CF20A630-2D71-49AF-A49E-0D9F468531A2}" srcOrd="13" destOrd="0" parTransId="{81665B57-A34E-4038-9659-14A231610357}" sibTransId="{F86CF18B-B290-4531-8FEC-D54E53B47175}"/>
    <dgm:cxn modelId="{A43818F7-DA77-483E-AE4B-701D9BA1E017}" type="presOf" srcId="{64A4A624-85E6-42F2-89DD-3FA2161C1A4E}" destId="{7E686553-AF0C-4E12-B3B4-062755EC5713}" srcOrd="0" destOrd="0" presId="urn:microsoft.com/office/officeart/2005/8/layout/default"/>
    <dgm:cxn modelId="{14DBC41F-A120-4DAA-B7B0-F3D5FEE4BFE4}" type="presParOf" srcId="{7E686553-AF0C-4E12-B3B4-062755EC5713}" destId="{B491DB1D-EE0E-4C57-8649-FFBCAA379CB1}" srcOrd="0" destOrd="0" presId="urn:microsoft.com/office/officeart/2005/8/layout/default"/>
    <dgm:cxn modelId="{A595A9E4-6B61-4168-8805-D1CAD0C91383}" type="presParOf" srcId="{7E686553-AF0C-4E12-B3B4-062755EC5713}" destId="{060F52E1-F81E-47F8-92EF-A1113E704867}" srcOrd="1" destOrd="0" presId="urn:microsoft.com/office/officeart/2005/8/layout/default"/>
    <dgm:cxn modelId="{CEA5D64E-A490-436B-8690-6A3DE6A7C58A}" type="presParOf" srcId="{7E686553-AF0C-4E12-B3B4-062755EC5713}" destId="{C046E965-7E23-49A3-963D-041E54EB8862}" srcOrd="2" destOrd="0" presId="urn:microsoft.com/office/officeart/2005/8/layout/default"/>
    <dgm:cxn modelId="{0AE77985-8D39-493B-84B9-E26DB4742603}" type="presParOf" srcId="{7E686553-AF0C-4E12-B3B4-062755EC5713}" destId="{CCA0BD4D-4DAE-4C4D-80BB-E0B556546FFC}" srcOrd="3" destOrd="0" presId="urn:microsoft.com/office/officeart/2005/8/layout/default"/>
    <dgm:cxn modelId="{B9C8F973-1EA7-426D-A363-EB65AD0F4A17}" type="presParOf" srcId="{7E686553-AF0C-4E12-B3B4-062755EC5713}" destId="{91192FBE-C66F-4DCA-B861-FBC5DE2A85CF}" srcOrd="4" destOrd="0" presId="urn:microsoft.com/office/officeart/2005/8/layout/default"/>
    <dgm:cxn modelId="{1D863ED7-A0B5-4974-B388-EA78432BFD17}" type="presParOf" srcId="{7E686553-AF0C-4E12-B3B4-062755EC5713}" destId="{9DCB6F2D-32C2-4B19-A56F-FF5F1DEA722C}" srcOrd="5" destOrd="0" presId="urn:microsoft.com/office/officeart/2005/8/layout/default"/>
    <dgm:cxn modelId="{2367B4CC-126D-4321-A272-8C29610D9C7E}" type="presParOf" srcId="{7E686553-AF0C-4E12-B3B4-062755EC5713}" destId="{2C33A6D7-B648-4881-8E97-15803CB45568}" srcOrd="6" destOrd="0" presId="urn:microsoft.com/office/officeart/2005/8/layout/default"/>
    <dgm:cxn modelId="{94D8DBC7-E12C-4D9D-908A-B67374D22695}" type="presParOf" srcId="{7E686553-AF0C-4E12-B3B4-062755EC5713}" destId="{B284B830-AF9A-41C9-AB04-660F2C22408A}" srcOrd="7" destOrd="0" presId="urn:microsoft.com/office/officeart/2005/8/layout/default"/>
    <dgm:cxn modelId="{9846E1F7-B1D7-4A76-B8E6-FA3A008623F0}" type="presParOf" srcId="{7E686553-AF0C-4E12-B3B4-062755EC5713}" destId="{E9FB49C8-7340-4226-8AF4-DD523A177842}" srcOrd="8" destOrd="0" presId="urn:microsoft.com/office/officeart/2005/8/layout/default"/>
    <dgm:cxn modelId="{872E8F85-D152-4E70-9B22-B3ECB638B985}" type="presParOf" srcId="{7E686553-AF0C-4E12-B3B4-062755EC5713}" destId="{7A261D67-F462-4B27-851A-C6BA929F215B}" srcOrd="9" destOrd="0" presId="urn:microsoft.com/office/officeart/2005/8/layout/default"/>
    <dgm:cxn modelId="{37A7A5BE-6353-49CD-96EC-732214B0499A}" type="presParOf" srcId="{7E686553-AF0C-4E12-B3B4-062755EC5713}" destId="{02568718-9089-4481-BAC2-E932CF643A38}" srcOrd="10" destOrd="0" presId="urn:microsoft.com/office/officeart/2005/8/layout/default"/>
    <dgm:cxn modelId="{DA8209AB-7DEE-406A-9631-9A272E287C32}" type="presParOf" srcId="{7E686553-AF0C-4E12-B3B4-062755EC5713}" destId="{772D5FC5-DBDF-4C08-B521-F319287E35EA}" srcOrd="11" destOrd="0" presId="urn:microsoft.com/office/officeart/2005/8/layout/default"/>
    <dgm:cxn modelId="{EDE164B7-678E-4219-B0F1-F97A2FBA0880}" type="presParOf" srcId="{7E686553-AF0C-4E12-B3B4-062755EC5713}" destId="{B9B2C9BD-0B79-4E74-84C2-B009F496B37E}" srcOrd="12" destOrd="0" presId="urn:microsoft.com/office/officeart/2005/8/layout/default"/>
    <dgm:cxn modelId="{8F18CB6B-5755-4018-8830-82DF1DD0D162}" type="presParOf" srcId="{7E686553-AF0C-4E12-B3B4-062755EC5713}" destId="{466A05BD-F346-42C3-AB7E-0BE307B277A0}" srcOrd="13" destOrd="0" presId="urn:microsoft.com/office/officeart/2005/8/layout/default"/>
    <dgm:cxn modelId="{BB2B43D3-F4EF-421F-84BD-6EB265DA147F}" type="presParOf" srcId="{7E686553-AF0C-4E12-B3B4-062755EC5713}" destId="{D782079D-9981-473D-9C01-6BBD20098A08}" srcOrd="14" destOrd="0" presId="urn:microsoft.com/office/officeart/2005/8/layout/default"/>
    <dgm:cxn modelId="{C1B3910C-CB99-4AED-9A56-4BB9EAC35F9A}" type="presParOf" srcId="{7E686553-AF0C-4E12-B3B4-062755EC5713}" destId="{092B9CD5-C29F-4C13-85EC-60CF2CFBDBB8}" srcOrd="15" destOrd="0" presId="urn:microsoft.com/office/officeart/2005/8/layout/default"/>
    <dgm:cxn modelId="{6853A747-5431-46DB-B234-8C7C6D13368B}" type="presParOf" srcId="{7E686553-AF0C-4E12-B3B4-062755EC5713}" destId="{18A8D42E-0449-4E9A-922D-33780428927B}" srcOrd="16" destOrd="0" presId="urn:microsoft.com/office/officeart/2005/8/layout/default"/>
    <dgm:cxn modelId="{005397DA-2C5E-4224-BBD9-A9FA623D3E1E}" type="presParOf" srcId="{7E686553-AF0C-4E12-B3B4-062755EC5713}" destId="{4B66C5DC-A026-4B90-BD45-FC3C7EC1B10E}" srcOrd="17" destOrd="0" presId="urn:microsoft.com/office/officeart/2005/8/layout/default"/>
    <dgm:cxn modelId="{DF58C463-BC7C-48AE-92C5-941C937FFC6F}" type="presParOf" srcId="{7E686553-AF0C-4E12-B3B4-062755EC5713}" destId="{58EFE4A1-D63E-468F-A0F9-56BF9844F85B}" srcOrd="18" destOrd="0" presId="urn:microsoft.com/office/officeart/2005/8/layout/default"/>
    <dgm:cxn modelId="{B494A6FE-0753-4F8B-85F2-E869961E44D5}" type="presParOf" srcId="{7E686553-AF0C-4E12-B3B4-062755EC5713}" destId="{6E4D6044-4B0F-4F7D-B779-C36C13EBAC6D}" srcOrd="19" destOrd="0" presId="urn:microsoft.com/office/officeart/2005/8/layout/default"/>
    <dgm:cxn modelId="{058528C8-EE50-4A01-9436-E00D69F305B5}" type="presParOf" srcId="{7E686553-AF0C-4E12-B3B4-062755EC5713}" destId="{9D5B401F-A514-4BCF-9F28-E66E07ACC283}" srcOrd="20" destOrd="0" presId="urn:microsoft.com/office/officeart/2005/8/layout/default"/>
    <dgm:cxn modelId="{B47D8268-CCC3-44F6-A99F-79F162D22A8A}" type="presParOf" srcId="{7E686553-AF0C-4E12-B3B4-062755EC5713}" destId="{F16FA6F4-E4EA-4774-82DB-C5A96F1DE3AE}" srcOrd="21" destOrd="0" presId="urn:microsoft.com/office/officeart/2005/8/layout/default"/>
    <dgm:cxn modelId="{27B18B11-D63E-47C8-B637-1657401EA8EF}" type="presParOf" srcId="{7E686553-AF0C-4E12-B3B4-062755EC5713}" destId="{A6ADF39C-A4BA-4009-B121-62BD2E256BC1}" srcOrd="22" destOrd="0" presId="urn:microsoft.com/office/officeart/2005/8/layout/default"/>
    <dgm:cxn modelId="{0059E139-5F49-48FC-BFB0-C5DF49B5769A}" type="presParOf" srcId="{7E686553-AF0C-4E12-B3B4-062755EC5713}" destId="{93AB8792-4690-432D-B465-FBFB6F4A6629}" srcOrd="23" destOrd="0" presId="urn:microsoft.com/office/officeart/2005/8/layout/default"/>
    <dgm:cxn modelId="{E09ACC98-FA86-43F3-9CF9-733884051DED}" type="presParOf" srcId="{7E686553-AF0C-4E12-B3B4-062755EC5713}" destId="{02186A6E-DF06-4558-A28F-2FA512E6BCFF}" srcOrd="24" destOrd="0" presId="urn:microsoft.com/office/officeart/2005/8/layout/default"/>
    <dgm:cxn modelId="{F274E312-C40F-4A7F-B31C-A8B1352A2CFC}" type="presParOf" srcId="{7E686553-AF0C-4E12-B3B4-062755EC5713}" destId="{22C5C8D1-6609-4715-9E08-57E99AE84EAE}" srcOrd="25" destOrd="0" presId="urn:microsoft.com/office/officeart/2005/8/layout/default"/>
    <dgm:cxn modelId="{A729640B-8934-4326-BD96-213EF7EF814C}" type="presParOf" srcId="{7E686553-AF0C-4E12-B3B4-062755EC5713}" destId="{D2037A23-1804-43F7-834D-B943D96F6BD1}" srcOrd="26" destOrd="0" presId="urn:microsoft.com/office/officeart/2005/8/layout/default"/>
    <dgm:cxn modelId="{B4D55C7A-0FB0-433F-9A6D-C3F2E36B4BC3}" type="presParOf" srcId="{7E686553-AF0C-4E12-B3B4-062755EC5713}" destId="{884000C5-288F-44B1-A9FE-2145DA914D3F}" srcOrd="27" destOrd="0" presId="urn:microsoft.com/office/officeart/2005/8/layout/default"/>
    <dgm:cxn modelId="{9A828A26-C431-40C7-BEB3-9F23CD6294F8}" type="presParOf" srcId="{7E686553-AF0C-4E12-B3B4-062755EC5713}" destId="{C9AB73BD-AB57-49FF-A324-D2B5D558D8AA}" srcOrd="2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4C6F48-771C-4B96-84BA-5AB94E0DABB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5F952A9-D10B-439D-B681-F8392D787EC3}">
      <dgm:prSet/>
      <dgm:spPr/>
      <dgm:t>
        <a:bodyPr/>
        <a:lstStyle/>
        <a:p>
          <a:pPr algn="ctr"/>
          <a:r>
            <a:rPr lang="en-GB" dirty="0"/>
            <a:t>Development of the FCP Physiotherapist role in 2014</a:t>
          </a:r>
          <a:endParaRPr lang="en-US" dirty="0"/>
        </a:p>
      </dgm:t>
    </dgm:pt>
    <dgm:pt modelId="{A2F00137-FC45-4FB1-A9F8-88C7A50E6BB6}" type="parTrans" cxnId="{7C7D0716-34B0-4C56-8079-E6EFA29F9FE7}">
      <dgm:prSet/>
      <dgm:spPr/>
      <dgm:t>
        <a:bodyPr/>
        <a:lstStyle/>
        <a:p>
          <a:endParaRPr lang="en-US"/>
        </a:p>
      </dgm:t>
    </dgm:pt>
    <dgm:pt modelId="{0029F9E2-325A-4C19-B32C-F25E1D645391}" type="sibTrans" cxnId="{7C7D0716-34B0-4C56-8079-E6EFA29F9FE7}">
      <dgm:prSet/>
      <dgm:spPr/>
      <dgm:t>
        <a:bodyPr/>
        <a:lstStyle/>
        <a:p>
          <a:endParaRPr lang="en-US"/>
        </a:p>
      </dgm:t>
    </dgm:pt>
    <dgm:pt modelId="{6D0B1D35-76BE-4BDE-B2C9-77DF6072A014}">
      <dgm:prSet/>
      <dgm:spPr/>
      <dgm:t>
        <a:bodyPr/>
        <a:lstStyle/>
        <a:p>
          <a:pPr algn="ctr"/>
          <a:r>
            <a:rPr lang="en-GB" dirty="0"/>
            <a:t>Part of an integrated care team </a:t>
          </a:r>
        </a:p>
        <a:p>
          <a:pPr algn="ctr"/>
          <a:r>
            <a:rPr lang="en-GB" dirty="0"/>
            <a:t>‘Seeing the right person in the right place at the right time’</a:t>
          </a:r>
          <a:endParaRPr lang="en-US" dirty="0"/>
        </a:p>
      </dgm:t>
    </dgm:pt>
    <dgm:pt modelId="{993A0824-ADBE-4951-81BC-DA2347EEA5AA}" type="parTrans" cxnId="{B1E37CF9-C310-4886-867B-30EC7E0E09DE}">
      <dgm:prSet/>
      <dgm:spPr/>
      <dgm:t>
        <a:bodyPr/>
        <a:lstStyle/>
        <a:p>
          <a:endParaRPr lang="en-US"/>
        </a:p>
      </dgm:t>
    </dgm:pt>
    <dgm:pt modelId="{DBA53B19-7705-4627-9FAA-667A17607DE5}" type="sibTrans" cxnId="{B1E37CF9-C310-4886-867B-30EC7E0E09DE}">
      <dgm:prSet/>
      <dgm:spPr/>
      <dgm:t>
        <a:bodyPr/>
        <a:lstStyle/>
        <a:p>
          <a:endParaRPr lang="en-US"/>
        </a:p>
      </dgm:t>
    </dgm:pt>
    <dgm:pt modelId="{36D49BBE-DDC8-46FD-AED1-EA5FC05B42ED}">
      <dgm:prSet/>
      <dgm:spPr/>
      <dgm:t>
        <a:bodyPr/>
        <a:lstStyle/>
        <a:p>
          <a:pPr algn="ctr"/>
          <a:r>
            <a:rPr lang="en-GB" dirty="0"/>
            <a:t>Created a template for other professions to use and develop FCP roles in Primary Care. </a:t>
          </a:r>
          <a:endParaRPr lang="en-US" dirty="0"/>
        </a:p>
      </dgm:t>
    </dgm:pt>
    <dgm:pt modelId="{F7838978-89C6-4ED8-99B6-6F7C47942E5E}" type="parTrans" cxnId="{5DD15BDE-4CA0-4776-BBCB-E92AB2E9268E}">
      <dgm:prSet/>
      <dgm:spPr/>
      <dgm:t>
        <a:bodyPr/>
        <a:lstStyle/>
        <a:p>
          <a:endParaRPr lang="en-US"/>
        </a:p>
      </dgm:t>
    </dgm:pt>
    <dgm:pt modelId="{8F891A94-E0D3-4970-A96D-F4F8E6446C6D}" type="sibTrans" cxnId="{5DD15BDE-4CA0-4776-BBCB-E92AB2E9268E}">
      <dgm:prSet/>
      <dgm:spPr/>
      <dgm:t>
        <a:bodyPr/>
        <a:lstStyle/>
        <a:p>
          <a:endParaRPr lang="en-US"/>
        </a:p>
      </dgm:t>
    </dgm:pt>
    <dgm:pt modelId="{FF5F61F1-5EA2-43E6-BA05-0B8934FCE9A9}" type="pres">
      <dgm:prSet presAssocID="{4C4C6F48-771C-4B96-84BA-5AB94E0DABB5}" presName="linear" presStyleCnt="0">
        <dgm:presLayoutVars>
          <dgm:animLvl val="lvl"/>
          <dgm:resizeHandles val="exact"/>
        </dgm:presLayoutVars>
      </dgm:prSet>
      <dgm:spPr/>
    </dgm:pt>
    <dgm:pt modelId="{2610B981-239A-459D-8C2F-4F79ADFE138E}" type="pres">
      <dgm:prSet presAssocID="{75F952A9-D10B-439D-B681-F8392D787EC3}" presName="parentText" presStyleLbl="node1" presStyleIdx="0" presStyleCnt="3">
        <dgm:presLayoutVars>
          <dgm:chMax val="0"/>
          <dgm:bulletEnabled val="1"/>
        </dgm:presLayoutVars>
      </dgm:prSet>
      <dgm:spPr/>
    </dgm:pt>
    <dgm:pt modelId="{4D0BD1A8-C413-46C6-BC38-2BAEB84309F7}" type="pres">
      <dgm:prSet presAssocID="{0029F9E2-325A-4C19-B32C-F25E1D645391}" presName="spacer" presStyleCnt="0"/>
      <dgm:spPr/>
    </dgm:pt>
    <dgm:pt modelId="{43482F35-9FDC-4778-8A6F-0B8B88CFD684}" type="pres">
      <dgm:prSet presAssocID="{6D0B1D35-76BE-4BDE-B2C9-77DF6072A014}" presName="parentText" presStyleLbl="node1" presStyleIdx="1" presStyleCnt="3">
        <dgm:presLayoutVars>
          <dgm:chMax val="0"/>
          <dgm:bulletEnabled val="1"/>
        </dgm:presLayoutVars>
      </dgm:prSet>
      <dgm:spPr/>
    </dgm:pt>
    <dgm:pt modelId="{7D0AD60E-23A9-4B14-A24C-C403E078604E}" type="pres">
      <dgm:prSet presAssocID="{DBA53B19-7705-4627-9FAA-667A17607DE5}" presName="spacer" presStyleCnt="0"/>
      <dgm:spPr/>
    </dgm:pt>
    <dgm:pt modelId="{AFBEFBC1-1FE1-4FF5-A61A-24142C27E79C}" type="pres">
      <dgm:prSet presAssocID="{36D49BBE-DDC8-46FD-AED1-EA5FC05B42ED}" presName="parentText" presStyleLbl="node1" presStyleIdx="2" presStyleCnt="3">
        <dgm:presLayoutVars>
          <dgm:chMax val="0"/>
          <dgm:bulletEnabled val="1"/>
        </dgm:presLayoutVars>
      </dgm:prSet>
      <dgm:spPr/>
    </dgm:pt>
  </dgm:ptLst>
  <dgm:cxnLst>
    <dgm:cxn modelId="{7C7D0716-34B0-4C56-8079-E6EFA29F9FE7}" srcId="{4C4C6F48-771C-4B96-84BA-5AB94E0DABB5}" destId="{75F952A9-D10B-439D-B681-F8392D787EC3}" srcOrd="0" destOrd="0" parTransId="{A2F00137-FC45-4FB1-A9F8-88C7A50E6BB6}" sibTransId="{0029F9E2-325A-4C19-B32C-F25E1D645391}"/>
    <dgm:cxn modelId="{B4B5F92F-8467-4192-8C2D-4E4A6A0BB48D}" type="presOf" srcId="{4C4C6F48-771C-4B96-84BA-5AB94E0DABB5}" destId="{FF5F61F1-5EA2-43E6-BA05-0B8934FCE9A9}" srcOrd="0" destOrd="0" presId="urn:microsoft.com/office/officeart/2005/8/layout/vList2"/>
    <dgm:cxn modelId="{E969EB35-2901-4C69-B284-268E106BA7B2}" type="presOf" srcId="{75F952A9-D10B-439D-B681-F8392D787EC3}" destId="{2610B981-239A-459D-8C2F-4F79ADFE138E}" srcOrd="0" destOrd="0" presId="urn:microsoft.com/office/officeart/2005/8/layout/vList2"/>
    <dgm:cxn modelId="{5E03CC77-E2A2-45ED-971F-7F944FC4D59F}" type="presOf" srcId="{36D49BBE-DDC8-46FD-AED1-EA5FC05B42ED}" destId="{AFBEFBC1-1FE1-4FF5-A61A-24142C27E79C}" srcOrd="0" destOrd="0" presId="urn:microsoft.com/office/officeart/2005/8/layout/vList2"/>
    <dgm:cxn modelId="{2980CFAB-9304-4781-AF1D-2763253738D5}" type="presOf" srcId="{6D0B1D35-76BE-4BDE-B2C9-77DF6072A014}" destId="{43482F35-9FDC-4778-8A6F-0B8B88CFD684}" srcOrd="0" destOrd="0" presId="urn:microsoft.com/office/officeart/2005/8/layout/vList2"/>
    <dgm:cxn modelId="{5DD15BDE-4CA0-4776-BBCB-E92AB2E9268E}" srcId="{4C4C6F48-771C-4B96-84BA-5AB94E0DABB5}" destId="{36D49BBE-DDC8-46FD-AED1-EA5FC05B42ED}" srcOrd="2" destOrd="0" parTransId="{F7838978-89C6-4ED8-99B6-6F7C47942E5E}" sibTransId="{8F891A94-E0D3-4970-A96D-F4F8E6446C6D}"/>
    <dgm:cxn modelId="{B1E37CF9-C310-4886-867B-30EC7E0E09DE}" srcId="{4C4C6F48-771C-4B96-84BA-5AB94E0DABB5}" destId="{6D0B1D35-76BE-4BDE-B2C9-77DF6072A014}" srcOrd="1" destOrd="0" parTransId="{993A0824-ADBE-4951-81BC-DA2347EEA5AA}" sibTransId="{DBA53B19-7705-4627-9FAA-667A17607DE5}"/>
    <dgm:cxn modelId="{69EA5E03-A91A-4042-8D20-D8F416DB713B}" type="presParOf" srcId="{FF5F61F1-5EA2-43E6-BA05-0B8934FCE9A9}" destId="{2610B981-239A-459D-8C2F-4F79ADFE138E}" srcOrd="0" destOrd="0" presId="urn:microsoft.com/office/officeart/2005/8/layout/vList2"/>
    <dgm:cxn modelId="{930B2250-465B-44E9-B97E-292E775E309D}" type="presParOf" srcId="{FF5F61F1-5EA2-43E6-BA05-0B8934FCE9A9}" destId="{4D0BD1A8-C413-46C6-BC38-2BAEB84309F7}" srcOrd="1" destOrd="0" presId="urn:microsoft.com/office/officeart/2005/8/layout/vList2"/>
    <dgm:cxn modelId="{539DB257-16F5-44CF-9FB5-E489AF362AB2}" type="presParOf" srcId="{FF5F61F1-5EA2-43E6-BA05-0B8934FCE9A9}" destId="{43482F35-9FDC-4778-8A6F-0B8B88CFD684}" srcOrd="2" destOrd="0" presId="urn:microsoft.com/office/officeart/2005/8/layout/vList2"/>
    <dgm:cxn modelId="{2E7DAF62-A1FE-4C4A-81C5-68D5257C4242}" type="presParOf" srcId="{FF5F61F1-5EA2-43E6-BA05-0B8934FCE9A9}" destId="{7D0AD60E-23A9-4B14-A24C-C403E078604E}" srcOrd="3" destOrd="0" presId="urn:microsoft.com/office/officeart/2005/8/layout/vList2"/>
    <dgm:cxn modelId="{B9E312F8-1C4B-4F85-BD54-B251BCEB4D21}" type="presParOf" srcId="{FF5F61F1-5EA2-43E6-BA05-0B8934FCE9A9}" destId="{AFBEFBC1-1FE1-4FF5-A61A-24142C27E79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E42BE6-81AD-4C94-87F7-6F987DA51A92}" type="doc">
      <dgm:prSet loTypeId="urn:microsoft.com/office/officeart/2008/layout/LinedList" loCatId="list" qsTypeId="urn:microsoft.com/office/officeart/2005/8/quickstyle/simple4" qsCatId="simple" csTypeId="urn:microsoft.com/office/officeart/2005/8/colors/accent3_2" csCatId="accent3" phldr="1"/>
      <dgm:spPr/>
      <dgm:t>
        <a:bodyPr/>
        <a:lstStyle/>
        <a:p>
          <a:endParaRPr lang="en-US"/>
        </a:p>
      </dgm:t>
    </dgm:pt>
    <dgm:pt modelId="{C97EF97C-C0F2-4653-8014-A01FB53819F0}">
      <dgm:prSet/>
      <dgm:spPr/>
      <dgm:t>
        <a:bodyPr/>
        <a:lstStyle/>
        <a:p>
          <a:r>
            <a:rPr lang="en-GB" dirty="0"/>
            <a:t>FCP roles are Multi-professional </a:t>
          </a:r>
        </a:p>
      </dgm:t>
    </dgm:pt>
    <dgm:pt modelId="{A407F354-D44F-480B-A010-715670423734}" type="parTrans" cxnId="{2582D4AD-F6ED-4660-BE8C-28DC8C0E5155}">
      <dgm:prSet/>
      <dgm:spPr/>
      <dgm:t>
        <a:bodyPr/>
        <a:lstStyle/>
        <a:p>
          <a:endParaRPr lang="en-US"/>
        </a:p>
      </dgm:t>
    </dgm:pt>
    <dgm:pt modelId="{262D0885-CD09-4B8C-8E74-E989EA4B88FA}" type="sibTrans" cxnId="{2582D4AD-F6ED-4660-BE8C-28DC8C0E5155}">
      <dgm:prSet/>
      <dgm:spPr/>
      <dgm:t>
        <a:bodyPr/>
        <a:lstStyle/>
        <a:p>
          <a:endParaRPr lang="en-US"/>
        </a:p>
      </dgm:t>
    </dgm:pt>
    <dgm:pt modelId="{4A99B23B-4F57-4196-946D-D5CBC9B62186}">
      <dgm:prSet/>
      <dgm:spPr/>
      <dgm:t>
        <a:bodyPr/>
        <a:lstStyle/>
        <a:p>
          <a:r>
            <a:rPr lang="en-GB" dirty="0"/>
            <a:t>5 FCP roles have published HEE Roadmaps but others are to follow</a:t>
          </a:r>
          <a:endParaRPr lang="en-US" dirty="0"/>
        </a:p>
      </dgm:t>
    </dgm:pt>
    <dgm:pt modelId="{55AA1C81-E95F-421C-8359-01E4BDFE39DF}" type="parTrans" cxnId="{3FB4740D-BC43-459B-908D-67DAE2CE547C}">
      <dgm:prSet/>
      <dgm:spPr/>
      <dgm:t>
        <a:bodyPr/>
        <a:lstStyle/>
        <a:p>
          <a:endParaRPr lang="en-US"/>
        </a:p>
      </dgm:t>
    </dgm:pt>
    <dgm:pt modelId="{2C6233A6-0AC9-4B5A-9913-A43E2178268C}" type="sibTrans" cxnId="{3FB4740D-BC43-459B-908D-67DAE2CE547C}">
      <dgm:prSet/>
      <dgm:spPr/>
      <dgm:t>
        <a:bodyPr/>
        <a:lstStyle/>
        <a:p>
          <a:endParaRPr lang="en-US"/>
        </a:p>
      </dgm:t>
    </dgm:pt>
    <dgm:pt modelId="{2D46C559-422C-463D-8D6B-904DE811AC33}">
      <dgm:prSet/>
      <dgm:spPr/>
      <dgm:t>
        <a:bodyPr/>
        <a:lstStyle/>
        <a:p>
          <a:r>
            <a:rPr lang="en-GB"/>
            <a:t>Roadmaps are individual to each profession</a:t>
          </a:r>
          <a:endParaRPr lang="en-US"/>
        </a:p>
      </dgm:t>
    </dgm:pt>
    <dgm:pt modelId="{3AACA41C-2E2E-4AE2-88CE-813209201636}" type="parTrans" cxnId="{29E61EC5-0CA0-4CCB-9CF4-ACE5CC39ECC0}">
      <dgm:prSet/>
      <dgm:spPr/>
      <dgm:t>
        <a:bodyPr/>
        <a:lstStyle/>
        <a:p>
          <a:endParaRPr lang="en-US"/>
        </a:p>
      </dgm:t>
    </dgm:pt>
    <dgm:pt modelId="{E3D4B468-3FDF-4AFF-A0C4-3F9F5236C086}" type="sibTrans" cxnId="{29E61EC5-0CA0-4CCB-9CF4-ACE5CC39ECC0}">
      <dgm:prSet/>
      <dgm:spPr/>
      <dgm:t>
        <a:bodyPr/>
        <a:lstStyle/>
        <a:p>
          <a:endParaRPr lang="en-US"/>
        </a:p>
      </dgm:t>
    </dgm:pt>
    <dgm:pt modelId="{8DF16E9D-D653-4D64-9806-FD944A7AF94F}">
      <dgm:prSet/>
      <dgm:spPr/>
      <dgm:t>
        <a:bodyPr/>
        <a:lstStyle/>
        <a:p>
          <a:r>
            <a:rPr lang="en-GB"/>
            <a:t>CSP resources can be used across the professions whilst other materials are being developed</a:t>
          </a:r>
          <a:endParaRPr lang="en-US"/>
        </a:p>
      </dgm:t>
    </dgm:pt>
    <dgm:pt modelId="{0AFF71D6-D3B0-4002-9B1F-F83D31F1709B}" type="parTrans" cxnId="{FB167CB9-6A5C-4205-A7C6-58907566FAEF}">
      <dgm:prSet/>
      <dgm:spPr/>
      <dgm:t>
        <a:bodyPr/>
        <a:lstStyle/>
        <a:p>
          <a:endParaRPr lang="en-US"/>
        </a:p>
      </dgm:t>
    </dgm:pt>
    <dgm:pt modelId="{35EEC3B6-45D4-4EE4-A272-91A87443A153}" type="sibTrans" cxnId="{FB167CB9-6A5C-4205-A7C6-58907566FAEF}">
      <dgm:prSet/>
      <dgm:spPr/>
      <dgm:t>
        <a:bodyPr/>
        <a:lstStyle/>
        <a:p>
          <a:endParaRPr lang="en-US"/>
        </a:p>
      </dgm:t>
    </dgm:pt>
    <dgm:pt modelId="{BE3B8191-1D48-4BEB-B8BA-07073E0E63EA}" type="pres">
      <dgm:prSet presAssocID="{E3E42BE6-81AD-4C94-87F7-6F987DA51A92}" presName="vert0" presStyleCnt="0">
        <dgm:presLayoutVars>
          <dgm:dir/>
          <dgm:animOne val="branch"/>
          <dgm:animLvl val="lvl"/>
        </dgm:presLayoutVars>
      </dgm:prSet>
      <dgm:spPr/>
    </dgm:pt>
    <dgm:pt modelId="{4A4F381A-9A88-476F-97C5-C98383009AE4}" type="pres">
      <dgm:prSet presAssocID="{C97EF97C-C0F2-4653-8014-A01FB53819F0}" presName="thickLine" presStyleLbl="alignNode1" presStyleIdx="0" presStyleCnt="4"/>
      <dgm:spPr/>
    </dgm:pt>
    <dgm:pt modelId="{69DF2C6F-2FB0-44AC-B965-5EE6B72AC30C}" type="pres">
      <dgm:prSet presAssocID="{C97EF97C-C0F2-4653-8014-A01FB53819F0}" presName="horz1" presStyleCnt="0"/>
      <dgm:spPr/>
    </dgm:pt>
    <dgm:pt modelId="{B9578AA9-F327-4223-9AD8-D19C1C9EAC3B}" type="pres">
      <dgm:prSet presAssocID="{C97EF97C-C0F2-4653-8014-A01FB53819F0}" presName="tx1" presStyleLbl="revTx" presStyleIdx="0" presStyleCnt="4"/>
      <dgm:spPr/>
    </dgm:pt>
    <dgm:pt modelId="{DC8652B2-4A2F-4BEA-B618-8D4A1AB1E8E5}" type="pres">
      <dgm:prSet presAssocID="{C97EF97C-C0F2-4653-8014-A01FB53819F0}" presName="vert1" presStyleCnt="0"/>
      <dgm:spPr/>
    </dgm:pt>
    <dgm:pt modelId="{E162308F-C760-486F-9C35-DD339E1CC407}" type="pres">
      <dgm:prSet presAssocID="{4A99B23B-4F57-4196-946D-D5CBC9B62186}" presName="thickLine" presStyleLbl="alignNode1" presStyleIdx="1" presStyleCnt="4"/>
      <dgm:spPr/>
    </dgm:pt>
    <dgm:pt modelId="{8F221E3A-4FFF-4AF2-8363-C34E0C688F96}" type="pres">
      <dgm:prSet presAssocID="{4A99B23B-4F57-4196-946D-D5CBC9B62186}" presName="horz1" presStyleCnt="0"/>
      <dgm:spPr/>
    </dgm:pt>
    <dgm:pt modelId="{93D915DC-713C-4D62-9FBD-F6A69D5611E7}" type="pres">
      <dgm:prSet presAssocID="{4A99B23B-4F57-4196-946D-D5CBC9B62186}" presName="tx1" presStyleLbl="revTx" presStyleIdx="1" presStyleCnt="4"/>
      <dgm:spPr/>
    </dgm:pt>
    <dgm:pt modelId="{B0763A60-D657-4B83-A2AE-6C6AC76CD913}" type="pres">
      <dgm:prSet presAssocID="{4A99B23B-4F57-4196-946D-D5CBC9B62186}" presName="vert1" presStyleCnt="0"/>
      <dgm:spPr/>
    </dgm:pt>
    <dgm:pt modelId="{C4DA7259-E111-4AC6-963D-1BFB9164749D}" type="pres">
      <dgm:prSet presAssocID="{2D46C559-422C-463D-8D6B-904DE811AC33}" presName="thickLine" presStyleLbl="alignNode1" presStyleIdx="2" presStyleCnt="4"/>
      <dgm:spPr/>
    </dgm:pt>
    <dgm:pt modelId="{88202AEF-9994-4C26-B90B-7A75B35E9FC1}" type="pres">
      <dgm:prSet presAssocID="{2D46C559-422C-463D-8D6B-904DE811AC33}" presName="horz1" presStyleCnt="0"/>
      <dgm:spPr/>
    </dgm:pt>
    <dgm:pt modelId="{8DE3DF87-3B3C-4F92-976B-89CDE6F47ED0}" type="pres">
      <dgm:prSet presAssocID="{2D46C559-422C-463D-8D6B-904DE811AC33}" presName="tx1" presStyleLbl="revTx" presStyleIdx="2" presStyleCnt="4"/>
      <dgm:spPr/>
    </dgm:pt>
    <dgm:pt modelId="{9EA0CF11-CBB6-4320-9881-3D21FCF97D5D}" type="pres">
      <dgm:prSet presAssocID="{2D46C559-422C-463D-8D6B-904DE811AC33}" presName="vert1" presStyleCnt="0"/>
      <dgm:spPr/>
    </dgm:pt>
    <dgm:pt modelId="{3E2DF069-9F52-48BA-BBAC-585E7DFAB8B9}" type="pres">
      <dgm:prSet presAssocID="{8DF16E9D-D653-4D64-9806-FD944A7AF94F}" presName="thickLine" presStyleLbl="alignNode1" presStyleIdx="3" presStyleCnt="4"/>
      <dgm:spPr/>
    </dgm:pt>
    <dgm:pt modelId="{A843CB58-F8AB-41A3-BBF4-7406C3DDA2B9}" type="pres">
      <dgm:prSet presAssocID="{8DF16E9D-D653-4D64-9806-FD944A7AF94F}" presName="horz1" presStyleCnt="0"/>
      <dgm:spPr/>
    </dgm:pt>
    <dgm:pt modelId="{41D64612-8129-47FF-9F55-51AAACE1FBF9}" type="pres">
      <dgm:prSet presAssocID="{8DF16E9D-D653-4D64-9806-FD944A7AF94F}" presName="tx1" presStyleLbl="revTx" presStyleIdx="3" presStyleCnt="4"/>
      <dgm:spPr/>
    </dgm:pt>
    <dgm:pt modelId="{763028E4-AD05-4893-B70A-00497C50DD6C}" type="pres">
      <dgm:prSet presAssocID="{8DF16E9D-D653-4D64-9806-FD944A7AF94F}" presName="vert1" presStyleCnt="0"/>
      <dgm:spPr/>
    </dgm:pt>
  </dgm:ptLst>
  <dgm:cxnLst>
    <dgm:cxn modelId="{5432CB04-9009-43F3-ACED-261B9F673B2C}" type="presOf" srcId="{8DF16E9D-D653-4D64-9806-FD944A7AF94F}" destId="{41D64612-8129-47FF-9F55-51AAACE1FBF9}" srcOrd="0" destOrd="0" presId="urn:microsoft.com/office/officeart/2008/layout/LinedList"/>
    <dgm:cxn modelId="{0813020A-5A20-42C1-A1A3-9CF53CB09975}" type="presOf" srcId="{E3E42BE6-81AD-4C94-87F7-6F987DA51A92}" destId="{BE3B8191-1D48-4BEB-B8BA-07073E0E63EA}" srcOrd="0" destOrd="0" presId="urn:microsoft.com/office/officeart/2008/layout/LinedList"/>
    <dgm:cxn modelId="{3FB4740D-BC43-459B-908D-67DAE2CE547C}" srcId="{E3E42BE6-81AD-4C94-87F7-6F987DA51A92}" destId="{4A99B23B-4F57-4196-946D-D5CBC9B62186}" srcOrd="1" destOrd="0" parTransId="{55AA1C81-E95F-421C-8359-01E4BDFE39DF}" sibTransId="{2C6233A6-0AC9-4B5A-9913-A43E2178268C}"/>
    <dgm:cxn modelId="{6A42AA0F-242B-44E7-BB0A-C3A6EC4BEC27}" type="presOf" srcId="{4A99B23B-4F57-4196-946D-D5CBC9B62186}" destId="{93D915DC-713C-4D62-9FBD-F6A69D5611E7}" srcOrd="0" destOrd="0" presId="urn:microsoft.com/office/officeart/2008/layout/LinedList"/>
    <dgm:cxn modelId="{A84F5813-FDE2-43CD-8856-B7A823157BDF}" type="presOf" srcId="{C97EF97C-C0F2-4653-8014-A01FB53819F0}" destId="{B9578AA9-F327-4223-9AD8-D19C1C9EAC3B}" srcOrd="0" destOrd="0" presId="urn:microsoft.com/office/officeart/2008/layout/LinedList"/>
    <dgm:cxn modelId="{0D48D94F-4F5E-427D-9B0E-D1ED669E6C77}" type="presOf" srcId="{2D46C559-422C-463D-8D6B-904DE811AC33}" destId="{8DE3DF87-3B3C-4F92-976B-89CDE6F47ED0}" srcOrd="0" destOrd="0" presId="urn:microsoft.com/office/officeart/2008/layout/LinedList"/>
    <dgm:cxn modelId="{2582D4AD-F6ED-4660-BE8C-28DC8C0E5155}" srcId="{E3E42BE6-81AD-4C94-87F7-6F987DA51A92}" destId="{C97EF97C-C0F2-4653-8014-A01FB53819F0}" srcOrd="0" destOrd="0" parTransId="{A407F354-D44F-480B-A010-715670423734}" sibTransId="{262D0885-CD09-4B8C-8E74-E989EA4B88FA}"/>
    <dgm:cxn modelId="{FB167CB9-6A5C-4205-A7C6-58907566FAEF}" srcId="{E3E42BE6-81AD-4C94-87F7-6F987DA51A92}" destId="{8DF16E9D-D653-4D64-9806-FD944A7AF94F}" srcOrd="3" destOrd="0" parTransId="{0AFF71D6-D3B0-4002-9B1F-F83D31F1709B}" sibTransId="{35EEC3B6-45D4-4EE4-A272-91A87443A153}"/>
    <dgm:cxn modelId="{29E61EC5-0CA0-4CCB-9CF4-ACE5CC39ECC0}" srcId="{E3E42BE6-81AD-4C94-87F7-6F987DA51A92}" destId="{2D46C559-422C-463D-8D6B-904DE811AC33}" srcOrd="2" destOrd="0" parTransId="{3AACA41C-2E2E-4AE2-88CE-813209201636}" sibTransId="{E3D4B468-3FDF-4AFF-A0C4-3F9F5236C086}"/>
    <dgm:cxn modelId="{975EF28D-DBE9-4D48-A00F-625948D9108E}" type="presParOf" srcId="{BE3B8191-1D48-4BEB-B8BA-07073E0E63EA}" destId="{4A4F381A-9A88-476F-97C5-C98383009AE4}" srcOrd="0" destOrd="0" presId="urn:microsoft.com/office/officeart/2008/layout/LinedList"/>
    <dgm:cxn modelId="{34DB6901-A0C1-4B31-ACD9-ADBDC0C576A6}" type="presParOf" srcId="{BE3B8191-1D48-4BEB-B8BA-07073E0E63EA}" destId="{69DF2C6F-2FB0-44AC-B965-5EE6B72AC30C}" srcOrd="1" destOrd="0" presId="urn:microsoft.com/office/officeart/2008/layout/LinedList"/>
    <dgm:cxn modelId="{20E5EE06-141D-4882-ADEC-C2E9888DEF8C}" type="presParOf" srcId="{69DF2C6F-2FB0-44AC-B965-5EE6B72AC30C}" destId="{B9578AA9-F327-4223-9AD8-D19C1C9EAC3B}" srcOrd="0" destOrd="0" presId="urn:microsoft.com/office/officeart/2008/layout/LinedList"/>
    <dgm:cxn modelId="{B271A9E1-02A2-41F5-9FD2-1D9DDB6F12FF}" type="presParOf" srcId="{69DF2C6F-2FB0-44AC-B965-5EE6B72AC30C}" destId="{DC8652B2-4A2F-4BEA-B618-8D4A1AB1E8E5}" srcOrd="1" destOrd="0" presId="urn:microsoft.com/office/officeart/2008/layout/LinedList"/>
    <dgm:cxn modelId="{668F25F6-93F8-4ADC-8569-1F26211853B7}" type="presParOf" srcId="{BE3B8191-1D48-4BEB-B8BA-07073E0E63EA}" destId="{E162308F-C760-486F-9C35-DD339E1CC407}" srcOrd="2" destOrd="0" presId="urn:microsoft.com/office/officeart/2008/layout/LinedList"/>
    <dgm:cxn modelId="{307B2200-7A2C-4253-A032-F2444477E830}" type="presParOf" srcId="{BE3B8191-1D48-4BEB-B8BA-07073E0E63EA}" destId="{8F221E3A-4FFF-4AF2-8363-C34E0C688F96}" srcOrd="3" destOrd="0" presId="urn:microsoft.com/office/officeart/2008/layout/LinedList"/>
    <dgm:cxn modelId="{25D474DC-9720-4176-AC08-D9889DFCEE43}" type="presParOf" srcId="{8F221E3A-4FFF-4AF2-8363-C34E0C688F96}" destId="{93D915DC-713C-4D62-9FBD-F6A69D5611E7}" srcOrd="0" destOrd="0" presId="urn:microsoft.com/office/officeart/2008/layout/LinedList"/>
    <dgm:cxn modelId="{C70AD506-1963-4293-9F5B-B29794E84C59}" type="presParOf" srcId="{8F221E3A-4FFF-4AF2-8363-C34E0C688F96}" destId="{B0763A60-D657-4B83-A2AE-6C6AC76CD913}" srcOrd="1" destOrd="0" presId="urn:microsoft.com/office/officeart/2008/layout/LinedList"/>
    <dgm:cxn modelId="{BEBEDC53-6196-40B1-A996-358D94FADB9C}" type="presParOf" srcId="{BE3B8191-1D48-4BEB-B8BA-07073E0E63EA}" destId="{C4DA7259-E111-4AC6-963D-1BFB9164749D}" srcOrd="4" destOrd="0" presId="urn:microsoft.com/office/officeart/2008/layout/LinedList"/>
    <dgm:cxn modelId="{60237F65-8D66-4371-95E6-02607DD85AB1}" type="presParOf" srcId="{BE3B8191-1D48-4BEB-B8BA-07073E0E63EA}" destId="{88202AEF-9994-4C26-B90B-7A75B35E9FC1}" srcOrd="5" destOrd="0" presId="urn:microsoft.com/office/officeart/2008/layout/LinedList"/>
    <dgm:cxn modelId="{7FD95E67-AEC5-493A-9113-C51B2CE8E037}" type="presParOf" srcId="{88202AEF-9994-4C26-B90B-7A75B35E9FC1}" destId="{8DE3DF87-3B3C-4F92-976B-89CDE6F47ED0}" srcOrd="0" destOrd="0" presId="urn:microsoft.com/office/officeart/2008/layout/LinedList"/>
    <dgm:cxn modelId="{67B2DF8D-21CD-4060-B035-44DA245BC34D}" type="presParOf" srcId="{88202AEF-9994-4C26-B90B-7A75B35E9FC1}" destId="{9EA0CF11-CBB6-4320-9881-3D21FCF97D5D}" srcOrd="1" destOrd="0" presId="urn:microsoft.com/office/officeart/2008/layout/LinedList"/>
    <dgm:cxn modelId="{5E9EB17D-AB79-4A1B-854F-232C8B85CEA2}" type="presParOf" srcId="{BE3B8191-1D48-4BEB-B8BA-07073E0E63EA}" destId="{3E2DF069-9F52-48BA-BBAC-585E7DFAB8B9}" srcOrd="6" destOrd="0" presId="urn:microsoft.com/office/officeart/2008/layout/LinedList"/>
    <dgm:cxn modelId="{7006B5B7-5F74-474A-9187-41C0BEC8EB77}" type="presParOf" srcId="{BE3B8191-1D48-4BEB-B8BA-07073E0E63EA}" destId="{A843CB58-F8AB-41A3-BBF4-7406C3DDA2B9}" srcOrd="7" destOrd="0" presId="urn:microsoft.com/office/officeart/2008/layout/LinedList"/>
    <dgm:cxn modelId="{1620A25B-B39C-4FBA-9D45-CE9426E98FA3}" type="presParOf" srcId="{A843CB58-F8AB-41A3-BBF4-7406C3DDA2B9}" destId="{41D64612-8129-47FF-9F55-51AAACE1FBF9}" srcOrd="0" destOrd="0" presId="urn:microsoft.com/office/officeart/2008/layout/LinedList"/>
    <dgm:cxn modelId="{BAC88355-FD18-4000-B7C6-BBD8AF655E9D}" type="presParOf" srcId="{A843CB58-F8AB-41A3-BBF4-7406C3DDA2B9}" destId="{763028E4-AD05-4893-B70A-00497C50DD6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5AAE4-A2A7-495E-8F8C-D52CCDC78904}">
      <dsp:nvSpPr>
        <dsp:cNvPr id="0" name=""/>
        <dsp:cNvSpPr/>
      </dsp:nvSpPr>
      <dsp:spPr>
        <a:xfrm>
          <a:off x="0" y="1687"/>
          <a:ext cx="9779182" cy="85520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E3F02B-7449-4266-AD67-D5C9AD0D6550}">
      <dsp:nvSpPr>
        <dsp:cNvPr id="0" name=""/>
        <dsp:cNvSpPr/>
      </dsp:nvSpPr>
      <dsp:spPr>
        <a:xfrm>
          <a:off x="258698" y="194108"/>
          <a:ext cx="470361" cy="4703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84EC16-01DA-43F7-8CF2-E57F3BE79FAA}">
      <dsp:nvSpPr>
        <dsp:cNvPr id="0" name=""/>
        <dsp:cNvSpPr/>
      </dsp:nvSpPr>
      <dsp:spPr>
        <a:xfrm>
          <a:off x="987759" y="1687"/>
          <a:ext cx="8791422" cy="855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509" tIns="90509" rIns="90509" bIns="90509" numCol="1" spcCol="1270" anchor="ctr" anchorCtr="0">
          <a:noAutofit/>
        </a:bodyPr>
        <a:lstStyle/>
        <a:p>
          <a:pPr marL="0" lvl="0" indent="0" algn="l" defTabSz="800100">
            <a:lnSpc>
              <a:spcPct val="90000"/>
            </a:lnSpc>
            <a:spcBef>
              <a:spcPct val="0"/>
            </a:spcBef>
            <a:spcAft>
              <a:spcPct val="35000"/>
            </a:spcAft>
            <a:buNone/>
          </a:pPr>
          <a:r>
            <a:rPr lang="en-GB" sz="1800" b="0" i="0" kern="1200" dirty="0"/>
            <a:t>With over 20 commitments that explicitly reference AHP services, and many more of direct relevance, </a:t>
          </a:r>
          <a:r>
            <a:rPr lang="en-GB" sz="1800" kern="1200" dirty="0"/>
            <a:t>the NHS Long Term Plan </a:t>
          </a:r>
          <a:r>
            <a:rPr lang="en-GB" sz="1800" b="0" i="0" kern="1200" dirty="0"/>
            <a:t>is </a:t>
          </a:r>
          <a:r>
            <a:rPr lang="en-GB" sz="1800" b="1" i="0" kern="1200" dirty="0"/>
            <a:t>significant for 14 allied health professions</a:t>
          </a:r>
          <a:r>
            <a:rPr lang="en-GB" sz="1800" b="0" i="0" kern="1200" dirty="0"/>
            <a:t>.</a:t>
          </a:r>
          <a:endParaRPr lang="en-US" sz="1800" kern="1200" dirty="0"/>
        </a:p>
      </dsp:txBody>
      <dsp:txXfrm>
        <a:off x="987759" y="1687"/>
        <a:ext cx="8791422" cy="855202"/>
      </dsp:txXfrm>
    </dsp:sp>
    <dsp:sp modelId="{F1262E73-2A52-4055-8E8B-6773BAC6D5FA}">
      <dsp:nvSpPr>
        <dsp:cNvPr id="0" name=""/>
        <dsp:cNvSpPr/>
      </dsp:nvSpPr>
      <dsp:spPr>
        <a:xfrm>
          <a:off x="0" y="1070691"/>
          <a:ext cx="9779182" cy="85520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1F096E-C1DC-4AF4-88E2-4F87E401A111}">
      <dsp:nvSpPr>
        <dsp:cNvPr id="0" name=""/>
        <dsp:cNvSpPr/>
      </dsp:nvSpPr>
      <dsp:spPr>
        <a:xfrm>
          <a:off x="258698" y="1263111"/>
          <a:ext cx="470361" cy="47036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EB515E-928D-4D86-AB7C-9B54AD30C221}">
      <dsp:nvSpPr>
        <dsp:cNvPr id="0" name=""/>
        <dsp:cNvSpPr/>
      </dsp:nvSpPr>
      <dsp:spPr>
        <a:xfrm>
          <a:off x="987759" y="1070691"/>
          <a:ext cx="8791422" cy="855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509" tIns="90509" rIns="90509" bIns="90509" numCol="1" spcCol="1270" anchor="ctr" anchorCtr="0">
          <a:noAutofit/>
        </a:bodyPr>
        <a:lstStyle/>
        <a:p>
          <a:pPr marL="0" lvl="0" indent="0" algn="l" defTabSz="800100">
            <a:lnSpc>
              <a:spcPct val="90000"/>
            </a:lnSpc>
            <a:spcBef>
              <a:spcPct val="0"/>
            </a:spcBef>
            <a:spcAft>
              <a:spcPct val="35000"/>
            </a:spcAft>
            <a:buNone/>
          </a:pPr>
          <a:r>
            <a:rPr lang="en-GB" sz="1800" kern="1200" dirty="0"/>
            <a:t>New guarantee that over the </a:t>
          </a:r>
          <a:r>
            <a:rPr lang="en-GB" sz="1800" b="1" kern="1200" dirty="0"/>
            <a:t>next five years</a:t>
          </a:r>
          <a:r>
            <a:rPr lang="en-GB" sz="1800" kern="1200" dirty="0"/>
            <a:t>, investment in primary medical and community services will grow faster than the overall NHS budget.</a:t>
          </a:r>
          <a:endParaRPr lang="en-US" sz="1800" kern="1200" dirty="0"/>
        </a:p>
      </dsp:txBody>
      <dsp:txXfrm>
        <a:off x="987759" y="1070691"/>
        <a:ext cx="8791422" cy="855202"/>
      </dsp:txXfrm>
    </dsp:sp>
    <dsp:sp modelId="{F4FF7321-1C98-41B8-BFE8-38948B6032C5}">
      <dsp:nvSpPr>
        <dsp:cNvPr id="0" name=""/>
        <dsp:cNvSpPr/>
      </dsp:nvSpPr>
      <dsp:spPr>
        <a:xfrm>
          <a:off x="0" y="2139694"/>
          <a:ext cx="9779182" cy="85520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C69E64-C6EC-4D0F-AF05-1E900F257FD4}">
      <dsp:nvSpPr>
        <dsp:cNvPr id="0" name=""/>
        <dsp:cNvSpPr/>
      </dsp:nvSpPr>
      <dsp:spPr>
        <a:xfrm>
          <a:off x="258698" y="2332115"/>
          <a:ext cx="470361" cy="47036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514FB2-C9ED-4037-8735-566E508956A1}">
      <dsp:nvSpPr>
        <dsp:cNvPr id="0" name=""/>
        <dsp:cNvSpPr/>
      </dsp:nvSpPr>
      <dsp:spPr>
        <a:xfrm>
          <a:off x="987759" y="2139694"/>
          <a:ext cx="8791422" cy="855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509" tIns="90509" rIns="90509" bIns="90509" numCol="1" spcCol="1270" anchor="ctr" anchorCtr="0">
          <a:noAutofit/>
        </a:bodyPr>
        <a:lstStyle/>
        <a:p>
          <a:pPr marL="0" lvl="0" indent="0" algn="l" defTabSz="800100">
            <a:lnSpc>
              <a:spcPct val="90000"/>
            </a:lnSpc>
            <a:spcBef>
              <a:spcPct val="0"/>
            </a:spcBef>
            <a:spcAft>
              <a:spcPct val="35000"/>
            </a:spcAft>
            <a:buNone/>
          </a:pPr>
          <a:r>
            <a:rPr lang="en-GB" sz="1800" b="1" kern="1200" dirty="0"/>
            <a:t>£4.5 billion of new investment</a:t>
          </a:r>
          <a:r>
            <a:rPr lang="en-GB" sz="1800" kern="1200" dirty="0"/>
            <a:t> which will fund expanded community multidisciplinary teams aligned with new primary care networks</a:t>
          </a:r>
          <a:endParaRPr lang="en-US" sz="1800" kern="1200" dirty="0"/>
        </a:p>
      </dsp:txBody>
      <dsp:txXfrm>
        <a:off x="987759" y="2139694"/>
        <a:ext cx="8791422" cy="855202"/>
      </dsp:txXfrm>
    </dsp:sp>
    <dsp:sp modelId="{57D64D9D-A5F3-4256-AB53-D8B35808933A}">
      <dsp:nvSpPr>
        <dsp:cNvPr id="0" name=""/>
        <dsp:cNvSpPr/>
      </dsp:nvSpPr>
      <dsp:spPr>
        <a:xfrm>
          <a:off x="0" y="3208698"/>
          <a:ext cx="9779182" cy="85520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38C5B6-2328-477E-BB8F-68647C40B35A}">
      <dsp:nvSpPr>
        <dsp:cNvPr id="0" name=""/>
        <dsp:cNvSpPr/>
      </dsp:nvSpPr>
      <dsp:spPr>
        <a:xfrm>
          <a:off x="258698" y="3401119"/>
          <a:ext cx="470361" cy="47036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D4B074-DBA9-4D9E-AF06-EC68D369AAB0}">
      <dsp:nvSpPr>
        <dsp:cNvPr id="0" name=""/>
        <dsp:cNvSpPr/>
      </dsp:nvSpPr>
      <dsp:spPr>
        <a:xfrm>
          <a:off x="987759" y="3208698"/>
          <a:ext cx="8791422" cy="855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509" tIns="90509" rIns="90509" bIns="90509" numCol="1" spcCol="1270" anchor="ctr" anchorCtr="0">
          <a:noAutofit/>
        </a:bodyPr>
        <a:lstStyle/>
        <a:p>
          <a:pPr marL="0" lvl="0" indent="0" algn="l" defTabSz="800100">
            <a:lnSpc>
              <a:spcPct val="90000"/>
            </a:lnSpc>
            <a:spcBef>
              <a:spcPct val="0"/>
            </a:spcBef>
            <a:spcAft>
              <a:spcPct val="35000"/>
            </a:spcAft>
            <a:buNone/>
          </a:pPr>
          <a:r>
            <a:rPr lang="en-GB" sz="1800" b="1" kern="1200" dirty="0"/>
            <a:t>AHP Leadership Team </a:t>
          </a:r>
          <a:r>
            <a:rPr lang="en-GB" sz="1800" kern="1200" dirty="0"/>
            <a:t>– work together to support the implementation of the plan - Developed ‘AHP’s into action’ framework (due to be re-launched Spring 2022)</a:t>
          </a:r>
        </a:p>
      </dsp:txBody>
      <dsp:txXfrm>
        <a:off x="987759" y="3208698"/>
        <a:ext cx="8791422" cy="8552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91DB1D-EE0E-4C57-8649-FFBCAA379CB1}">
      <dsp:nvSpPr>
        <dsp:cNvPr id="0" name=""/>
        <dsp:cNvSpPr/>
      </dsp:nvSpPr>
      <dsp:spPr>
        <a:xfrm>
          <a:off x="285562" y="1463"/>
          <a:ext cx="1514316" cy="90859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Social Prescribing Link Workers</a:t>
          </a:r>
        </a:p>
      </dsp:txBody>
      <dsp:txXfrm>
        <a:off x="285562" y="1463"/>
        <a:ext cx="1514316" cy="908590"/>
      </dsp:txXfrm>
    </dsp:sp>
    <dsp:sp modelId="{C046E965-7E23-49A3-963D-041E54EB8862}">
      <dsp:nvSpPr>
        <dsp:cNvPr id="0" name=""/>
        <dsp:cNvSpPr/>
      </dsp:nvSpPr>
      <dsp:spPr>
        <a:xfrm>
          <a:off x="1951311" y="1463"/>
          <a:ext cx="1514316" cy="90859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Physician Associates</a:t>
          </a:r>
        </a:p>
      </dsp:txBody>
      <dsp:txXfrm>
        <a:off x="1951311" y="1463"/>
        <a:ext cx="1514316" cy="908590"/>
      </dsp:txXfrm>
    </dsp:sp>
    <dsp:sp modelId="{91192FBE-C66F-4DCA-B861-FBC5DE2A85CF}">
      <dsp:nvSpPr>
        <dsp:cNvPr id="0" name=""/>
        <dsp:cNvSpPr/>
      </dsp:nvSpPr>
      <dsp:spPr>
        <a:xfrm>
          <a:off x="3617059" y="1463"/>
          <a:ext cx="1514316" cy="90859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First Contact Physiotherapists</a:t>
          </a:r>
        </a:p>
      </dsp:txBody>
      <dsp:txXfrm>
        <a:off x="3617059" y="1463"/>
        <a:ext cx="1514316" cy="908590"/>
      </dsp:txXfrm>
    </dsp:sp>
    <dsp:sp modelId="{2C33A6D7-B648-4881-8E97-15803CB45568}">
      <dsp:nvSpPr>
        <dsp:cNvPr id="0" name=""/>
        <dsp:cNvSpPr/>
      </dsp:nvSpPr>
      <dsp:spPr>
        <a:xfrm>
          <a:off x="5282808" y="1463"/>
          <a:ext cx="1514316" cy="90859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Advanced Practitioner</a:t>
          </a:r>
        </a:p>
      </dsp:txBody>
      <dsp:txXfrm>
        <a:off x="5282808" y="1463"/>
        <a:ext cx="1514316" cy="908590"/>
      </dsp:txXfrm>
    </dsp:sp>
    <dsp:sp modelId="{E9FB49C8-7340-4226-8AF4-DD523A177842}">
      <dsp:nvSpPr>
        <dsp:cNvPr id="0" name=""/>
        <dsp:cNvSpPr/>
      </dsp:nvSpPr>
      <dsp:spPr>
        <a:xfrm>
          <a:off x="6948556" y="1463"/>
          <a:ext cx="1514316" cy="90859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Care Co-ordinator</a:t>
          </a:r>
        </a:p>
      </dsp:txBody>
      <dsp:txXfrm>
        <a:off x="6948556" y="1463"/>
        <a:ext cx="1514316" cy="908590"/>
      </dsp:txXfrm>
    </dsp:sp>
    <dsp:sp modelId="{02568718-9089-4481-BAC2-E932CF643A38}">
      <dsp:nvSpPr>
        <dsp:cNvPr id="0" name=""/>
        <dsp:cNvSpPr/>
      </dsp:nvSpPr>
      <dsp:spPr>
        <a:xfrm>
          <a:off x="285562" y="1061485"/>
          <a:ext cx="1514316" cy="90859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Pharmacy Technician</a:t>
          </a:r>
        </a:p>
      </dsp:txBody>
      <dsp:txXfrm>
        <a:off x="285562" y="1061485"/>
        <a:ext cx="1514316" cy="908590"/>
      </dsp:txXfrm>
    </dsp:sp>
    <dsp:sp modelId="{B9B2C9BD-0B79-4E74-84C2-B009F496B37E}">
      <dsp:nvSpPr>
        <dsp:cNvPr id="0" name=""/>
        <dsp:cNvSpPr/>
      </dsp:nvSpPr>
      <dsp:spPr>
        <a:xfrm>
          <a:off x="1951311" y="1061485"/>
          <a:ext cx="1514316" cy="90859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Dietitian</a:t>
          </a:r>
        </a:p>
      </dsp:txBody>
      <dsp:txXfrm>
        <a:off x="1951311" y="1061485"/>
        <a:ext cx="1514316" cy="908590"/>
      </dsp:txXfrm>
    </dsp:sp>
    <dsp:sp modelId="{D782079D-9981-473D-9C01-6BBD20098A08}">
      <dsp:nvSpPr>
        <dsp:cNvPr id="0" name=""/>
        <dsp:cNvSpPr/>
      </dsp:nvSpPr>
      <dsp:spPr>
        <a:xfrm>
          <a:off x="3617059" y="1061485"/>
          <a:ext cx="1514316" cy="90859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Health and Wellbeing Coach</a:t>
          </a:r>
        </a:p>
      </dsp:txBody>
      <dsp:txXfrm>
        <a:off x="3617059" y="1061485"/>
        <a:ext cx="1514316" cy="908590"/>
      </dsp:txXfrm>
    </dsp:sp>
    <dsp:sp modelId="{18A8D42E-0449-4E9A-922D-33780428927B}">
      <dsp:nvSpPr>
        <dsp:cNvPr id="0" name=""/>
        <dsp:cNvSpPr/>
      </dsp:nvSpPr>
      <dsp:spPr>
        <a:xfrm>
          <a:off x="5282808" y="1061485"/>
          <a:ext cx="1514316" cy="90859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Nursing Associate</a:t>
          </a:r>
        </a:p>
      </dsp:txBody>
      <dsp:txXfrm>
        <a:off x="5282808" y="1061485"/>
        <a:ext cx="1514316" cy="908590"/>
      </dsp:txXfrm>
    </dsp:sp>
    <dsp:sp modelId="{58EFE4A1-D63E-468F-A0F9-56BF9844F85B}">
      <dsp:nvSpPr>
        <dsp:cNvPr id="0" name=""/>
        <dsp:cNvSpPr/>
      </dsp:nvSpPr>
      <dsp:spPr>
        <a:xfrm>
          <a:off x="6948556" y="1061485"/>
          <a:ext cx="1514316" cy="90859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Occupational Therapist</a:t>
          </a:r>
        </a:p>
      </dsp:txBody>
      <dsp:txXfrm>
        <a:off x="6948556" y="1061485"/>
        <a:ext cx="1514316" cy="908590"/>
      </dsp:txXfrm>
    </dsp:sp>
    <dsp:sp modelId="{9D5B401F-A514-4BCF-9F28-E66E07ACC283}">
      <dsp:nvSpPr>
        <dsp:cNvPr id="0" name=""/>
        <dsp:cNvSpPr/>
      </dsp:nvSpPr>
      <dsp:spPr>
        <a:xfrm>
          <a:off x="285562" y="2121507"/>
          <a:ext cx="1514316" cy="90859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Podiatrist</a:t>
          </a:r>
        </a:p>
      </dsp:txBody>
      <dsp:txXfrm>
        <a:off x="285562" y="2121507"/>
        <a:ext cx="1514316" cy="908590"/>
      </dsp:txXfrm>
    </dsp:sp>
    <dsp:sp modelId="{A6ADF39C-A4BA-4009-B121-62BD2E256BC1}">
      <dsp:nvSpPr>
        <dsp:cNvPr id="0" name=""/>
        <dsp:cNvSpPr/>
      </dsp:nvSpPr>
      <dsp:spPr>
        <a:xfrm>
          <a:off x="1951311" y="2121507"/>
          <a:ext cx="1514316" cy="90859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Mental Health Practitioner</a:t>
          </a:r>
        </a:p>
      </dsp:txBody>
      <dsp:txXfrm>
        <a:off x="1951311" y="2121507"/>
        <a:ext cx="1514316" cy="908590"/>
      </dsp:txXfrm>
    </dsp:sp>
    <dsp:sp modelId="{02186A6E-DF06-4558-A28F-2FA512E6BCFF}">
      <dsp:nvSpPr>
        <dsp:cNvPr id="0" name=""/>
        <dsp:cNvSpPr/>
      </dsp:nvSpPr>
      <dsp:spPr>
        <a:xfrm>
          <a:off x="3617059" y="2121507"/>
          <a:ext cx="1514316" cy="90859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Clinical Pharmacists</a:t>
          </a:r>
        </a:p>
      </dsp:txBody>
      <dsp:txXfrm>
        <a:off x="3617059" y="2121507"/>
        <a:ext cx="1514316" cy="908590"/>
      </dsp:txXfrm>
    </dsp:sp>
    <dsp:sp modelId="{D2037A23-1804-43F7-834D-B943D96F6BD1}">
      <dsp:nvSpPr>
        <dsp:cNvPr id="0" name=""/>
        <dsp:cNvSpPr/>
      </dsp:nvSpPr>
      <dsp:spPr>
        <a:xfrm>
          <a:off x="5282808" y="2121507"/>
          <a:ext cx="1514316" cy="90859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Paramedics</a:t>
          </a:r>
        </a:p>
      </dsp:txBody>
      <dsp:txXfrm>
        <a:off x="5282808" y="2121507"/>
        <a:ext cx="1514316" cy="908590"/>
      </dsp:txXfrm>
    </dsp:sp>
    <dsp:sp modelId="{C9AB73BD-AB57-49FF-A324-D2B5D558D8AA}">
      <dsp:nvSpPr>
        <dsp:cNvPr id="0" name=""/>
        <dsp:cNvSpPr/>
      </dsp:nvSpPr>
      <dsp:spPr>
        <a:xfrm>
          <a:off x="6948556" y="2121507"/>
          <a:ext cx="1514316" cy="90859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Trainee Nursing Associate</a:t>
          </a:r>
        </a:p>
      </dsp:txBody>
      <dsp:txXfrm>
        <a:off x="6948556" y="2121507"/>
        <a:ext cx="1514316" cy="9085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10B981-239A-459D-8C2F-4F79ADFE138E}">
      <dsp:nvSpPr>
        <dsp:cNvPr id="0" name=""/>
        <dsp:cNvSpPr/>
      </dsp:nvSpPr>
      <dsp:spPr>
        <a:xfrm>
          <a:off x="0" y="45733"/>
          <a:ext cx="9779182" cy="7645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Development of the FCP Physiotherapist role in 2014</a:t>
          </a:r>
          <a:endParaRPr lang="en-US" sz="1700" kern="1200" dirty="0"/>
        </a:p>
      </dsp:txBody>
      <dsp:txXfrm>
        <a:off x="37321" y="83054"/>
        <a:ext cx="9704540" cy="689879"/>
      </dsp:txXfrm>
    </dsp:sp>
    <dsp:sp modelId="{43482F35-9FDC-4778-8A6F-0B8B88CFD684}">
      <dsp:nvSpPr>
        <dsp:cNvPr id="0" name=""/>
        <dsp:cNvSpPr/>
      </dsp:nvSpPr>
      <dsp:spPr>
        <a:xfrm>
          <a:off x="0" y="859215"/>
          <a:ext cx="9779182" cy="7645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Part of an integrated care team </a:t>
          </a:r>
        </a:p>
        <a:p>
          <a:pPr marL="0" lvl="0" indent="0" algn="ctr" defTabSz="755650">
            <a:lnSpc>
              <a:spcPct val="90000"/>
            </a:lnSpc>
            <a:spcBef>
              <a:spcPct val="0"/>
            </a:spcBef>
            <a:spcAft>
              <a:spcPct val="35000"/>
            </a:spcAft>
            <a:buNone/>
          </a:pPr>
          <a:r>
            <a:rPr lang="en-GB" sz="1700" kern="1200" dirty="0"/>
            <a:t>‘Seeing the right person in the right place at the right time’</a:t>
          </a:r>
          <a:endParaRPr lang="en-US" sz="1700" kern="1200" dirty="0"/>
        </a:p>
      </dsp:txBody>
      <dsp:txXfrm>
        <a:off x="37321" y="896536"/>
        <a:ext cx="9704540" cy="689879"/>
      </dsp:txXfrm>
    </dsp:sp>
    <dsp:sp modelId="{AFBEFBC1-1FE1-4FF5-A61A-24142C27E79C}">
      <dsp:nvSpPr>
        <dsp:cNvPr id="0" name=""/>
        <dsp:cNvSpPr/>
      </dsp:nvSpPr>
      <dsp:spPr>
        <a:xfrm>
          <a:off x="0" y="1672696"/>
          <a:ext cx="9779182" cy="7645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Created a template for other professions to use and develop FCP roles in Primary Care. </a:t>
          </a:r>
          <a:endParaRPr lang="en-US" sz="1700" kern="1200" dirty="0"/>
        </a:p>
      </dsp:txBody>
      <dsp:txXfrm>
        <a:off x="37321" y="1710017"/>
        <a:ext cx="9704540" cy="6898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F381A-9A88-476F-97C5-C98383009AE4}">
      <dsp:nvSpPr>
        <dsp:cNvPr id="0" name=""/>
        <dsp:cNvSpPr/>
      </dsp:nvSpPr>
      <dsp:spPr>
        <a:xfrm>
          <a:off x="0" y="0"/>
          <a:ext cx="9779182"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9578AA9-F327-4223-9AD8-D19C1C9EAC3B}">
      <dsp:nvSpPr>
        <dsp:cNvPr id="0" name=""/>
        <dsp:cNvSpPr/>
      </dsp:nvSpPr>
      <dsp:spPr>
        <a:xfrm>
          <a:off x="0" y="0"/>
          <a:ext cx="9779182" cy="841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FCP roles are Multi-professional </a:t>
          </a:r>
        </a:p>
      </dsp:txBody>
      <dsp:txXfrm>
        <a:off x="0" y="0"/>
        <a:ext cx="9779182" cy="841703"/>
      </dsp:txXfrm>
    </dsp:sp>
    <dsp:sp modelId="{E162308F-C760-486F-9C35-DD339E1CC407}">
      <dsp:nvSpPr>
        <dsp:cNvPr id="0" name=""/>
        <dsp:cNvSpPr/>
      </dsp:nvSpPr>
      <dsp:spPr>
        <a:xfrm>
          <a:off x="0" y="841703"/>
          <a:ext cx="9779182"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3D915DC-713C-4D62-9FBD-F6A69D5611E7}">
      <dsp:nvSpPr>
        <dsp:cNvPr id="0" name=""/>
        <dsp:cNvSpPr/>
      </dsp:nvSpPr>
      <dsp:spPr>
        <a:xfrm>
          <a:off x="0" y="841703"/>
          <a:ext cx="9779182" cy="841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5 FCP roles have published HEE Roadmaps but others are to follow</a:t>
          </a:r>
          <a:endParaRPr lang="en-US" sz="2400" kern="1200" dirty="0"/>
        </a:p>
      </dsp:txBody>
      <dsp:txXfrm>
        <a:off x="0" y="841703"/>
        <a:ext cx="9779182" cy="841703"/>
      </dsp:txXfrm>
    </dsp:sp>
    <dsp:sp modelId="{C4DA7259-E111-4AC6-963D-1BFB9164749D}">
      <dsp:nvSpPr>
        <dsp:cNvPr id="0" name=""/>
        <dsp:cNvSpPr/>
      </dsp:nvSpPr>
      <dsp:spPr>
        <a:xfrm>
          <a:off x="0" y="1683407"/>
          <a:ext cx="9779182"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DE3DF87-3B3C-4F92-976B-89CDE6F47ED0}">
      <dsp:nvSpPr>
        <dsp:cNvPr id="0" name=""/>
        <dsp:cNvSpPr/>
      </dsp:nvSpPr>
      <dsp:spPr>
        <a:xfrm>
          <a:off x="0" y="1683407"/>
          <a:ext cx="9779182" cy="841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Roadmaps are individual to each profession</a:t>
          </a:r>
          <a:endParaRPr lang="en-US" sz="2400" kern="1200"/>
        </a:p>
      </dsp:txBody>
      <dsp:txXfrm>
        <a:off x="0" y="1683407"/>
        <a:ext cx="9779182" cy="841703"/>
      </dsp:txXfrm>
    </dsp:sp>
    <dsp:sp modelId="{3E2DF069-9F52-48BA-BBAC-585E7DFAB8B9}">
      <dsp:nvSpPr>
        <dsp:cNvPr id="0" name=""/>
        <dsp:cNvSpPr/>
      </dsp:nvSpPr>
      <dsp:spPr>
        <a:xfrm>
          <a:off x="0" y="2525111"/>
          <a:ext cx="9779182"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1D64612-8129-47FF-9F55-51AAACE1FBF9}">
      <dsp:nvSpPr>
        <dsp:cNvPr id="0" name=""/>
        <dsp:cNvSpPr/>
      </dsp:nvSpPr>
      <dsp:spPr>
        <a:xfrm>
          <a:off x="0" y="2525111"/>
          <a:ext cx="9779182" cy="841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CSP resources can be used across the professions whilst other materials are being developed</a:t>
          </a:r>
          <a:endParaRPr lang="en-US" sz="2400" kern="1200"/>
        </a:p>
      </dsp:txBody>
      <dsp:txXfrm>
        <a:off x="0" y="2525111"/>
        <a:ext cx="9779182" cy="84170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7ADD9-2083-264C-A652-8D52D02F7E72}" type="datetimeFigureOut">
              <a:rPr lang="en-US" smtClean="0"/>
              <a:t>9/21/2022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DC217-DF71-1A49-B3EA-559F1F43B0FF}" type="slidenum">
              <a:rPr lang="en-US" smtClean="0"/>
              <a:t>‹#›</a:t>
            </a:fld>
            <a:endParaRPr lang="en-US" dirty="0"/>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 for me and Karen: supporting FCPs across SNEE</a:t>
            </a:r>
          </a:p>
          <a:p>
            <a:endParaRPr lang="en-GB" dirty="0"/>
          </a:p>
          <a:p>
            <a:r>
              <a:rPr lang="en-GB" dirty="0"/>
              <a:t>Aim of intro: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 pre-recorded presentations in this section: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CSP – in-depth info on supporting/imbedding FCP role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CQC update</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Main aim of session: </a:t>
            </a:r>
            <a:r>
              <a:rPr lang="en-US" dirty="0"/>
              <a:t>Extreme importance of imbedding these roles efficiently which CSP presentation will cover</a:t>
            </a:r>
          </a:p>
          <a:p>
            <a:endParaRPr lang="en-GB" dirty="0"/>
          </a:p>
          <a:p>
            <a:endParaRPr lang="en-GB" dirty="0"/>
          </a:p>
          <a:p>
            <a:r>
              <a:rPr lang="en-GB" dirty="0"/>
              <a:t>Key messages/information to get across before delivered…</a:t>
            </a:r>
          </a:p>
          <a:p>
            <a:endParaRPr lang="en-GB" dirty="0"/>
          </a:p>
          <a:p>
            <a:endParaRPr lang="en-GB" dirty="0"/>
          </a:p>
        </p:txBody>
      </p:sp>
      <p:sp>
        <p:nvSpPr>
          <p:cNvPr id="4" name="Slide Number Placeholder 3"/>
          <p:cNvSpPr>
            <a:spLocks noGrp="1"/>
          </p:cNvSpPr>
          <p:nvPr>
            <p:ph type="sldNum" sz="quarter" idx="5"/>
          </p:nvPr>
        </p:nvSpPr>
        <p:spPr/>
        <p:txBody>
          <a:bodyPr/>
          <a:lstStyle/>
          <a:p>
            <a:fld id="{F97DC217-DF71-1A49-B3EA-559F1F43B0FF}" type="slidenum">
              <a:rPr lang="en-US" smtClean="0"/>
              <a:t>1</a:t>
            </a:fld>
            <a:endParaRPr lang="en-US" dirty="0"/>
          </a:p>
        </p:txBody>
      </p:sp>
    </p:spTree>
    <p:extLst>
      <p:ext uri="{BB962C8B-B14F-4D97-AF65-F5344CB8AC3E}">
        <p14:creationId xmlns:p14="http://schemas.microsoft.com/office/powerpoint/2010/main" val="4000554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Important to raise awareness that FCP roles are growing across professions.</a:t>
            </a:r>
          </a:p>
          <a:p>
            <a:endParaRPr lang="en-GB" dirty="0"/>
          </a:p>
          <a:p>
            <a:r>
              <a:rPr lang="en-GB" dirty="0"/>
              <a:t>Physios/paramedics today but there are other professions which are being already introduced or will be introduced into PC over the coming months and years.</a:t>
            </a:r>
          </a:p>
          <a:p>
            <a:endParaRPr lang="en-US" dirty="0"/>
          </a:p>
          <a:p>
            <a:pPr marL="0" indent="0">
              <a:buFont typeface="Arial" panose="020B0604020202020204" pitchFamily="34" charset="0"/>
              <a:buNone/>
            </a:pPr>
            <a:r>
              <a:rPr lang="en-US" dirty="0"/>
              <a:t>Important that the FCP role is </a:t>
            </a:r>
            <a:r>
              <a:rPr lang="en-US" dirty="0" err="1"/>
              <a:t>recognised</a:t>
            </a:r>
            <a:r>
              <a:rPr lang="en-US" dirty="0"/>
              <a:t> across these professions</a:t>
            </a:r>
          </a:p>
          <a:p>
            <a:pPr marL="0" indent="0">
              <a:buFont typeface="Arial" panose="020B0604020202020204" pitchFamily="34" charset="0"/>
              <a:buNone/>
            </a:pPr>
            <a:endParaRPr lang="en-US" dirty="0"/>
          </a:p>
          <a:p>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2</a:t>
            </a:fld>
            <a:endParaRPr lang="en-US" dirty="0"/>
          </a:p>
        </p:txBody>
      </p:sp>
    </p:spTree>
    <p:extLst>
      <p:ext uri="{BB962C8B-B14F-4D97-AF65-F5344CB8AC3E}">
        <p14:creationId xmlns:p14="http://schemas.microsoft.com/office/powerpoint/2010/main" val="445280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Where has the FCP role emerged from?</a:t>
            </a:r>
          </a:p>
        </p:txBody>
      </p:sp>
      <p:sp>
        <p:nvSpPr>
          <p:cNvPr id="4" name="Slide Number Placeholder 3"/>
          <p:cNvSpPr>
            <a:spLocks noGrp="1"/>
          </p:cNvSpPr>
          <p:nvPr>
            <p:ph type="sldNum" sz="quarter" idx="5"/>
          </p:nvPr>
        </p:nvSpPr>
        <p:spPr/>
        <p:txBody>
          <a:bodyPr/>
          <a:lstStyle/>
          <a:p>
            <a:fld id="{F97DC217-DF71-1A49-B3EA-559F1F43B0FF}" type="slidenum">
              <a:rPr lang="en-US" smtClean="0"/>
              <a:t>3</a:t>
            </a:fld>
            <a:endParaRPr lang="en-US" dirty="0"/>
          </a:p>
        </p:txBody>
      </p:sp>
    </p:spTree>
    <p:extLst>
      <p:ext uri="{BB962C8B-B14F-4D97-AF65-F5344CB8AC3E}">
        <p14:creationId xmlns:p14="http://schemas.microsoft.com/office/powerpoint/2010/main" val="3844287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7DC217-DF71-1A49-B3EA-559F1F43B0FF}" type="slidenum">
              <a:rPr lang="en-US" smtClean="0"/>
              <a:t>5</a:t>
            </a:fld>
            <a:endParaRPr lang="en-US" dirty="0"/>
          </a:p>
        </p:txBody>
      </p:sp>
    </p:spTree>
    <p:extLst>
      <p:ext uri="{BB962C8B-B14F-4D97-AF65-F5344CB8AC3E}">
        <p14:creationId xmlns:p14="http://schemas.microsoft.com/office/powerpoint/2010/main" val="3512686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 FCP Roles that have published HEE Roadmaps/Guidelines.</a:t>
            </a:r>
          </a:p>
          <a:p>
            <a:endParaRPr lang="en-GB" b="0" i="0" dirty="0">
              <a:solidFill>
                <a:srgbClr val="222222"/>
              </a:solidFill>
              <a:effectLst/>
              <a:latin typeface="Frutiger W01"/>
            </a:endParaRPr>
          </a:p>
          <a:p>
            <a:r>
              <a:rPr lang="en-GB" b="0" i="0" dirty="0">
                <a:solidFill>
                  <a:srgbClr val="222222"/>
                </a:solidFill>
                <a:effectLst/>
                <a:latin typeface="Frutiger W01"/>
              </a:rPr>
              <a:t>The First Contact Practitioners and Advanced Practitioners in Primary Care: Roadmaps to Practice are </a:t>
            </a:r>
            <a:r>
              <a:rPr lang="en-GB" b="1" i="0" dirty="0">
                <a:solidFill>
                  <a:srgbClr val="222222"/>
                </a:solidFill>
                <a:effectLst/>
                <a:latin typeface="Frutiger W01"/>
              </a:rPr>
              <a:t>supportive documents that provide a clear educational pathway from undergraduate to advanced practice for clinicians wishing to pursue a career in primary care.</a:t>
            </a:r>
          </a:p>
          <a:p>
            <a:endParaRPr lang="en-GB" b="1" i="0" dirty="0">
              <a:solidFill>
                <a:srgbClr val="222222"/>
              </a:solidFill>
              <a:effectLst/>
              <a:latin typeface="Frutiger W01"/>
            </a:endParaRPr>
          </a:p>
          <a:p>
            <a:r>
              <a:rPr lang="en-GB" b="0" i="0" dirty="0">
                <a:solidFill>
                  <a:srgbClr val="222222"/>
                </a:solidFill>
                <a:effectLst/>
                <a:latin typeface="Frutiger W01"/>
              </a:rPr>
              <a:t>Clinicians completing the capability framework will be recognised by Health Education England’s Centre for Advancing Practice and will be placed on a First Contact Practitioner directory in due course.</a:t>
            </a:r>
            <a:endParaRPr lang="en-GB" b="1" dirty="0"/>
          </a:p>
        </p:txBody>
      </p:sp>
      <p:sp>
        <p:nvSpPr>
          <p:cNvPr id="4" name="Slide Number Placeholder 3"/>
          <p:cNvSpPr>
            <a:spLocks noGrp="1"/>
          </p:cNvSpPr>
          <p:nvPr>
            <p:ph type="sldNum" sz="quarter" idx="5"/>
          </p:nvPr>
        </p:nvSpPr>
        <p:spPr/>
        <p:txBody>
          <a:bodyPr/>
          <a:lstStyle/>
          <a:p>
            <a:fld id="{F97DC217-DF71-1A49-B3EA-559F1F43B0FF}" type="slidenum">
              <a:rPr lang="en-US" smtClean="0"/>
              <a:t>6</a:t>
            </a:fld>
            <a:endParaRPr lang="en-US" dirty="0"/>
          </a:p>
        </p:txBody>
      </p:sp>
    </p:spTree>
    <p:extLst>
      <p:ext uri="{BB962C8B-B14F-4D97-AF65-F5344CB8AC3E}">
        <p14:creationId xmlns:p14="http://schemas.microsoft.com/office/powerpoint/2010/main" val="1449564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Where did the FCP Role originate?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FCP roles began with the development of the FCP Physiotherapist in 2014, in response to the shortage of General Practitioners (GPs) in Primary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FCP roles are designed to support GPs as part of an integrated care team and to optimise the patient care pathway by seeing the right person in the right place at the right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the FCP role evolved it created a template for other professions to use and develop FCP roles in Primary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t>This created an assurance that there was a </a:t>
            </a:r>
            <a:r>
              <a:rPr lang="en-US" sz="1200" kern="1200" dirty="0" err="1"/>
              <a:t>standardistion</a:t>
            </a:r>
            <a:r>
              <a:rPr lang="en-US" sz="1200" kern="1200" dirty="0"/>
              <a:t> of quality provided across multiple professions at this level of practice.  This standardization assures governance and ultimately patients' safety, ensuring capability within an agreed scope of 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F97DC217-DF71-1A49-B3EA-559F1F43B0FF}" type="slidenum">
              <a:rPr lang="en-US" smtClean="0"/>
              <a:t>7</a:t>
            </a:fld>
            <a:endParaRPr lang="en-US" dirty="0"/>
          </a:p>
        </p:txBody>
      </p:sp>
    </p:spTree>
    <p:extLst>
      <p:ext uri="{BB962C8B-B14F-4D97-AF65-F5344CB8AC3E}">
        <p14:creationId xmlns:p14="http://schemas.microsoft.com/office/powerpoint/2010/main" val="199896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Clare Aldridge is CSP Professional Advisor – Physiotherapy MSK perspective.  But all guidelines and resources can be used across the professions – recommended in Roadmap’s.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depth overview of how we imbed and support our FCP workforce in practice</a:t>
            </a:r>
          </a:p>
          <a:p>
            <a:endParaRPr lang="en-GB" dirty="0"/>
          </a:p>
        </p:txBody>
      </p:sp>
      <p:sp>
        <p:nvSpPr>
          <p:cNvPr id="4" name="Slide Number Placeholder 3"/>
          <p:cNvSpPr>
            <a:spLocks noGrp="1"/>
          </p:cNvSpPr>
          <p:nvPr>
            <p:ph type="sldNum" sz="quarter" idx="5"/>
          </p:nvPr>
        </p:nvSpPr>
        <p:spPr/>
        <p:txBody>
          <a:bodyPr/>
          <a:lstStyle/>
          <a:p>
            <a:fld id="{F97DC217-DF71-1A49-B3EA-559F1F43B0FF}" type="slidenum">
              <a:rPr lang="en-US" smtClean="0"/>
              <a:t>8</a:t>
            </a:fld>
            <a:endParaRPr lang="en-US" dirty="0"/>
          </a:p>
        </p:txBody>
      </p:sp>
    </p:spTree>
    <p:extLst>
      <p:ext uri="{BB962C8B-B14F-4D97-AF65-F5344CB8AC3E}">
        <p14:creationId xmlns:p14="http://schemas.microsoft.com/office/powerpoint/2010/main" val="2598055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3" y="1122363"/>
            <a:ext cx="7096933" cy="2387600"/>
          </a:xfrm>
        </p:spPr>
        <p:txBody>
          <a:bodyPr anchor="b">
            <a:noAutofit/>
          </a:bodyPr>
          <a:lstStyle>
            <a:lvl1pPr algn="l">
              <a:defRPr sz="6000" b="1">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9500507" cy="806675"/>
          </a:xfrm>
        </p:spPr>
        <p:txBody>
          <a:bodyPr>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meline">
    <p:bg>
      <p:bgPr>
        <a:solidFill>
          <a:schemeClr val="accent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solidFill>
                  <a:schemeClr val="bg1"/>
                </a:solidFill>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solidFill>
                  <a:schemeClr val="bg1"/>
                </a:solidFill>
                <a:latin typeface="+mn-lt"/>
              </a:defRPr>
            </a:lvl1pPr>
            <a:lvl2pPr marL="457200" indent="0">
              <a:buNone/>
              <a:defRPr>
                <a:solidFill>
                  <a:schemeClr val="bg1"/>
                </a:solidFill>
                <a:latin typeface="+mn-lt"/>
              </a:defRPr>
            </a:lvl2pPr>
            <a:lvl3pPr marL="914400" indent="0">
              <a:buNone/>
              <a:defRPr>
                <a:solidFill>
                  <a:schemeClr val="bg1"/>
                </a:solidFill>
                <a:latin typeface="+mn-lt"/>
              </a:defRPr>
            </a:lvl3pPr>
            <a:lvl4pPr marL="1371600" indent="0">
              <a:buNone/>
              <a:defRPr>
                <a:solidFill>
                  <a:schemeClr val="bg1"/>
                </a:solidFill>
                <a:latin typeface="+mn-lt"/>
              </a:defRPr>
            </a:lvl4pPr>
            <a:lvl5pPr marL="18288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E7430CD5-711A-43C3-9FD2-4D75FDBE5016}" type="datetime1">
              <a:rPr lang="en-US" smtClean="0"/>
              <a:t>9/21/2022</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2"/>
                </a:solidFill>
                <a:latin typeface="+mn-lt"/>
              </a:defRPr>
            </a:lvl1pPr>
          </a:lstStyle>
          <a:p>
            <a:r>
              <a:rPr lang="en-US"/>
              <a:t>Supporting FCP the workforce</a:t>
            </a:r>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569275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9C9B6A73-C0D4-48E5-A457-6CDDF5085F67}" type="datetime1">
              <a:rPr lang="en-US" smtClean="0"/>
              <a:t>9/21/2022</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a:t>Supporting FCP the workforce</a:t>
            </a:r>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1912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67114"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fld id="{BB156C72-9515-414B-B11D-F4119D1284C4}" type="datetime1">
              <a:rPr lang="en-US" smtClean="0"/>
              <a:t>9/21/2022</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a:t>Supporting FCP the workforce</a:t>
            </a:r>
            <a:endParaRPr lang="en-US" dirty="0"/>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7"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8"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2"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56976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8" cy="2387600"/>
          </a:xfrm>
        </p:spPr>
        <p:txBody>
          <a:bodyPr anchor="b">
            <a:noAutofit/>
          </a:bodyPr>
          <a:lstStyle>
            <a:lvl1pPr algn="l">
              <a:defRPr sz="6000" b="1">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6220277" cy="2247219"/>
          </a:xfrm>
        </p:spPr>
        <p:txBody>
          <a:bodyPr>
            <a:no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544706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17467"/>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DD9C8446-696E-6942-B6C8-CC9CAD0B34E0}" type="datetime1">
              <a:rPr lang="en-US" smtClean="0"/>
              <a:pPr/>
              <a:t>9/21/2022</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1" y="1684338"/>
            <a:ext cx="8594558" cy="2810460"/>
          </a:xfrm>
        </p:spPr>
        <p:txBody>
          <a:bodyPr>
            <a:noAutofit/>
          </a:bodyPr>
          <a:lstStyle>
            <a:lvl1pPr algn="ctr">
              <a:lnSpc>
                <a:spcPct val="100000"/>
              </a:lnSpc>
              <a:defRPr sz="4600">
                <a:solidFill>
                  <a:schemeClr val="bg1"/>
                </a:solidFill>
                <a:latin typeface="+mj-lt"/>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0" y="519405"/>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dirty="0"/>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3" y="4494213"/>
            <a:ext cx="3511550" cy="679450"/>
          </a:xfrm>
        </p:spPr>
        <p:txBody>
          <a:bodyPr>
            <a:noAutofit/>
          </a:bodyPr>
          <a:lstStyle>
            <a:lvl1pPr marL="0" indent="0" algn="r">
              <a:buNone/>
              <a:defRPr sz="2000">
                <a:solidFill>
                  <a:schemeClr val="bg1"/>
                </a:solidFill>
                <a:latin typeface="+mn-lt"/>
              </a:defRPr>
            </a:lvl1pPr>
            <a:lvl2pPr marL="457200" indent="0" algn="r">
              <a:buNone/>
              <a:defRPr sz="1800">
                <a:solidFill>
                  <a:schemeClr val="bg1"/>
                </a:solidFill>
                <a:latin typeface="Tenorite" pitchFamily="2" charset="0"/>
              </a:defRPr>
            </a:lvl2pPr>
            <a:lvl3pPr marL="914400" indent="0" algn="r">
              <a:buNone/>
              <a:defRPr sz="1600">
                <a:solidFill>
                  <a:schemeClr val="bg1"/>
                </a:solidFill>
                <a:latin typeface="Tenorite" pitchFamily="2" charset="0"/>
              </a:defRPr>
            </a:lvl3pPr>
            <a:lvl4pPr marL="1371600" indent="0" algn="r">
              <a:buNone/>
              <a:defRPr sz="1400">
                <a:solidFill>
                  <a:schemeClr val="bg1"/>
                </a:solidFill>
                <a:latin typeface="Tenorite" pitchFamily="2" charset="0"/>
              </a:defRPr>
            </a:lvl4pPr>
            <a:lvl5pPr marL="1828800" indent="0" algn="r">
              <a:buNone/>
              <a:defRPr sz="140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4" y="3399692"/>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dirty="0"/>
              <a:t>”</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noAutofit/>
          </a:bodyPr>
          <a:lstStyle>
            <a:lvl1pPr>
              <a:defRPr>
                <a:solidFill>
                  <a:schemeClr val="accent2"/>
                </a:solidFill>
                <a:latin typeface="+mn-lt"/>
              </a:defRPr>
            </a:lvl1pPr>
          </a:lstStyle>
          <a:p>
            <a:fld id="{4CF75428-5BE0-934D-BB71-675F8E23A386}" type="datetime1">
              <a:rPr lang="en-US" smtClean="0"/>
              <a:pPr/>
              <a:t>9/21/2022</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fld id="{7E7AB22C-8B7E-9B4A-8C65-396C3C874D86}" type="datetime1">
              <a:rPr lang="en-US" smtClean="0"/>
              <a:pPr/>
              <a:t>9/21/2022</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9781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17467"/>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8E3C8498-67F9-4280-99E2-A858BBE8164B}" type="datetime1">
              <a:rPr lang="en-US" smtClean="0"/>
              <a:t>9/21/2022</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a:t>Supporting FCP the workforce</a:t>
            </a:r>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2" y="2653167"/>
            <a:ext cx="9779183" cy="3436483"/>
          </a:xfrm>
        </p:spPr>
        <p:txBody>
          <a:bodyPr>
            <a:noAutofit/>
          </a:bodyPr>
          <a:lstStyle>
            <a:lvl1pPr marL="0" indent="0">
              <a:lnSpc>
                <a:spcPct val="150000"/>
              </a:lnSpc>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a:noAutofit/>
          </a:bodyPr>
          <a:lstStyle>
            <a:lvl1pPr>
              <a:defRPr>
                <a:solidFill>
                  <a:schemeClr val="accent2"/>
                </a:solidFill>
                <a:latin typeface="+mn-lt"/>
              </a:defRPr>
            </a:lvl1pPr>
          </a:lstStyle>
          <a:p>
            <a:fld id="{6067B52D-1940-43D3-A240-237A0232EFDB}" type="datetime1">
              <a:rPr lang="en-US" smtClean="0"/>
              <a:t>9/21/2022</a:t>
            </a:fld>
            <a:endParaRPr lang="en-US" dirty="0"/>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a:t>Supporting FCP the workforce</a:t>
            </a:r>
            <a:endParaRPr lang="en-US" dirty="0"/>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8026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059400"/>
            <a:ext cx="6245912" cy="2387600"/>
          </a:xfrm>
        </p:spPr>
        <p:txBody>
          <a:bodyPr anchor="b">
            <a:noAutofit/>
          </a:bodyPr>
          <a:lstStyle>
            <a:lvl1pPr algn="l">
              <a:defRPr sz="6000" b="1">
                <a:solidFill>
                  <a:schemeClr val="bg1"/>
                </a:solidFill>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539075"/>
            <a:ext cx="6245912" cy="1406101"/>
          </a:xfrm>
        </p:spPr>
        <p:txBody>
          <a:bodyPr>
            <a:no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28" y="2207195"/>
            <a:ext cx="3032351" cy="2443610"/>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98652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fld id="{04C19E07-2166-488E-ADDD-7E5737B1306B}" type="datetime1">
              <a:rPr lang="en-US" smtClean="0"/>
              <a:t>9/21/2022</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a:t>Supporting FCP the workforce</a:t>
            </a:r>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9781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hart 2">
    <p:bg>
      <p:bgPr>
        <a:solidFill>
          <a:schemeClr val="accent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3"/>
            <a:ext cx="9779182" cy="336681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0214D3BC-2CF5-479D-AB86-DC9AD3AD8730}" type="datetime1">
              <a:rPr lang="en-US" smtClean="0"/>
              <a:t>9/21/2022</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a:t>Supporting FCP the workforce</a:t>
            </a:r>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190945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1" y="1684338"/>
            <a:ext cx="8594558" cy="2810460"/>
          </a:xfrm>
        </p:spPr>
        <p:txBody>
          <a:bodyPr>
            <a:noAutofit/>
          </a:bodyPr>
          <a:lstStyle>
            <a:lvl1pPr algn="ctr">
              <a:lnSpc>
                <a:spcPct val="100000"/>
              </a:lnSpc>
              <a:defRPr sz="4600">
                <a:solidFill>
                  <a:schemeClr val="bg1"/>
                </a:solidFill>
                <a:latin typeface="+mj-lt"/>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0" y="519405"/>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dirty="0"/>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3" y="4494213"/>
            <a:ext cx="3511550" cy="679450"/>
          </a:xfrm>
        </p:spPr>
        <p:txBody>
          <a:bodyPr>
            <a:noAutofit/>
          </a:bodyPr>
          <a:lstStyle>
            <a:lvl1pPr marL="0" indent="0" algn="r">
              <a:buNone/>
              <a:defRPr sz="2000">
                <a:solidFill>
                  <a:schemeClr val="bg1"/>
                </a:solidFill>
                <a:latin typeface="+mn-lt"/>
              </a:defRPr>
            </a:lvl1pPr>
            <a:lvl2pPr marL="457200" indent="0" algn="r">
              <a:buNone/>
              <a:defRPr sz="1800">
                <a:solidFill>
                  <a:schemeClr val="bg1"/>
                </a:solidFill>
                <a:latin typeface="Tenorite" pitchFamily="2" charset="0"/>
              </a:defRPr>
            </a:lvl2pPr>
            <a:lvl3pPr marL="914400" indent="0" algn="r">
              <a:buNone/>
              <a:defRPr sz="1600">
                <a:solidFill>
                  <a:schemeClr val="bg1"/>
                </a:solidFill>
                <a:latin typeface="Tenorite" pitchFamily="2" charset="0"/>
              </a:defRPr>
            </a:lvl3pPr>
            <a:lvl4pPr marL="1371600" indent="0" algn="r">
              <a:buNone/>
              <a:defRPr sz="1400">
                <a:solidFill>
                  <a:schemeClr val="bg1"/>
                </a:solidFill>
                <a:latin typeface="Tenorite" pitchFamily="2" charset="0"/>
              </a:defRPr>
            </a:lvl4pPr>
            <a:lvl5pPr marL="1828800" indent="0" algn="r">
              <a:buNone/>
              <a:defRPr sz="140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4" y="3399692"/>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dirty="0"/>
              <a:t>”</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noAutofit/>
          </a:bodyPr>
          <a:lstStyle>
            <a:lvl1pPr>
              <a:defRPr>
                <a:solidFill>
                  <a:schemeClr val="accent2"/>
                </a:solidFill>
                <a:latin typeface="+mn-lt"/>
              </a:defRPr>
            </a:lvl1pPr>
          </a:lstStyle>
          <a:p>
            <a:fld id="{F49E057F-3BAB-4679-B1B2-5FA02B041310}" type="datetime1">
              <a:rPr lang="en-US" smtClean="0"/>
              <a:t>9/21/2022</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a:t>Supporting FCP the workforce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0"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30" y="381000"/>
            <a:ext cx="8401624" cy="1325563"/>
          </a:xfrm>
        </p:spPr>
        <p:txBody>
          <a:bodyPr lIns="0" anchor="b">
            <a:noAutofit/>
          </a:bodyPr>
          <a:lstStyle>
            <a:lvl1pPr>
              <a:defRPr sz="4800" b="1">
                <a:latin typeface="+mj-lt"/>
              </a:defRPr>
            </a:lvl1pPr>
          </a:lstStyle>
          <a:p>
            <a:r>
              <a:rPr lang="en-US"/>
              <a:t>Click to edit Master title style</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227758"/>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1" y="2426400"/>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0" y="2811646"/>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3" y="2227758"/>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7" y="242256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29" y="4254273"/>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1"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0"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3" y="4254273"/>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7"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a:xfrm>
            <a:off x="381000" y="6356350"/>
            <a:ext cx="1569803" cy="365125"/>
          </a:xfrm>
        </p:spPr>
        <p:txBody>
          <a:bodyPr>
            <a:noAutofit/>
          </a:bodyPr>
          <a:lstStyle>
            <a:lvl1pPr>
              <a:defRPr>
                <a:solidFill>
                  <a:schemeClr val="accent3"/>
                </a:solidFill>
                <a:latin typeface="+mn-lt"/>
              </a:defRPr>
            </a:lvl1pPr>
          </a:lstStyle>
          <a:p>
            <a:fld id="{23480CEA-4CE7-4502-B8C0-2082C0C0EBCC}" type="datetime1">
              <a:rPr lang="en-US" smtClean="0"/>
              <a:t>9/21/2022</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a:xfrm>
            <a:off x="2871106" y="6356350"/>
            <a:ext cx="4114800" cy="365125"/>
          </a:xfrm>
        </p:spPr>
        <p:txBody>
          <a:bodyPr>
            <a:noAutofit/>
          </a:bodyPr>
          <a:lstStyle>
            <a:lvl1pPr>
              <a:defRPr>
                <a:solidFill>
                  <a:schemeClr val="accent3"/>
                </a:solidFill>
                <a:latin typeface="+mn-lt"/>
              </a:defRPr>
            </a:lvl1pPr>
          </a:lstStyle>
          <a:p>
            <a:r>
              <a:rPr lang="en-US"/>
              <a:t>Supporting FCP the workforce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4" y="6356350"/>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0"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6" y="187997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0"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2" y="5333432"/>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2" y="3651505"/>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3" y="4976359"/>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15441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ole team">
    <p:bg>
      <p:bgPr>
        <a:solidFill>
          <a:schemeClr val="accent2"/>
        </a:solidFill>
        <a:effectLst/>
      </p:bgPr>
    </p:bg>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2" cy="1325563"/>
          </a:xfrm>
        </p:spPr>
        <p:txBody>
          <a:bodyPr lIns="0" anchor="b">
            <a:noAutofit/>
          </a:bodyPr>
          <a:lstStyle>
            <a:lvl1pPr>
              <a:defRPr sz="4800" b="1">
                <a:latin typeface="+mj-lt"/>
              </a:defRPr>
            </a:lvl1pPr>
          </a:lstStyle>
          <a:p>
            <a:r>
              <a:rPr lang="en-US"/>
              <a:t>Click to edit Master title style</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0"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29"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7"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5"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5"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0"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29"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7"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5"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5"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18" name="Date Placeholder 17">
            <a:extLst>
              <a:ext uri="{FF2B5EF4-FFF2-40B4-BE49-F238E27FC236}">
                <a16:creationId xmlns:a16="http://schemas.microsoft.com/office/drawing/2014/main" id="{30445668-2DC5-E84C-8B16-922BC95F13F2}"/>
              </a:ext>
            </a:extLst>
          </p:cNvPr>
          <p:cNvSpPr>
            <a:spLocks noGrp="1"/>
          </p:cNvSpPr>
          <p:nvPr>
            <p:ph type="dt" sz="half" idx="25"/>
          </p:nvPr>
        </p:nvSpPr>
        <p:spPr/>
        <p:txBody>
          <a:bodyPr>
            <a:noAutofit/>
          </a:bodyPr>
          <a:lstStyle>
            <a:lvl1pPr>
              <a:defRPr>
                <a:solidFill>
                  <a:schemeClr val="accent3"/>
                </a:solidFill>
                <a:latin typeface="+mn-lt"/>
              </a:defRPr>
            </a:lvl1pPr>
          </a:lstStyle>
          <a:p>
            <a:fld id="{548FF0B8-4CB0-41A4-9A6A-4BA97BFC4110}" type="datetime1">
              <a:rPr lang="en-US" smtClean="0"/>
              <a:t>9/21/2022</a:t>
            </a:fld>
            <a:endParaRPr lang="en-US" dirty="0"/>
          </a:p>
        </p:txBody>
      </p:sp>
      <p:sp>
        <p:nvSpPr>
          <p:cNvPr id="22" name="Footer Placeholder 21">
            <a:extLst>
              <a:ext uri="{FF2B5EF4-FFF2-40B4-BE49-F238E27FC236}">
                <a16:creationId xmlns:a16="http://schemas.microsoft.com/office/drawing/2014/main" id="{D9227732-A878-814C-8621-64ED1B2CCF9F}"/>
              </a:ext>
            </a:extLst>
          </p:cNvPr>
          <p:cNvSpPr>
            <a:spLocks noGrp="1"/>
          </p:cNvSpPr>
          <p:nvPr>
            <p:ph type="ftr" sz="quarter" idx="26"/>
          </p:nvPr>
        </p:nvSpPr>
        <p:spPr/>
        <p:txBody>
          <a:bodyPr>
            <a:noAutofit/>
          </a:bodyPr>
          <a:lstStyle>
            <a:lvl1pPr>
              <a:defRPr>
                <a:solidFill>
                  <a:schemeClr val="accent3"/>
                </a:solidFill>
                <a:latin typeface="+mn-lt"/>
              </a:defRPr>
            </a:lvl1pPr>
          </a:lstStyle>
          <a:p>
            <a:r>
              <a:rPr lang="en-US"/>
              <a:t>Supporting FCP the workforce</a:t>
            </a:r>
            <a:endParaRPr lang="en-US" dirty="0"/>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005721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tx2"/>
                </a:solidFill>
                <a:latin typeface="+mn-lt"/>
              </a:defRPr>
            </a:lvl1pPr>
          </a:lstStyle>
          <a:p>
            <a:fld id="{8D8C8FCF-8D26-451C-8436-77075C2F9348}" type="datetime1">
              <a:rPr lang="en-US" smtClean="0"/>
              <a:t>9/21/2022</a:t>
            </a:fld>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tx2"/>
                </a:solidFill>
                <a:latin typeface="+mn-lt"/>
              </a:defRPr>
            </a:lvl1pPr>
          </a:lstStyle>
          <a:p>
            <a:r>
              <a:rPr lang="en-US"/>
              <a:t>Supporting FCP the workforce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60" r:id="rId5"/>
    <p:sldLayoutId id="2147483661" r:id="rId6"/>
    <p:sldLayoutId id="2147483654" r:id="rId7"/>
    <p:sldLayoutId id="2147483658" r:id="rId8"/>
    <p:sldLayoutId id="2147483662" r:id="rId9"/>
    <p:sldLayoutId id="2147483663" r:id="rId10"/>
    <p:sldLayoutId id="2147483664" r:id="rId11"/>
    <p:sldLayoutId id="2147483665" r:id="rId12"/>
    <p:sldLayoutId id="2147483666"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tx2"/>
                </a:solidFill>
                <a:latin typeface="+mn-lt"/>
              </a:defRPr>
            </a:lvl1pPr>
          </a:lstStyle>
          <a:p>
            <a:fld id="{B562DF68-3089-814D-8A14-C651FE91885E}" type="datetime1">
              <a:rPr lang="en-US" smtClean="0"/>
              <a:pPr/>
              <a:t>9/21/2022</a:t>
            </a:fld>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tx2"/>
                </a:solidFill>
                <a:latin typeface="+mn-lt"/>
              </a:defRPr>
            </a:lvl1pPr>
          </a:lstStyle>
          <a:p>
            <a:r>
              <a:rPr lang="en-US" dirty="0"/>
              <a:t>PRESENTATION TITLE</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74" r:id="rId1"/>
    <p:sldLayoutId id="2147483673" r:id="rId2"/>
    <p:sldLayoutId id="2147483670" r:id="rId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england.nhs.uk/publication/example-job-descriptions-for-allied-health-professional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csp.org.uk/system/files/documents/2022-06/what_fcp_offers_you_june2022.pdf" TargetMode="External"/><Relationship Id="rId7" Type="http://schemas.openxmlformats.org/officeDocument/2006/relationships/hyperlink" Target="https://www.england.nhs.uk/wp-content/uploads/2021/12/B1218-network-contract-directed-enhanced-service-contract-specification-2021-22-dec-21.pdf" TargetMode="External"/><Relationship Id="rId2" Type="http://schemas.openxmlformats.org/officeDocument/2006/relationships/hyperlink" Target="https://www.csp.org.uk/system/files/publication_files/FCP%20service%20evaluation%20resource%20FINAL%20Aug22.pdf" TargetMode="External"/><Relationship Id="rId1" Type="http://schemas.openxmlformats.org/officeDocument/2006/relationships/slideLayout" Target="../slideLayouts/slideLayout6.xml"/><Relationship Id="rId6" Type="http://schemas.openxmlformats.org/officeDocument/2006/relationships/hyperlink" Target="https://www.csp.org.uk/system/files/publication_files/FCP_GP%20Support%20Pack%20June22.pdf" TargetMode="External"/><Relationship Id="rId5" Type="http://schemas.openxmlformats.org/officeDocument/2006/relationships/hyperlink" Target="https://www.hee.nhs.uk/sites/default/files/documents/FCP%20How%20to%20Guide%20v21%20040919%20-%202.pdf" TargetMode="External"/><Relationship Id="rId4" Type="http://schemas.openxmlformats.org/officeDocument/2006/relationships/hyperlink" Target="https://view.officeapps.live.com/op/view.aspx?src=https%3A%2F%2Fwww.csp.org.uk%2Fsystem%2Ffiles%2Fdocuments%2F2022-05%2Ffcp_implementation_checklist_-_csp_example_may22.doc&amp;wdOrigin=BROWSELIN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a:xfrm>
            <a:off x="1582162" y="1199339"/>
            <a:ext cx="9779183" cy="1325563"/>
          </a:xfrm>
        </p:spPr>
        <p:txBody>
          <a:bodyPr anchor="b">
            <a:normAutofit/>
          </a:bodyPr>
          <a:lstStyle/>
          <a:p>
            <a:r>
              <a:rPr lang="en-US" dirty="0"/>
              <a:t>Supporting the </a:t>
            </a:r>
            <a:r>
              <a:rPr lang="en-US" sz="5400" dirty="0"/>
              <a:t>FCP</a:t>
            </a:r>
            <a:r>
              <a:rPr lang="en-US" dirty="0"/>
              <a:t> workforce</a:t>
            </a:r>
          </a:p>
        </p:txBody>
      </p:sp>
      <p:pic>
        <p:nvPicPr>
          <p:cNvPr id="11" name="Picture 10" descr="Text&#10;&#10;Description automatically generated with low confidence">
            <a:extLst>
              <a:ext uri="{FF2B5EF4-FFF2-40B4-BE49-F238E27FC236}">
                <a16:creationId xmlns:a16="http://schemas.microsoft.com/office/drawing/2014/main" id="{2C909CFB-5E32-4B40-BDC9-C92C54FAF8DC}"/>
              </a:ext>
            </a:extLst>
          </p:cNvPr>
          <p:cNvPicPr>
            <a:picLocks noChangeAspect="1"/>
          </p:cNvPicPr>
          <p:nvPr/>
        </p:nvPicPr>
        <p:blipFill>
          <a:blip r:embed="rId3"/>
          <a:stretch>
            <a:fillRect/>
          </a:stretch>
        </p:blipFill>
        <p:spPr>
          <a:xfrm>
            <a:off x="4862409" y="5595415"/>
            <a:ext cx="3218688" cy="1142634"/>
          </a:xfrm>
          <a:prstGeom prst="rect">
            <a:avLst/>
          </a:prstGeom>
          <a:noFill/>
        </p:spPr>
      </p:pic>
      <p:pic>
        <p:nvPicPr>
          <p:cNvPr id="5" name="Picture 4" descr="Text&#10;&#10;Description automatically generated">
            <a:extLst>
              <a:ext uri="{FF2B5EF4-FFF2-40B4-BE49-F238E27FC236}">
                <a16:creationId xmlns:a16="http://schemas.microsoft.com/office/drawing/2014/main" id="{7DFBC6D9-004B-49F4-9FD3-B1A5C5B74A9A}"/>
              </a:ext>
            </a:extLst>
          </p:cNvPr>
          <p:cNvPicPr>
            <a:picLocks noChangeAspect="1"/>
          </p:cNvPicPr>
          <p:nvPr/>
        </p:nvPicPr>
        <p:blipFill>
          <a:blip r:embed="rId4"/>
          <a:stretch>
            <a:fillRect/>
          </a:stretch>
        </p:blipFill>
        <p:spPr>
          <a:xfrm>
            <a:off x="8602328" y="5398375"/>
            <a:ext cx="2269906" cy="1323100"/>
          </a:xfrm>
          <a:prstGeom prst="rect">
            <a:avLst/>
          </a:prstGeom>
          <a:noFill/>
        </p:spPr>
      </p:pic>
      <p:sp>
        <p:nvSpPr>
          <p:cNvPr id="3" name="Subtitle 2">
            <a:extLst>
              <a:ext uri="{FF2B5EF4-FFF2-40B4-BE49-F238E27FC236}">
                <a16:creationId xmlns:a16="http://schemas.microsoft.com/office/drawing/2014/main" id="{A068D447-28D3-4F5F-B2DC-FD67E9015868}"/>
              </a:ext>
            </a:extLst>
          </p:cNvPr>
          <p:cNvSpPr>
            <a:spLocks noGrp="1"/>
          </p:cNvSpPr>
          <p:nvPr>
            <p:ph idx="11"/>
          </p:nvPr>
        </p:nvSpPr>
        <p:spPr>
          <a:xfrm>
            <a:off x="1582162" y="2917525"/>
            <a:ext cx="8221057" cy="1142633"/>
          </a:xfrm>
        </p:spPr>
        <p:txBody>
          <a:bodyPr>
            <a:normAutofit/>
          </a:bodyPr>
          <a:lstStyle/>
          <a:p>
            <a:pPr algn="ctr"/>
            <a:r>
              <a:rPr lang="en-US" sz="2000" dirty="0"/>
              <a:t>Olivia Allen – Physiotherapy Ambassador</a:t>
            </a:r>
          </a:p>
          <a:p>
            <a:pPr algn="ctr"/>
            <a:r>
              <a:rPr lang="en-US" sz="2000" dirty="0"/>
              <a:t>Karen Usher – Paramedic Ambassador</a:t>
            </a:r>
          </a:p>
          <a:p>
            <a:pPr algn="ctr"/>
            <a:endParaRPr lang="en-US" sz="2000" dirty="0"/>
          </a:p>
        </p:txBody>
      </p:sp>
      <p:sp>
        <p:nvSpPr>
          <p:cNvPr id="24" name="Slide Number Placeholder 9">
            <a:extLst>
              <a:ext uri="{FF2B5EF4-FFF2-40B4-BE49-F238E27FC236}">
                <a16:creationId xmlns:a16="http://schemas.microsoft.com/office/drawing/2014/main" id="{1AE3B30F-62A3-6BD6-B8B5-CBFE6D671C09}"/>
              </a:ext>
            </a:extLst>
          </p:cNvPr>
          <p:cNvSpPr>
            <a:spLocks noGrp="1"/>
          </p:cNvSpPr>
          <p:nvPr>
            <p:ph type="sldNum" sz="quarter" idx="4"/>
          </p:nvPr>
        </p:nvSpPr>
        <p:spPr>
          <a:xfrm>
            <a:off x="10153276" y="6356350"/>
            <a:ext cx="1657723" cy="365125"/>
          </a:xfrm>
        </p:spPr>
        <p:txBody>
          <a:bodyPr/>
          <a:lstStyle/>
          <a:p>
            <a:pPr>
              <a:spcAft>
                <a:spcPts val="600"/>
              </a:spcAft>
            </a:pPr>
            <a:fld id="{294A09A9-5501-47C1-A89A-A340965A2BE2}" type="slidenum">
              <a:rPr lang="en-US" smtClean="0"/>
              <a:pPr>
                <a:spcAft>
                  <a:spcPts val="600"/>
                </a:spcAft>
              </a:pPr>
              <a:t>1</a:t>
            </a:fld>
            <a:endParaRPr lang="en-US"/>
          </a:p>
        </p:txBody>
      </p:sp>
    </p:spTree>
    <p:extLst>
      <p:ext uri="{BB962C8B-B14F-4D97-AF65-F5344CB8AC3E}">
        <p14:creationId xmlns:p14="http://schemas.microsoft.com/office/powerpoint/2010/main" val="2259308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1202954" y="501650"/>
            <a:ext cx="9779183" cy="717518"/>
          </a:xfrm>
        </p:spPr>
        <p:txBody>
          <a:bodyPr/>
          <a:lstStyle/>
          <a:p>
            <a:pPr algn="ctr"/>
            <a:r>
              <a:rPr lang="en-US" dirty="0"/>
              <a:t>Multi-professional FCP Role</a:t>
            </a:r>
          </a:p>
        </p:txBody>
      </p:sp>
      <p:sp>
        <p:nvSpPr>
          <p:cNvPr id="5" name="Footer Placeholder 4">
            <a:extLst>
              <a:ext uri="{FF2B5EF4-FFF2-40B4-BE49-F238E27FC236}">
                <a16:creationId xmlns:a16="http://schemas.microsoft.com/office/drawing/2014/main" id="{6209FEB4-4C5C-EB43-9696-7B42453DB79B}"/>
              </a:ext>
            </a:extLst>
          </p:cNvPr>
          <p:cNvSpPr>
            <a:spLocks noGrp="1"/>
          </p:cNvSpPr>
          <p:nvPr>
            <p:ph type="ftr" sz="quarter" idx="3"/>
          </p:nvPr>
        </p:nvSpPr>
        <p:spPr>
          <a:xfrm>
            <a:off x="4038600" y="6356350"/>
            <a:ext cx="4114800" cy="365125"/>
          </a:xfrm>
        </p:spPr>
        <p:txBody>
          <a:bodyPr/>
          <a:lstStyle/>
          <a:p>
            <a:r>
              <a:rPr lang="en-US" dirty="0"/>
              <a:t>Supporting FCP the workforce</a:t>
            </a:r>
          </a:p>
        </p:txBody>
      </p:sp>
      <p:sp>
        <p:nvSpPr>
          <p:cNvPr id="6" name="Slide Number Placeholder 5">
            <a:extLst>
              <a:ext uri="{FF2B5EF4-FFF2-40B4-BE49-F238E27FC236}">
                <a16:creationId xmlns:a16="http://schemas.microsoft.com/office/drawing/2014/main" id="{60D470D0-6D64-5E42-9515-048F8779CD5E}"/>
              </a:ext>
            </a:extLst>
          </p:cNvPr>
          <p:cNvSpPr>
            <a:spLocks noGrp="1"/>
          </p:cNvSpPr>
          <p:nvPr>
            <p:ph type="sldNum" sz="quarter" idx="4"/>
          </p:nvPr>
        </p:nvSpPr>
        <p:spPr>
          <a:xfrm>
            <a:off x="10153276" y="6356350"/>
            <a:ext cx="1657723" cy="365125"/>
          </a:xfrm>
        </p:spPr>
        <p:txBody>
          <a:bodyPr/>
          <a:lstStyle/>
          <a:p>
            <a:fld id="{294A09A9-5501-47C1-A89A-A340965A2BE2}" type="slidenum">
              <a:rPr lang="en-US" smtClean="0"/>
              <a:pPr/>
              <a:t>2</a:t>
            </a:fld>
            <a:endParaRPr lang="en-US" dirty="0"/>
          </a:p>
        </p:txBody>
      </p:sp>
      <p:pic>
        <p:nvPicPr>
          <p:cNvPr id="9" name="Picture 8" descr="Aerial of healthcare colleagues">
            <a:extLst>
              <a:ext uri="{FF2B5EF4-FFF2-40B4-BE49-F238E27FC236}">
                <a16:creationId xmlns:a16="http://schemas.microsoft.com/office/drawing/2014/main" id="{5B0E6A0B-52BF-4CF3-81E1-CE0F197DADEB}"/>
              </a:ext>
            </a:extLst>
          </p:cNvPr>
          <p:cNvPicPr>
            <a:picLocks noChangeAspect="1"/>
          </p:cNvPicPr>
          <p:nvPr/>
        </p:nvPicPr>
        <p:blipFill rotWithShape="1">
          <a:blip r:embed="rId3"/>
          <a:srcRect l="35920"/>
          <a:stretch/>
        </p:blipFill>
        <p:spPr>
          <a:xfrm>
            <a:off x="3044890" y="1404301"/>
            <a:ext cx="4959221" cy="4952049"/>
          </a:xfrm>
          <a:prstGeom prst="rect">
            <a:avLst/>
          </a:prstGeom>
        </p:spPr>
      </p:pic>
    </p:spTree>
    <p:extLst>
      <p:ext uri="{BB962C8B-B14F-4D97-AF65-F5344CB8AC3E}">
        <p14:creationId xmlns:p14="http://schemas.microsoft.com/office/powerpoint/2010/main" val="1325608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1167491" y="323056"/>
            <a:ext cx="9779183" cy="763588"/>
          </a:xfrm>
        </p:spPr>
        <p:txBody>
          <a:bodyPr anchor="b">
            <a:normAutofit/>
          </a:bodyPr>
          <a:lstStyle/>
          <a:p>
            <a:r>
              <a:rPr lang="en-US" dirty="0"/>
              <a:t>NHS Long Term Plan (2019)</a:t>
            </a:r>
          </a:p>
        </p:txBody>
      </p:sp>
      <p:sp>
        <p:nvSpPr>
          <p:cNvPr id="5" name="Footer Placeholder 4">
            <a:extLst>
              <a:ext uri="{FF2B5EF4-FFF2-40B4-BE49-F238E27FC236}">
                <a16:creationId xmlns:a16="http://schemas.microsoft.com/office/drawing/2014/main" id="{6209FEB4-4C5C-EB43-9696-7B42453DB79B}"/>
              </a:ext>
            </a:extLst>
          </p:cNvPr>
          <p:cNvSpPr>
            <a:spLocks noGrp="1"/>
          </p:cNvSpPr>
          <p:nvPr>
            <p:ph type="ftr" sz="quarter" idx="3"/>
          </p:nvPr>
        </p:nvSpPr>
        <p:spPr>
          <a:xfrm>
            <a:off x="4038600" y="6356350"/>
            <a:ext cx="4114800" cy="365125"/>
          </a:xfrm>
        </p:spPr>
        <p:txBody>
          <a:bodyPr anchor="ctr">
            <a:normAutofit/>
          </a:bodyPr>
          <a:lstStyle/>
          <a:p>
            <a:pPr>
              <a:spcAft>
                <a:spcPts val="600"/>
              </a:spcAft>
            </a:pPr>
            <a:r>
              <a:rPr lang="en-US" dirty="0"/>
              <a:t>Supporting the AHP workforce</a:t>
            </a:r>
          </a:p>
        </p:txBody>
      </p:sp>
      <p:sp>
        <p:nvSpPr>
          <p:cNvPr id="6" name="Slide Number Placeholder 5">
            <a:extLst>
              <a:ext uri="{FF2B5EF4-FFF2-40B4-BE49-F238E27FC236}">
                <a16:creationId xmlns:a16="http://schemas.microsoft.com/office/drawing/2014/main" id="{60D470D0-6D64-5E42-9515-048F8779CD5E}"/>
              </a:ext>
            </a:extLst>
          </p:cNvPr>
          <p:cNvSpPr>
            <a:spLocks noGrp="1"/>
          </p:cNvSpPr>
          <p:nvPr>
            <p:ph type="sldNum" sz="quarter" idx="4"/>
          </p:nvPr>
        </p:nvSpPr>
        <p:spPr>
          <a:xfrm>
            <a:off x="10153276" y="6356350"/>
            <a:ext cx="1657723" cy="365125"/>
          </a:xfrm>
        </p:spPr>
        <p:txBody>
          <a:bodyPr anchor="ctr">
            <a:normAutofit/>
          </a:bodyPr>
          <a:lstStyle/>
          <a:p>
            <a:pPr>
              <a:spcAft>
                <a:spcPts val="600"/>
              </a:spcAft>
            </a:pPr>
            <a:fld id="{294A09A9-5501-47C1-A89A-A340965A2BE2}" type="slidenum">
              <a:rPr lang="en-US" smtClean="0"/>
              <a:pPr>
                <a:spcAft>
                  <a:spcPts val="600"/>
                </a:spcAft>
              </a:pPr>
              <a:t>3</a:t>
            </a:fld>
            <a:endParaRPr lang="en-US"/>
          </a:p>
        </p:txBody>
      </p:sp>
      <p:graphicFrame>
        <p:nvGraphicFramePr>
          <p:cNvPr id="19" name="Content Placeholder 2">
            <a:extLst>
              <a:ext uri="{FF2B5EF4-FFF2-40B4-BE49-F238E27FC236}">
                <a16:creationId xmlns:a16="http://schemas.microsoft.com/office/drawing/2014/main" id="{194DF730-738F-44E7-451E-3411A5A817AE}"/>
              </a:ext>
            </a:extLst>
          </p:cNvPr>
          <p:cNvGraphicFramePr>
            <a:graphicFrameLocks noGrp="1"/>
          </p:cNvGraphicFramePr>
          <p:nvPr>
            <p:ph idx="1"/>
            <p:extLst>
              <p:ext uri="{D42A27DB-BD31-4B8C-83A1-F6EECF244321}">
                <p14:modId xmlns:p14="http://schemas.microsoft.com/office/powerpoint/2010/main" val="2363774061"/>
              </p:ext>
            </p:extLst>
          </p:nvPr>
        </p:nvGraphicFramePr>
        <p:xfrm>
          <a:off x="1167493" y="2087561"/>
          <a:ext cx="9779182" cy="4065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TextBox 27">
            <a:extLst>
              <a:ext uri="{FF2B5EF4-FFF2-40B4-BE49-F238E27FC236}">
                <a16:creationId xmlns:a16="http://schemas.microsoft.com/office/drawing/2014/main" id="{FAF896C0-54D6-4DD3-88D0-E1E0299F53E6}"/>
              </a:ext>
            </a:extLst>
          </p:cNvPr>
          <p:cNvSpPr txBox="1"/>
          <p:nvPr/>
        </p:nvSpPr>
        <p:spPr>
          <a:xfrm>
            <a:off x="1231510" y="1219199"/>
            <a:ext cx="9542508" cy="665161"/>
          </a:xfrm>
          <a:prstGeom prst="rect">
            <a:avLst/>
          </a:prstGeom>
          <a:noFill/>
        </p:spPr>
        <p:txBody>
          <a:bodyPr wrap="square" rtlCol="0">
            <a:spAutoFit/>
          </a:bodyPr>
          <a:lstStyle/>
          <a:p>
            <a:r>
              <a:rPr lang="en-GB" b="0" i="0" dirty="0">
                <a:solidFill>
                  <a:schemeClr val="accent1"/>
                </a:solidFill>
                <a:effectLst/>
                <a:latin typeface="Lato" panose="020F0502020204030203" pitchFamily="34" charset="0"/>
              </a:rPr>
              <a:t>In line with the </a:t>
            </a:r>
            <a:r>
              <a:rPr lang="en-GB" b="0" i="1" dirty="0">
                <a:solidFill>
                  <a:schemeClr val="accent1"/>
                </a:solidFill>
                <a:effectLst/>
                <a:latin typeface="Lato" panose="020F0502020204030203" pitchFamily="34" charset="0"/>
              </a:rPr>
              <a:t>Forward View </a:t>
            </a:r>
            <a:r>
              <a:rPr lang="en-GB" b="0" i="0" dirty="0">
                <a:solidFill>
                  <a:schemeClr val="accent1"/>
                </a:solidFill>
                <a:effectLst/>
                <a:latin typeface="Lato" panose="020F0502020204030203" pitchFamily="34" charset="0"/>
              </a:rPr>
              <a:t>and the </a:t>
            </a:r>
            <a:r>
              <a:rPr lang="en-GB" b="0" i="1" dirty="0">
                <a:solidFill>
                  <a:schemeClr val="accent1"/>
                </a:solidFill>
                <a:effectLst/>
                <a:latin typeface="Lato" panose="020F0502020204030203" pitchFamily="34" charset="0"/>
              </a:rPr>
              <a:t>General practice forward view</a:t>
            </a:r>
            <a:r>
              <a:rPr lang="en-GB" b="0" i="0" dirty="0">
                <a:solidFill>
                  <a:schemeClr val="accent1"/>
                </a:solidFill>
                <a:effectLst/>
                <a:latin typeface="Lato" panose="020F0502020204030203" pitchFamily="34" charset="0"/>
              </a:rPr>
              <a:t>, improving care outside hospitals is one of the headline commitments in the plan.</a:t>
            </a:r>
            <a:endParaRPr lang="en-GB" dirty="0">
              <a:solidFill>
                <a:schemeClr val="accent1"/>
              </a:solidFill>
            </a:endParaRPr>
          </a:p>
        </p:txBody>
      </p:sp>
    </p:spTree>
    <p:extLst>
      <p:ext uri="{BB962C8B-B14F-4D97-AF65-F5344CB8AC3E}">
        <p14:creationId xmlns:p14="http://schemas.microsoft.com/office/powerpoint/2010/main" val="1707551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F65A7-995A-9F45-891C-82D9B9D40801}"/>
              </a:ext>
            </a:extLst>
          </p:cNvPr>
          <p:cNvSpPr>
            <a:spLocks noGrp="1"/>
          </p:cNvSpPr>
          <p:nvPr>
            <p:ph type="title"/>
          </p:nvPr>
        </p:nvSpPr>
        <p:spPr>
          <a:xfrm>
            <a:off x="1889961" y="1791018"/>
            <a:ext cx="8412079" cy="2810460"/>
          </a:xfrm>
        </p:spPr>
        <p:txBody>
          <a:bodyPr>
            <a:normAutofit fontScale="90000"/>
          </a:bodyPr>
          <a:lstStyle/>
          <a:p>
            <a:r>
              <a:rPr lang="en-GB" sz="4400" dirty="0"/>
              <a:t>The result will be the creation – for the first time since the NHS was set up in 1948 – of fully integrated community-based health care.</a:t>
            </a:r>
            <a:br>
              <a:rPr lang="en-GB" sz="4400" dirty="0"/>
            </a:br>
            <a:endParaRPr lang="en-US" sz="4400" dirty="0"/>
          </a:p>
        </p:txBody>
      </p:sp>
      <p:sp>
        <p:nvSpPr>
          <p:cNvPr id="13" name="Text Placeholder 5">
            <a:extLst>
              <a:ext uri="{FF2B5EF4-FFF2-40B4-BE49-F238E27FC236}">
                <a16:creationId xmlns:a16="http://schemas.microsoft.com/office/drawing/2014/main" id="{6118A1B7-08BA-6B43-BBA8-952377DF944D}"/>
              </a:ext>
            </a:extLst>
          </p:cNvPr>
          <p:cNvSpPr>
            <a:spLocks noGrp="1"/>
          </p:cNvSpPr>
          <p:nvPr>
            <p:ph type="body" sz="quarter" idx="13"/>
          </p:nvPr>
        </p:nvSpPr>
        <p:spPr>
          <a:xfrm>
            <a:off x="731094" y="267129"/>
            <a:ext cx="1364297" cy="1094521"/>
          </a:xfrm>
        </p:spPr>
        <p:txBody>
          <a:bodyPr/>
          <a:lstStyle/>
          <a:p>
            <a:r>
              <a:rPr lang="en-US" dirty="0"/>
              <a:t>“</a:t>
            </a:r>
          </a:p>
        </p:txBody>
      </p:sp>
      <p:sp>
        <p:nvSpPr>
          <p:cNvPr id="7" name="Text Placeholder 6">
            <a:extLst>
              <a:ext uri="{FF2B5EF4-FFF2-40B4-BE49-F238E27FC236}">
                <a16:creationId xmlns:a16="http://schemas.microsoft.com/office/drawing/2014/main" id="{E178654B-08C9-4C41-8BEC-DFB720245862}"/>
              </a:ext>
            </a:extLst>
          </p:cNvPr>
          <p:cNvSpPr>
            <a:spLocks noGrp="1"/>
          </p:cNvSpPr>
          <p:nvPr>
            <p:ph type="body" sz="quarter" idx="14"/>
          </p:nvPr>
        </p:nvSpPr>
        <p:spPr>
          <a:xfrm>
            <a:off x="5556250" y="4574039"/>
            <a:ext cx="3511550" cy="679450"/>
          </a:xfrm>
        </p:spPr>
        <p:txBody>
          <a:bodyPr/>
          <a:lstStyle/>
          <a:p>
            <a:r>
              <a:rPr lang="en-US" dirty="0"/>
              <a:t>NHS England</a:t>
            </a:r>
          </a:p>
          <a:p>
            <a:endParaRPr lang="en-US" dirty="0"/>
          </a:p>
        </p:txBody>
      </p:sp>
      <p:sp>
        <p:nvSpPr>
          <p:cNvPr id="14" name="Text Placeholder 7">
            <a:extLst>
              <a:ext uri="{FF2B5EF4-FFF2-40B4-BE49-F238E27FC236}">
                <a16:creationId xmlns:a16="http://schemas.microsoft.com/office/drawing/2014/main" id="{A1F17760-D90A-AB46-A4E0-31B2684E3F5E}"/>
              </a:ext>
            </a:extLst>
          </p:cNvPr>
          <p:cNvSpPr>
            <a:spLocks noGrp="1"/>
          </p:cNvSpPr>
          <p:nvPr>
            <p:ph type="body" sz="quarter" idx="15"/>
          </p:nvPr>
        </p:nvSpPr>
        <p:spPr>
          <a:xfrm>
            <a:off x="9363726" y="3917275"/>
            <a:ext cx="1364297" cy="1094521"/>
          </a:xfrm>
        </p:spPr>
        <p:txBody>
          <a:bodyPr/>
          <a:lstStyle/>
          <a:p>
            <a:r>
              <a:rPr lang="en-US" dirty="0"/>
              <a:t>”</a:t>
            </a:r>
          </a:p>
        </p:txBody>
      </p:sp>
      <p:sp>
        <p:nvSpPr>
          <p:cNvPr id="4" name="Footer Placeholder 3">
            <a:extLst>
              <a:ext uri="{FF2B5EF4-FFF2-40B4-BE49-F238E27FC236}">
                <a16:creationId xmlns:a16="http://schemas.microsoft.com/office/drawing/2014/main" id="{6E4EA976-8646-0143-BA18-8675E6FA5EB7}"/>
              </a:ext>
            </a:extLst>
          </p:cNvPr>
          <p:cNvSpPr>
            <a:spLocks noGrp="1"/>
          </p:cNvSpPr>
          <p:nvPr>
            <p:ph type="ftr" sz="quarter" idx="11"/>
          </p:nvPr>
        </p:nvSpPr>
        <p:spPr/>
        <p:txBody>
          <a:bodyPr/>
          <a:lstStyle/>
          <a:p>
            <a:r>
              <a:rPr lang="en-US" sz="1200" dirty="0"/>
              <a:t>Supporting the FCP workforce</a:t>
            </a:r>
            <a:endParaRPr lang="en-US" dirty="0"/>
          </a:p>
        </p:txBody>
      </p:sp>
      <p:sp>
        <p:nvSpPr>
          <p:cNvPr id="5" name="Slide Number Placeholder 4">
            <a:extLst>
              <a:ext uri="{FF2B5EF4-FFF2-40B4-BE49-F238E27FC236}">
                <a16:creationId xmlns:a16="http://schemas.microsoft.com/office/drawing/2014/main" id="{7003A5E2-8F37-D546-BCD9-24A2037BB54D}"/>
              </a:ext>
            </a:extLst>
          </p:cNvPr>
          <p:cNvSpPr>
            <a:spLocks noGrp="1"/>
          </p:cNvSpPr>
          <p:nvPr>
            <p:ph type="sldNum" sz="quarter" idx="12"/>
          </p:nvPr>
        </p:nvSpPr>
        <p:spPr/>
        <p:txBody>
          <a:bodyPr/>
          <a:lstStyle/>
          <a:p>
            <a:fld id="{294A09A9-5501-47C1-A89A-A340965A2BE2}" type="slidenum">
              <a:rPr lang="en-US" smtClean="0"/>
              <a:pPr/>
              <a:t>4</a:t>
            </a:fld>
            <a:endParaRPr lang="en-US" dirty="0"/>
          </a:p>
        </p:txBody>
      </p:sp>
    </p:spTree>
    <p:extLst>
      <p:ext uri="{BB962C8B-B14F-4D97-AF65-F5344CB8AC3E}">
        <p14:creationId xmlns:p14="http://schemas.microsoft.com/office/powerpoint/2010/main" val="2639983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1167492" y="381000"/>
            <a:ext cx="9779183" cy="1325563"/>
          </a:xfrm>
        </p:spPr>
        <p:txBody>
          <a:bodyPr anchor="b">
            <a:normAutofit/>
          </a:bodyPr>
          <a:lstStyle/>
          <a:p>
            <a:r>
              <a:rPr lang="en-US" dirty="0"/>
              <a:t>Additional Roles Reimbursement</a:t>
            </a:r>
          </a:p>
        </p:txBody>
      </p:sp>
      <p:sp>
        <p:nvSpPr>
          <p:cNvPr id="5" name="Footer Placeholder 4">
            <a:extLst>
              <a:ext uri="{FF2B5EF4-FFF2-40B4-BE49-F238E27FC236}">
                <a16:creationId xmlns:a16="http://schemas.microsoft.com/office/drawing/2014/main" id="{6209FEB4-4C5C-EB43-9696-7B42453DB79B}"/>
              </a:ext>
            </a:extLst>
          </p:cNvPr>
          <p:cNvSpPr>
            <a:spLocks noGrp="1"/>
          </p:cNvSpPr>
          <p:nvPr>
            <p:ph type="ftr" sz="quarter" idx="3"/>
          </p:nvPr>
        </p:nvSpPr>
        <p:spPr>
          <a:xfrm>
            <a:off x="4038600" y="6356350"/>
            <a:ext cx="4114800" cy="365125"/>
          </a:xfrm>
        </p:spPr>
        <p:txBody>
          <a:bodyPr anchor="ctr">
            <a:normAutofit/>
          </a:bodyPr>
          <a:lstStyle/>
          <a:p>
            <a:pPr>
              <a:spcAft>
                <a:spcPts val="600"/>
              </a:spcAft>
            </a:pPr>
            <a:r>
              <a:rPr lang="en-US" sz="1200" dirty="0"/>
              <a:t>Supporting the FCP workforce</a:t>
            </a:r>
            <a:endParaRPr lang="en-US" dirty="0"/>
          </a:p>
        </p:txBody>
      </p:sp>
      <p:sp>
        <p:nvSpPr>
          <p:cNvPr id="6" name="Slide Number Placeholder 5">
            <a:extLst>
              <a:ext uri="{FF2B5EF4-FFF2-40B4-BE49-F238E27FC236}">
                <a16:creationId xmlns:a16="http://schemas.microsoft.com/office/drawing/2014/main" id="{60D470D0-6D64-5E42-9515-048F8779CD5E}"/>
              </a:ext>
            </a:extLst>
          </p:cNvPr>
          <p:cNvSpPr>
            <a:spLocks noGrp="1"/>
          </p:cNvSpPr>
          <p:nvPr>
            <p:ph type="sldNum" sz="quarter" idx="4"/>
          </p:nvPr>
        </p:nvSpPr>
        <p:spPr>
          <a:xfrm>
            <a:off x="10153276" y="6356350"/>
            <a:ext cx="1657723" cy="365125"/>
          </a:xfrm>
        </p:spPr>
        <p:txBody>
          <a:bodyPr anchor="ctr">
            <a:normAutofit/>
          </a:bodyPr>
          <a:lstStyle/>
          <a:p>
            <a:pPr>
              <a:spcAft>
                <a:spcPts val="600"/>
              </a:spcAft>
            </a:pPr>
            <a:fld id="{294A09A9-5501-47C1-A89A-A340965A2BE2}" type="slidenum">
              <a:rPr lang="en-US" smtClean="0"/>
              <a:pPr>
                <a:spcAft>
                  <a:spcPts val="600"/>
                </a:spcAft>
              </a:pPr>
              <a:t>5</a:t>
            </a:fld>
            <a:endParaRPr lang="en-US"/>
          </a:p>
        </p:txBody>
      </p:sp>
      <p:graphicFrame>
        <p:nvGraphicFramePr>
          <p:cNvPr id="8" name="Content Placeholder 2">
            <a:extLst>
              <a:ext uri="{FF2B5EF4-FFF2-40B4-BE49-F238E27FC236}">
                <a16:creationId xmlns:a16="http://schemas.microsoft.com/office/drawing/2014/main" id="{DCAA6C6B-2198-C254-6CEE-E39DB6C26A3C}"/>
              </a:ext>
            </a:extLst>
          </p:cNvPr>
          <p:cNvGraphicFramePr>
            <a:graphicFrameLocks noGrp="1"/>
          </p:cNvGraphicFramePr>
          <p:nvPr>
            <p:ph idx="1"/>
            <p:extLst>
              <p:ext uri="{D42A27DB-BD31-4B8C-83A1-F6EECF244321}">
                <p14:modId xmlns:p14="http://schemas.microsoft.com/office/powerpoint/2010/main" val="1752274370"/>
              </p:ext>
            </p:extLst>
          </p:nvPr>
        </p:nvGraphicFramePr>
        <p:xfrm>
          <a:off x="1404840" y="3324789"/>
          <a:ext cx="8748436" cy="3031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7CE9818E-C76F-4766-8524-9F62AAAB2410}"/>
              </a:ext>
            </a:extLst>
          </p:cNvPr>
          <p:cNvSpPr txBox="1"/>
          <p:nvPr/>
        </p:nvSpPr>
        <p:spPr>
          <a:xfrm>
            <a:off x="1404840" y="1847461"/>
            <a:ext cx="8933478" cy="1477328"/>
          </a:xfrm>
          <a:prstGeom prst="rect">
            <a:avLst/>
          </a:prstGeom>
          <a:noFill/>
        </p:spPr>
        <p:txBody>
          <a:bodyPr wrap="square" rtlCol="0">
            <a:spAutoFit/>
          </a:bodyPr>
          <a:lstStyle/>
          <a:p>
            <a:r>
              <a:rPr lang="en-GB" dirty="0"/>
              <a:t>The Network Contract DES Additional Roles Reimbursement Scheme provides funding to support the expansion of workforce within primary care by an additional 26,000 roles by 2023/24. Through PCNs, general practice will be able to access funding via this scheme, allowing them to support the recruitment or engagement of services for a wide range of roles:</a:t>
            </a:r>
          </a:p>
        </p:txBody>
      </p:sp>
    </p:spTree>
    <p:extLst>
      <p:ext uri="{BB962C8B-B14F-4D97-AF65-F5344CB8AC3E}">
        <p14:creationId xmlns:p14="http://schemas.microsoft.com/office/powerpoint/2010/main" val="6978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1167492" y="381000"/>
            <a:ext cx="9779183" cy="1325563"/>
          </a:xfrm>
        </p:spPr>
        <p:txBody>
          <a:bodyPr/>
          <a:lstStyle/>
          <a:p>
            <a:r>
              <a:rPr lang="en-GB" sz="4800" b="1" dirty="0">
                <a:effectLst/>
                <a:latin typeface="Frutiger LT W01_65 Bold1475746"/>
              </a:rPr>
              <a:t>FCP’s in Primary Care Networks</a:t>
            </a:r>
            <a:endParaRPr lang="en-US" dirty="0"/>
          </a:p>
        </p:txBody>
      </p:sp>
      <p:sp>
        <p:nvSpPr>
          <p:cNvPr id="3" name="Content Placeholder 2">
            <a:extLst>
              <a:ext uri="{FF2B5EF4-FFF2-40B4-BE49-F238E27FC236}">
                <a16:creationId xmlns:a16="http://schemas.microsoft.com/office/drawing/2014/main" id="{22788C46-D0BC-4307-AE55-7601A139E7CB}"/>
              </a:ext>
            </a:extLst>
          </p:cNvPr>
          <p:cNvSpPr>
            <a:spLocks noGrp="1"/>
          </p:cNvSpPr>
          <p:nvPr>
            <p:ph idx="1"/>
          </p:nvPr>
        </p:nvSpPr>
        <p:spPr>
          <a:xfrm>
            <a:off x="1072243" y="2019301"/>
            <a:ext cx="9779182" cy="4067174"/>
          </a:xfrm>
        </p:spPr>
        <p:txBody>
          <a:bodyPr vert="horz" lIns="91440" tIns="45720" rIns="91440" bIns="45720" rtlCol="0" anchor="t">
            <a:normAutofit/>
          </a:bodyPr>
          <a:lstStyle/>
          <a:p>
            <a:pPr fontAlgn="base"/>
            <a:endParaRPr lang="en-GB" sz="2800" dirty="0">
              <a:effectLst/>
            </a:endParaRPr>
          </a:p>
          <a:p>
            <a:pPr fontAlgn="base"/>
            <a:r>
              <a:rPr lang="en-GB" sz="2800" u="sng" dirty="0">
                <a:effectLst/>
                <a:hlinkClick r:id="rId3">
                  <a:extLst>
                    <a:ext uri="{A12FA001-AC4F-418D-AE19-62706E023703}">
                      <ahyp:hlinkClr xmlns:ahyp="http://schemas.microsoft.com/office/drawing/2018/hyperlinkcolor" val="tx"/>
                    </a:ext>
                  </a:extLst>
                </a:hlinkClick>
              </a:rPr>
              <a:t>First Contact Physiotherapists</a:t>
            </a:r>
            <a:endParaRPr lang="en-GB" sz="2800" dirty="0">
              <a:effectLst/>
            </a:endParaRPr>
          </a:p>
          <a:p>
            <a:pPr fontAlgn="base"/>
            <a:r>
              <a:rPr lang="en-GB" sz="2800" u="sng" dirty="0">
                <a:effectLst/>
                <a:hlinkClick r:id="rId3">
                  <a:extLst>
                    <a:ext uri="{A12FA001-AC4F-418D-AE19-62706E023703}">
                      <ahyp:hlinkClr xmlns:ahyp="http://schemas.microsoft.com/office/drawing/2018/hyperlinkcolor" val="tx"/>
                    </a:ext>
                  </a:extLst>
                </a:hlinkClick>
              </a:rPr>
              <a:t>First Contact Occupational Therapists</a:t>
            </a:r>
            <a:endParaRPr lang="en-GB" sz="2800" dirty="0">
              <a:effectLst/>
            </a:endParaRPr>
          </a:p>
          <a:p>
            <a:pPr fontAlgn="base"/>
            <a:r>
              <a:rPr lang="en-GB" sz="2800" u="sng" dirty="0">
                <a:effectLst/>
                <a:hlinkClick r:id="rId3">
                  <a:extLst>
                    <a:ext uri="{A12FA001-AC4F-418D-AE19-62706E023703}">
                      <ahyp:hlinkClr xmlns:ahyp="http://schemas.microsoft.com/office/drawing/2018/hyperlinkcolor" val="tx"/>
                    </a:ext>
                  </a:extLst>
                </a:hlinkClick>
              </a:rPr>
              <a:t>First Contact Podiatrists</a:t>
            </a:r>
            <a:endParaRPr lang="en-GB" sz="2800" dirty="0">
              <a:effectLst/>
            </a:endParaRPr>
          </a:p>
          <a:p>
            <a:pPr fontAlgn="base"/>
            <a:r>
              <a:rPr lang="en-GB" sz="2800" u="sng" dirty="0">
                <a:effectLst/>
                <a:hlinkClick r:id="rId3">
                  <a:extLst>
                    <a:ext uri="{A12FA001-AC4F-418D-AE19-62706E023703}">
                      <ahyp:hlinkClr xmlns:ahyp="http://schemas.microsoft.com/office/drawing/2018/hyperlinkcolor" val="tx"/>
                    </a:ext>
                  </a:extLst>
                </a:hlinkClick>
              </a:rPr>
              <a:t>First Contact Dieticians</a:t>
            </a:r>
            <a:endParaRPr lang="en-GB" sz="2800" dirty="0">
              <a:effectLst/>
            </a:endParaRPr>
          </a:p>
          <a:p>
            <a:pPr fontAlgn="base"/>
            <a:r>
              <a:rPr lang="en-GB" u="sng" dirty="0"/>
              <a:t>First Contact Paramedics</a:t>
            </a:r>
            <a:endParaRPr lang="en-GB" sz="2800" u="sng" dirty="0">
              <a:effectLst/>
            </a:endParaRPr>
          </a:p>
          <a:p>
            <a:pPr fontAlgn="base"/>
            <a:endParaRPr lang="en-GB" sz="2800" dirty="0">
              <a:effectLst/>
            </a:endParaRPr>
          </a:p>
        </p:txBody>
      </p:sp>
      <p:sp>
        <p:nvSpPr>
          <p:cNvPr id="5" name="Footer Placeholder 4">
            <a:extLst>
              <a:ext uri="{FF2B5EF4-FFF2-40B4-BE49-F238E27FC236}">
                <a16:creationId xmlns:a16="http://schemas.microsoft.com/office/drawing/2014/main" id="{6209FEB4-4C5C-EB43-9696-7B42453DB79B}"/>
              </a:ext>
            </a:extLst>
          </p:cNvPr>
          <p:cNvSpPr>
            <a:spLocks noGrp="1"/>
          </p:cNvSpPr>
          <p:nvPr>
            <p:ph type="ftr" sz="quarter" idx="3"/>
          </p:nvPr>
        </p:nvSpPr>
        <p:spPr>
          <a:xfrm>
            <a:off x="4038600" y="6356350"/>
            <a:ext cx="4114800" cy="365125"/>
          </a:xfrm>
        </p:spPr>
        <p:txBody>
          <a:bodyPr/>
          <a:lstStyle/>
          <a:p>
            <a:r>
              <a:rPr lang="en-US"/>
              <a:t>Supporting FCP the workforce</a:t>
            </a:r>
            <a:endParaRPr lang="en-US" dirty="0"/>
          </a:p>
        </p:txBody>
      </p:sp>
      <p:sp>
        <p:nvSpPr>
          <p:cNvPr id="6" name="Slide Number Placeholder 5">
            <a:extLst>
              <a:ext uri="{FF2B5EF4-FFF2-40B4-BE49-F238E27FC236}">
                <a16:creationId xmlns:a16="http://schemas.microsoft.com/office/drawing/2014/main" id="{60D470D0-6D64-5E42-9515-048F8779CD5E}"/>
              </a:ext>
            </a:extLst>
          </p:cNvPr>
          <p:cNvSpPr>
            <a:spLocks noGrp="1"/>
          </p:cNvSpPr>
          <p:nvPr>
            <p:ph type="sldNum" sz="quarter" idx="4"/>
          </p:nvPr>
        </p:nvSpPr>
        <p:spPr>
          <a:xfrm>
            <a:off x="10153276" y="6356350"/>
            <a:ext cx="1657723" cy="365125"/>
          </a:xfrm>
        </p:spPr>
        <p:txBody>
          <a:bodyPr/>
          <a:lstStyle/>
          <a:p>
            <a:fld id="{294A09A9-5501-47C1-A89A-A340965A2BE2}" type="slidenum">
              <a:rPr lang="en-US" smtClean="0"/>
              <a:pPr/>
              <a:t>6</a:t>
            </a:fld>
            <a:endParaRPr lang="en-US" dirty="0"/>
          </a:p>
        </p:txBody>
      </p:sp>
    </p:spTree>
    <p:extLst>
      <p:ext uri="{BB962C8B-B14F-4D97-AF65-F5344CB8AC3E}">
        <p14:creationId xmlns:p14="http://schemas.microsoft.com/office/powerpoint/2010/main" val="1207667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1206408" y="567081"/>
            <a:ext cx="9779183" cy="767449"/>
          </a:xfrm>
        </p:spPr>
        <p:txBody>
          <a:bodyPr anchor="b">
            <a:normAutofit/>
          </a:bodyPr>
          <a:lstStyle/>
          <a:p>
            <a:r>
              <a:rPr lang="en-US" dirty="0"/>
              <a:t>The Multi-professional FCP role</a:t>
            </a:r>
          </a:p>
        </p:txBody>
      </p:sp>
      <p:sp>
        <p:nvSpPr>
          <p:cNvPr id="5" name="Footer Placeholder 4">
            <a:extLst>
              <a:ext uri="{FF2B5EF4-FFF2-40B4-BE49-F238E27FC236}">
                <a16:creationId xmlns:a16="http://schemas.microsoft.com/office/drawing/2014/main" id="{6209FEB4-4C5C-EB43-9696-7B42453DB79B}"/>
              </a:ext>
            </a:extLst>
          </p:cNvPr>
          <p:cNvSpPr>
            <a:spLocks noGrp="1"/>
          </p:cNvSpPr>
          <p:nvPr>
            <p:ph type="ftr" sz="quarter" idx="3"/>
          </p:nvPr>
        </p:nvSpPr>
        <p:spPr>
          <a:xfrm>
            <a:off x="4038600" y="6356350"/>
            <a:ext cx="4114800" cy="365125"/>
          </a:xfrm>
        </p:spPr>
        <p:txBody>
          <a:bodyPr anchor="ctr">
            <a:normAutofit/>
          </a:bodyPr>
          <a:lstStyle/>
          <a:p>
            <a:pPr>
              <a:spcAft>
                <a:spcPts val="600"/>
              </a:spcAft>
            </a:pPr>
            <a:r>
              <a:rPr lang="en-US"/>
              <a:t>Supporting FCP the workforce</a:t>
            </a:r>
          </a:p>
        </p:txBody>
      </p:sp>
      <p:sp>
        <p:nvSpPr>
          <p:cNvPr id="6" name="Slide Number Placeholder 5">
            <a:extLst>
              <a:ext uri="{FF2B5EF4-FFF2-40B4-BE49-F238E27FC236}">
                <a16:creationId xmlns:a16="http://schemas.microsoft.com/office/drawing/2014/main" id="{60D470D0-6D64-5E42-9515-048F8779CD5E}"/>
              </a:ext>
            </a:extLst>
          </p:cNvPr>
          <p:cNvSpPr>
            <a:spLocks noGrp="1"/>
          </p:cNvSpPr>
          <p:nvPr>
            <p:ph type="sldNum" sz="quarter" idx="4"/>
          </p:nvPr>
        </p:nvSpPr>
        <p:spPr>
          <a:xfrm>
            <a:off x="10153276" y="6356350"/>
            <a:ext cx="1657723" cy="365125"/>
          </a:xfrm>
        </p:spPr>
        <p:txBody>
          <a:bodyPr anchor="ctr">
            <a:normAutofit/>
          </a:bodyPr>
          <a:lstStyle/>
          <a:p>
            <a:pPr>
              <a:spcAft>
                <a:spcPts val="600"/>
              </a:spcAft>
            </a:pPr>
            <a:fld id="{294A09A9-5501-47C1-A89A-A340965A2BE2}" type="slidenum">
              <a:rPr lang="en-US" smtClean="0"/>
              <a:pPr>
                <a:spcAft>
                  <a:spcPts val="600"/>
                </a:spcAft>
              </a:pPr>
              <a:t>7</a:t>
            </a:fld>
            <a:endParaRPr lang="en-US"/>
          </a:p>
        </p:txBody>
      </p:sp>
      <p:graphicFrame>
        <p:nvGraphicFramePr>
          <p:cNvPr id="8" name="Content Placeholder 2">
            <a:extLst>
              <a:ext uri="{FF2B5EF4-FFF2-40B4-BE49-F238E27FC236}">
                <a16:creationId xmlns:a16="http://schemas.microsoft.com/office/drawing/2014/main" id="{072601EC-7722-C6C9-C245-E0301258F15A}"/>
              </a:ext>
            </a:extLst>
          </p:cNvPr>
          <p:cNvGraphicFramePr>
            <a:graphicFrameLocks noGrp="1"/>
          </p:cNvGraphicFramePr>
          <p:nvPr>
            <p:ph idx="1"/>
            <p:extLst>
              <p:ext uri="{D42A27DB-BD31-4B8C-83A1-F6EECF244321}">
                <p14:modId xmlns:p14="http://schemas.microsoft.com/office/powerpoint/2010/main" val="2896406193"/>
              </p:ext>
            </p:extLst>
          </p:nvPr>
        </p:nvGraphicFramePr>
        <p:xfrm>
          <a:off x="1167493" y="1977082"/>
          <a:ext cx="9779182" cy="2482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a:extLst>
              <a:ext uri="{FF2B5EF4-FFF2-40B4-BE49-F238E27FC236}">
                <a16:creationId xmlns:a16="http://schemas.microsoft.com/office/drawing/2014/main" id="{B15C1FD7-118B-4542-8348-A3074E6F9D98}"/>
              </a:ext>
            </a:extLst>
          </p:cNvPr>
          <p:cNvGrpSpPr/>
          <p:nvPr/>
        </p:nvGrpSpPr>
        <p:grpSpPr>
          <a:xfrm>
            <a:off x="1167493" y="4460033"/>
            <a:ext cx="9857014" cy="1343607"/>
            <a:chOff x="0" y="1674105"/>
            <a:chExt cx="9857014" cy="1343607"/>
          </a:xfrm>
        </p:grpSpPr>
        <p:sp>
          <p:nvSpPr>
            <p:cNvPr id="9" name="Rectangle: Rounded Corners 8">
              <a:extLst>
                <a:ext uri="{FF2B5EF4-FFF2-40B4-BE49-F238E27FC236}">
                  <a16:creationId xmlns:a16="http://schemas.microsoft.com/office/drawing/2014/main" id="{D82D3E33-BBE6-40B7-814F-C91F661C0A7D}"/>
                </a:ext>
              </a:extLst>
            </p:cNvPr>
            <p:cNvSpPr/>
            <p:nvPr/>
          </p:nvSpPr>
          <p:spPr>
            <a:xfrm>
              <a:off x="0" y="1674105"/>
              <a:ext cx="9779182" cy="134360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ctangle: Rounded Corners 4">
              <a:extLst>
                <a:ext uri="{FF2B5EF4-FFF2-40B4-BE49-F238E27FC236}">
                  <a16:creationId xmlns:a16="http://schemas.microsoft.com/office/drawing/2014/main" id="{0ACAF6E8-2902-487B-A3C5-D9108E5ABE12}"/>
                </a:ext>
              </a:extLst>
            </p:cNvPr>
            <p:cNvSpPr txBox="1"/>
            <p:nvPr/>
          </p:nvSpPr>
          <p:spPr>
            <a:xfrm>
              <a:off x="151624" y="1794109"/>
              <a:ext cx="9705390" cy="1103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algn="ctr" defTabSz="844550">
                <a:lnSpc>
                  <a:spcPct val="90000"/>
                </a:lnSpc>
                <a:spcBef>
                  <a:spcPct val="0"/>
                </a:spcBef>
                <a:spcAft>
                  <a:spcPct val="35000"/>
                </a:spcAft>
              </a:pPr>
              <a:r>
                <a:rPr lang="en-US" sz="1900" dirty="0" err="1"/>
                <a:t>Standardisation</a:t>
              </a:r>
              <a:r>
                <a:rPr lang="en-US" sz="1900" dirty="0"/>
                <a:t> </a:t>
              </a:r>
              <a:r>
                <a:rPr lang="en-US" sz="1900" kern="1200" dirty="0"/>
                <a:t>of quality provided across multiple professions at this level of practice.</a:t>
              </a:r>
              <a:r>
                <a:rPr lang="en-US" sz="1900" dirty="0"/>
                <a:t>  </a:t>
              </a:r>
              <a:endParaRPr lang="en-US" sz="1900" kern="1200" dirty="0"/>
            </a:p>
          </p:txBody>
        </p:sp>
      </p:grpSp>
    </p:spTree>
    <p:extLst>
      <p:ext uri="{BB962C8B-B14F-4D97-AF65-F5344CB8AC3E}">
        <p14:creationId xmlns:p14="http://schemas.microsoft.com/office/powerpoint/2010/main" val="2388683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1167492" y="381000"/>
            <a:ext cx="9779183" cy="1325563"/>
          </a:xfrm>
        </p:spPr>
        <p:txBody>
          <a:bodyPr anchor="b">
            <a:normAutofit/>
          </a:bodyPr>
          <a:lstStyle/>
          <a:p>
            <a:r>
              <a:rPr lang="en-US"/>
              <a:t>Key messages</a:t>
            </a:r>
          </a:p>
        </p:txBody>
      </p:sp>
      <p:sp>
        <p:nvSpPr>
          <p:cNvPr id="5" name="Footer Placeholder 4">
            <a:extLst>
              <a:ext uri="{FF2B5EF4-FFF2-40B4-BE49-F238E27FC236}">
                <a16:creationId xmlns:a16="http://schemas.microsoft.com/office/drawing/2014/main" id="{6209FEB4-4C5C-EB43-9696-7B42453DB79B}"/>
              </a:ext>
            </a:extLst>
          </p:cNvPr>
          <p:cNvSpPr>
            <a:spLocks noGrp="1"/>
          </p:cNvSpPr>
          <p:nvPr>
            <p:ph type="ftr" sz="quarter" idx="3"/>
          </p:nvPr>
        </p:nvSpPr>
        <p:spPr>
          <a:xfrm>
            <a:off x="4038600" y="6356350"/>
            <a:ext cx="4114800" cy="365125"/>
          </a:xfrm>
        </p:spPr>
        <p:txBody>
          <a:bodyPr anchor="ctr">
            <a:normAutofit/>
          </a:bodyPr>
          <a:lstStyle/>
          <a:p>
            <a:pPr>
              <a:spcAft>
                <a:spcPts val="600"/>
              </a:spcAft>
            </a:pPr>
            <a:r>
              <a:rPr lang="en-US" dirty="0"/>
              <a:t>Supporting FCP the workforce</a:t>
            </a:r>
            <a:endParaRPr lang="en-US"/>
          </a:p>
        </p:txBody>
      </p:sp>
      <p:sp>
        <p:nvSpPr>
          <p:cNvPr id="6" name="Slide Number Placeholder 5">
            <a:extLst>
              <a:ext uri="{FF2B5EF4-FFF2-40B4-BE49-F238E27FC236}">
                <a16:creationId xmlns:a16="http://schemas.microsoft.com/office/drawing/2014/main" id="{60D470D0-6D64-5E42-9515-048F8779CD5E}"/>
              </a:ext>
            </a:extLst>
          </p:cNvPr>
          <p:cNvSpPr>
            <a:spLocks noGrp="1"/>
          </p:cNvSpPr>
          <p:nvPr>
            <p:ph type="sldNum" sz="quarter" idx="4"/>
          </p:nvPr>
        </p:nvSpPr>
        <p:spPr>
          <a:xfrm>
            <a:off x="10153276" y="6356350"/>
            <a:ext cx="1657723" cy="365125"/>
          </a:xfrm>
        </p:spPr>
        <p:txBody>
          <a:bodyPr anchor="ctr">
            <a:normAutofit/>
          </a:bodyPr>
          <a:lstStyle/>
          <a:p>
            <a:pPr>
              <a:spcAft>
                <a:spcPts val="600"/>
              </a:spcAft>
            </a:pPr>
            <a:fld id="{294A09A9-5501-47C1-A89A-A340965A2BE2}" type="slidenum">
              <a:rPr lang="en-US" smtClean="0"/>
              <a:pPr>
                <a:spcAft>
                  <a:spcPts val="600"/>
                </a:spcAft>
              </a:pPr>
              <a:t>8</a:t>
            </a:fld>
            <a:endParaRPr lang="en-US"/>
          </a:p>
        </p:txBody>
      </p:sp>
      <p:graphicFrame>
        <p:nvGraphicFramePr>
          <p:cNvPr id="8" name="Content Placeholder 2">
            <a:extLst>
              <a:ext uri="{FF2B5EF4-FFF2-40B4-BE49-F238E27FC236}">
                <a16:creationId xmlns:a16="http://schemas.microsoft.com/office/drawing/2014/main" id="{FD25D5C2-8635-8705-0509-0AF1064B8C53}"/>
              </a:ext>
            </a:extLst>
          </p:cNvPr>
          <p:cNvGraphicFramePr>
            <a:graphicFrameLocks noGrp="1"/>
          </p:cNvGraphicFramePr>
          <p:nvPr>
            <p:ph idx="1"/>
            <p:extLst>
              <p:ext uri="{D42A27DB-BD31-4B8C-83A1-F6EECF244321}">
                <p14:modId xmlns:p14="http://schemas.microsoft.com/office/powerpoint/2010/main" val="2287949012"/>
              </p:ext>
            </p:extLst>
          </p:nvPr>
        </p:nvGraphicFramePr>
        <p:xfrm>
          <a:off x="1167493" y="2017467"/>
          <a:ext cx="9779182" cy="3366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2531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1A202-23A3-4F3A-AA92-0172C8D2DA06}"/>
              </a:ext>
            </a:extLst>
          </p:cNvPr>
          <p:cNvSpPr>
            <a:spLocks noGrp="1"/>
          </p:cNvSpPr>
          <p:nvPr>
            <p:ph type="title"/>
          </p:nvPr>
        </p:nvSpPr>
        <p:spPr>
          <a:xfrm>
            <a:off x="1167492" y="914400"/>
            <a:ext cx="9779183" cy="792163"/>
          </a:xfrm>
        </p:spPr>
        <p:txBody>
          <a:bodyPr anchor="b">
            <a:normAutofit/>
          </a:bodyPr>
          <a:lstStyle/>
          <a:p>
            <a:r>
              <a:rPr lang="en-US" dirty="0"/>
              <a:t>References</a:t>
            </a:r>
          </a:p>
        </p:txBody>
      </p:sp>
      <p:sp>
        <p:nvSpPr>
          <p:cNvPr id="5" name="Footer Placeholder 4">
            <a:extLst>
              <a:ext uri="{FF2B5EF4-FFF2-40B4-BE49-F238E27FC236}">
                <a16:creationId xmlns:a16="http://schemas.microsoft.com/office/drawing/2014/main" id="{03FD8152-D9C3-204A-9444-45CD4F180EB4}"/>
              </a:ext>
            </a:extLst>
          </p:cNvPr>
          <p:cNvSpPr>
            <a:spLocks noGrp="1"/>
          </p:cNvSpPr>
          <p:nvPr>
            <p:ph type="ftr" sz="quarter" idx="3"/>
          </p:nvPr>
        </p:nvSpPr>
        <p:spPr>
          <a:xfrm>
            <a:off x="4038600" y="6356350"/>
            <a:ext cx="4114800" cy="365125"/>
          </a:xfrm>
        </p:spPr>
        <p:txBody>
          <a:bodyPr anchor="ctr">
            <a:normAutofit/>
          </a:bodyPr>
          <a:lstStyle/>
          <a:p>
            <a:pPr>
              <a:spcAft>
                <a:spcPts val="600"/>
              </a:spcAft>
            </a:pPr>
            <a:r>
              <a:rPr lang="en-US"/>
              <a:t>Supporting FCP the workforce</a:t>
            </a:r>
          </a:p>
        </p:txBody>
      </p:sp>
      <p:sp>
        <p:nvSpPr>
          <p:cNvPr id="6" name="Slide Number Placeholder 5">
            <a:extLst>
              <a:ext uri="{FF2B5EF4-FFF2-40B4-BE49-F238E27FC236}">
                <a16:creationId xmlns:a16="http://schemas.microsoft.com/office/drawing/2014/main" id="{B25B7362-01DC-0E4C-9B34-0DF3FD449CAD}"/>
              </a:ext>
            </a:extLst>
          </p:cNvPr>
          <p:cNvSpPr>
            <a:spLocks noGrp="1"/>
          </p:cNvSpPr>
          <p:nvPr>
            <p:ph type="sldNum" sz="quarter" idx="4"/>
          </p:nvPr>
        </p:nvSpPr>
        <p:spPr>
          <a:xfrm>
            <a:off x="10153276" y="6356350"/>
            <a:ext cx="1657723" cy="365125"/>
          </a:xfrm>
        </p:spPr>
        <p:txBody>
          <a:bodyPr anchor="ctr">
            <a:normAutofit/>
          </a:bodyPr>
          <a:lstStyle/>
          <a:p>
            <a:pPr>
              <a:spcAft>
                <a:spcPts val="600"/>
              </a:spcAft>
            </a:pPr>
            <a:fld id="{294A09A9-5501-47C1-A89A-A340965A2BE2}" type="slidenum">
              <a:rPr lang="en-US" smtClean="0"/>
              <a:pPr>
                <a:spcAft>
                  <a:spcPts val="600"/>
                </a:spcAft>
              </a:pPr>
              <a:t>9</a:t>
            </a:fld>
            <a:endParaRPr lang="en-US"/>
          </a:p>
        </p:txBody>
      </p:sp>
      <p:sp>
        <p:nvSpPr>
          <p:cNvPr id="7" name="Content Placeholder 2">
            <a:extLst>
              <a:ext uri="{FF2B5EF4-FFF2-40B4-BE49-F238E27FC236}">
                <a16:creationId xmlns:a16="http://schemas.microsoft.com/office/drawing/2014/main" id="{D70883D7-FA36-4BD4-8F8F-AA701C03E91E}"/>
              </a:ext>
            </a:extLst>
          </p:cNvPr>
          <p:cNvSpPr>
            <a:spLocks noGrp="1"/>
          </p:cNvSpPr>
          <p:nvPr>
            <p:ph idx="1"/>
          </p:nvPr>
        </p:nvSpPr>
        <p:spPr>
          <a:xfrm>
            <a:off x="1167492" y="1870668"/>
            <a:ext cx="9779182" cy="4840533"/>
          </a:xfrm>
        </p:spPr>
        <p:txBody>
          <a:bodyPr vert="horz" lIns="91440" tIns="45720" rIns="91440" bIns="45720" rtlCol="0" anchor="t">
            <a:normAutofit/>
          </a:bodyPr>
          <a:lstStyle/>
          <a:p>
            <a:pPr marL="228600">
              <a:lnSpc>
                <a:spcPct val="107000"/>
              </a:lnSpc>
              <a:spcAft>
                <a:spcPts val="800"/>
              </a:spcAft>
            </a:pPr>
            <a:r>
              <a:rPr lang="en-US" sz="1800" dirty="0">
                <a:effectLst/>
                <a:ea typeface="Calibri" panose="020F0502020204030204" pitchFamily="34" charset="0"/>
                <a:cs typeface="Times New Roman" panose="02020603050405020304" pitchFamily="18" charset="0"/>
              </a:rPr>
              <a:t>Principles of First contact physiotherapy: a resource to support service evaluation: </a:t>
            </a:r>
            <a:r>
              <a:rPr lang="en-GB" sz="1800" u="sng" dirty="0">
                <a:solidFill>
                  <a:srgbClr val="0563C1"/>
                </a:solidFill>
                <a:effectLst/>
                <a:ea typeface="Calibri" panose="020F0502020204030204" pitchFamily="34" charset="0"/>
                <a:cs typeface="Times New Roman" panose="02020603050405020304" pitchFamily="18" charset="0"/>
                <a:hlinkClick r:id="rId2"/>
              </a:rPr>
              <a:t>FCP service evaluation resource FINAL Aug22.pdf (csp.org.uk)</a:t>
            </a:r>
            <a:endParaRPr lang="en-GB" sz="1800" b="0" u="sng" dirty="0">
              <a:solidFill>
                <a:srgbClr val="0563C1"/>
              </a:solidFill>
              <a:effectLst/>
              <a:ea typeface="Calibri" panose="020F0502020204030204" pitchFamily="34" charset="0"/>
              <a:cs typeface="Times New Roman" panose="02020603050405020304" pitchFamily="18" charset="0"/>
              <a:hlinkClick r:id="rId3"/>
            </a:endParaRPr>
          </a:p>
          <a:p>
            <a:pPr marL="228600">
              <a:lnSpc>
                <a:spcPct val="107000"/>
              </a:lnSpc>
              <a:spcAft>
                <a:spcPts val="800"/>
              </a:spcAft>
            </a:pPr>
            <a:r>
              <a:rPr lang="en-GB" sz="1800" b="0" u="sng" dirty="0">
                <a:solidFill>
                  <a:srgbClr val="0563C1"/>
                </a:solidFill>
                <a:effectLst/>
                <a:ea typeface="Calibri" panose="020F0502020204030204" pitchFamily="34" charset="0"/>
                <a:cs typeface="Times New Roman" panose="02020603050405020304" pitchFamily="18" charset="0"/>
                <a:hlinkClick r:id="rId3"/>
              </a:rPr>
              <a:t>what_fcp_offers_you_june2022.pdf (csp.org.uk)</a:t>
            </a:r>
            <a:r>
              <a:rPr lang="en-GB" sz="1800" b="0" u="sng" dirty="0">
                <a:solidFill>
                  <a:srgbClr val="0563C1"/>
                </a:solidFill>
                <a:effectLst/>
                <a:ea typeface="Calibri" panose="020F0502020204030204" pitchFamily="34" charset="0"/>
                <a:cs typeface="Times New Roman" panose="02020603050405020304" pitchFamily="18" charset="0"/>
              </a:rPr>
              <a:t> what an </a:t>
            </a:r>
            <a:r>
              <a:rPr lang="en-GB" sz="1800" b="0" u="sng" dirty="0" err="1">
                <a:solidFill>
                  <a:srgbClr val="0563C1"/>
                </a:solidFill>
                <a:effectLst/>
                <a:ea typeface="Calibri" panose="020F0502020204030204" pitchFamily="34" charset="0"/>
                <a:cs typeface="Times New Roman" panose="02020603050405020304" pitchFamily="18" charset="0"/>
              </a:rPr>
              <a:t>fcp</a:t>
            </a:r>
            <a:r>
              <a:rPr lang="en-GB" sz="1800" b="0" u="sng" dirty="0">
                <a:solidFill>
                  <a:srgbClr val="0563C1"/>
                </a:solidFill>
                <a:effectLst/>
                <a:ea typeface="Calibri" panose="020F0502020204030204" pitchFamily="34" charset="0"/>
                <a:cs typeface="Times New Roman" panose="02020603050405020304" pitchFamily="18" charset="0"/>
              </a:rPr>
              <a:t> </a:t>
            </a:r>
            <a:r>
              <a:rPr lang="en-GB" sz="1800" b="0" u="sng">
                <a:solidFill>
                  <a:srgbClr val="0563C1"/>
                </a:solidFill>
                <a:effectLst/>
                <a:ea typeface="Calibri" panose="020F0502020204030204" pitchFamily="34" charset="0"/>
                <a:cs typeface="Times New Roman" panose="02020603050405020304" pitchFamily="18" charset="0"/>
              </a:rPr>
              <a:t>offers you?</a:t>
            </a:r>
            <a:endParaRPr lang="en-GB" sz="1800" dirty="0">
              <a:effectLst/>
              <a:ea typeface="Calibri" panose="020F0502020204030204" pitchFamily="34" charset="0"/>
              <a:cs typeface="Times New Roman" panose="02020603050405020304" pitchFamily="18" charset="0"/>
            </a:endParaRPr>
          </a:p>
          <a:p>
            <a:pPr marL="228600">
              <a:lnSpc>
                <a:spcPct val="107000"/>
              </a:lnSpc>
              <a:spcAft>
                <a:spcPts val="800"/>
              </a:spcAft>
            </a:pPr>
            <a:r>
              <a:rPr lang="en-GB" sz="1800" dirty="0">
                <a:effectLst/>
                <a:ea typeface="Calibri" panose="020F0502020204030204" pitchFamily="34" charset="0"/>
                <a:cs typeface="Times New Roman" panose="02020603050405020304" pitchFamily="18" charset="0"/>
              </a:rPr>
              <a:t>FCP service Implementation checklist (CSP, )</a:t>
            </a:r>
            <a:r>
              <a:rPr lang="en-GB" sz="1800" u="sng" dirty="0">
                <a:solidFill>
                  <a:srgbClr val="0563C1"/>
                </a:solidFill>
                <a:effectLst/>
                <a:ea typeface="Calibri" panose="020F0502020204030204" pitchFamily="34" charset="0"/>
                <a:cs typeface="Times New Roman" panose="02020603050405020304" pitchFamily="18" charset="0"/>
                <a:hlinkClick r:id="rId4"/>
              </a:rPr>
              <a:t> fcp_implementation_checklist_-_csp_example_may22.doc (live.com)</a:t>
            </a:r>
            <a:r>
              <a:rPr lang="en-GB" sz="1800" dirty="0">
                <a:effectLst/>
                <a:ea typeface="Calibri" panose="020F0502020204030204" pitchFamily="34" charset="0"/>
                <a:cs typeface="Times New Roman" panose="02020603050405020304" pitchFamily="18" charset="0"/>
              </a:rPr>
              <a:t>  </a:t>
            </a:r>
          </a:p>
          <a:p>
            <a:pPr marL="228600">
              <a:lnSpc>
                <a:spcPct val="107000"/>
              </a:lnSpc>
              <a:spcAft>
                <a:spcPts val="800"/>
              </a:spcAft>
            </a:pPr>
            <a:r>
              <a:rPr lang="en-GB" sz="1800" dirty="0">
                <a:effectLst/>
                <a:ea typeface="Calibri" panose="020F0502020204030204" pitchFamily="34" charset="0"/>
                <a:cs typeface="Times New Roman" panose="02020603050405020304" pitchFamily="18" charset="0"/>
              </a:rPr>
              <a:t>Musculoskeletal First Contact Practitioner Services: Implementation guide: </a:t>
            </a:r>
            <a:r>
              <a:rPr lang="en-GB" sz="1800" u="sng" dirty="0" err="1">
                <a:solidFill>
                  <a:srgbClr val="0563C1"/>
                </a:solidFill>
                <a:effectLst/>
                <a:ea typeface="Calibri" panose="020F0502020204030204" pitchFamily="34" charset="0"/>
                <a:cs typeface="Times New Roman" panose="02020603050405020304" pitchFamily="18" charset="0"/>
                <a:hlinkClick r:id="rId5"/>
              </a:rPr>
              <a:t>Musculosketal</a:t>
            </a:r>
            <a:r>
              <a:rPr lang="en-GB" sz="1800" u="sng" dirty="0">
                <a:solidFill>
                  <a:srgbClr val="0563C1"/>
                </a:solidFill>
                <a:effectLst/>
                <a:ea typeface="Calibri" panose="020F0502020204030204" pitchFamily="34" charset="0"/>
                <a:cs typeface="Times New Roman" panose="02020603050405020304" pitchFamily="18" charset="0"/>
                <a:hlinkClick r:id="rId5"/>
              </a:rPr>
              <a:t> First Contact Practitioner Services – Implementation Guide (hee.nhs.uk)</a:t>
            </a:r>
            <a:endParaRPr lang="en-GB" sz="1800" dirty="0">
              <a:effectLst/>
              <a:ea typeface="Calibri" panose="020F0502020204030204" pitchFamily="34" charset="0"/>
              <a:cs typeface="Times New Roman" panose="02020603050405020304" pitchFamily="18" charset="0"/>
            </a:endParaRPr>
          </a:p>
          <a:p>
            <a:pPr marL="228600">
              <a:lnSpc>
                <a:spcPct val="107000"/>
              </a:lnSpc>
              <a:spcAft>
                <a:spcPts val="800"/>
              </a:spcAft>
            </a:pPr>
            <a:r>
              <a:rPr lang="en-GB" sz="1800" dirty="0">
                <a:effectLst/>
                <a:ea typeface="Calibri" panose="020F0502020204030204" pitchFamily="34" charset="0"/>
                <a:cs typeface="Times New Roman" panose="02020603050405020304" pitchFamily="18" charset="0"/>
              </a:rPr>
              <a:t>Quick guides to embed your FCP service (CSP)</a:t>
            </a:r>
            <a:r>
              <a:rPr lang="en-GB" sz="1800" u="sng" dirty="0">
                <a:solidFill>
                  <a:srgbClr val="0563C1"/>
                </a:solidFill>
                <a:effectLst/>
                <a:ea typeface="Calibri" panose="020F0502020204030204" pitchFamily="34" charset="0"/>
                <a:cs typeface="Times New Roman" panose="02020603050405020304" pitchFamily="18" charset="0"/>
                <a:hlinkClick r:id="rId6"/>
              </a:rPr>
              <a:t> FCP_GP Support Pack June22.pdf (csp.org.uk)</a:t>
            </a:r>
            <a:endParaRPr lang="en-GB" sz="1800" dirty="0">
              <a:effectLst/>
              <a:ea typeface="Calibri" panose="020F0502020204030204" pitchFamily="34" charset="0"/>
              <a:cs typeface="Times New Roman" panose="02020603050405020304" pitchFamily="18" charset="0"/>
            </a:endParaRPr>
          </a:p>
          <a:p>
            <a:pPr marL="228600">
              <a:lnSpc>
                <a:spcPct val="107000"/>
              </a:lnSpc>
              <a:spcAft>
                <a:spcPts val="800"/>
              </a:spcAft>
            </a:pPr>
            <a:r>
              <a:rPr lang="en-GB" sz="1800" dirty="0">
                <a:effectLst/>
                <a:ea typeface="Calibri" panose="020F0502020204030204" pitchFamily="34" charset="0"/>
                <a:cs typeface="Times New Roman" panose="02020603050405020304" pitchFamily="18" charset="0"/>
              </a:rPr>
              <a:t>Network Contract Directed Enhanced Service Contract specification 2021/22 – PCN Requirements and Entitlements (Dec 21)</a:t>
            </a:r>
            <a:r>
              <a:rPr lang="en-GB" sz="1800" u="sng" dirty="0">
                <a:solidFill>
                  <a:srgbClr val="0563C1"/>
                </a:solidFill>
                <a:effectLst/>
                <a:ea typeface="Calibri" panose="020F0502020204030204" pitchFamily="34" charset="0"/>
                <a:cs typeface="Times New Roman" panose="02020603050405020304" pitchFamily="18" charset="0"/>
                <a:hlinkClick r:id="rId7"/>
              </a:rPr>
              <a:t>NHS England Report Template 7 - no photo on cover</a:t>
            </a:r>
            <a:endParaRPr lang="en-GB" sz="1800" dirty="0">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445070695"/>
      </p:ext>
    </p:extLst>
  </p:cSld>
  <p:clrMapOvr>
    <a:masterClrMapping/>
  </p:clrMapOvr>
</p:sld>
</file>

<file path=ppt/theme/theme1.xml><?xml version="1.0" encoding="utf-8"?>
<a:theme xmlns:a="http://schemas.openxmlformats.org/drawingml/2006/main" name="Office Theme">
  <a:themeElements>
    <a:clrScheme name="Universal Color Block">
      <a:dk1>
        <a:srgbClr val="000000"/>
      </a:dk1>
      <a:lt1>
        <a:srgbClr val="FFFFFF"/>
      </a:lt1>
      <a:dk2>
        <a:srgbClr val="44546A"/>
      </a:dk2>
      <a:lt2>
        <a:srgbClr val="E7E6E6"/>
      </a:lt2>
      <a:accent1>
        <a:srgbClr val="0068FF"/>
      </a:accent1>
      <a:accent2>
        <a:srgbClr val="DAE5EF"/>
      </a:accent2>
      <a:accent3>
        <a:srgbClr val="637183"/>
      </a:accent3>
      <a:accent4>
        <a:srgbClr val="434E5E"/>
      </a:accent4>
      <a:accent5>
        <a:srgbClr val="5B9BD5"/>
      </a:accent5>
      <a:accent6>
        <a:srgbClr val="70AD47"/>
      </a:accent6>
      <a:hlink>
        <a:srgbClr val="0563C1"/>
      </a:hlink>
      <a:folHlink>
        <a:srgbClr val="954F72"/>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2.xml><?xml version="1.0" encoding="utf-8"?>
<a:theme xmlns:a="http://schemas.openxmlformats.org/drawingml/2006/main" name="Office Theme">
  <a:themeElements>
    <a:clrScheme name="Universal Color Block">
      <a:dk1>
        <a:srgbClr val="000000"/>
      </a:dk1>
      <a:lt1>
        <a:srgbClr val="FFFFFF"/>
      </a:lt1>
      <a:dk2>
        <a:srgbClr val="44546A"/>
      </a:dk2>
      <a:lt2>
        <a:srgbClr val="E7E6E6"/>
      </a:lt2>
      <a:accent1>
        <a:srgbClr val="0068FF"/>
      </a:accent1>
      <a:accent2>
        <a:srgbClr val="DAE5EF"/>
      </a:accent2>
      <a:accent3>
        <a:srgbClr val="637183"/>
      </a:accent3>
      <a:accent4>
        <a:srgbClr val="434E5E"/>
      </a:accent4>
      <a:accent5>
        <a:srgbClr val="5B9BD5"/>
      </a:accent5>
      <a:accent6>
        <a:srgbClr val="70AD47"/>
      </a:accent6>
      <a:hlink>
        <a:srgbClr val="0563C1"/>
      </a:hlink>
      <a:folHlink>
        <a:srgbClr val="954F72"/>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958ee66-8ffa-40f7-9e2b-88256118b88f" xsi:nil="true"/>
    <MediaServiceKeyPoints xmlns="0a64efc3-68dd-4163-a847-4264814e542b" xsi:nil="true"/>
    <lcf76f155ced4ddcb4097134ff3c332f xmlns="0a64efc3-68dd-4163-a847-4264814e542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80B5D010C4E4B4BB91B2209010E2AA9" ma:contentTypeVersion="16" ma:contentTypeDescription="Create a new document." ma:contentTypeScope="" ma:versionID="464a78784220a0eb7fdf21c0a29ac00b">
  <xsd:schema xmlns:xsd="http://www.w3.org/2001/XMLSchema" xmlns:xs="http://www.w3.org/2001/XMLSchema" xmlns:p="http://schemas.microsoft.com/office/2006/metadata/properties" xmlns:ns2="0a64efc3-68dd-4163-a847-4264814e542b" xmlns:ns3="0958ee66-8ffa-40f7-9e2b-88256118b88f" targetNamespace="http://schemas.microsoft.com/office/2006/metadata/properties" ma:root="true" ma:fieldsID="b9bad650c2324385d3b4ca2a50d59acb" ns2:_="" ns3:_="">
    <xsd:import namespace="0a64efc3-68dd-4163-a847-4264814e542b"/>
    <xsd:import namespace="0958ee66-8ffa-40f7-9e2b-88256118b88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64efc3-68dd-4163-a847-4264814e54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b5e471e-86a7-4573-b003-24887ebde44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958ee66-8ffa-40f7-9e2b-88256118b88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c8ad1de-20ad-4349-85d4-7fd3525840c8}" ma:internalName="TaxCatchAll" ma:showField="CatchAllData" ma:web="0958ee66-8ffa-40f7-9e2b-88256118b8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5BAB77-79E1-4739-AA51-10C9079186D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 ds:uri="0958ee66-8ffa-40f7-9e2b-88256118b88f"/>
    <ds:schemaRef ds:uri="0a64efc3-68dd-4163-a847-4264814e542b"/>
  </ds:schemaRefs>
</ds:datastoreItem>
</file>

<file path=customXml/itemProps2.xml><?xml version="1.0" encoding="utf-8"?>
<ds:datastoreItem xmlns:ds="http://schemas.openxmlformats.org/officeDocument/2006/customXml" ds:itemID="{E902BA10-B3DD-4B95-936D-7E421B598A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64efc3-68dd-4163-a847-4264814e542b"/>
    <ds:schemaRef ds:uri="0958ee66-8ffa-40f7-9e2b-88256118b8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334180-0405-413B-834A-44FA9E05ADB7}">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1314</TotalTime>
  <Words>972</Words>
  <Application>Microsoft Office PowerPoint</Application>
  <PresentationFormat>Widescreen</PresentationFormat>
  <Paragraphs>120</Paragraphs>
  <Slides>9</Slides>
  <Notes>7</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Office Theme</vt:lpstr>
      <vt:lpstr>Office Theme</vt:lpstr>
      <vt:lpstr>Supporting the FCP workforce</vt:lpstr>
      <vt:lpstr>Multi-professional FCP Role</vt:lpstr>
      <vt:lpstr>NHS Long Term Plan (2019)</vt:lpstr>
      <vt:lpstr>The result will be the creation – for the first time since the NHS was set up in 1948 – of fully integrated community-based health care. </vt:lpstr>
      <vt:lpstr>Additional Roles Reimbursement</vt:lpstr>
      <vt:lpstr>FCP’s in Primary Care Networks</vt:lpstr>
      <vt:lpstr>The Multi-professional FCP role</vt:lpstr>
      <vt:lpstr>Key messages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the workforce</dc:title>
  <dc:creator>Allen, Olivia (Suffolk NHS)</dc:creator>
  <cp:lastModifiedBy>Allen, Olivia (SNEE ICB)</cp:lastModifiedBy>
  <cp:revision>17</cp:revision>
  <dcterms:created xsi:type="dcterms:W3CDTF">2022-09-06T13:32:47Z</dcterms:created>
  <dcterms:modified xsi:type="dcterms:W3CDTF">2022-09-21T21:25:06Z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0x010100280B5D010C4E4B4BB91B2209010E2AA9</vt:lpwstr>
  </property>
  <property fmtid="{D5CDD505-2E9C-101B-9397-08002B2CF9AE}" pid="3" name="MediaServiceImageTags">
    <vt:lpwstr/>
  </property>
</Properties>
</file>