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60" r:id="rId5"/>
    <p:sldId id="259" r:id="rId6"/>
    <p:sldId id="261" r:id="rId7"/>
    <p:sldId id="264" r:id="rId8"/>
    <p:sldId id="274" r:id="rId9"/>
    <p:sldId id="263" r:id="rId10"/>
    <p:sldId id="270" r:id="rId11"/>
    <p:sldId id="262" r:id="rId12"/>
    <p:sldId id="273" r:id="rId13"/>
    <p:sldId id="285" r:id="rId14"/>
    <p:sldId id="266" r:id="rId15"/>
    <p:sldId id="265" r:id="rId16"/>
    <p:sldId id="272" r:id="rId17"/>
    <p:sldId id="267" r:id="rId18"/>
    <p:sldId id="268" r:id="rId19"/>
    <p:sldId id="269" r:id="rId20"/>
    <p:sldId id="271" r:id="rId21"/>
    <p:sldId id="275" r:id="rId22"/>
    <p:sldId id="276" r:id="rId23"/>
    <p:sldId id="279" r:id="rId24"/>
    <p:sldId id="282" r:id="rId25"/>
    <p:sldId id="280" r:id="rId26"/>
    <p:sldId id="277" r:id="rId27"/>
    <p:sldId id="281"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2142" y="-14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DFA5F-F277-45F9-8497-207BC09B7E64}" type="datetimeFigureOut">
              <a:rPr lang="en-GB" smtClean="0"/>
              <a:t>12/05/2015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E4633-6B04-4660-8535-B818CA392168}" type="slidenum">
              <a:rPr lang="en-GB" smtClean="0"/>
              <a:t>‹#›</a:t>
            </a:fld>
            <a:endParaRPr lang="en-GB"/>
          </a:p>
        </p:txBody>
      </p:sp>
    </p:spTree>
    <p:extLst>
      <p:ext uri="{BB962C8B-B14F-4D97-AF65-F5344CB8AC3E}">
        <p14:creationId xmlns:p14="http://schemas.microsoft.com/office/powerpoint/2010/main" val="417521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Microorganisms isolated from cultures of blood specimens from 553 patients with cellulitis.</a:t>
            </a:r>
          </a:p>
        </p:txBody>
      </p:sp>
    </p:spTree>
    <p:extLst>
      <p:ext uri="{BB962C8B-B14F-4D97-AF65-F5344CB8AC3E}">
        <p14:creationId xmlns:p14="http://schemas.microsoft.com/office/powerpoint/2010/main" val="304112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Microorganisms isolated from cultures of blood specimens from 553 patients with cellulitis.</a:t>
            </a:r>
          </a:p>
        </p:txBody>
      </p:sp>
    </p:spTree>
    <p:extLst>
      <p:ext uri="{BB962C8B-B14F-4D97-AF65-F5344CB8AC3E}">
        <p14:creationId xmlns:p14="http://schemas.microsoft.com/office/powerpoint/2010/main" val="191894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Purulent skin and soft tissue infections (SSTIs). Mild infection: for purulent SSTI, incision and drainage is indicated. Moderate infection: patients with purulent infection with systemic signs of infection. Severe infection: patients who have failed incision and drainage plus oral antibiotics or those with systemic signs of infection such as temperature &gt;38°C, tachycardia (heart rate &gt;90 beats per minute), tachypnea (respiratory rate &gt;24 breaths per minute) or abnormal white blood cell count (&lt;12 000 or &lt;400 cells/µL), or immunocompromised patients. Nonpurulent SSTIs. Mild infection: typical cellulitis/erysipelas with no focus of purulence. Moderate infection: typical cellulitis/erysipelas with systemic signs of infection. Severe infection: patients who have failed oral antibiotic treatment or those with systemic signs of infection (as defined above under purulent infection), or those who are immunocompromised, or those with clinical signs of deeper infection such as bullae, skin sloughing, hypotension, or evidence of organ dysfunction. Two newer agents, tedizolid and dalbavancin, are also effective agents in SSTIs, including those caused by methicillin-resistant </a:t>
            </a:r>
            <a:r>
              <a:rPr lang="en-GB" altLang="en-US" i="1">
                <a:latin typeface="Arial" panose="020B0604020202020204" pitchFamily="34" charset="0"/>
                <a:ea typeface="msgothic" charset="0"/>
                <a:cs typeface="msgothic" charset="0"/>
              </a:rPr>
              <a:t>Staphylococcus aureus</a:t>
            </a:r>
            <a:r>
              <a:rPr lang="en-GB" altLang="en-US">
                <a:latin typeface="Arial" panose="020B0604020202020204" pitchFamily="34" charset="0"/>
                <a:ea typeface="msgothic" charset="0"/>
                <a:cs typeface="msgothic" charset="0"/>
              </a:rPr>
              <a:t>, and may be approved for this indication by June 2014. Abbreviations: C &amp; S, culture and sensitivity; I &amp; D, incision and drainage; MRSA, methicillin-resistant </a:t>
            </a:r>
            <a:r>
              <a:rPr lang="en-GB" altLang="en-US" i="1">
                <a:latin typeface="Arial" panose="020B0604020202020204" pitchFamily="34" charset="0"/>
                <a:ea typeface="msgothic" charset="0"/>
                <a:cs typeface="msgothic" charset="0"/>
              </a:rPr>
              <a:t>Staphylococcus aureus</a:t>
            </a:r>
            <a:r>
              <a:rPr lang="en-GB" altLang="en-US">
                <a:latin typeface="Arial" panose="020B0604020202020204" pitchFamily="34" charset="0"/>
                <a:ea typeface="msgothic" charset="0"/>
                <a:cs typeface="msgothic" charset="0"/>
              </a:rPr>
              <a:t>; MSSA, methicillin-susceptible </a:t>
            </a:r>
            <a:r>
              <a:rPr lang="en-GB" altLang="en-US" i="1">
                <a:latin typeface="Arial" panose="020B0604020202020204" pitchFamily="34" charset="0"/>
                <a:ea typeface="msgothic" charset="0"/>
                <a:cs typeface="msgothic" charset="0"/>
              </a:rPr>
              <a:t>Staphylococcus aureus</a:t>
            </a:r>
            <a:r>
              <a:rPr lang="en-GB" altLang="en-US">
                <a:latin typeface="Arial" panose="020B0604020202020204" pitchFamily="34" charset="0"/>
                <a:ea typeface="msgothic" charset="0"/>
                <a:cs typeface="msgothic" charset="0"/>
              </a:rPr>
              <a:t>; Rx, treatment; TMP/SMX, trimethoprim-sulfamethoxazole.</a:t>
            </a:r>
          </a:p>
        </p:txBody>
      </p:sp>
    </p:spTree>
    <p:extLst>
      <p:ext uri="{BB962C8B-B14F-4D97-AF65-F5344CB8AC3E}">
        <p14:creationId xmlns:p14="http://schemas.microsoft.com/office/powerpoint/2010/main" val="325432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Purulent skin and soft tissue infections (SSTIs). Mild infection: for purulent SSTI, incision and drainage is indicated. Moderate infection: patients with purulent infection with systemic signs of infection. Severe infection: patients who have failed incision and drainage plus oral antibiotics or those with systemic signs of infection such as temperature &gt;38°C, tachycardia (heart rate &gt;90 beats per minute), tachypnea (respiratory rate &gt;24 breaths per minute) or abnormal white blood cell count (&lt;12 000 or &lt;400 cells/µL), or immunocompromised patients. Nonpurulent SSTIs. Mild infection: typical cellulitis/erysipelas with no focus of purulence. Moderate infection: typical cellulitis/erysipelas with systemic signs of infection. Severe infection: patients who have failed oral antibiotic treatment or those with systemic signs of infection (as defined above under purulent infection), or those who are immunocompromised, or those with clinical signs of deeper infection such as bullae, skin sloughing, hypotension, or evidence of organ dysfunction. Two newer agents, tedizolid and dalbavancin, are also effective agents in SSTIs, including those caused by methicillin-resistant </a:t>
            </a:r>
            <a:r>
              <a:rPr lang="en-GB" altLang="en-US" i="1">
                <a:latin typeface="Arial" panose="020B0604020202020204" pitchFamily="34" charset="0"/>
                <a:ea typeface="msgothic" charset="0"/>
                <a:cs typeface="msgothic" charset="0"/>
              </a:rPr>
              <a:t>Staphylococcus aureus</a:t>
            </a:r>
            <a:r>
              <a:rPr lang="en-GB" altLang="en-US">
                <a:latin typeface="Arial" panose="020B0604020202020204" pitchFamily="34" charset="0"/>
                <a:ea typeface="msgothic" charset="0"/>
                <a:cs typeface="msgothic" charset="0"/>
              </a:rPr>
              <a:t>, and may be approved for this indication by June 2014. Abbreviations: C &amp; S, culture and sensitivity; I &amp; D, incision and drainage; MRSA, methicillin-resistant </a:t>
            </a:r>
            <a:r>
              <a:rPr lang="en-GB" altLang="en-US" i="1">
                <a:latin typeface="Arial" panose="020B0604020202020204" pitchFamily="34" charset="0"/>
                <a:ea typeface="msgothic" charset="0"/>
                <a:cs typeface="msgothic" charset="0"/>
              </a:rPr>
              <a:t>Staphylococcus aureus</a:t>
            </a:r>
            <a:r>
              <a:rPr lang="en-GB" altLang="en-US">
                <a:latin typeface="Arial" panose="020B0604020202020204" pitchFamily="34" charset="0"/>
                <a:ea typeface="msgothic" charset="0"/>
                <a:cs typeface="msgothic" charset="0"/>
              </a:rPr>
              <a:t>; MSSA, methicillin-susceptible </a:t>
            </a:r>
            <a:r>
              <a:rPr lang="en-GB" altLang="en-US" i="1">
                <a:latin typeface="Arial" panose="020B0604020202020204" pitchFamily="34" charset="0"/>
                <a:ea typeface="msgothic" charset="0"/>
                <a:cs typeface="msgothic" charset="0"/>
              </a:rPr>
              <a:t>Staphylococcus aureus</a:t>
            </a:r>
            <a:r>
              <a:rPr lang="en-GB" altLang="en-US">
                <a:latin typeface="Arial" panose="020B0604020202020204" pitchFamily="34" charset="0"/>
                <a:ea typeface="msgothic" charset="0"/>
                <a:cs typeface="msgothic" charset="0"/>
              </a:rPr>
              <a:t>; Rx, treatment; TMP/SMX, trimethoprim-sulfamethoxazole.</a:t>
            </a:r>
          </a:p>
        </p:txBody>
      </p:sp>
    </p:spTree>
    <p:extLst>
      <p:ext uri="{BB962C8B-B14F-4D97-AF65-F5344CB8AC3E}">
        <p14:creationId xmlns:p14="http://schemas.microsoft.com/office/powerpoint/2010/main" val="66420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A016E8-9BEB-4095-AFEF-6DB74A2CF602}"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9F531F-1B3D-4E63-BDE4-3AEB7AD271A1}" type="slidenum">
              <a:rPr lang="en-GB" smtClean="0"/>
              <a:t>‹#›</a:t>
            </a:fld>
            <a:endParaRPr lang="en-GB"/>
          </a:p>
        </p:txBody>
      </p:sp>
    </p:spTree>
    <p:extLst>
      <p:ext uri="{BB962C8B-B14F-4D97-AF65-F5344CB8AC3E}">
        <p14:creationId xmlns:p14="http://schemas.microsoft.com/office/powerpoint/2010/main" val="248364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A016E8-9BEB-4095-AFEF-6DB74A2CF602}"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9F531F-1B3D-4E63-BDE4-3AEB7AD271A1}" type="slidenum">
              <a:rPr lang="en-GB" smtClean="0"/>
              <a:t>‹#›</a:t>
            </a:fld>
            <a:endParaRPr lang="en-GB"/>
          </a:p>
        </p:txBody>
      </p:sp>
    </p:spTree>
    <p:extLst>
      <p:ext uri="{BB962C8B-B14F-4D97-AF65-F5344CB8AC3E}">
        <p14:creationId xmlns:p14="http://schemas.microsoft.com/office/powerpoint/2010/main" val="403143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A016E8-9BEB-4095-AFEF-6DB74A2CF602}"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9F531F-1B3D-4E63-BDE4-3AEB7AD271A1}" type="slidenum">
              <a:rPr lang="en-GB" smtClean="0"/>
              <a:t>‹#›</a:t>
            </a:fld>
            <a:endParaRPr lang="en-GB"/>
          </a:p>
        </p:txBody>
      </p:sp>
    </p:spTree>
    <p:extLst>
      <p:ext uri="{BB962C8B-B14F-4D97-AF65-F5344CB8AC3E}">
        <p14:creationId xmlns:p14="http://schemas.microsoft.com/office/powerpoint/2010/main" val="18516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A016E8-9BEB-4095-AFEF-6DB74A2CF602}"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9F531F-1B3D-4E63-BDE4-3AEB7AD271A1}" type="slidenum">
              <a:rPr lang="en-GB" smtClean="0"/>
              <a:t>‹#›</a:t>
            </a:fld>
            <a:endParaRPr lang="en-GB"/>
          </a:p>
        </p:txBody>
      </p:sp>
    </p:spTree>
    <p:extLst>
      <p:ext uri="{BB962C8B-B14F-4D97-AF65-F5344CB8AC3E}">
        <p14:creationId xmlns:p14="http://schemas.microsoft.com/office/powerpoint/2010/main" val="301031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A016E8-9BEB-4095-AFEF-6DB74A2CF602}"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9F531F-1B3D-4E63-BDE4-3AEB7AD271A1}" type="slidenum">
              <a:rPr lang="en-GB" smtClean="0"/>
              <a:t>‹#›</a:t>
            </a:fld>
            <a:endParaRPr lang="en-GB"/>
          </a:p>
        </p:txBody>
      </p:sp>
    </p:spTree>
    <p:extLst>
      <p:ext uri="{BB962C8B-B14F-4D97-AF65-F5344CB8AC3E}">
        <p14:creationId xmlns:p14="http://schemas.microsoft.com/office/powerpoint/2010/main" val="282743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A016E8-9BEB-4095-AFEF-6DB74A2CF602}"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9F531F-1B3D-4E63-BDE4-3AEB7AD271A1}" type="slidenum">
              <a:rPr lang="en-GB" smtClean="0"/>
              <a:t>‹#›</a:t>
            </a:fld>
            <a:endParaRPr lang="en-GB"/>
          </a:p>
        </p:txBody>
      </p:sp>
    </p:spTree>
    <p:extLst>
      <p:ext uri="{BB962C8B-B14F-4D97-AF65-F5344CB8AC3E}">
        <p14:creationId xmlns:p14="http://schemas.microsoft.com/office/powerpoint/2010/main" val="277375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A016E8-9BEB-4095-AFEF-6DB74A2CF602}" type="datetimeFigureOut">
              <a:rPr lang="en-GB" smtClean="0"/>
              <a:t>12/05/2015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9F531F-1B3D-4E63-BDE4-3AEB7AD271A1}" type="slidenum">
              <a:rPr lang="en-GB" smtClean="0"/>
              <a:t>‹#›</a:t>
            </a:fld>
            <a:endParaRPr lang="en-GB"/>
          </a:p>
        </p:txBody>
      </p:sp>
    </p:spTree>
    <p:extLst>
      <p:ext uri="{BB962C8B-B14F-4D97-AF65-F5344CB8AC3E}">
        <p14:creationId xmlns:p14="http://schemas.microsoft.com/office/powerpoint/2010/main" val="285199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A016E8-9BEB-4095-AFEF-6DB74A2CF602}" type="datetimeFigureOut">
              <a:rPr lang="en-GB" smtClean="0"/>
              <a:t>12/05/2015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9F531F-1B3D-4E63-BDE4-3AEB7AD271A1}" type="slidenum">
              <a:rPr lang="en-GB" smtClean="0"/>
              <a:t>‹#›</a:t>
            </a:fld>
            <a:endParaRPr lang="en-GB"/>
          </a:p>
        </p:txBody>
      </p:sp>
    </p:spTree>
    <p:extLst>
      <p:ext uri="{BB962C8B-B14F-4D97-AF65-F5344CB8AC3E}">
        <p14:creationId xmlns:p14="http://schemas.microsoft.com/office/powerpoint/2010/main" val="287909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016E8-9BEB-4095-AFEF-6DB74A2CF602}" type="datetimeFigureOut">
              <a:rPr lang="en-GB" smtClean="0"/>
              <a:t>12/05/2015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9F531F-1B3D-4E63-BDE4-3AEB7AD271A1}" type="slidenum">
              <a:rPr lang="en-GB" smtClean="0"/>
              <a:t>‹#›</a:t>
            </a:fld>
            <a:endParaRPr lang="en-GB"/>
          </a:p>
        </p:txBody>
      </p:sp>
    </p:spTree>
    <p:extLst>
      <p:ext uri="{BB962C8B-B14F-4D97-AF65-F5344CB8AC3E}">
        <p14:creationId xmlns:p14="http://schemas.microsoft.com/office/powerpoint/2010/main" val="405853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A016E8-9BEB-4095-AFEF-6DB74A2CF602}"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9F531F-1B3D-4E63-BDE4-3AEB7AD271A1}" type="slidenum">
              <a:rPr lang="en-GB" smtClean="0"/>
              <a:t>‹#›</a:t>
            </a:fld>
            <a:endParaRPr lang="en-GB"/>
          </a:p>
        </p:txBody>
      </p:sp>
    </p:spTree>
    <p:extLst>
      <p:ext uri="{BB962C8B-B14F-4D97-AF65-F5344CB8AC3E}">
        <p14:creationId xmlns:p14="http://schemas.microsoft.com/office/powerpoint/2010/main" val="35681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A016E8-9BEB-4095-AFEF-6DB74A2CF602}"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9F531F-1B3D-4E63-BDE4-3AEB7AD271A1}" type="slidenum">
              <a:rPr lang="en-GB" smtClean="0"/>
              <a:t>‹#›</a:t>
            </a:fld>
            <a:endParaRPr lang="en-GB"/>
          </a:p>
        </p:txBody>
      </p:sp>
    </p:spTree>
    <p:extLst>
      <p:ext uri="{BB962C8B-B14F-4D97-AF65-F5344CB8AC3E}">
        <p14:creationId xmlns:p14="http://schemas.microsoft.com/office/powerpoint/2010/main" val="94472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016E8-9BEB-4095-AFEF-6DB74A2CF602}" type="datetimeFigureOut">
              <a:rPr lang="en-GB" smtClean="0"/>
              <a:t>12/05/2015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F531F-1B3D-4E63-BDE4-3AEB7AD271A1}" type="slidenum">
              <a:rPr lang="en-GB" smtClean="0"/>
              <a:t>‹#›</a:t>
            </a:fld>
            <a:endParaRPr lang="en-GB"/>
          </a:p>
        </p:txBody>
      </p:sp>
    </p:spTree>
    <p:extLst>
      <p:ext uri="{BB962C8B-B14F-4D97-AF65-F5344CB8AC3E}">
        <p14:creationId xmlns:p14="http://schemas.microsoft.com/office/powerpoint/2010/main" val="174035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0CAcQjRw&amp;url=http://theministryofcuriosity.blogspot.com/2013/02/my-history-valentine-john-hunter-1728.html&amp;ei=JBUIVdDTEKXY7Aaj6YHQCQ&amp;psig=AFQjCNEmrIBMVrhFcJlXGw7d4AZCJ0PdeA&amp;ust=1426679377350180"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smtClean="0"/>
              <a:t>Soft Tissue Infections</a:t>
            </a:r>
            <a:endParaRPr lang="en-GB" i="1" dirty="0"/>
          </a:p>
        </p:txBody>
      </p:sp>
      <p:sp>
        <p:nvSpPr>
          <p:cNvPr id="3" name="Subtitle 2"/>
          <p:cNvSpPr>
            <a:spLocks noGrp="1"/>
          </p:cNvSpPr>
          <p:nvPr>
            <p:ph type="subTitle" idx="1"/>
          </p:nvPr>
        </p:nvSpPr>
        <p:spPr/>
        <p:txBody>
          <a:bodyPr>
            <a:normAutofit/>
          </a:bodyPr>
          <a:lstStyle/>
          <a:p>
            <a:r>
              <a:rPr lang="en-GB" sz="4000" dirty="0" smtClean="0"/>
              <a:t>Adrian Boyle</a:t>
            </a:r>
            <a:endParaRPr lang="en-GB" sz="4000" dirty="0"/>
          </a:p>
        </p:txBody>
      </p:sp>
    </p:spTree>
    <p:extLst>
      <p:ext uri="{BB962C8B-B14F-4D97-AF65-F5344CB8AC3E}">
        <p14:creationId xmlns:p14="http://schemas.microsoft.com/office/powerpoint/2010/main" val="278582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Necrotising Fasciitis or Cellulitis?</a:t>
            </a:r>
            <a:endParaRPr lang="en-GB" dirty="0"/>
          </a:p>
        </p:txBody>
      </p:sp>
      <p:sp>
        <p:nvSpPr>
          <p:cNvPr id="3" name="Content Placeholder 2"/>
          <p:cNvSpPr>
            <a:spLocks noGrp="1"/>
          </p:cNvSpPr>
          <p:nvPr>
            <p:ph idx="1"/>
          </p:nvPr>
        </p:nvSpPr>
        <p:spPr/>
        <p:txBody>
          <a:bodyPr/>
          <a:lstStyle/>
          <a:p>
            <a:pPr marL="0" indent="0">
              <a:buNone/>
            </a:pPr>
            <a:r>
              <a:rPr lang="en-GB" dirty="0" smtClean="0"/>
              <a:t>75% of Necrotising Fasciitis cases are initially misdiagnosed</a:t>
            </a:r>
          </a:p>
          <a:p>
            <a:pPr marL="0" indent="0">
              <a:buNone/>
            </a:pPr>
            <a:endParaRPr lang="en-GB" dirty="0" smtClean="0"/>
          </a:p>
          <a:p>
            <a:pPr marL="0" indent="0">
              <a:buNone/>
            </a:pPr>
            <a:r>
              <a:rPr lang="en-GB" dirty="0" smtClean="0"/>
              <a:t>20% mortality rate</a:t>
            </a:r>
          </a:p>
          <a:p>
            <a:pPr marL="0" indent="0">
              <a:buNone/>
            </a:pPr>
            <a:endParaRPr lang="en-GB" dirty="0" smtClean="0"/>
          </a:p>
          <a:p>
            <a:pPr marL="0" indent="0">
              <a:buNone/>
            </a:pPr>
            <a:r>
              <a:rPr lang="en-GB" dirty="0" smtClean="0"/>
              <a:t>24 hour delay to surgery is associated with a nine fold OR of death</a:t>
            </a:r>
          </a:p>
          <a:p>
            <a:pPr marL="0" indent="0">
              <a:buNone/>
            </a:pPr>
            <a:endParaRPr lang="en-GB" dirty="0"/>
          </a:p>
          <a:p>
            <a:pPr marL="0" indent="0">
              <a:buNone/>
            </a:pPr>
            <a:r>
              <a:rPr lang="en-GB" dirty="0" smtClean="0"/>
              <a:t>15% amputation rate</a:t>
            </a:r>
            <a:endParaRPr lang="en-GB" dirty="0"/>
          </a:p>
        </p:txBody>
      </p:sp>
    </p:spTree>
    <p:extLst>
      <p:ext uri="{BB962C8B-B14F-4D97-AF65-F5344CB8AC3E}">
        <p14:creationId xmlns:p14="http://schemas.microsoft.com/office/powerpoint/2010/main" val="25253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how do I know someone hasn’t got Necrotising Fasciitis?</a:t>
            </a:r>
            <a:endParaRPr lang="en-GB" dirty="0"/>
          </a:p>
        </p:txBody>
      </p:sp>
      <p:sp>
        <p:nvSpPr>
          <p:cNvPr id="3" name="Content Placeholder 2"/>
          <p:cNvSpPr>
            <a:spLocks noGrp="1"/>
          </p:cNvSpPr>
          <p:nvPr>
            <p:ph sz="half" idx="1"/>
          </p:nvPr>
        </p:nvSpPr>
        <p:spPr/>
        <p:txBody>
          <a:bodyPr/>
          <a:lstStyle/>
          <a:p>
            <a:pPr marL="0" indent="0">
              <a:buNone/>
            </a:pPr>
            <a:r>
              <a:rPr lang="en-GB" dirty="0" smtClean="0"/>
              <a:t>Risk factors</a:t>
            </a:r>
          </a:p>
          <a:p>
            <a:pPr lvl="1"/>
            <a:r>
              <a:rPr lang="en-GB" dirty="0" smtClean="0"/>
              <a:t>Diabetes (44%)</a:t>
            </a:r>
          </a:p>
          <a:p>
            <a:pPr lvl="1"/>
            <a:r>
              <a:rPr lang="en-GB" dirty="0" smtClean="0">
                <a:solidFill>
                  <a:srgbClr val="FF0000"/>
                </a:solidFill>
              </a:rPr>
              <a:t>Cirrhosis</a:t>
            </a:r>
          </a:p>
          <a:p>
            <a:pPr lvl="1"/>
            <a:r>
              <a:rPr lang="en-GB" dirty="0" smtClean="0"/>
              <a:t>Pressure sores</a:t>
            </a:r>
          </a:p>
          <a:p>
            <a:pPr lvl="1"/>
            <a:r>
              <a:rPr lang="en-GB" dirty="0" smtClean="0">
                <a:solidFill>
                  <a:srgbClr val="FF0000"/>
                </a:solidFill>
              </a:rPr>
              <a:t>Recent surgery</a:t>
            </a:r>
          </a:p>
          <a:p>
            <a:pPr lvl="1"/>
            <a:r>
              <a:rPr lang="en-GB" dirty="0" smtClean="0"/>
              <a:t>Leukaemia</a:t>
            </a:r>
          </a:p>
          <a:p>
            <a:pPr lvl="1"/>
            <a:r>
              <a:rPr lang="en-GB" dirty="0" smtClean="0">
                <a:solidFill>
                  <a:srgbClr val="FF0000"/>
                </a:solidFill>
              </a:rPr>
              <a:t>Monoclonal antibody drugs, especially </a:t>
            </a:r>
            <a:r>
              <a:rPr lang="en-GB" dirty="0" err="1" smtClean="0">
                <a:solidFill>
                  <a:srgbClr val="FF0000"/>
                </a:solidFill>
              </a:rPr>
              <a:t>Avastin</a:t>
            </a:r>
            <a:endParaRPr lang="en-GB" dirty="0" smtClean="0">
              <a:solidFill>
                <a:srgbClr val="FF0000"/>
              </a:solidFill>
            </a:endParaRPr>
          </a:p>
          <a:p>
            <a:pPr lvl="1"/>
            <a:r>
              <a:rPr lang="en-GB" dirty="0" smtClean="0"/>
              <a:t>Injecting drug users</a:t>
            </a:r>
          </a:p>
          <a:p>
            <a:pPr lvl="1"/>
            <a:r>
              <a:rPr lang="en-GB" dirty="0" smtClean="0"/>
              <a:t>Surgery / Central venous catheters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09704" y="1690688"/>
            <a:ext cx="2438400" cy="187642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735" y="4025756"/>
            <a:ext cx="2335369" cy="1401221"/>
          </a:xfrm>
          <a:prstGeom prst="rect">
            <a:avLst/>
          </a:prstGeom>
        </p:spPr>
      </p:pic>
    </p:spTree>
    <p:extLst>
      <p:ext uri="{BB962C8B-B14F-4D97-AF65-F5344CB8AC3E}">
        <p14:creationId xmlns:p14="http://schemas.microsoft.com/office/powerpoint/2010/main" val="246133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34835363"/>
              </p:ext>
            </p:extLst>
          </p:nvPr>
        </p:nvGraphicFramePr>
        <p:xfrm>
          <a:off x="259308" y="1815152"/>
          <a:ext cx="11932692" cy="3439236"/>
        </p:xfrm>
        <a:graphic>
          <a:graphicData uri="http://schemas.openxmlformats.org/drawingml/2006/table">
            <a:tbl>
              <a:tblPr/>
              <a:tblGrid>
                <a:gridCol w="3977564"/>
                <a:gridCol w="3977564"/>
                <a:gridCol w="3977564"/>
              </a:tblGrid>
              <a:tr h="598128">
                <a:tc>
                  <a:txBody>
                    <a:bodyPr/>
                    <a:lstStyle/>
                    <a:p>
                      <a:r>
                        <a:rPr lang="en-GB" sz="2000" dirty="0"/>
                        <a:t>Stage 1 (early)</a:t>
                      </a:r>
                    </a:p>
                  </a:txBody>
                  <a:tcPr anchor="ctr">
                    <a:lnL>
                      <a:noFill/>
                    </a:lnL>
                    <a:lnR>
                      <a:noFill/>
                    </a:lnR>
                    <a:lnT>
                      <a:noFill/>
                    </a:lnT>
                    <a:lnB>
                      <a:noFill/>
                    </a:lnB>
                  </a:tcPr>
                </a:tc>
                <a:tc>
                  <a:txBody>
                    <a:bodyPr/>
                    <a:lstStyle/>
                    <a:p>
                      <a:r>
                        <a:rPr lang="en-GB" sz="2000"/>
                        <a:t>Stage 2 (intermediate)</a:t>
                      </a:r>
                    </a:p>
                  </a:txBody>
                  <a:tcPr anchor="ctr">
                    <a:lnL>
                      <a:noFill/>
                    </a:lnL>
                    <a:lnR>
                      <a:noFill/>
                    </a:lnR>
                    <a:lnT>
                      <a:noFill/>
                    </a:lnT>
                    <a:lnB>
                      <a:noFill/>
                    </a:lnB>
                  </a:tcPr>
                </a:tc>
                <a:tc>
                  <a:txBody>
                    <a:bodyPr/>
                    <a:lstStyle/>
                    <a:p>
                      <a:r>
                        <a:rPr lang="en-GB" sz="2000" dirty="0"/>
                        <a:t>Stage 3 (late)</a:t>
                      </a:r>
                    </a:p>
                  </a:txBody>
                  <a:tcPr anchor="ctr">
                    <a:lnL>
                      <a:noFill/>
                    </a:lnL>
                    <a:lnR>
                      <a:noFill/>
                    </a:lnR>
                    <a:lnT>
                      <a:noFill/>
                    </a:lnT>
                    <a:lnB>
                      <a:noFill/>
                    </a:lnB>
                  </a:tcPr>
                </a:tc>
              </a:tr>
              <a:tr h="2841108">
                <a:tc>
                  <a:txBody>
                    <a:bodyPr/>
                    <a:lstStyle/>
                    <a:p>
                      <a:r>
                        <a:rPr lang="en-GB" sz="2000" dirty="0" smtClean="0"/>
                        <a:t>Warm </a:t>
                      </a:r>
                      <a:r>
                        <a:rPr lang="en-GB" sz="2000" dirty="0"/>
                        <a:t>to palpation</a:t>
                      </a:r>
                    </a:p>
                    <a:p>
                      <a:r>
                        <a:rPr lang="en-GB" sz="2000" dirty="0"/>
                        <a:t>Erythema</a:t>
                      </a:r>
                    </a:p>
                    <a:p>
                      <a:r>
                        <a:rPr lang="en-GB" sz="2000" dirty="0"/>
                        <a:t>Tenderness to palpitation </a:t>
                      </a:r>
                      <a:endParaRPr lang="en-GB" sz="2000" dirty="0" smtClean="0"/>
                    </a:p>
                    <a:p>
                      <a:r>
                        <a:rPr lang="en-GB" sz="2000" dirty="0" smtClean="0"/>
                        <a:t>(</a:t>
                      </a:r>
                      <a:r>
                        <a:rPr lang="en-GB" sz="2000" dirty="0"/>
                        <a:t>extending beyond apparent areas of skin involvement)</a:t>
                      </a:r>
                    </a:p>
                    <a:p>
                      <a:r>
                        <a:rPr lang="en-GB" sz="2000" dirty="0"/>
                        <a:t>Swelling</a:t>
                      </a:r>
                    </a:p>
                  </a:txBody>
                  <a:tcPr anchor="ctr">
                    <a:lnL>
                      <a:noFill/>
                    </a:lnL>
                    <a:lnR>
                      <a:noFill/>
                    </a:lnR>
                    <a:lnT>
                      <a:noFill/>
                    </a:lnT>
                    <a:lnB>
                      <a:noFill/>
                    </a:lnB>
                  </a:tcPr>
                </a:tc>
                <a:tc>
                  <a:txBody>
                    <a:bodyPr/>
                    <a:lstStyle/>
                    <a:p>
                      <a:r>
                        <a:rPr lang="en-GB" sz="2000" dirty="0"/>
                        <a:t>Blister or bullae formation (serous fluid)</a:t>
                      </a:r>
                    </a:p>
                    <a:p>
                      <a:r>
                        <a:rPr lang="en-GB" sz="2000" dirty="0"/>
                        <a:t>Skin </a:t>
                      </a:r>
                      <a:r>
                        <a:rPr lang="en-GB" sz="2000" dirty="0" err="1"/>
                        <a:t>fluctuance</a:t>
                      </a:r>
                      <a:endParaRPr lang="en-GB" sz="2000" dirty="0"/>
                    </a:p>
                    <a:p>
                      <a:r>
                        <a:rPr lang="en-GB" sz="2000" dirty="0"/>
                        <a:t>Skin induration</a:t>
                      </a:r>
                    </a:p>
                  </a:txBody>
                  <a:tcPr anchor="ctr">
                    <a:lnL>
                      <a:noFill/>
                    </a:lnL>
                    <a:lnR>
                      <a:noFill/>
                    </a:lnR>
                    <a:lnT>
                      <a:noFill/>
                    </a:lnT>
                    <a:lnB>
                      <a:noFill/>
                    </a:lnB>
                  </a:tcPr>
                </a:tc>
                <a:tc>
                  <a:txBody>
                    <a:bodyPr/>
                    <a:lstStyle/>
                    <a:p>
                      <a:r>
                        <a:rPr lang="en-GB" sz="2000" dirty="0"/>
                        <a:t>Haemorrhagic bullae</a:t>
                      </a:r>
                    </a:p>
                    <a:p>
                      <a:r>
                        <a:rPr lang="en-GB" sz="2000" dirty="0"/>
                        <a:t>Skin anaesthesia</a:t>
                      </a:r>
                    </a:p>
                    <a:p>
                      <a:r>
                        <a:rPr lang="en-GB" sz="2000" dirty="0"/>
                        <a:t>Crepitus</a:t>
                      </a:r>
                    </a:p>
                    <a:p>
                      <a:r>
                        <a:rPr lang="en-GB" sz="2000" dirty="0"/>
                        <a:t>Skin necrosis with dusky discoloration progressing to frank gangrene</a:t>
                      </a:r>
                    </a:p>
                  </a:txBody>
                  <a:tcPr anchor="ctr">
                    <a:lnL>
                      <a:noFill/>
                    </a:lnL>
                    <a:lnR>
                      <a:noFill/>
                    </a:lnR>
                    <a:lnT>
                      <a:noFill/>
                    </a:lnT>
                    <a:lnB>
                      <a:noFill/>
                    </a:lnB>
                  </a:tcPr>
                </a:tc>
              </a:tr>
            </a:tbl>
          </a:graphicData>
        </a:graphic>
      </p:graphicFrame>
      <p:sp>
        <p:nvSpPr>
          <p:cNvPr id="10" name="TextBox 9"/>
          <p:cNvSpPr txBox="1"/>
          <p:nvPr/>
        </p:nvSpPr>
        <p:spPr>
          <a:xfrm>
            <a:off x="437864" y="941694"/>
            <a:ext cx="1719619" cy="584775"/>
          </a:xfrm>
          <a:prstGeom prst="rect">
            <a:avLst/>
          </a:prstGeom>
          <a:noFill/>
        </p:spPr>
        <p:txBody>
          <a:bodyPr wrap="square" rtlCol="0">
            <a:spAutoFit/>
          </a:bodyPr>
          <a:lstStyle/>
          <a:p>
            <a:r>
              <a:rPr lang="en-GB" sz="3200" dirty="0" smtClean="0"/>
              <a:t>Hard</a:t>
            </a:r>
            <a:endParaRPr lang="en-GB" sz="3200" dirty="0"/>
          </a:p>
        </p:txBody>
      </p:sp>
      <p:sp>
        <p:nvSpPr>
          <p:cNvPr id="11" name="TextBox 10"/>
          <p:cNvSpPr txBox="1"/>
          <p:nvPr/>
        </p:nvSpPr>
        <p:spPr>
          <a:xfrm>
            <a:off x="4178489" y="941694"/>
            <a:ext cx="1719619" cy="584775"/>
          </a:xfrm>
          <a:prstGeom prst="rect">
            <a:avLst/>
          </a:prstGeom>
          <a:noFill/>
        </p:spPr>
        <p:txBody>
          <a:bodyPr wrap="square" rtlCol="0">
            <a:spAutoFit/>
          </a:bodyPr>
          <a:lstStyle/>
          <a:p>
            <a:r>
              <a:rPr lang="en-GB" sz="3200" dirty="0" smtClean="0"/>
              <a:t>Tricky</a:t>
            </a:r>
            <a:endParaRPr lang="en-GB" sz="3200" dirty="0"/>
          </a:p>
        </p:txBody>
      </p:sp>
      <p:sp>
        <p:nvSpPr>
          <p:cNvPr id="12" name="TextBox 11"/>
          <p:cNvSpPr txBox="1"/>
          <p:nvPr/>
        </p:nvSpPr>
        <p:spPr>
          <a:xfrm>
            <a:off x="8220502" y="914399"/>
            <a:ext cx="2779594" cy="584775"/>
          </a:xfrm>
          <a:prstGeom prst="rect">
            <a:avLst/>
          </a:prstGeom>
          <a:noFill/>
        </p:spPr>
        <p:txBody>
          <a:bodyPr wrap="square" rtlCol="0">
            <a:spAutoFit/>
          </a:bodyPr>
          <a:lstStyle/>
          <a:p>
            <a:r>
              <a:rPr lang="en-GB" sz="3200" dirty="0" smtClean="0"/>
              <a:t>Straightforward</a:t>
            </a:r>
            <a:endParaRPr lang="en-GB" sz="3200" dirty="0"/>
          </a:p>
        </p:txBody>
      </p:sp>
    </p:spTree>
    <p:extLst>
      <p:ext uri="{BB962C8B-B14F-4D97-AF65-F5344CB8AC3E}">
        <p14:creationId xmlns:p14="http://schemas.microsoft.com/office/powerpoint/2010/main" val="3210538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05643912"/>
              </p:ext>
            </p:extLst>
          </p:nvPr>
        </p:nvGraphicFramePr>
        <p:xfrm>
          <a:off x="259308" y="1815152"/>
          <a:ext cx="11932692" cy="3439236"/>
        </p:xfrm>
        <a:graphic>
          <a:graphicData uri="http://schemas.openxmlformats.org/drawingml/2006/table">
            <a:tbl>
              <a:tblPr/>
              <a:tblGrid>
                <a:gridCol w="3977564"/>
                <a:gridCol w="3977564"/>
                <a:gridCol w="3977564"/>
              </a:tblGrid>
              <a:tr h="598128">
                <a:tc>
                  <a:txBody>
                    <a:bodyPr/>
                    <a:lstStyle/>
                    <a:p>
                      <a:r>
                        <a:rPr lang="en-GB" sz="2000" dirty="0"/>
                        <a:t>Stage 1 (early)</a:t>
                      </a:r>
                    </a:p>
                  </a:txBody>
                  <a:tcPr anchor="ctr">
                    <a:lnL>
                      <a:noFill/>
                    </a:lnL>
                    <a:lnR>
                      <a:noFill/>
                    </a:lnR>
                    <a:lnT>
                      <a:noFill/>
                    </a:lnT>
                    <a:lnB>
                      <a:noFill/>
                    </a:lnB>
                  </a:tcPr>
                </a:tc>
                <a:tc>
                  <a:txBody>
                    <a:bodyPr/>
                    <a:lstStyle/>
                    <a:p>
                      <a:r>
                        <a:rPr lang="en-GB" sz="2000"/>
                        <a:t>Stage 2 (intermediate)</a:t>
                      </a:r>
                    </a:p>
                  </a:txBody>
                  <a:tcPr anchor="ctr">
                    <a:lnL>
                      <a:noFill/>
                    </a:lnL>
                    <a:lnR>
                      <a:noFill/>
                    </a:lnR>
                    <a:lnT>
                      <a:noFill/>
                    </a:lnT>
                    <a:lnB>
                      <a:noFill/>
                    </a:lnB>
                  </a:tcPr>
                </a:tc>
                <a:tc>
                  <a:txBody>
                    <a:bodyPr/>
                    <a:lstStyle/>
                    <a:p>
                      <a:r>
                        <a:rPr lang="en-GB" sz="2000" dirty="0"/>
                        <a:t>Stage 3 (late)</a:t>
                      </a:r>
                    </a:p>
                  </a:txBody>
                  <a:tcPr anchor="ctr">
                    <a:lnL>
                      <a:noFill/>
                    </a:lnL>
                    <a:lnR>
                      <a:noFill/>
                    </a:lnR>
                    <a:lnT>
                      <a:noFill/>
                    </a:lnT>
                    <a:lnB>
                      <a:noFill/>
                    </a:lnB>
                  </a:tcPr>
                </a:tc>
              </a:tr>
              <a:tr h="2841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kern="1200" dirty="0" smtClean="0">
                        <a:solidFill>
                          <a:schemeClr val="tx1"/>
                        </a:solidFill>
                        <a:effectLst/>
                        <a:latin typeface="+mn-lt"/>
                        <a:ea typeface="+mn-ea"/>
                        <a:cs typeface="+mn-cs"/>
                      </a:endParaRPr>
                    </a:p>
                    <a:p>
                      <a:endParaRPr lang="en-GB" sz="2000" dirty="0"/>
                    </a:p>
                  </a:txBody>
                  <a:tcPr anchor="ctr">
                    <a:lnL>
                      <a:noFill/>
                    </a:lnL>
                    <a:lnR>
                      <a:noFill/>
                    </a:lnR>
                    <a:lnT>
                      <a:noFill/>
                    </a:lnT>
                    <a:lnB>
                      <a:noFill/>
                    </a:lnB>
                  </a:tcPr>
                </a:tc>
                <a:tc>
                  <a:txBody>
                    <a:bodyPr/>
                    <a:lstStyle/>
                    <a:p>
                      <a:r>
                        <a:rPr lang="en-GB" sz="2000" dirty="0"/>
                        <a:t>Blister or bullae formation (serous fluid)</a:t>
                      </a:r>
                    </a:p>
                    <a:p>
                      <a:r>
                        <a:rPr lang="en-GB" sz="2000" dirty="0"/>
                        <a:t>Skin </a:t>
                      </a:r>
                      <a:r>
                        <a:rPr lang="en-GB" sz="2000" dirty="0" err="1"/>
                        <a:t>fluctuance</a:t>
                      </a:r>
                      <a:endParaRPr lang="en-GB" sz="2000" dirty="0"/>
                    </a:p>
                    <a:p>
                      <a:r>
                        <a:rPr lang="en-GB" sz="2000" dirty="0"/>
                        <a:t>Skin induration</a:t>
                      </a:r>
                    </a:p>
                  </a:txBody>
                  <a:tcPr anchor="ctr">
                    <a:lnL>
                      <a:noFill/>
                    </a:lnL>
                    <a:lnR>
                      <a:noFill/>
                    </a:lnR>
                    <a:lnT>
                      <a:noFill/>
                    </a:lnT>
                    <a:lnB>
                      <a:noFill/>
                    </a:lnB>
                  </a:tcPr>
                </a:tc>
                <a:tc>
                  <a:txBody>
                    <a:bodyPr/>
                    <a:lstStyle/>
                    <a:p>
                      <a:r>
                        <a:rPr lang="en-GB" sz="2000" dirty="0"/>
                        <a:t>Haemorrhagic bullae</a:t>
                      </a:r>
                    </a:p>
                    <a:p>
                      <a:r>
                        <a:rPr lang="en-GB" sz="2000" dirty="0"/>
                        <a:t>Skin anaesthesia</a:t>
                      </a:r>
                    </a:p>
                    <a:p>
                      <a:r>
                        <a:rPr lang="en-GB" sz="2000" dirty="0" err="1" smtClean="0"/>
                        <a:t>Crepitusgangrene</a:t>
                      </a:r>
                      <a:endParaRPr lang="en-GB" sz="2000" dirty="0"/>
                    </a:p>
                  </a:txBody>
                  <a:tcPr anchor="ctr">
                    <a:lnL>
                      <a:noFill/>
                    </a:lnL>
                    <a:lnR>
                      <a:noFill/>
                    </a:lnR>
                    <a:lnT>
                      <a:noFill/>
                    </a:lnT>
                    <a:lnB>
                      <a:noFill/>
                    </a:lnB>
                  </a:tcPr>
                </a:tc>
              </a:tr>
            </a:tbl>
          </a:graphicData>
        </a:graphic>
      </p:graphicFrame>
      <p:sp>
        <p:nvSpPr>
          <p:cNvPr id="10" name="TextBox 9"/>
          <p:cNvSpPr txBox="1"/>
          <p:nvPr/>
        </p:nvSpPr>
        <p:spPr>
          <a:xfrm>
            <a:off x="437864" y="941694"/>
            <a:ext cx="1719619" cy="584775"/>
          </a:xfrm>
          <a:prstGeom prst="rect">
            <a:avLst/>
          </a:prstGeom>
          <a:noFill/>
        </p:spPr>
        <p:txBody>
          <a:bodyPr wrap="square" rtlCol="0">
            <a:spAutoFit/>
          </a:bodyPr>
          <a:lstStyle/>
          <a:p>
            <a:r>
              <a:rPr lang="en-GB" sz="3200" dirty="0" smtClean="0"/>
              <a:t>Hard</a:t>
            </a:r>
            <a:endParaRPr lang="en-GB" sz="3200" dirty="0"/>
          </a:p>
        </p:txBody>
      </p:sp>
      <p:sp>
        <p:nvSpPr>
          <p:cNvPr id="11" name="TextBox 10"/>
          <p:cNvSpPr txBox="1"/>
          <p:nvPr/>
        </p:nvSpPr>
        <p:spPr>
          <a:xfrm>
            <a:off x="4178489" y="941694"/>
            <a:ext cx="1719619" cy="1077218"/>
          </a:xfrm>
          <a:prstGeom prst="rect">
            <a:avLst/>
          </a:prstGeom>
          <a:noFill/>
        </p:spPr>
        <p:txBody>
          <a:bodyPr wrap="square" rtlCol="0">
            <a:spAutoFit/>
          </a:bodyPr>
          <a:lstStyle/>
          <a:p>
            <a:r>
              <a:rPr lang="en-GB" sz="3200" dirty="0" smtClean="0"/>
              <a:t>Tricky (</a:t>
            </a:r>
            <a:r>
              <a:rPr lang="en-GB" sz="3200" dirty="0" err="1" smtClean="0"/>
              <a:t>ish</a:t>
            </a:r>
            <a:r>
              <a:rPr lang="en-GB" sz="3200" dirty="0" smtClean="0"/>
              <a:t>)</a:t>
            </a:r>
            <a:endParaRPr lang="en-GB" sz="3200" dirty="0"/>
          </a:p>
        </p:txBody>
      </p:sp>
      <p:sp>
        <p:nvSpPr>
          <p:cNvPr id="12" name="TextBox 11"/>
          <p:cNvSpPr txBox="1"/>
          <p:nvPr/>
        </p:nvSpPr>
        <p:spPr>
          <a:xfrm>
            <a:off x="8220502" y="914399"/>
            <a:ext cx="2779594" cy="584775"/>
          </a:xfrm>
          <a:prstGeom prst="rect">
            <a:avLst/>
          </a:prstGeom>
          <a:noFill/>
        </p:spPr>
        <p:txBody>
          <a:bodyPr wrap="square" rtlCol="0">
            <a:spAutoFit/>
          </a:bodyPr>
          <a:lstStyle/>
          <a:p>
            <a:r>
              <a:rPr lang="en-GB" sz="3200" dirty="0" smtClean="0"/>
              <a:t>Straightforward</a:t>
            </a:r>
            <a:endParaRPr lang="en-GB"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034" y="2510929"/>
            <a:ext cx="2356513" cy="26102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517" y="2510930"/>
            <a:ext cx="3919182" cy="26102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23" y="2554340"/>
            <a:ext cx="3426845" cy="2566826"/>
          </a:xfrm>
          <a:prstGeom prst="rect">
            <a:avLst/>
          </a:prstGeom>
        </p:spPr>
      </p:pic>
    </p:spTree>
    <p:extLst>
      <p:ext uri="{BB962C8B-B14F-4D97-AF65-F5344CB8AC3E}">
        <p14:creationId xmlns:p14="http://schemas.microsoft.com/office/powerpoint/2010/main" val="1938021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how do I know someone hasn’t got Necrotising Fasciitis?</a:t>
            </a:r>
            <a:endParaRPr lang="en-GB" dirty="0"/>
          </a:p>
        </p:txBody>
      </p:sp>
      <p:sp>
        <p:nvSpPr>
          <p:cNvPr id="8" name="Text Placeholder 7"/>
          <p:cNvSpPr>
            <a:spLocks noGrp="1"/>
          </p:cNvSpPr>
          <p:nvPr>
            <p:ph type="body" idx="1"/>
          </p:nvPr>
        </p:nvSpPr>
        <p:spPr/>
        <p:txBody>
          <a:bodyPr/>
          <a:lstStyle/>
          <a:p>
            <a:r>
              <a:rPr lang="en-GB" dirty="0" smtClean="0"/>
              <a:t>Physical findings</a:t>
            </a:r>
          </a:p>
        </p:txBody>
      </p:sp>
      <p:sp>
        <p:nvSpPr>
          <p:cNvPr id="3" name="Content Placeholder 2"/>
          <p:cNvSpPr>
            <a:spLocks noGrp="1"/>
          </p:cNvSpPr>
          <p:nvPr>
            <p:ph sz="half" idx="2"/>
          </p:nvPr>
        </p:nvSpPr>
        <p:spPr/>
        <p:txBody>
          <a:bodyPr>
            <a:normAutofit/>
          </a:bodyPr>
          <a:lstStyle/>
          <a:p>
            <a:pPr marL="0" indent="0">
              <a:buNone/>
            </a:pPr>
            <a:r>
              <a:rPr lang="en-GB" dirty="0" smtClean="0">
                <a:solidFill>
                  <a:schemeClr val="bg2">
                    <a:lumMod val="50000"/>
                  </a:schemeClr>
                </a:solidFill>
              </a:rPr>
              <a:t>Swelling </a:t>
            </a:r>
          </a:p>
          <a:p>
            <a:pPr marL="0" indent="0">
              <a:buNone/>
            </a:pPr>
            <a:r>
              <a:rPr lang="en-GB" dirty="0" smtClean="0">
                <a:solidFill>
                  <a:schemeClr val="bg2">
                    <a:lumMod val="50000"/>
                  </a:schemeClr>
                </a:solidFill>
              </a:rPr>
              <a:t>Erythema</a:t>
            </a:r>
          </a:p>
          <a:p>
            <a:pPr marL="0" indent="0">
              <a:buNone/>
            </a:pPr>
            <a:r>
              <a:rPr lang="en-GB" dirty="0" smtClean="0">
                <a:solidFill>
                  <a:schemeClr val="bg2">
                    <a:lumMod val="50000"/>
                  </a:schemeClr>
                </a:solidFill>
              </a:rPr>
              <a:t>Pain</a:t>
            </a:r>
          </a:p>
          <a:p>
            <a:pPr marL="0" indent="0">
              <a:buNone/>
            </a:pPr>
            <a:r>
              <a:rPr lang="en-GB" dirty="0" smtClean="0">
                <a:solidFill>
                  <a:schemeClr val="bg2">
                    <a:lumMod val="50000"/>
                  </a:schemeClr>
                </a:solidFill>
              </a:rPr>
              <a:t>Fever</a:t>
            </a:r>
          </a:p>
          <a:p>
            <a:pPr marL="0" indent="0">
              <a:buNone/>
            </a:pPr>
            <a:r>
              <a:rPr lang="en-GB" dirty="0" smtClean="0"/>
              <a:t>Disproportionate pain *</a:t>
            </a:r>
          </a:p>
          <a:p>
            <a:pPr marL="0" indent="0">
              <a:buNone/>
            </a:pPr>
            <a:r>
              <a:rPr lang="en-GB" dirty="0" smtClean="0"/>
              <a:t>Failure to improve on antibiotics</a:t>
            </a:r>
          </a:p>
          <a:p>
            <a:pPr marL="0" indent="0">
              <a:buNone/>
            </a:pPr>
            <a:r>
              <a:rPr lang="en-GB" dirty="0" smtClean="0"/>
              <a:t>Bullae **</a:t>
            </a:r>
          </a:p>
          <a:p>
            <a:pPr marL="0" indent="0">
              <a:buNone/>
            </a:pPr>
            <a:endParaRPr lang="en-GB" dirty="0"/>
          </a:p>
        </p:txBody>
      </p:sp>
      <p:sp>
        <p:nvSpPr>
          <p:cNvPr id="9" name="Text Placeholder 8"/>
          <p:cNvSpPr>
            <a:spLocks noGrp="1"/>
          </p:cNvSpPr>
          <p:nvPr>
            <p:ph type="body" sz="quarter" idx="3"/>
          </p:nvPr>
        </p:nvSpPr>
        <p:spPr/>
        <p:txBody>
          <a:bodyPr/>
          <a:lstStyle/>
          <a:p>
            <a:r>
              <a:rPr lang="en-GB" dirty="0" smtClean="0"/>
              <a:t>Reassuring Features</a:t>
            </a:r>
            <a:endParaRPr lang="en-GB" dirty="0"/>
          </a:p>
        </p:txBody>
      </p:sp>
      <p:sp>
        <p:nvSpPr>
          <p:cNvPr id="10" name="Content Placeholder 9"/>
          <p:cNvSpPr>
            <a:spLocks noGrp="1"/>
          </p:cNvSpPr>
          <p:nvPr>
            <p:ph sz="quarter" idx="4"/>
          </p:nvPr>
        </p:nvSpPr>
        <p:spPr/>
        <p:txBody>
          <a:bodyPr/>
          <a:lstStyle/>
          <a:p>
            <a:pPr marL="0" indent="0">
              <a:buNone/>
            </a:pPr>
            <a:r>
              <a:rPr lang="en-GB" dirty="0" err="1" smtClean="0"/>
              <a:t>Lymphangitis</a:t>
            </a:r>
            <a:endParaRPr lang="en-GB" dirty="0"/>
          </a:p>
        </p:txBody>
      </p:sp>
    </p:spTree>
    <p:extLst>
      <p:ext uri="{BB962C8B-B14F-4D97-AF65-F5344CB8AC3E}">
        <p14:creationId xmlns:p14="http://schemas.microsoft.com/office/powerpoint/2010/main" val="298885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fontScale="77500" lnSpcReduction="20000"/>
          </a:bodyPr>
          <a:lstStyle/>
          <a:p>
            <a:pPr marL="0" indent="0">
              <a:buNone/>
            </a:pPr>
            <a:r>
              <a:rPr lang="en-GB" dirty="0" smtClean="0"/>
              <a:t>CRP 	&gt; 150 mg/l       	4</a:t>
            </a:r>
          </a:p>
          <a:p>
            <a:pPr marL="0" indent="0">
              <a:buNone/>
            </a:pPr>
            <a:r>
              <a:rPr lang="en-GB" dirty="0" smtClean="0"/>
              <a:t>WCC 	&lt;15/mm	0</a:t>
            </a:r>
          </a:p>
          <a:p>
            <a:pPr marL="0" indent="0">
              <a:buNone/>
            </a:pPr>
            <a:r>
              <a:rPr lang="en-GB" dirty="0" smtClean="0"/>
              <a:t>	15-25		1</a:t>
            </a:r>
          </a:p>
          <a:p>
            <a:pPr marL="0" indent="0">
              <a:buNone/>
            </a:pPr>
            <a:r>
              <a:rPr lang="en-GB" dirty="0"/>
              <a:t>	</a:t>
            </a:r>
            <a:r>
              <a:rPr lang="en-GB" dirty="0" smtClean="0"/>
              <a:t>&gt;25		2</a:t>
            </a:r>
          </a:p>
          <a:p>
            <a:pPr marL="0" indent="0">
              <a:buNone/>
            </a:pPr>
            <a:r>
              <a:rPr lang="en-GB" dirty="0" err="1" smtClean="0"/>
              <a:t>Hb</a:t>
            </a:r>
            <a:r>
              <a:rPr lang="en-GB" dirty="0" smtClean="0"/>
              <a:t>	&gt;13.5 g/dl	0</a:t>
            </a:r>
          </a:p>
          <a:p>
            <a:pPr marL="0" indent="0">
              <a:buNone/>
            </a:pPr>
            <a:r>
              <a:rPr lang="en-GB" dirty="0"/>
              <a:t>	</a:t>
            </a:r>
            <a:r>
              <a:rPr lang="en-GB" dirty="0" smtClean="0"/>
              <a:t>11-13.5	1</a:t>
            </a:r>
          </a:p>
          <a:p>
            <a:pPr marL="0" indent="0">
              <a:buNone/>
            </a:pPr>
            <a:r>
              <a:rPr lang="en-GB" dirty="0"/>
              <a:t>	</a:t>
            </a:r>
            <a:r>
              <a:rPr lang="en-GB" dirty="0" smtClean="0"/>
              <a:t>&lt;11		2</a:t>
            </a:r>
          </a:p>
          <a:p>
            <a:pPr marL="0" indent="0">
              <a:buNone/>
            </a:pPr>
            <a:r>
              <a:rPr lang="en-GB" dirty="0" smtClean="0"/>
              <a:t>Na	&lt;135 </a:t>
            </a:r>
            <a:r>
              <a:rPr lang="en-GB" dirty="0" err="1" smtClean="0"/>
              <a:t>mmol</a:t>
            </a:r>
            <a:r>
              <a:rPr lang="en-GB" dirty="0" smtClean="0"/>
              <a:t>/l 	2</a:t>
            </a:r>
          </a:p>
          <a:p>
            <a:pPr marL="0" indent="0">
              <a:buNone/>
            </a:pPr>
            <a:r>
              <a:rPr lang="en-GB" dirty="0" err="1" smtClean="0"/>
              <a:t>Creat</a:t>
            </a:r>
            <a:r>
              <a:rPr lang="en-GB" dirty="0" smtClean="0"/>
              <a:t>	&gt;141 µ</a:t>
            </a:r>
            <a:r>
              <a:rPr lang="en-GB" dirty="0" err="1" smtClean="0"/>
              <a:t>mol</a:t>
            </a:r>
            <a:r>
              <a:rPr lang="en-GB" dirty="0" smtClean="0"/>
              <a:t>	2</a:t>
            </a:r>
          </a:p>
          <a:p>
            <a:pPr marL="0" indent="0">
              <a:buNone/>
            </a:pPr>
            <a:r>
              <a:rPr lang="en-GB" dirty="0" smtClean="0"/>
              <a:t>Glucose	&gt;19 </a:t>
            </a:r>
            <a:r>
              <a:rPr lang="en-GB" dirty="0" err="1" smtClean="0"/>
              <a:t>mmol</a:t>
            </a:r>
            <a:r>
              <a:rPr lang="en-GB" dirty="0" smtClean="0"/>
              <a:t>/l	1</a:t>
            </a:r>
            <a:endParaRPr lang="en-GB" dirty="0"/>
          </a:p>
        </p:txBody>
      </p:sp>
      <p:sp>
        <p:nvSpPr>
          <p:cNvPr id="10" name="Content Placeholder 9"/>
          <p:cNvSpPr>
            <a:spLocks noGrp="1"/>
          </p:cNvSpPr>
          <p:nvPr>
            <p:ph sz="quarter" idx="4"/>
          </p:nvPr>
        </p:nvSpPr>
        <p:spPr/>
        <p:txBody>
          <a:bodyPr/>
          <a:lstStyle/>
          <a:p>
            <a:pPr marL="0" indent="0">
              <a:buNone/>
            </a:pPr>
            <a:r>
              <a:rPr lang="en-GB" dirty="0" smtClean="0"/>
              <a:t>&lt;6  	Less than 50%</a:t>
            </a:r>
          </a:p>
          <a:p>
            <a:pPr marL="0" indent="0">
              <a:buNone/>
            </a:pPr>
            <a:r>
              <a:rPr lang="en-GB" dirty="0" smtClean="0"/>
              <a:t>6-7 	Intermediate risk</a:t>
            </a:r>
          </a:p>
          <a:p>
            <a:pPr marL="0" indent="0">
              <a:buNone/>
            </a:pPr>
            <a:r>
              <a:rPr lang="en-GB" dirty="0" smtClean="0"/>
              <a:t>&gt;7 	High risk 75% risk</a:t>
            </a:r>
          </a:p>
          <a:p>
            <a:pPr marL="0" indent="0">
              <a:buNone/>
            </a:pPr>
            <a:endParaRPr lang="en-GB" dirty="0"/>
          </a:p>
          <a:p>
            <a:pPr marL="0" indent="0">
              <a:buNone/>
            </a:pPr>
            <a:endParaRPr lang="en-GB" dirty="0" smtClean="0"/>
          </a:p>
        </p:txBody>
      </p:sp>
      <p:sp>
        <p:nvSpPr>
          <p:cNvPr id="4" name="Title 3"/>
          <p:cNvSpPr>
            <a:spLocks noGrp="1"/>
          </p:cNvSpPr>
          <p:nvPr>
            <p:ph type="title"/>
          </p:nvPr>
        </p:nvSpPr>
        <p:spPr/>
        <p:txBody>
          <a:bodyPr>
            <a:normAutofit/>
          </a:bodyPr>
          <a:lstStyle/>
          <a:p>
            <a:r>
              <a:rPr lang="en-GB" dirty="0" smtClean="0"/>
              <a:t>LRINEC: </a:t>
            </a:r>
            <a:r>
              <a:rPr lang="en-GB" dirty="0"/>
              <a:t>Laboratory Risk Indicators of Necrotising </a:t>
            </a:r>
            <a:r>
              <a:rPr lang="en-GB" dirty="0" smtClean="0"/>
              <a:t>Fasciitis</a:t>
            </a:r>
            <a:endParaRPr lang="en-GB" dirty="0"/>
          </a:p>
        </p:txBody>
      </p:sp>
    </p:spTree>
    <p:extLst>
      <p:ext uri="{BB962C8B-B14F-4D97-AF65-F5344CB8AC3E}">
        <p14:creationId xmlns:p14="http://schemas.microsoft.com/office/powerpoint/2010/main" val="2702330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LRINEC: Validation Studies Scores &gt;6</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47192128"/>
              </p:ext>
            </p:extLst>
          </p:nvPr>
        </p:nvGraphicFramePr>
        <p:xfrm>
          <a:off x="838200" y="1825625"/>
          <a:ext cx="10108840" cy="3039915"/>
        </p:xfrm>
        <a:graphic>
          <a:graphicData uri="http://schemas.openxmlformats.org/drawingml/2006/table">
            <a:tbl>
              <a:tblPr firstRow="1" bandRow="1">
                <a:tableStyleId>{5C22544A-7EE6-4342-B048-85BDC9FD1C3A}</a:tableStyleId>
              </a:tblPr>
              <a:tblGrid>
                <a:gridCol w="2021768"/>
                <a:gridCol w="2021768"/>
                <a:gridCol w="2021768"/>
                <a:gridCol w="2021768"/>
                <a:gridCol w="2021768"/>
              </a:tblGrid>
              <a:tr h="607983">
                <a:tc>
                  <a:txBody>
                    <a:bodyPr/>
                    <a:lstStyle/>
                    <a:p>
                      <a:endParaRPr lang="en-GB" dirty="0"/>
                    </a:p>
                  </a:txBody>
                  <a:tcPr/>
                </a:tc>
                <a:tc>
                  <a:txBody>
                    <a:bodyPr/>
                    <a:lstStyle/>
                    <a:p>
                      <a:pPr algn="ctr"/>
                      <a:r>
                        <a:rPr lang="en-GB" sz="3200" dirty="0" smtClean="0"/>
                        <a:t>Sensitivity</a:t>
                      </a:r>
                      <a:r>
                        <a:rPr lang="en-GB" sz="3200" baseline="0" dirty="0" smtClean="0"/>
                        <a:t> </a:t>
                      </a:r>
                      <a:endParaRPr lang="en-GB" sz="3200" dirty="0"/>
                    </a:p>
                  </a:txBody>
                  <a:tcPr/>
                </a:tc>
                <a:tc>
                  <a:txBody>
                    <a:bodyPr/>
                    <a:lstStyle/>
                    <a:p>
                      <a:pPr algn="ctr"/>
                      <a:r>
                        <a:rPr lang="en-GB" sz="3200" dirty="0" smtClean="0"/>
                        <a:t>Specificity</a:t>
                      </a:r>
                      <a:endParaRPr lang="en-GB" sz="3200" dirty="0"/>
                    </a:p>
                  </a:txBody>
                  <a:tcPr/>
                </a:tc>
                <a:tc>
                  <a:txBody>
                    <a:bodyPr/>
                    <a:lstStyle/>
                    <a:p>
                      <a:pPr algn="ctr"/>
                      <a:r>
                        <a:rPr lang="en-GB" sz="3200" dirty="0" smtClean="0"/>
                        <a:t>PPV</a:t>
                      </a:r>
                      <a:endParaRPr lang="en-GB" sz="3200" dirty="0"/>
                    </a:p>
                  </a:txBody>
                  <a:tcPr/>
                </a:tc>
                <a:tc>
                  <a:txBody>
                    <a:bodyPr/>
                    <a:lstStyle/>
                    <a:p>
                      <a:pPr algn="ctr"/>
                      <a:r>
                        <a:rPr lang="en-GB" sz="3200" dirty="0" smtClean="0"/>
                        <a:t>NPV</a:t>
                      </a:r>
                      <a:endParaRPr lang="en-GB" sz="3200" dirty="0"/>
                    </a:p>
                  </a:txBody>
                  <a:tcPr/>
                </a:tc>
              </a:tr>
              <a:tr h="607983">
                <a:tc>
                  <a:txBody>
                    <a:bodyPr/>
                    <a:lstStyle/>
                    <a:p>
                      <a:r>
                        <a:rPr lang="en-GB" sz="2400" dirty="0" smtClean="0"/>
                        <a:t>Liao 2012</a:t>
                      </a:r>
                      <a:endParaRPr lang="en-GB" sz="2400" dirty="0"/>
                    </a:p>
                  </a:txBody>
                  <a:tcPr/>
                </a:tc>
                <a:tc>
                  <a:txBody>
                    <a:bodyPr/>
                    <a:lstStyle/>
                    <a:p>
                      <a:pPr algn="ctr"/>
                      <a:r>
                        <a:rPr lang="en-GB" sz="3200" dirty="0" smtClean="0"/>
                        <a:t>59%</a:t>
                      </a:r>
                      <a:endParaRPr lang="en-GB" sz="3200" dirty="0"/>
                    </a:p>
                  </a:txBody>
                  <a:tcPr/>
                </a:tc>
                <a:tc>
                  <a:txBody>
                    <a:bodyPr/>
                    <a:lstStyle/>
                    <a:p>
                      <a:pPr algn="ctr"/>
                      <a:r>
                        <a:rPr lang="en-GB" sz="3200" dirty="0" smtClean="0"/>
                        <a:t>84%</a:t>
                      </a:r>
                      <a:endParaRPr lang="en-GB" sz="3200" dirty="0"/>
                    </a:p>
                  </a:txBody>
                  <a:tcPr/>
                </a:tc>
                <a:tc>
                  <a:txBody>
                    <a:bodyPr/>
                    <a:lstStyle/>
                    <a:p>
                      <a:pPr algn="ctr"/>
                      <a:r>
                        <a:rPr lang="en-GB" sz="3200" dirty="0" smtClean="0"/>
                        <a:t>38%</a:t>
                      </a:r>
                      <a:endParaRPr lang="en-GB" sz="3200" dirty="0"/>
                    </a:p>
                  </a:txBody>
                  <a:tcPr/>
                </a:tc>
                <a:tc>
                  <a:txBody>
                    <a:bodyPr/>
                    <a:lstStyle/>
                    <a:p>
                      <a:pPr algn="ctr"/>
                      <a:r>
                        <a:rPr lang="en-GB" sz="3200" dirty="0" smtClean="0"/>
                        <a:t>92.5%</a:t>
                      </a:r>
                      <a:endParaRPr lang="en-GB" sz="3200" dirty="0"/>
                    </a:p>
                  </a:txBody>
                  <a:tcPr/>
                </a:tc>
              </a:tr>
              <a:tr h="607983">
                <a:tc>
                  <a:txBody>
                    <a:bodyPr/>
                    <a:lstStyle/>
                    <a:p>
                      <a:r>
                        <a:rPr lang="en-GB" sz="2400" dirty="0" smtClean="0"/>
                        <a:t>Wong 2004</a:t>
                      </a:r>
                      <a:endParaRPr lang="en-GB" sz="2400" dirty="0"/>
                    </a:p>
                  </a:txBody>
                  <a:tcPr/>
                </a:tc>
                <a:tc>
                  <a:txBody>
                    <a:bodyPr/>
                    <a:lstStyle/>
                    <a:p>
                      <a:pPr algn="ctr"/>
                      <a:r>
                        <a:rPr lang="en-GB" sz="3200" dirty="0" smtClean="0"/>
                        <a:t>90%</a:t>
                      </a:r>
                      <a:endParaRPr lang="en-GB" sz="3200" dirty="0"/>
                    </a:p>
                  </a:txBody>
                  <a:tcPr/>
                </a:tc>
                <a:tc>
                  <a:txBody>
                    <a:bodyPr/>
                    <a:lstStyle/>
                    <a:p>
                      <a:pPr algn="ctr"/>
                      <a:r>
                        <a:rPr lang="en-GB" sz="3200" dirty="0" smtClean="0"/>
                        <a:t>95%</a:t>
                      </a:r>
                      <a:endParaRPr lang="en-GB" sz="3200" dirty="0"/>
                    </a:p>
                  </a:txBody>
                  <a:tcPr/>
                </a:tc>
                <a:tc>
                  <a:txBody>
                    <a:bodyPr/>
                    <a:lstStyle/>
                    <a:p>
                      <a:pPr algn="ctr"/>
                      <a:r>
                        <a:rPr lang="en-GB" sz="3200" dirty="0" smtClean="0"/>
                        <a:t>92%</a:t>
                      </a:r>
                      <a:endParaRPr lang="en-GB" sz="3200" dirty="0"/>
                    </a:p>
                  </a:txBody>
                  <a:tcPr/>
                </a:tc>
                <a:tc>
                  <a:txBody>
                    <a:bodyPr/>
                    <a:lstStyle/>
                    <a:p>
                      <a:pPr algn="ctr"/>
                      <a:r>
                        <a:rPr lang="en-GB" sz="3200" dirty="0" smtClean="0"/>
                        <a:t>96.0%</a:t>
                      </a:r>
                      <a:endParaRPr lang="en-GB" sz="3200" dirty="0"/>
                    </a:p>
                  </a:txBody>
                  <a:tcPr/>
                </a:tc>
              </a:tr>
              <a:tr h="607983">
                <a:tc>
                  <a:txBody>
                    <a:bodyPr/>
                    <a:lstStyle/>
                    <a:p>
                      <a:r>
                        <a:rPr lang="en-GB" sz="2400" dirty="0" smtClean="0"/>
                        <a:t>Holland 2009</a:t>
                      </a:r>
                      <a:endParaRPr lang="en-GB" sz="2400" dirty="0"/>
                    </a:p>
                  </a:txBody>
                  <a:tcPr/>
                </a:tc>
                <a:tc>
                  <a:txBody>
                    <a:bodyPr/>
                    <a:lstStyle/>
                    <a:p>
                      <a:pPr algn="ctr"/>
                      <a:r>
                        <a:rPr lang="en-GB" sz="3200" dirty="0" smtClean="0"/>
                        <a:t>80%</a:t>
                      </a:r>
                      <a:endParaRPr lang="en-GB" sz="3200" dirty="0"/>
                    </a:p>
                  </a:txBody>
                  <a:tcPr/>
                </a:tc>
                <a:tc>
                  <a:txBody>
                    <a:bodyPr/>
                    <a:lstStyle/>
                    <a:p>
                      <a:pPr algn="ctr"/>
                      <a:r>
                        <a:rPr lang="en-GB" sz="3200" dirty="0" smtClean="0"/>
                        <a:t>67%</a:t>
                      </a:r>
                      <a:endParaRPr lang="en-GB" sz="3200" dirty="0"/>
                    </a:p>
                  </a:txBody>
                  <a:tcPr/>
                </a:tc>
                <a:tc>
                  <a:txBody>
                    <a:bodyPr/>
                    <a:lstStyle/>
                    <a:p>
                      <a:pPr algn="ctr"/>
                      <a:r>
                        <a:rPr lang="en-GB" sz="3200" dirty="0" smtClean="0"/>
                        <a:t>57%</a:t>
                      </a:r>
                      <a:endParaRPr lang="en-GB" sz="3200" dirty="0"/>
                    </a:p>
                  </a:txBody>
                  <a:tcPr/>
                </a:tc>
                <a:tc>
                  <a:txBody>
                    <a:bodyPr/>
                    <a:lstStyle/>
                    <a:p>
                      <a:pPr algn="ctr"/>
                      <a:r>
                        <a:rPr lang="en-GB" sz="3200" dirty="0" smtClean="0"/>
                        <a:t>86%</a:t>
                      </a:r>
                      <a:endParaRPr lang="en-GB" sz="3200" dirty="0"/>
                    </a:p>
                  </a:txBody>
                  <a:tcPr/>
                </a:tc>
              </a:tr>
              <a:tr h="607983">
                <a:tc>
                  <a:txBody>
                    <a:bodyPr/>
                    <a:lstStyle/>
                    <a:p>
                      <a:r>
                        <a:rPr lang="en-GB" sz="2400" dirty="0" smtClean="0"/>
                        <a:t>Thomas 2012</a:t>
                      </a:r>
                      <a:endParaRPr lang="en-GB" sz="2400" dirty="0"/>
                    </a:p>
                  </a:txBody>
                  <a:tcPr/>
                </a:tc>
                <a:tc>
                  <a:txBody>
                    <a:bodyPr/>
                    <a:lstStyle/>
                    <a:p>
                      <a:pPr algn="ctr"/>
                      <a:r>
                        <a:rPr lang="en-GB" sz="3200" dirty="0" smtClean="0"/>
                        <a:t>56%</a:t>
                      </a:r>
                      <a:endParaRPr lang="en-GB" sz="3200" dirty="0"/>
                    </a:p>
                  </a:txBody>
                  <a:tcPr/>
                </a:tc>
                <a:tc>
                  <a:txBody>
                    <a:bodyPr/>
                    <a:lstStyle/>
                    <a:p>
                      <a:pPr algn="ctr"/>
                      <a:r>
                        <a:rPr lang="en-GB" sz="3200" dirty="0" smtClean="0"/>
                        <a:t>60%</a:t>
                      </a:r>
                      <a:endParaRPr lang="en-GB" sz="3200" dirty="0"/>
                    </a:p>
                  </a:txBody>
                  <a:tcPr/>
                </a:tc>
                <a:tc>
                  <a:txBody>
                    <a:bodyPr/>
                    <a:lstStyle/>
                    <a:p>
                      <a:pPr algn="ctr"/>
                      <a:r>
                        <a:rPr lang="en-GB" sz="3200" dirty="0" smtClean="0"/>
                        <a:t>25%</a:t>
                      </a:r>
                      <a:endParaRPr lang="en-GB"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dirty="0" smtClean="0"/>
                        <a:t>85%</a:t>
                      </a:r>
                      <a:endParaRPr lang="en-GB" sz="3200" dirty="0"/>
                    </a:p>
                  </a:txBody>
                  <a:tcPr/>
                </a:tc>
              </a:tr>
            </a:tbl>
          </a:graphicData>
        </a:graphic>
      </p:graphicFrame>
      <p:sp>
        <p:nvSpPr>
          <p:cNvPr id="9" name="Rectangle 8"/>
          <p:cNvSpPr/>
          <p:nvPr/>
        </p:nvSpPr>
        <p:spPr>
          <a:xfrm>
            <a:off x="645994" y="5466897"/>
            <a:ext cx="6096000" cy="954107"/>
          </a:xfrm>
          <a:prstGeom prst="rect">
            <a:avLst/>
          </a:prstGeom>
        </p:spPr>
        <p:txBody>
          <a:bodyPr>
            <a:spAutoFit/>
          </a:bodyPr>
          <a:lstStyle/>
          <a:p>
            <a:r>
              <a:rPr lang="en-GB" sz="2800" dirty="0"/>
              <a:t>Incompletely validated</a:t>
            </a:r>
          </a:p>
          <a:p>
            <a:r>
              <a:rPr lang="en-GB" sz="2800" dirty="0"/>
              <a:t>Useful adjunct to clinical judgement</a:t>
            </a:r>
          </a:p>
        </p:txBody>
      </p:sp>
    </p:spTree>
    <p:extLst>
      <p:ext uri="{BB962C8B-B14F-4D97-AF65-F5344CB8AC3E}">
        <p14:creationId xmlns:p14="http://schemas.microsoft.com/office/powerpoint/2010/main" val="2512392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I persuade a surgeon that a patient has Necrotising Fasciitis?</a:t>
            </a:r>
            <a:endParaRPr lang="en-GB" dirty="0"/>
          </a:p>
        </p:txBody>
      </p:sp>
      <p:sp>
        <p:nvSpPr>
          <p:cNvPr id="7" name="Content Placeholder 6"/>
          <p:cNvSpPr>
            <a:spLocks noGrp="1"/>
          </p:cNvSpPr>
          <p:nvPr>
            <p:ph idx="1"/>
          </p:nvPr>
        </p:nvSpPr>
        <p:spPr/>
        <p:txBody>
          <a:bodyPr/>
          <a:lstStyle/>
          <a:p>
            <a:pPr marL="0" indent="0">
              <a:buNone/>
            </a:pPr>
            <a:r>
              <a:rPr lang="en-GB" dirty="0" smtClean="0"/>
              <a:t>X-ray? (gas seen in 20%)</a:t>
            </a:r>
          </a:p>
          <a:p>
            <a:pPr marL="0" indent="0">
              <a:buNone/>
            </a:pPr>
            <a:r>
              <a:rPr lang="en-GB" dirty="0" smtClean="0"/>
              <a:t>MRI?</a:t>
            </a:r>
          </a:p>
          <a:p>
            <a:pPr marL="0" indent="0">
              <a:buNone/>
            </a:pPr>
            <a:r>
              <a:rPr lang="en-GB" dirty="0" smtClean="0"/>
              <a:t>CT?</a:t>
            </a:r>
          </a:p>
          <a:p>
            <a:pPr marL="0" indent="0">
              <a:buNone/>
            </a:pPr>
            <a:r>
              <a:rPr lang="en-GB" dirty="0" smtClean="0"/>
              <a:t>Ultrasound?</a:t>
            </a:r>
          </a:p>
          <a:p>
            <a:pPr marL="0" indent="0">
              <a:buNone/>
            </a:pPr>
            <a:r>
              <a:rPr lang="en-GB" dirty="0" smtClean="0"/>
              <a:t>Insist on debridement?</a:t>
            </a:r>
          </a:p>
          <a:p>
            <a:pPr marL="0" indent="0">
              <a:buNone/>
            </a:pPr>
            <a:r>
              <a:rPr lang="en-GB" dirty="0" smtClean="0"/>
              <a:t>Ask for their name and GMC number?</a:t>
            </a:r>
          </a:p>
          <a:p>
            <a:pPr marL="0" indent="0">
              <a:buNone/>
            </a:pPr>
            <a:r>
              <a:rPr lang="en-GB" dirty="0" smtClean="0"/>
              <a:t>Find another surgeon?</a:t>
            </a:r>
          </a:p>
          <a:p>
            <a:pPr marL="0" indent="0">
              <a:buNone/>
            </a:pPr>
            <a:endParaRPr lang="en-GB" dirty="0"/>
          </a:p>
        </p:txBody>
      </p:sp>
    </p:spTree>
    <p:extLst>
      <p:ext uri="{BB962C8B-B14F-4D97-AF65-F5344CB8AC3E}">
        <p14:creationId xmlns:p14="http://schemas.microsoft.com/office/powerpoint/2010/main" val="136241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Finger test</a:t>
            </a:r>
            <a:endParaRPr lang="en-GB" dirty="0"/>
          </a:p>
        </p:txBody>
      </p:sp>
      <p:sp>
        <p:nvSpPr>
          <p:cNvPr id="3" name="Content Placeholder 2"/>
          <p:cNvSpPr>
            <a:spLocks noGrp="1"/>
          </p:cNvSpPr>
          <p:nvPr>
            <p:ph idx="1"/>
          </p:nvPr>
        </p:nvSpPr>
        <p:spPr/>
        <p:txBody>
          <a:bodyPr/>
          <a:lstStyle/>
          <a:p>
            <a:pPr marL="0" indent="0">
              <a:buNone/>
            </a:pPr>
            <a:r>
              <a:rPr lang="en-GB" dirty="0" smtClean="0"/>
              <a:t>This involves infiltrating the suspect area with local anaesthetic and making a 2-cm incision down to the deep fascia. </a:t>
            </a:r>
          </a:p>
          <a:p>
            <a:pPr marL="0" indent="0">
              <a:buNone/>
            </a:pPr>
            <a:endParaRPr lang="en-GB" dirty="0"/>
          </a:p>
          <a:p>
            <a:pPr marL="0" indent="0">
              <a:buNone/>
            </a:pPr>
            <a:r>
              <a:rPr lang="en-GB" dirty="0" smtClean="0"/>
              <a:t>If the index finger dissects the subcutaneous tissue off the deep fascia easily along the tissue plane, the test is positive. </a:t>
            </a:r>
          </a:p>
        </p:txBody>
      </p:sp>
    </p:spTree>
    <p:extLst>
      <p:ext uri="{BB962C8B-B14F-4D97-AF65-F5344CB8AC3E}">
        <p14:creationId xmlns:p14="http://schemas.microsoft.com/office/powerpoint/2010/main" val="2754250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finger test: </a:t>
            </a:r>
            <a:r>
              <a:rPr lang="en-GB" dirty="0"/>
              <a:t>o</a:t>
            </a:r>
            <a:r>
              <a:rPr lang="en-GB" dirty="0" smtClean="0"/>
              <a:t>ther positive macroscopic findings</a:t>
            </a:r>
            <a:br>
              <a:rPr lang="en-GB" dirty="0" smtClean="0"/>
            </a:br>
            <a:endParaRPr lang="en-GB" dirty="0"/>
          </a:p>
        </p:txBody>
      </p:sp>
      <p:sp>
        <p:nvSpPr>
          <p:cNvPr id="3" name="Content Placeholder 2"/>
          <p:cNvSpPr>
            <a:spLocks noGrp="1"/>
          </p:cNvSpPr>
          <p:nvPr>
            <p:ph sz="half" idx="1"/>
          </p:nvPr>
        </p:nvSpPr>
        <p:spPr>
          <a:xfrm>
            <a:off x="838199" y="1825625"/>
            <a:ext cx="5821907" cy="4351338"/>
          </a:xfrm>
        </p:spPr>
        <p:txBody>
          <a:bodyPr>
            <a:normAutofit fontScale="92500" lnSpcReduction="10000"/>
          </a:bodyPr>
          <a:lstStyle/>
          <a:p>
            <a:pPr marL="0" indent="0">
              <a:buNone/>
            </a:pPr>
            <a:r>
              <a:rPr lang="en-GB" dirty="0" smtClean="0"/>
              <a:t>Other positive macroscopic findings are: </a:t>
            </a:r>
          </a:p>
          <a:p>
            <a:pPr marL="0" indent="0">
              <a:buNone/>
            </a:pPr>
            <a:r>
              <a:rPr lang="en-GB" dirty="0" smtClean="0"/>
              <a:t>	Grey necrotic tissue</a:t>
            </a:r>
          </a:p>
          <a:p>
            <a:pPr marL="0" indent="0">
              <a:buNone/>
            </a:pPr>
            <a:r>
              <a:rPr lang="en-GB" dirty="0" smtClean="0"/>
              <a:t>	Fascial oedema</a:t>
            </a:r>
          </a:p>
          <a:p>
            <a:pPr marL="0" indent="0">
              <a:buNone/>
            </a:pPr>
            <a:r>
              <a:rPr lang="en-GB" dirty="0" smtClean="0"/>
              <a:t>	Thrombosed vessels</a:t>
            </a:r>
          </a:p>
          <a:p>
            <a:pPr marL="0" indent="0">
              <a:buNone/>
            </a:pPr>
            <a:r>
              <a:rPr lang="en-GB" dirty="0" smtClean="0"/>
              <a:t>	Thin, watery, foul-smelling 	fluid, 	described as dishwater pus</a:t>
            </a:r>
          </a:p>
          <a:p>
            <a:pPr marL="0" indent="0">
              <a:buNone/>
            </a:pPr>
            <a:r>
              <a:rPr lang="en-GB" dirty="0" smtClean="0"/>
              <a:t>	Non-contracting muscles. </a:t>
            </a:r>
          </a:p>
          <a:p>
            <a:pPr marL="0" indent="0">
              <a:buNone/>
            </a:pPr>
            <a:endParaRPr lang="en-GB" dirty="0"/>
          </a:p>
          <a:p>
            <a:pPr marL="0" indent="0">
              <a:buNone/>
            </a:pPr>
            <a:r>
              <a:rPr lang="en-GB" dirty="0" smtClean="0"/>
              <a:t>Urgent definitive surgical debridement should follow.</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1727" y="1825625"/>
            <a:ext cx="3048000" cy="2286000"/>
          </a:xfrm>
        </p:spPr>
      </p:pic>
    </p:spTree>
    <p:extLst>
      <p:ext uri="{BB962C8B-B14F-4D97-AF65-F5344CB8AC3E}">
        <p14:creationId xmlns:p14="http://schemas.microsoft.com/office/powerpoint/2010/main" val="3658736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Cellulitis</a:t>
            </a:r>
          </a:p>
          <a:p>
            <a:r>
              <a:rPr lang="en-GB" dirty="0" smtClean="0"/>
              <a:t>Necrotising Fasciitis </a:t>
            </a:r>
          </a:p>
          <a:p>
            <a:r>
              <a:rPr lang="en-GB" dirty="0"/>
              <a:t>Skin Abscess</a:t>
            </a:r>
          </a:p>
          <a:p>
            <a:endParaRPr lang="en-GB" dirty="0"/>
          </a:p>
        </p:txBody>
      </p:sp>
    </p:spTree>
    <p:extLst>
      <p:ext uri="{BB962C8B-B14F-4D97-AF65-F5344CB8AC3E}">
        <p14:creationId xmlns:p14="http://schemas.microsoft.com/office/powerpoint/2010/main" val="190257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Adjunctive Treatments for Necrotising Fasciitis</a:t>
            </a:r>
            <a:endParaRPr lang="en-GB" dirty="0"/>
          </a:p>
        </p:txBody>
      </p:sp>
      <p:sp>
        <p:nvSpPr>
          <p:cNvPr id="5" name="Content Placeholder 4"/>
          <p:cNvSpPr>
            <a:spLocks noGrp="1"/>
          </p:cNvSpPr>
          <p:nvPr>
            <p:ph idx="1"/>
          </p:nvPr>
        </p:nvSpPr>
        <p:spPr/>
        <p:txBody>
          <a:bodyPr/>
          <a:lstStyle/>
          <a:p>
            <a:r>
              <a:rPr lang="en-GB" dirty="0" smtClean="0"/>
              <a:t>Clindamycin</a:t>
            </a:r>
          </a:p>
          <a:p>
            <a:r>
              <a:rPr lang="en-GB" dirty="0" smtClean="0"/>
              <a:t>Intravenous Human Immunoglobulin G (off label)</a:t>
            </a:r>
          </a:p>
          <a:p>
            <a:pPr marL="457200" lvl="1" indent="0">
              <a:buNone/>
            </a:pPr>
            <a:r>
              <a:rPr lang="en-GB" dirty="0" smtClean="0"/>
              <a:t>One small RCT for Severe Infections only</a:t>
            </a:r>
            <a:endParaRPr lang="en-GB" dirty="0"/>
          </a:p>
        </p:txBody>
      </p:sp>
    </p:spTree>
    <p:extLst>
      <p:ext uri="{BB962C8B-B14F-4D97-AF65-F5344CB8AC3E}">
        <p14:creationId xmlns:p14="http://schemas.microsoft.com/office/powerpoint/2010/main" val="3359697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3</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230983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414774" y="31073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dirty="0">
                <a:latin typeface="Arial" panose="020B0604020202020204" pitchFamily="34" charset="0"/>
              </a:rPr>
              <a:t>Purulent skin and soft tissue infections (SSTIs).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120" y="971795"/>
            <a:ext cx="7417013" cy="561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8273348" y="6541511"/>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a:latin typeface="Arial" panose="020B0604020202020204" pitchFamily="34" charset="0"/>
              </a:rPr>
              <a:t>Dennis L. Stevens et al. </a:t>
            </a:r>
            <a:r>
              <a:rPr lang="en-GB" altLang="en-US" sz="1089" b="1" dirty="0" err="1">
                <a:latin typeface="Arial" panose="020B0604020202020204" pitchFamily="34" charset="0"/>
              </a:rPr>
              <a:t>Clin</a:t>
            </a:r>
            <a:r>
              <a:rPr lang="en-GB" altLang="en-US" sz="1089" b="1" dirty="0">
                <a:latin typeface="Arial" panose="020B0604020202020204" pitchFamily="34" charset="0"/>
              </a:rPr>
              <a:t> Infect Dis. 2014;59:e10-e52</a:t>
            </a:r>
          </a:p>
        </p:txBody>
      </p:sp>
      <p:sp>
        <p:nvSpPr>
          <p:cNvPr id="3077" name="Text Box 5"/>
          <p:cNvSpPr txBox="1">
            <a:spLocks noChangeArrowheads="1"/>
          </p:cNvSpPr>
          <p:nvPr/>
        </p:nvSpPr>
        <p:spPr bwMode="auto">
          <a:xfrm>
            <a:off x="498616" y="310731"/>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2800" dirty="0" smtClean="0">
                <a:latin typeface="Arial" panose="020B0604020202020204" pitchFamily="34" charset="0"/>
              </a:rPr>
              <a:t>Infectious Diseases Society of America 2014</a:t>
            </a:r>
            <a:endParaRPr lang="en-GB" altLang="en-US" sz="2800" dirty="0">
              <a:latin typeface="Arial" panose="020B0604020202020204" pitchFamily="34" charset="0"/>
            </a:endParaRPr>
          </a:p>
        </p:txBody>
      </p:sp>
    </p:spTree>
    <p:extLst>
      <p:ext uri="{BB962C8B-B14F-4D97-AF65-F5344CB8AC3E}">
        <p14:creationId xmlns:p14="http://schemas.microsoft.com/office/powerpoint/2010/main" val="3392214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414774" y="31073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dirty="0">
                <a:latin typeface="Arial" panose="020B0604020202020204" pitchFamily="34" charset="0"/>
              </a:rPr>
              <a:t>Purulent skin and soft tissue infections (SSTIs).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480" y="971795"/>
            <a:ext cx="14216614" cy="107710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8273348" y="6541511"/>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Dennis L. Stevens et al. Clin Infect Dis. 2014;59:e10-e52</a:t>
            </a:r>
          </a:p>
        </p:txBody>
      </p:sp>
      <p:sp>
        <p:nvSpPr>
          <p:cNvPr id="3077" name="Text Box 5"/>
          <p:cNvSpPr txBox="1">
            <a:spLocks noChangeArrowheads="1"/>
          </p:cNvSpPr>
          <p:nvPr/>
        </p:nvSpPr>
        <p:spPr bwMode="auto">
          <a:xfrm>
            <a:off x="553207" y="310731"/>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2800" dirty="0" smtClean="0">
                <a:latin typeface="Arial" panose="020B0604020202020204" pitchFamily="34" charset="0"/>
              </a:rPr>
              <a:t>Infectious Diseases Society of America</a:t>
            </a:r>
            <a:r>
              <a:rPr lang="en-GB" altLang="en-US" sz="907" dirty="0" smtClean="0">
                <a:latin typeface="Arial" panose="020B0604020202020204" pitchFamily="34" charset="0"/>
              </a:rPr>
              <a:t>.</a:t>
            </a:r>
            <a:endParaRPr lang="en-GB" altLang="en-US" sz="907" dirty="0">
              <a:latin typeface="Arial" panose="020B0604020202020204" pitchFamily="34" charset="0"/>
            </a:endParaRPr>
          </a:p>
        </p:txBody>
      </p:sp>
      <p:sp>
        <p:nvSpPr>
          <p:cNvPr id="2" name="Oval 1"/>
          <p:cNvSpPr/>
          <p:nvPr/>
        </p:nvSpPr>
        <p:spPr>
          <a:xfrm>
            <a:off x="4148919" y="971795"/>
            <a:ext cx="6419629" cy="556971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631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Suggestions</a:t>
            </a:r>
            <a:endParaRPr lang="en-GB" dirty="0"/>
          </a:p>
        </p:txBody>
      </p:sp>
      <p:sp>
        <p:nvSpPr>
          <p:cNvPr id="3" name="Content Placeholder 2"/>
          <p:cNvSpPr>
            <a:spLocks noGrp="1"/>
          </p:cNvSpPr>
          <p:nvPr>
            <p:ph idx="1"/>
          </p:nvPr>
        </p:nvSpPr>
        <p:spPr/>
        <p:txBody>
          <a:bodyPr/>
          <a:lstStyle/>
          <a:p>
            <a:pPr marL="0" indent="0">
              <a:buNone/>
            </a:pPr>
            <a:r>
              <a:rPr lang="en-GB" dirty="0" smtClean="0"/>
              <a:t>Adrenaline containing local anaesthetics</a:t>
            </a:r>
          </a:p>
          <a:p>
            <a:pPr marL="0" indent="0">
              <a:buNone/>
            </a:pPr>
            <a:endParaRPr lang="en-GB" dirty="0"/>
          </a:p>
          <a:p>
            <a:pPr marL="0" indent="0">
              <a:buNone/>
            </a:pPr>
            <a:r>
              <a:rPr lang="en-GB" dirty="0" smtClean="0"/>
              <a:t>ED incision and drainage of uncomplicated sites</a:t>
            </a:r>
          </a:p>
          <a:p>
            <a:pPr marL="0" indent="0">
              <a:buNone/>
            </a:pPr>
            <a:r>
              <a:rPr lang="en-GB" dirty="0"/>
              <a:t>	</a:t>
            </a:r>
            <a:r>
              <a:rPr lang="en-GB" dirty="0" smtClean="0"/>
              <a:t>Limbs / Axilla / Back</a:t>
            </a:r>
          </a:p>
          <a:p>
            <a:endParaRPr lang="en-GB" dirty="0" smtClean="0"/>
          </a:p>
          <a:p>
            <a:pPr marL="0" indent="0">
              <a:buNone/>
            </a:pPr>
            <a:endParaRPr lang="en-GB" dirty="0" smtClean="0"/>
          </a:p>
        </p:txBody>
      </p:sp>
    </p:spTree>
    <p:extLst>
      <p:ext uri="{BB962C8B-B14F-4D97-AF65-F5344CB8AC3E}">
        <p14:creationId xmlns:p14="http://schemas.microsoft.com/office/powerpoint/2010/main" val="519108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409434"/>
            <a:ext cx="10731689" cy="1416192"/>
          </a:xfrm>
        </p:spPr>
        <p:txBody>
          <a:bodyPr/>
          <a:lstStyle/>
          <a:p>
            <a:r>
              <a:rPr lang="en-GB" dirty="0" smtClean="0"/>
              <a:t>Skin Abscesses: stuff you don’t need to do</a:t>
            </a:r>
            <a:endParaRPr lang="en-GB" dirty="0"/>
          </a:p>
        </p:txBody>
      </p:sp>
      <p:sp>
        <p:nvSpPr>
          <p:cNvPr id="3" name="Content Placeholder 2"/>
          <p:cNvSpPr>
            <a:spLocks noGrp="1"/>
          </p:cNvSpPr>
          <p:nvPr>
            <p:ph idx="1"/>
          </p:nvPr>
        </p:nvSpPr>
        <p:spPr/>
        <p:txBody>
          <a:bodyPr/>
          <a:lstStyle/>
          <a:p>
            <a:r>
              <a:rPr lang="en-GB" dirty="0" smtClean="0"/>
              <a:t>Wound swabs usually useless</a:t>
            </a:r>
          </a:p>
          <a:p>
            <a:r>
              <a:rPr lang="en-GB" dirty="0" smtClean="0"/>
              <a:t>Packing not always necessary if small </a:t>
            </a:r>
          </a:p>
          <a:p>
            <a:r>
              <a:rPr lang="en-GB" dirty="0" smtClean="0"/>
              <a:t>Antibiotics rarely useful unless septic or significant cellulitis (85% use in US)</a:t>
            </a:r>
          </a:p>
          <a:p>
            <a:r>
              <a:rPr lang="en-GB" dirty="0" smtClean="0"/>
              <a:t>Ultrasound guided needle aspiration </a:t>
            </a:r>
          </a:p>
          <a:p>
            <a:endParaRPr lang="en-GB" altLang="en-US" dirty="0">
              <a:latin typeface="Arial" panose="020B0604020202020204" pitchFamily="34" charset="0"/>
            </a:endParaRPr>
          </a:p>
          <a:p>
            <a:endParaRPr lang="en-GB" altLang="en-US" dirty="0" smtClean="0">
              <a:latin typeface="Arial" panose="020B0604020202020204" pitchFamily="34" charset="0"/>
            </a:endParaRPr>
          </a:p>
          <a:p>
            <a:pPr marL="0" indent="0" algn="r">
              <a:buNone/>
            </a:pPr>
            <a:r>
              <a:rPr lang="en-GB" altLang="en-US" dirty="0" smtClean="0">
                <a:latin typeface="Arial" panose="020B0604020202020204" pitchFamily="34" charset="0"/>
              </a:rPr>
              <a:t>Infectious </a:t>
            </a:r>
            <a:r>
              <a:rPr lang="en-GB" altLang="en-US" dirty="0">
                <a:latin typeface="Arial" panose="020B0604020202020204" pitchFamily="34" charset="0"/>
              </a:rPr>
              <a:t>Diseases Society of America 2014</a:t>
            </a:r>
          </a:p>
          <a:p>
            <a:endParaRPr lang="en-GB" dirty="0"/>
          </a:p>
        </p:txBody>
      </p:sp>
    </p:spTree>
    <p:extLst>
      <p:ext uri="{BB962C8B-B14F-4D97-AF65-F5344CB8AC3E}">
        <p14:creationId xmlns:p14="http://schemas.microsoft.com/office/powerpoint/2010/main" val="1006428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Antibiotics or Not? IDSA recommendation</a:t>
            </a:r>
            <a:endParaRPr lang="en-GB" dirty="0"/>
          </a:p>
        </p:txBody>
      </p:sp>
      <p:sp>
        <p:nvSpPr>
          <p:cNvPr id="6" name="Content Placeholder 5"/>
          <p:cNvSpPr>
            <a:spLocks noGrp="1"/>
          </p:cNvSpPr>
          <p:nvPr>
            <p:ph idx="1"/>
          </p:nvPr>
        </p:nvSpPr>
        <p:spPr>
          <a:xfrm>
            <a:off x="374176" y="1811977"/>
            <a:ext cx="10515600" cy="4351338"/>
          </a:xfrm>
        </p:spPr>
        <p:txBody>
          <a:bodyPr>
            <a:normAutofit/>
          </a:bodyPr>
          <a:lstStyle/>
          <a:p>
            <a:pPr marL="457200" lvl="1" indent="0">
              <a:buNone/>
            </a:pPr>
            <a:r>
              <a:rPr lang="en-GB" sz="2800" dirty="0" smtClean="0"/>
              <a:t>‘The </a:t>
            </a:r>
            <a:r>
              <a:rPr lang="en-GB" sz="2800" dirty="0"/>
              <a:t>decision to administer antibiotics directed against </a:t>
            </a:r>
            <a:r>
              <a:rPr lang="en-GB" sz="2800" i="1" dirty="0"/>
              <a:t>S. aureus</a:t>
            </a:r>
            <a:r>
              <a:rPr lang="en-GB" sz="2800" dirty="0"/>
              <a:t> as an adjunct to incision and drainage should be made based on the presence or absence of systemic inflammatory response syndrome (SIRS) </a:t>
            </a:r>
            <a:endParaRPr lang="en-GB" sz="2800" dirty="0" smtClean="0"/>
          </a:p>
          <a:p>
            <a:pPr marL="457200" lvl="1" indent="0">
              <a:buNone/>
            </a:pPr>
            <a:r>
              <a:rPr lang="en-GB" sz="2800" dirty="0"/>
              <a:t>	T</a:t>
            </a:r>
            <a:r>
              <a:rPr lang="en-GB" sz="2800" dirty="0" smtClean="0"/>
              <a:t>emperature </a:t>
            </a:r>
            <a:r>
              <a:rPr lang="en-GB" sz="2800" dirty="0"/>
              <a:t>&gt;38°C or &lt;36°C, </a:t>
            </a:r>
            <a:endParaRPr lang="en-GB" sz="2800" dirty="0" smtClean="0"/>
          </a:p>
          <a:p>
            <a:pPr marL="457200" lvl="1" indent="0">
              <a:buNone/>
            </a:pPr>
            <a:r>
              <a:rPr lang="en-GB" sz="2800" dirty="0"/>
              <a:t>	</a:t>
            </a:r>
            <a:r>
              <a:rPr lang="en-GB" sz="2800" dirty="0" err="1" smtClean="0"/>
              <a:t>Tachypnea</a:t>
            </a:r>
            <a:r>
              <a:rPr lang="en-GB" sz="2800" dirty="0" smtClean="0"/>
              <a:t> </a:t>
            </a:r>
            <a:r>
              <a:rPr lang="en-GB" sz="2800" dirty="0"/>
              <a:t>&gt;24 breaths per </a:t>
            </a:r>
            <a:r>
              <a:rPr lang="en-GB" sz="2800" dirty="0" smtClean="0"/>
              <a:t>minute</a:t>
            </a:r>
          </a:p>
          <a:p>
            <a:pPr marL="457200" lvl="1" indent="0">
              <a:buNone/>
            </a:pPr>
            <a:r>
              <a:rPr lang="en-GB" sz="2800" dirty="0"/>
              <a:t>	</a:t>
            </a:r>
            <a:r>
              <a:rPr lang="en-GB" sz="2800" dirty="0" smtClean="0"/>
              <a:t>Tachycardia </a:t>
            </a:r>
            <a:r>
              <a:rPr lang="en-GB" sz="2800" dirty="0"/>
              <a:t>&gt;90 beats per </a:t>
            </a:r>
            <a:r>
              <a:rPr lang="en-GB" sz="2800" dirty="0" smtClean="0"/>
              <a:t>minute</a:t>
            </a:r>
          </a:p>
          <a:p>
            <a:pPr marL="457200" lvl="1" indent="0">
              <a:buNone/>
            </a:pPr>
            <a:r>
              <a:rPr lang="en-GB" sz="2800" dirty="0"/>
              <a:t>	</a:t>
            </a:r>
            <a:r>
              <a:rPr lang="en-GB" sz="2800" dirty="0" smtClean="0"/>
              <a:t>White </a:t>
            </a:r>
            <a:r>
              <a:rPr lang="en-GB" sz="2800" dirty="0"/>
              <a:t>blood cell count &gt;12 000 or &lt;400 </a:t>
            </a:r>
            <a:r>
              <a:rPr lang="en-GB" sz="2800" dirty="0" smtClean="0"/>
              <a:t>cells/µL’</a:t>
            </a:r>
            <a:endParaRPr lang="en-GB" sz="2800" dirty="0"/>
          </a:p>
        </p:txBody>
      </p:sp>
    </p:spTree>
    <p:extLst>
      <p:ext uri="{BB962C8B-B14F-4D97-AF65-F5344CB8AC3E}">
        <p14:creationId xmlns:p14="http://schemas.microsoft.com/office/powerpoint/2010/main" val="3731841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history of treatments for infections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Pre-history  			Eat roots</a:t>
            </a:r>
          </a:p>
          <a:p>
            <a:pPr marL="0" indent="0">
              <a:buNone/>
            </a:pPr>
            <a:r>
              <a:rPr lang="en-GB" dirty="0" smtClean="0"/>
              <a:t>Medieval Period    		Exorcisms and chanting </a:t>
            </a:r>
          </a:p>
          <a:p>
            <a:pPr marL="514350" indent="-514350">
              <a:buAutoNum type="arabicPlain" startAt="1728"/>
            </a:pPr>
            <a:r>
              <a:rPr lang="en-GB" dirty="0" smtClean="0"/>
              <a:t> John Hunter  		Surgery</a:t>
            </a:r>
          </a:p>
          <a:p>
            <a:pPr marL="0" indent="0">
              <a:buNone/>
            </a:pPr>
            <a:r>
              <a:rPr lang="en-GB" dirty="0" smtClean="0"/>
              <a:t>1942 Alexander Fleming 	Penicillin</a:t>
            </a:r>
          </a:p>
          <a:p>
            <a:pPr marL="0" indent="0">
              <a:buNone/>
            </a:pPr>
            <a:r>
              <a:rPr lang="en-GB" dirty="0" smtClean="0"/>
              <a:t>1949 Benjamin Duggar  	Tetracycline</a:t>
            </a:r>
          </a:p>
          <a:p>
            <a:pPr marL="0" indent="0">
              <a:buNone/>
            </a:pPr>
            <a:r>
              <a:rPr lang="en-GB" dirty="0" smtClean="0"/>
              <a:t>1964 Eli-Lilley 		1</a:t>
            </a:r>
            <a:r>
              <a:rPr lang="en-GB" baseline="30000" dirty="0" smtClean="0"/>
              <a:t>st</a:t>
            </a:r>
            <a:r>
              <a:rPr lang="en-GB" dirty="0" smtClean="0"/>
              <a:t> Cephalosporin</a:t>
            </a:r>
          </a:p>
          <a:p>
            <a:pPr marL="0" indent="0">
              <a:buNone/>
            </a:pPr>
            <a:r>
              <a:rPr lang="en-GB" dirty="0" smtClean="0"/>
              <a:t>1970-80a			Synthetic Macrolides</a:t>
            </a:r>
            <a:endParaRPr lang="en-GB" dirty="0"/>
          </a:p>
          <a:p>
            <a:pPr marL="0" indent="0">
              <a:buNone/>
            </a:pPr>
            <a:r>
              <a:rPr lang="en-GB" dirty="0" smtClean="0"/>
              <a:t>1980-90s 			Refinements of all of the above</a:t>
            </a:r>
          </a:p>
          <a:p>
            <a:pPr marL="0" indent="0">
              <a:buNone/>
            </a:pPr>
            <a:r>
              <a:rPr lang="en-GB" dirty="0" smtClean="0"/>
              <a:t>21</a:t>
            </a:r>
            <a:r>
              <a:rPr lang="en-GB" baseline="30000" dirty="0" smtClean="0"/>
              <a:t>st</a:t>
            </a:r>
            <a:r>
              <a:rPr lang="en-GB" dirty="0" smtClean="0"/>
              <a:t> century Antibiotic resistance becomes overwhelming, back to eating roots</a:t>
            </a:r>
            <a:endParaRPr lang="en-GB" dirty="0"/>
          </a:p>
          <a:p>
            <a:pPr marL="0" indent="0">
              <a:buNone/>
            </a:pPr>
            <a:r>
              <a:rPr lang="en-GB" dirty="0" smtClean="0"/>
              <a:t> </a:t>
            </a:r>
            <a:endParaRPr lang="en-GB" dirty="0"/>
          </a:p>
        </p:txBody>
      </p:sp>
      <p:sp>
        <p:nvSpPr>
          <p:cNvPr id="4" name="AutoShape 2" descr="data:image/jpeg;base64,/9j/4AAQSkZJRgABAQAAAQABAAD/2wCEAAkGBxQTEhUUExQUFRQXGBgaGBcYFxccFxoYGBcYGBoXGBwaHSggGBwlHRoUITEhJSksLi4uGB8zODMsNygtLisBCgoKDg0OGxAQGiwkHyQsLCwsLCwsLCwsLCwsLCwsLCwsLCwsLCwsLCwsLCwsLCwsLCwsLCwsLCwsLCwsLCwsLP/AABEIAPwAyAMBIgACEQEDEQH/xAAcAAAABwEBAAAAAAAAAAAAAAAAAQIDBAUGBwj/xAA4EAABAwIEAwYFBAICAgMAAAABAAIRAyEEEjFBBVFhBiJxgZHwEzKhscFC0eHxBxRSciNiFYKi/8QAGAEAAwEBAAAAAAAAAAAAAAAAAAIDAQT/xAAiEQACAgMBAQACAwEAAAAAAAAAAQIRAyExEkEiURNCYTL/2gAMAwEAAhEDEQA/AORx4ISlsfrre+u4vPW0+qQUhUEoIkaDQwlho5n35pDSj5ndBgKhm/7fhEAgdve5QlABpKOUlADjTr5e/fXqiyoJUTZADaMBG7379fRJzLGaKYPBBJN0oIAACUhKAWAGUaSEIQaGUEZRLABCEoIw1ABhGgT7hBADT3z7+6QgQiTighBHKCADy3v19+qBRFKge/L+fRABNQcEqLJKDQgEEuEkhYApqUiPuyew2GLtvosYDDunvolsp9FZt4fpbyibTCkUuHGIH2v4JXIZRKY0oSXBXruHRdzXeMED1UGthI5LFI1orIRkKTVpQmCmsUQlIAI1oBII0CsAARhCEIQAEEpoQQBHQQQTigRz5JKUgAh7/ZKjlySEZKAFE3togialFYaFCWI8vf8AKcwuDc8gAarScG7IvqEOOnLXT2UrkkaotlDgcC6o4Q0nwBK1nC+BmASxwPhoI6iPfRbrg3ZhlPKA1s+F7b66LTUuFNGwspOTkUpROaDs250HK7Tl4dEH8Ac2+02sARrGt9l1UYBvL6Jmrw9rhpHvxSOLBTRyWtgSPmFj0FvrGqrqmDbJlzQItyMxyuN+egXVcZwSRa/LXc85WV4nwMkGAZ6zySqVPY9J8MNicLA2I5j1/dU9anBstRjsMWy14veLROxjn4LO4xvRWiyckRCkEJZ8UITiCCIRFLKKy0AoRhCUkFACwgiBRrAIsoJYpzMa+CIiwvfcRp5qggSNEUcoNBKCJGgwMKx4dw8vIO0wo+Cw+dwEaldM4DwTIxoNjaxnWDuDrAKlknRSEbGOzfAQSNhrpc9B7/jofDMA1gER75+qTgMKG2bsPvGokxurfDtj376rnW2O5a0LosHvwT7YHv3yTcoi7kYVlokySI99Uh7ZER9kkW+n5S6dSwQzBkAdPp+Co+IwoPKffopTyk1H+499VlG2zAdreFhwIFjGvnPLouYY2m4EhwII6H3yXYu0hsddxt16LnHEWtc4F3SecdFOLpnRVxMjUF4TRVxxnh+Qy05mRII/P09VUK8XaItUFsiISiEAtMEQhCUQiC0ABBCUEAMSlByQiKcQUUAJSmttr5emnPf0VpwnBhzhN+mn58fQrJOkalZCp4Jxiyu8F2dJueVuZ/rdXfD6LG3Op5++UW69VoOHV2bENEgQXW03MQPUdVzSyy+FlBIoOE8LZRf3j4cr8/e4W4p12SYAOhPMWuouKwTTq64mIgHa0DTSJ6zuq+lTLXnvE+MSRfmVJu9jpI2/DcSHRY/1FlZgxud1juDYq+QE9DG2mo3WkOIOW9rdOiaPBJLY5jsfl0v67eSzPEu0FcGQQGgXF59fZUri2LbTbmcYa2+3vZYPjfEAb4h7qbHSW025c5A3fmMNnkbk6Jrbeikcaq2Xbf8AINQCwH3MztKtuBdtRWOVwDT4W2XN8Oym9ge1rw0kgF5mSLkTpMEFS8JQcD3B08NFjbsf+ODR2alipHsoGtKrMPSLaDXyAconTX1WB7Q9tqjXllIgQbmAdJmPf2TpsioI1vap8C2x16X6rmXF61jDgSORG3OAonEuL4nEQXZo1BjynS/nKi4vDltJr5Jn5rjeYS+dqyq0hhvEnfKdEzVbuNCq2SXKxD5aFdxo5/VjbgjaEcILBQnBJhOFFCAEAI0aJaBFRFGUCVUQVTeQQRqFOwmKc0WNhNjfxt5fRV4KW0md0rNTLUcTfoN/ry8vFFT4o9pG17xGqZbhHQCR/WkqNWwxGxB1vyjXw1ulqLKWzYcH485z4cS7m43Pl5ei1bHBxAjUXt01XLeGEg+9Pf2Ww4RxAjLIbFwTfWfei58iplVyzV4Z0OBg6iBG5122stGyrI0jpHu9/qsV/sFzmlpdsY5RJAAA8FouHVjBJkab+B5e7pExvJdVOH0ngF1NrouJaCQec7HrqqXinZfDVfnpA6k/NckRM5rbeFlcUMTtP4/CmfCDut+f8J0hdrph6/AKTafwWMc1gcXayZteSbk29hajhmBp/CYMgaW75QJPPqevRTXU2Nbm/PslBldrhYz0lH3YOVqkJxLP/E4Hrew396rhw4ZUq4yowNB75+cwz5pBcdhpbyXcsRUGVwnb378Vy5lUjHvaSYfM25CQtvWjYIztTB4v4oFRtRtoNiWgiTLYaBGlhPjdV1fFONJ7f026RJE+S6FjaGXQwOlj6jxCzvFsFS+E4yZ5T05eiVTt8KOOumDce8r3h/D/AIlhry0/dUf6vP8AK0XDWVP0PI2MGB71XRkejlihrF4AtmNvFQgFbVqpvN+t9lVJIt/QkkuBIIkEwoESNBAEMokopKqIBT+GU75joPfJQQpdB9o2KyXBo9NY0i5NwbWiYOnlz5/aJxF7PhkZszycxHLUXJ3389FXHFENg68vt5KorYgudvr78lCOOyznRKoYnLUB/TMHzWvpYcst3osWnLFuhHWd1z6ofFb/ALGP+Kwuc5xIOWJsNCZHJGaNJMbE/VouOEsJId3oEgSNL/xC0WHdbz5b/tCrMO6f65SFLbY7eahR0RSJtTEeoOsKzwPEtiTP3k9fx9VVsaL6Zbz6/wBBSH4HMIEX5+Jn31Tb+BLy9Ma4njjUcGNkNHzOnaNvskYXG02ggVMpEgg6j9uSuMJg2sblbE8+v7rPca7C0K9Q1HF7bGWtygZo+bvA5fDz5zvnZP1GqH6nGWAOBcZnYi43nUzpHmsTxLGsZjGuJFjDpOkgidNplRu0fZ92DBdQOenN/wDkzlmAMRJ1ssj/ALBvmuTdNGFmuSR1LiVQZTppZYTiVf5hJgnSeSu34pxw1NzjJyieciyyWNrSUsFbHm6iVubvdJVxQeA3eTGhjfe91T09SVecJY2ZOgBv/a6MjpHFDomsYt4fUKMVLxjRMiVFSoH0bARoFGtFAgjQQBBJRJTkSqIAFOsdCaCUEAiSSTN/JQcplSGvjqg8T0SrQ92Mup3U/hfEatAk0jY6giR71UWlQneAFYcM4ea9VlNou5wG2mpPkJKyVVspFbtG87MY41qQe6C+4dAi87QLbK6z+d/2HJUeG4YcKA1sEgkOgyDeQR1iPQK1w1QOgzy02vp91yy6deNos8G422t+QrcVcovHv39FTYeQR15X0A1V3SbIEzfr0WoTIUnE+1NKke89ok2v7j30RntxhgMpfJO4Y6NNNAr44ZmwaPJvLe0rK8Z7OYVxM0WyLwMo2J8VtiR8y0Fje0FEtLmkZXSDyIsCCDfnqFjMVwmi6oX0iINwALfsrLGcBw0dwVWHb/ySJkC0knXx0VRhcG4VCC45Rfx/H0Sp/plvKF4xuWm4XkfnmsvidytDxOtAdcQYjrry8VnXgu0VMSJ5ZaIdNt1a4Krl2lRqVA9VIIgQFWezkToPE1sx6ck1KUEkthYASOEAUpACUEcIIAg5gUcdVFSmuVqJ2SCxFCJlQ9U6106rNmhNbKfp4cn91Jw2EzXMgft5j+kfxgJDRpe9/wA8tlJz/R0Y8V7lwGIEAZbbT6wr/wDx8R/vUpgAl15sM1J8fWB5rKVKl/r91ZcBxwpVqdTZrmuI1locCR1sCPNK1otabo7N2n4Vm77dwLe+dvCw6DI4PFBjy02Nsw16Zra/e24XSqLhVZ+m4vBBEEXv+Vg+1vAT37Q9t2u0zAXlp3IkSDfXoVNVROEifg8YwXGv8aq2oYxvvRcmHE6tO026Ej+Fb8L7S3DX2PX+LFHloq2pHSamIEbm22nnCgYmkCDfY6g2kbaqkw/Ew6L+HvyRvxrjvztJ69dEjkMsZB4ywNmBv+Zv9VXYHCPrOAbadXbNFrn3cmFJr03V6ga0ySb6wADqb6LScLwVKjaBmkf9om8iQIt5LLMkxqp2Fw7297PP/LNH0Fv6Wb4z2AqUmzS74Hk7wOx8RC6JTo5tOukz0A1RPZUEgGR1B5abGLrfbXCD2cJqsLTBBB5FMyuvdoeBUsQ3NUa5j4JzgQJgm8nnPW+65vxrgb6Djo9s/M28CYGbkqwyJiSg0VKDggkqggYCJKmyQgA0EUIkGlWApuHwD3bQOZt/Kk0w1m3nvulHEjaJ35pnN/CkcCX/AEx4cLYBIl3PYXnQeWso3BrLDwMfYJtriRJjppbnATLm32i/jZTtvpdQjHiFYrFuI5Ae7KKShjX2ge4TbHWCdR0TlL8qA+pdChVLXdEioERunS0Rbdne/wDGfEfiYbKXEuokgjcsJJBI6af/AFWur4Rr2ZHd4fWdiDsfvK4j/i3jvwMU0OPdqEMeJsQ6AHcrHLJ5Su6uJBGsWB9YHnt5jrHM406Nn219OU9rey/w3EtcCDJF/WP26rn+LbldHymd9ivROPpgiDexOh5age/uuX9quGUqgzUnBwdIaRJuLxpawkHx532L2MpWjG4Xi76YgXEfhSafaB0xBk9ZubLP42gabi07c9fRSOAU3OxFNrRLswjXa82TvHGrGWWV0dR4VQLWwI+K6C90zlvoPrA81eYbg7CbibjaTedZUGlihRpy67rabnpJ5fZZ8duKQqEOe5l7loLhO+kWnXzUEm+FJm6bwYNMtzN/6kx6GyaNWvTm+eOYgnTkCPUfzC4X2kY8d13xLgWzA3BIsRvf0Vp/sHKTpzBh1ouLD3yStWJv6RXcYd+uiRIiZsZF9oMH7rn3burNYkQG2gW5QZ+q1nEuNB4IyaxcG5Glp99VkeONzwSDI+yIqpA+GRhAJddkOISF1EGAhCEtIKDApQQKCAIxcNzJ5Jlj4KUQkASnRaTZJLjzSm9J2InlBI25EJgFAVfYA8fPSUJaMctqxqu66coU5aUxUKfwx7vn+y18Ei7nsbqINT1YJsMMrE9GuOyVgSWkHl9tCvRHZ/jvxMNSe43LQ08zUacrh4yJ5Q7VeeqcMEkrS8Jxb3MbRaSWucCBA3tYnQG3qoz27RX+NONfemx7T9oKmKf8CjIpXDiCc1U7gRozTfvTsNbnsxwX4UA5bgki0g6WPiVYdk+ANw9MOf3qp1OWw/62tqb77QNb6i0lveJmxnQSRfL58/qsv4jnb/Rzzt32Up1JeAA6CbRtz6Hn0WF7K8OdSxYzAE94Dxjfyn1XYuN1QKYmTmMAmP0zrt5enTKOwlFrzUqPY0XsXRBAgkkuvtbqekI8laL41eyo4jga2JflYXNZIaXgXy5iLaaybzad1M4Z2Cw9O7xndYHPJ1OoEAefimsf25w9ARRHxHT0a23WOn1WexH+Rq5nK1jZ/wCxPrIRGOStDTcfWzpvDeD0WEQ0SDaARAuLRpodVZZKdwXESDziDG/srlXZHtc9+Jb8d57xj/1GpFuUz6+vTsaBkMb+/TdLKLWmZp7RjeK4PJUe1zzHdLbgjKYj7x6KtxDAQRPv97K44sySSTyFxvIk6eKrcZTIuPz18I0Sj1ZjOK08runnzUQlXPHKczzB8/eqpGrpi7RzTWx1pQcjagUxgkhBGggCsL0TUgJTSqUbYtxRNQKIFBr6Ien8OLef8Jh2qm4Qd1EnoMauQkoYioGjKD3t+lvvf6J0uDBmgE7DaefqoTKc3J1Sr9sedrS6IykrV9jKDnvEXIqU8oM94lwGWQLfpMqhDrK64LjnUS19N2V7DmbIkZgRA1uDv5pMjtUPih5d2ehKFQ5Lnw8Bbz/lPUDIBE7DY2MfyVV8K4m3EUqdVk5XXi/dId3mnwLY65TzU7mALECbRNj05D6worpzNVoY4lhg+k5rp02mQYFxF5m9lwbj9NgqPLxmeHEHNcktNzJ2Xc+MYltJji+ACLCG89rXOlv3vwTtlimuqksLbi5aLTmd0G2VVjtjRbSZnXvkkpCARhdJKxyhULXBw2K7V2O4oK+HaZBOjtJB3XE3iwWh7EccOGriZyPsRNidjrCjlh6VopCVOjreNwgkyWmZg76HeLrO4+nDiIBFue5100WnZVDrtuNiOswq7HMDtRJtEi8CenMrjo6UzC8SYTm+gtp6BZwNuQtlxnDX0EkmBrqYH1BlSeGdkTWysjvDvVHfpaXCzdjMZT4EWEq0HSJ5EYZoSyV0LtH2Uo0aFR2SHUxZwN3HujQm1yPUrnYrA8gfcp07J0AuQSXI1tGFSEcoiiVzBwpIRlE0LBn0G6fbUyTBsUyklqzoXXBVSoXHw0HRGxCYRBBi7Y7nhO4fFkEaen0UZ5RinOyylWx/Ur0di/xfxaQ+nmmGl4Eie66HbWlpZpyPVbSjjQSGtIIAEwANBGl+WlvlOq4t2D4r8DEUiflJyvE6teI+lj1gLcUMQaT3PJORrB3i7u/LYi9wARzkwOg5mqY2SNu/2Q/8nccYH5RfI0AHm8yT4x3fQrkleqXGSrPtFxQ16znfpkwPQSephVBXRjjSIzfwXhxdO5JT3C6EknkE9WbD/P7JnLZiWiBXs63L8JoFHV+Y+JREp1wU3vZDtSGgUqpjYOP0Wv8A9lovtHlpv9FxejcgLonZDAl72tl7GNEGS5xcSYGSQMmhMcnea5MuNLaOmE7WzTYLBCrUzEQxslxvOVu0jTSLciFtcNQY0NywC2b2G1/Uj6KNw7DtYB3BvcDUmRYyTHvmVmO3fav4INGk6X6lwiA2JOm+p6RKirMac3RTdveOSXUKcgSC906y2YadwZM+PQLABjXWAAjTbU2RVsW57nFxkkkmb66qMXXV1Gi6qKoOmbwdkEbnSQdzqgtbJ/w29FYSnKDdTyTT9ffNO0tD4rofDmj0JxTjWwJRU2XR137cvul/wqlStiEbiktKU0WQKJJRgoiEYhaYONTwxBAi2mqjtRud78kjRWMq4TMPVMi8deXI+qveO9oDWY1je6ABmAP6vwAs1SdCUD3jfkf3SuFsf1wRUgT79++kxtU5WO6QwSVVHNN7L7gLJp1CB8sH/wDQCi4g/wDkcfeisezDJp1h/wCv2IKr8f3S49T9/wClL+zG/qVJMmUI+iJrZ99EHK6JD+Ap5ngcyPuF3Xh1alh6LTUqMDS1okkDvNa3QzrLSbczrquBAwZFirPFcaq1cudxdlEdPEDQbKOXG5FINcZ0vjXbwNa5tI5jcZpt469JtbRc5xWLdVcXOJJJmTz6/RRGy7oEp74Ee/FLHGonQpJIKoY0vzTTKl0ipUn8+9AiaFWtEfVvRNySJGvv+UEyytCCSmW9RZEfcqbSa0NvBTGHpAgkzrbx1PjYD1QqVE8t6IY/x/JiqlXWN90yjJ6INC1aBu2KzIpRQgsCxbhPikJUoFCB7DCXPqm2hKQxkG03Qe7RJa0yl1mGJ5LPoboW2jmg7I/g6wP2QwriRAuSbef8rRf/AARp4bPUPec6zR11PhAt4pfVPYNJrRJ7EYAPpVnTJBiInYQb6XP08Jz3H4DiBN3H7k/sujYLggw1EAd57297SA4mBEi5Exre+wXMeM1JquEzBidjvISw3NsWWo0QQURRIEroJByg03SYRoAn1H2tayiucn6cFt56cyk4mkMxy/LaPTdTiXnb2MpYkapIF7oVXymJ3QM5JQSW2QQF/slaMA8z4n+IUYlOYh33KZKxDzfwMJQCDAjBWioDgkgJwmwHu8IHRBtDUIJbkkoMDajzJKJAWLe6yS15IhJDktoRRltmz/x5wA1anxHDuggNmRebu/A6nouhcY4XFH5c5zDKGAn/AIwY2AA1ka+Ezuy+AZTpsa0QPhtPqL+On3Vpj6xEgbEc9yAd+q48jvZROnSOb9qsd/rYQNdHxqsjWS25zHXYSJ5uB5Llive2eKe/F1Q4khhyNHJojTxMnzVAurFDyic5Ww0SKUpuvvmqEwIZkAUS00dpvtCca8mev9/hR0ppS0OpfBTroIpRkrA/0cogFwBsDvb8oJoILUHT/9k=">
            <a:hlinkClick r:id="rId2"/>
          </p:cNvPr>
          <p:cNvSpPr>
            <a:spLocks noChangeAspect="1" noChangeArrowheads="1"/>
          </p:cNvSpPr>
          <p:nvPr/>
        </p:nvSpPr>
        <p:spPr bwMode="auto">
          <a:xfrm>
            <a:off x="4183063" y="-1812925"/>
            <a:ext cx="3000375"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377" y="2890482"/>
            <a:ext cx="1542196" cy="19488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4377" y="1206927"/>
            <a:ext cx="1542196" cy="1542196"/>
          </a:xfrm>
          <a:prstGeom prst="rect">
            <a:avLst/>
          </a:prstGeom>
        </p:spPr>
      </p:pic>
    </p:spTree>
    <p:extLst>
      <p:ext uri="{BB962C8B-B14F-4D97-AF65-F5344CB8AC3E}">
        <p14:creationId xmlns:p14="http://schemas.microsoft.com/office/powerpoint/2010/main" val="2010062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Take Homes</a:t>
            </a:r>
            <a:endParaRPr lang="en-GB" dirty="0"/>
          </a:p>
        </p:txBody>
      </p:sp>
      <p:sp>
        <p:nvSpPr>
          <p:cNvPr id="3" name="Content Placeholder 2"/>
          <p:cNvSpPr>
            <a:spLocks noGrp="1"/>
          </p:cNvSpPr>
          <p:nvPr>
            <p:ph idx="1"/>
          </p:nvPr>
        </p:nvSpPr>
        <p:spPr>
          <a:xfrm>
            <a:off x="838200" y="1811977"/>
            <a:ext cx="10515600" cy="4351338"/>
          </a:xfrm>
        </p:spPr>
        <p:txBody>
          <a:bodyPr/>
          <a:lstStyle/>
          <a:p>
            <a:pPr marL="0" indent="0">
              <a:buNone/>
            </a:pPr>
            <a:r>
              <a:rPr lang="en-GB" dirty="0" smtClean="0"/>
              <a:t>Cellulitis</a:t>
            </a:r>
          </a:p>
          <a:p>
            <a:pPr marL="0" indent="0">
              <a:buNone/>
            </a:pPr>
            <a:r>
              <a:rPr lang="en-GB" dirty="0"/>
              <a:t>	</a:t>
            </a:r>
            <a:r>
              <a:rPr lang="en-GB" dirty="0" smtClean="0"/>
              <a:t>When to suspect unusual bugs</a:t>
            </a:r>
          </a:p>
          <a:p>
            <a:pPr marL="0" indent="0">
              <a:buNone/>
            </a:pPr>
            <a:r>
              <a:rPr lang="en-GB" dirty="0" smtClean="0"/>
              <a:t>Necrotising Fasciitis</a:t>
            </a:r>
          </a:p>
          <a:p>
            <a:pPr marL="0" indent="0">
              <a:buNone/>
            </a:pPr>
            <a:r>
              <a:rPr lang="en-GB" dirty="0"/>
              <a:t>	</a:t>
            </a:r>
            <a:r>
              <a:rPr lang="en-GB" dirty="0" smtClean="0"/>
              <a:t>Finger sweep test</a:t>
            </a:r>
          </a:p>
          <a:p>
            <a:pPr marL="0" indent="0">
              <a:buNone/>
            </a:pPr>
            <a:r>
              <a:rPr lang="en-GB" dirty="0" smtClean="0"/>
              <a:t>Abscess</a:t>
            </a:r>
          </a:p>
          <a:p>
            <a:pPr marL="0" indent="0">
              <a:buNone/>
            </a:pPr>
            <a:r>
              <a:rPr lang="en-GB" dirty="0"/>
              <a:t>	</a:t>
            </a:r>
            <a:r>
              <a:rPr lang="en-GB" dirty="0" smtClean="0"/>
              <a:t>Reserve antibiotics for septic people</a:t>
            </a:r>
          </a:p>
        </p:txBody>
      </p:sp>
    </p:spTree>
    <p:extLst>
      <p:ext uri="{BB962C8B-B14F-4D97-AF65-F5344CB8AC3E}">
        <p14:creationId xmlns:p14="http://schemas.microsoft.com/office/powerpoint/2010/main" val="23107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1: A </a:t>
            </a:r>
            <a:r>
              <a:rPr lang="en-GB" dirty="0"/>
              <a:t>35 year old man </a:t>
            </a:r>
            <a:r>
              <a:rPr lang="en-GB" dirty="0" smtClean="0"/>
              <a:t>with </a:t>
            </a:r>
            <a:r>
              <a:rPr lang="en-GB" dirty="0"/>
              <a:t>a hot swollen left </a:t>
            </a:r>
            <a:r>
              <a:rPr lang="en-GB" dirty="0" smtClean="0"/>
              <a:t>leg</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But:	</a:t>
            </a:r>
          </a:p>
          <a:p>
            <a:pPr marL="0" indent="0">
              <a:buNone/>
            </a:pPr>
            <a:r>
              <a:rPr lang="en-GB" dirty="0"/>
              <a:t>	</a:t>
            </a:r>
            <a:r>
              <a:rPr lang="en-GB" dirty="0" smtClean="0"/>
              <a:t>48 hours ago he went wild swimming </a:t>
            </a:r>
          </a:p>
          <a:p>
            <a:pPr marL="0" indent="0">
              <a:buNone/>
            </a:pPr>
            <a:r>
              <a:rPr lang="en-GB" dirty="0" smtClean="0"/>
              <a:t>	36 hours ago he went water skiing on the sea</a:t>
            </a:r>
          </a:p>
          <a:p>
            <a:pPr marL="0" indent="0">
              <a:buNone/>
            </a:pPr>
            <a:r>
              <a:rPr lang="en-GB" dirty="0" smtClean="0"/>
              <a:t>	He was bitten by a cat and another person</a:t>
            </a:r>
          </a:p>
          <a:p>
            <a:pPr marL="0" indent="0">
              <a:buNone/>
            </a:pPr>
            <a:r>
              <a:rPr lang="en-GB" dirty="0" smtClean="0"/>
              <a:t>	He injects drugs</a:t>
            </a:r>
          </a:p>
          <a:p>
            <a:pPr marL="0" indent="0">
              <a:buNone/>
            </a:pPr>
            <a:r>
              <a:rPr lang="en-GB" dirty="0" smtClean="0"/>
              <a:t>	He also has a vesicular rash and a runny nose </a:t>
            </a:r>
          </a:p>
          <a:p>
            <a:endParaRPr lang="en-GB" dirty="0"/>
          </a:p>
          <a:p>
            <a:pPr marL="0" indent="0">
              <a:buNone/>
            </a:pPr>
            <a:r>
              <a:rPr lang="en-GB" dirty="0" smtClean="0"/>
              <a:t>	So what?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7346" y="2039548"/>
            <a:ext cx="3356243" cy="2506694"/>
          </a:xfrm>
          <a:prstGeom prst="rect">
            <a:avLst/>
          </a:prstGeom>
        </p:spPr>
      </p:pic>
    </p:spTree>
    <p:extLst>
      <p:ext uri="{BB962C8B-B14F-4D97-AF65-F5344CB8AC3E}">
        <p14:creationId xmlns:p14="http://schemas.microsoft.com/office/powerpoint/2010/main" val="422997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river"/>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168275"/>
            <a:ext cx="2857500" cy="1600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724" y="168275"/>
            <a:ext cx="2619375" cy="16002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7773" y="201099"/>
            <a:ext cx="2857500" cy="1535698"/>
          </a:xfrm>
          <a:prstGeom prst="rect">
            <a:avLst/>
          </a:prstGeom>
        </p:spPr>
      </p:pic>
      <p:sp>
        <p:nvSpPr>
          <p:cNvPr id="16" name="TextBox 15"/>
          <p:cNvSpPr txBox="1"/>
          <p:nvPr/>
        </p:nvSpPr>
        <p:spPr>
          <a:xfrm>
            <a:off x="267378" y="1763940"/>
            <a:ext cx="2857500" cy="646331"/>
          </a:xfrm>
          <a:prstGeom prst="rect">
            <a:avLst/>
          </a:prstGeom>
          <a:noFill/>
        </p:spPr>
        <p:txBody>
          <a:bodyPr wrap="square" rtlCol="0">
            <a:spAutoFit/>
          </a:bodyPr>
          <a:lstStyle/>
          <a:p>
            <a:r>
              <a:rPr lang="en-GB" i="1" dirty="0" err="1" smtClean="0"/>
              <a:t>Aeromonas</a:t>
            </a:r>
            <a:r>
              <a:rPr lang="en-GB" i="1" dirty="0" smtClean="0"/>
              <a:t> </a:t>
            </a:r>
            <a:r>
              <a:rPr lang="en-GB" dirty="0" smtClean="0"/>
              <a:t>species</a:t>
            </a:r>
          </a:p>
          <a:p>
            <a:r>
              <a:rPr lang="en-GB" dirty="0" err="1" smtClean="0"/>
              <a:t>Ciprofloxin</a:t>
            </a:r>
            <a:r>
              <a:rPr lang="en-GB" dirty="0" smtClean="0"/>
              <a:t> / Macrolide</a:t>
            </a:r>
            <a:endParaRPr lang="en-GB" dirty="0"/>
          </a:p>
        </p:txBody>
      </p:sp>
      <p:sp>
        <p:nvSpPr>
          <p:cNvPr id="17" name="TextBox 16"/>
          <p:cNvSpPr txBox="1"/>
          <p:nvPr/>
        </p:nvSpPr>
        <p:spPr>
          <a:xfrm>
            <a:off x="4724724" y="1768475"/>
            <a:ext cx="2857500" cy="646331"/>
          </a:xfrm>
          <a:prstGeom prst="rect">
            <a:avLst/>
          </a:prstGeom>
          <a:noFill/>
        </p:spPr>
        <p:txBody>
          <a:bodyPr wrap="square" rtlCol="0">
            <a:spAutoFit/>
          </a:bodyPr>
          <a:lstStyle/>
          <a:p>
            <a:r>
              <a:rPr lang="en-GB" i="1" dirty="0" smtClean="0"/>
              <a:t>Vibrio </a:t>
            </a:r>
            <a:r>
              <a:rPr lang="en-GB" i="1" dirty="0" err="1" smtClean="0"/>
              <a:t>vulnificus</a:t>
            </a:r>
            <a:endParaRPr lang="en-GB" dirty="0" smtClean="0"/>
          </a:p>
          <a:p>
            <a:r>
              <a:rPr lang="en-GB" dirty="0" smtClean="0"/>
              <a:t>Doxycycline / Macrolide</a:t>
            </a:r>
            <a:endParaRPr lang="en-GB" dirty="0"/>
          </a:p>
        </p:txBody>
      </p:sp>
      <p:sp>
        <p:nvSpPr>
          <p:cNvPr id="18" name="TextBox 17"/>
          <p:cNvSpPr txBox="1"/>
          <p:nvPr/>
        </p:nvSpPr>
        <p:spPr>
          <a:xfrm>
            <a:off x="8747772" y="1771000"/>
            <a:ext cx="3139427" cy="646331"/>
          </a:xfrm>
          <a:prstGeom prst="rect">
            <a:avLst/>
          </a:prstGeom>
          <a:noFill/>
        </p:spPr>
        <p:txBody>
          <a:bodyPr wrap="square" rtlCol="0">
            <a:spAutoFit/>
          </a:bodyPr>
          <a:lstStyle/>
          <a:p>
            <a:r>
              <a:rPr lang="en-GB" dirty="0" smtClean="0"/>
              <a:t>Amoxicillin with </a:t>
            </a:r>
            <a:r>
              <a:rPr lang="en-GB" dirty="0" err="1" smtClean="0"/>
              <a:t>Fluclox</a:t>
            </a:r>
            <a:endParaRPr lang="en-GB" dirty="0" smtClean="0"/>
          </a:p>
          <a:p>
            <a:r>
              <a:rPr lang="en-GB" dirty="0" err="1" smtClean="0"/>
              <a:t>Ciprofloxin</a:t>
            </a:r>
            <a:r>
              <a:rPr lang="en-GB" dirty="0" smtClean="0"/>
              <a:t> with Clarithromycin </a:t>
            </a:r>
            <a:endParaRPr lang="en-GB" dirty="0"/>
          </a:p>
        </p:txBody>
      </p:sp>
      <p:sp>
        <p:nvSpPr>
          <p:cNvPr id="19" name="TextBox 18"/>
          <p:cNvSpPr txBox="1"/>
          <p:nvPr/>
        </p:nvSpPr>
        <p:spPr>
          <a:xfrm>
            <a:off x="215251" y="2794447"/>
            <a:ext cx="11294772" cy="769441"/>
          </a:xfrm>
          <a:prstGeom prst="rect">
            <a:avLst/>
          </a:prstGeom>
          <a:noFill/>
        </p:spPr>
        <p:txBody>
          <a:bodyPr wrap="square" rtlCol="0">
            <a:spAutoFit/>
          </a:bodyPr>
          <a:lstStyle/>
          <a:p>
            <a:pPr algn="ctr"/>
            <a:r>
              <a:rPr lang="en-GB" sz="4400" dirty="0" smtClean="0"/>
              <a:t>Everyone gets Flucloxacillin </a:t>
            </a:r>
            <a:endParaRPr lang="en-GB" sz="4400" dirty="0"/>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379" y="4059756"/>
            <a:ext cx="2857499" cy="1566507"/>
          </a:xfrm>
          <a:prstGeom prst="rect">
            <a:avLst/>
          </a:prstGeom>
        </p:spPr>
      </p:pic>
      <p:sp>
        <p:nvSpPr>
          <p:cNvPr id="21" name="TextBox 20"/>
          <p:cNvSpPr txBox="1"/>
          <p:nvPr/>
        </p:nvSpPr>
        <p:spPr>
          <a:xfrm>
            <a:off x="267378" y="5659972"/>
            <a:ext cx="2857500" cy="923330"/>
          </a:xfrm>
          <a:prstGeom prst="rect">
            <a:avLst/>
          </a:prstGeom>
          <a:noFill/>
        </p:spPr>
        <p:txBody>
          <a:bodyPr wrap="square" rtlCol="0">
            <a:spAutoFit/>
          </a:bodyPr>
          <a:lstStyle/>
          <a:p>
            <a:r>
              <a:rPr lang="en-GB" i="1" dirty="0" err="1" smtClean="0"/>
              <a:t>Pasturella</a:t>
            </a:r>
            <a:r>
              <a:rPr lang="en-GB" i="1" dirty="0" smtClean="0"/>
              <a:t> </a:t>
            </a:r>
            <a:r>
              <a:rPr lang="en-GB" i="1" dirty="0" err="1" smtClean="0"/>
              <a:t>Multicoida</a:t>
            </a:r>
            <a:endParaRPr lang="en-GB" dirty="0" smtClean="0"/>
          </a:p>
          <a:p>
            <a:r>
              <a:rPr lang="en-GB" dirty="0" smtClean="0"/>
              <a:t>Augmentin</a:t>
            </a:r>
          </a:p>
          <a:p>
            <a:r>
              <a:rPr lang="en-GB" dirty="0" smtClean="0"/>
              <a:t>(think teeth in wound)</a:t>
            </a:r>
            <a:endParaRPr lang="en-GB" dirty="0"/>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7773" y="4059756"/>
            <a:ext cx="2762250" cy="1588357"/>
          </a:xfrm>
          <a:prstGeom prst="rect">
            <a:avLst/>
          </a:prstGeom>
        </p:spPr>
      </p:pic>
      <p:sp>
        <p:nvSpPr>
          <p:cNvPr id="24" name="Rectangle 23"/>
          <p:cNvSpPr/>
          <p:nvPr/>
        </p:nvSpPr>
        <p:spPr>
          <a:xfrm>
            <a:off x="4724724" y="5661918"/>
            <a:ext cx="1989647" cy="1200329"/>
          </a:xfrm>
          <a:prstGeom prst="rect">
            <a:avLst/>
          </a:prstGeom>
        </p:spPr>
        <p:txBody>
          <a:bodyPr wrap="none">
            <a:spAutoFit/>
          </a:bodyPr>
          <a:lstStyle/>
          <a:p>
            <a:r>
              <a:rPr lang="en-GB" i="1" dirty="0" err="1" smtClean="0"/>
              <a:t>Eikenella</a:t>
            </a:r>
            <a:r>
              <a:rPr lang="en-GB" i="1" dirty="0" smtClean="0"/>
              <a:t> </a:t>
            </a:r>
            <a:r>
              <a:rPr lang="en-GB" i="1" dirty="0" err="1" smtClean="0"/>
              <a:t>corrodens</a:t>
            </a:r>
            <a:endParaRPr lang="en-GB" i="1" dirty="0" smtClean="0"/>
          </a:p>
          <a:p>
            <a:r>
              <a:rPr lang="en-GB" dirty="0" smtClean="0"/>
              <a:t>Augmentin</a:t>
            </a:r>
          </a:p>
          <a:p>
            <a:r>
              <a:rPr lang="en-GB" dirty="0" smtClean="0"/>
              <a:t>Think PEP </a:t>
            </a:r>
          </a:p>
          <a:p>
            <a:r>
              <a:rPr lang="en-GB" dirty="0" smtClean="0"/>
              <a:t> </a:t>
            </a:r>
            <a:endParaRPr lang="en-GB" dirty="0"/>
          </a:p>
        </p:txBody>
      </p:sp>
      <p:sp>
        <p:nvSpPr>
          <p:cNvPr id="25" name="TextBox 24"/>
          <p:cNvSpPr txBox="1"/>
          <p:nvPr/>
        </p:nvSpPr>
        <p:spPr>
          <a:xfrm>
            <a:off x="8700148" y="5689376"/>
            <a:ext cx="2857500" cy="646331"/>
          </a:xfrm>
          <a:prstGeom prst="rect">
            <a:avLst/>
          </a:prstGeom>
          <a:noFill/>
        </p:spPr>
        <p:txBody>
          <a:bodyPr wrap="square" rtlCol="0">
            <a:spAutoFit/>
          </a:bodyPr>
          <a:lstStyle/>
          <a:p>
            <a:r>
              <a:rPr lang="en-GB" i="1" dirty="0" smtClean="0"/>
              <a:t>MRSA</a:t>
            </a:r>
          </a:p>
          <a:p>
            <a:r>
              <a:rPr lang="en-GB" dirty="0" err="1" smtClean="0"/>
              <a:t>Vancomycin</a:t>
            </a:r>
            <a:endParaRPr lang="en-GB" dirty="0"/>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725" y="4059756"/>
            <a:ext cx="2619374" cy="1588357"/>
          </a:xfrm>
          <a:prstGeom prst="rect">
            <a:avLst/>
          </a:prstGeom>
        </p:spPr>
      </p:pic>
    </p:spTree>
    <p:extLst>
      <p:ext uri="{BB962C8B-B14F-4D97-AF65-F5344CB8AC3E}">
        <p14:creationId xmlns:p14="http://schemas.microsoft.com/office/powerpoint/2010/main" val="106306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cellulitis patients need to be admitted?</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CREST 2008 / NICE 2014</a:t>
            </a:r>
          </a:p>
          <a:p>
            <a:pPr marL="457200" lvl="1" indent="0">
              <a:buNone/>
            </a:pPr>
            <a:r>
              <a:rPr lang="en-GB" dirty="0" smtClean="0"/>
              <a:t>Evidence ‘</a:t>
            </a:r>
            <a:r>
              <a:rPr lang="en-GB" dirty="0" err="1" smtClean="0"/>
              <a:t>lite</a:t>
            </a:r>
            <a:r>
              <a:rPr lang="en-GB" dirty="0" smtClean="0"/>
              <a:t>’ area</a:t>
            </a:r>
          </a:p>
          <a:p>
            <a:pPr marL="0" indent="0">
              <a:buNone/>
            </a:pPr>
            <a:r>
              <a:rPr lang="en-GB" dirty="0" smtClean="0"/>
              <a:t>Severity of illness</a:t>
            </a:r>
          </a:p>
          <a:p>
            <a:pPr marL="457200" lvl="1" indent="0">
              <a:buNone/>
            </a:pPr>
            <a:r>
              <a:rPr lang="en-GB" dirty="0" smtClean="0"/>
              <a:t>Septic</a:t>
            </a:r>
          </a:p>
          <a:p>
            <a:pPr marL="457200" lvl="1" indent="0">
              <a:buNone/>
            </a:pPr>
            <a:r>
              <a:rPr lang="en-GB" dirty="0" smtClean="0"/>
              <a:t>Wound</a:t>
            </a:r>
          </a:p>
          <a:p>
            <a:pPr marL="0" indent="0">
              <a:buNone/>
            </a:pPr>
            <a:r>
              <a:rPr lang="en-GB" dirty="0" smtClean="0"/>
              <a:t>Severity of person</a:t>
            </a:r>
          </a:p>
          <a:p>
            <a:pPr marL="457200" lvl="1" indent="0">
              <a:buNone/>
            </a:pPr>
            <a:r>
              <a:rPr lang="en-GB" dirty="0" smtClean="0"/>
              <a:t>Frail / Peripheral Vascular Disease / Immunocompromised</a:t>
            </a:r>
          </a:p>
          <a:p>
            <a:pPr marL="0" indent="0">
              <a:buNone/>
            </a:pPr>
            <a:r>
              <a:rPr lang="en-GB" dirty="0" smtClean="0"/>
              <a:t>Severity of location</a:t>
            </a:r>
          </a:p>
          <a:p>
            <a:pPr marL="457200" lvl="1" indent="0">
              <a:buNone/>
            </a:pPr>
            <a:r>
              <a:rPr lang="en-GB" dirty="0" smtClean="0"/>
              <a:t>Hands / Face / Perineum</a:t>
            </a:r>
          </a:p>
          <a:p>
            <a:pPr lvl="1"/>
            <a:endParaRPr lang="en-GB" dirty="0"/>
          </a:p>
          <a:p>
            <a:endParaRPr lang="en-GB" dirty="0" smtClean="0"/>
          </a:p>
          <a:p>
            <a:endParaRPr lang="en-GB" dirty="0"/>
          </a:p>
        </p:txBody>
      </p:sp>
    </p:spTree>
    <p:extLst>
      <p:ext uri="{BB962C8B-B14F-4D97-AF65-F5344CB8AC3E}">
        <p14:creationId xmlns:p14="http://schemas.microsoft.com/office/powerpoint/2010/main" val="131773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Cellulitis Pitfalls</a:t>
            </a:r>
            <a:endParaRPr lang="en-GB" dirty="0"/>
          </a:p>
        </p:txBody>
      </p:sp>
      <p:sp>
        <p:nvSpPr>
          <p:cNvPr id="3" name="Content Placeholder 2"/>
          <p:cNvSpPr>
            <a:spLocks noGrp="1"/>
          </p:cNvSpPr>
          <p:nvPr>
            <p:ph idx="1"/>
          </p:nvPr>
        </p:nvSpPr>
        <p:spPr/>
        <p:txBody>
          <a:bodyPr>
            <a:normAutofit/>
          </a:bodyPr>
          <a:lstStyle/>
          <a:p>
            <a:r>
              <a:rPr lang="en-GB" dirty="0" smtClean="0"/>
              <a:t>Bilateral Cellulitis is rare, think chronic venous insufficiency instead</a:t>
            </a:r>
          </a:p>
          <a:p>
            <a:r>
              <a:rPr lang="en-GB" dirty="0" smtClean="0"/>
              <a:t>Swelling will progress over 24-48 hours after starting oral antibiotics</a:t>
            </a:r>
          </a:p>
          <a:p>
            <a:r>
              <a:rPr lang="en-GB" dirty="0" smtClean="0"/>
              <a:t>Additional Penicillin V is not usually helpful if you give enough Flucloxacillin </a:t>
            </a:r>
          </a:p>
          <a:p>
            <a:pPr marL="0" lvl="1" indent="0" algn="r">
              <a:spcBef>
                <a:spcPts val="1000"/>
              </a:spcBef>
              <a:buNone/>
            </a:pPr>
            <a:r>
              <a:rPr lang="en-GB" dirty="0"/>
              <a:t>(Leman P EMJ 2005</a:t>
            </a:r>
            <a:r>
              <a:rPr lang="en-GB" dirty="0" smtClean="0"/>
              <a:t>)</a:t>
            </a:r>
          </a:p>
          <a:p>
            <a:r>
              <a:rPr lang="en-GB" dirty="0" smtClean="0"/>
              <a:t>5 day course is probably as good as a 10 day course </a:t>
            </a:r>
          </a:p>
          <a:p>
            <a:pPr marL="457200" lvl="1" indent="0" algn="r">
              <a:buNone/>
            </a:pPr>
            <a:r>
              <a:rPr lang="en-GB" dirty="0" smtClean="0"/>
              <a:t>		(Hepburn P Arch </a:t>
            </a:r>
            <a:r>
              <a:rPr lang="en-GB" dirty="0" err="1" smtClean="0"/>
              <a:t>Int</a:t>
            </a:r>
            <a:r>
              <a:rPr lang="en-GB" dirty="0" smtClean="0"/>
              <a:t> Med 2004)</a:t>
            </a:r>
          </a:p>
          <a:p>
            <a:r>
              <a:rPr lang="en-GB" dirty="0" smtClean="0"/>
              <a:t>Blood cultures are almost never useful  and expensive</a:t>
            </a:r>
            <a:endParaRPr lang="en-GB" dirty="0"/>
          </a:p>
        </p:txBody>
      </p:sp>
    </p:spTree>
    <p:extLst>
      <p:ext uri="{BB962C8B-B14F-4D97-AF65-F5344CB8AC3E}">
        <p14:creationId xmlns:p14="http://schemas.microsoft.com/office/powerpoint/2010/main" val="271911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519707" y="381640"/>
            <a:ext cx="8823300" cy="59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dirty="0">
                <a:latin typeface="Arial" panose="020B0604020202020204" pitchFamily="34" charset="0"/>
              </a:rPr>
              <a:t>Microorganisms isolated from cultures of blood specimens from 553 patients with cellulitis.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726" y="6283380"/>
            <a:ext cx="2534666"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065" y="979304"/>
            <a:ext cx="6384191"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906065" y="597230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Bezalel Perl et al. Clin Infect Dis. 1999;29:1483-1488</a:t>
            </a:r>
          </a:p>
        </p:txBody>
      </p:sp>
      <p:sp>
        <p:nvSpPr>
          <p:cNvPr id="3077" name="Text Box 5"/>
          <p:cNvSpPr txBox="1">
            <a:spLocks noChangeArrowheads="1"/>
          </p:cNvSpPr>
          <p:nvPr/>
        </p:nvSpPr>
        <p:spPr bwMode="auto">
          <a:xfrm>
            <a:off x="1621451" y="6450439"/>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 1999 by the Infectious Diseases Society of America</a:t>
            </a:r>
          </a:p>
        </p:txBody>
      </p:sp>
    </p:spTree>
    <p:extLst>
      <p:ext uri="{BB962C8B-B14F-4D97-AF65-F5344CB8AC3E}">
        <p14:creationId xmlns:p14="http://schemas.microsoft.com/office/powerpoint/2010/main" val="10903619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519707" y="381640"/>
            <a:ext cx="8823300" cy="59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dirty="0">
                <a:latin typeface="Arial" panose="020B0604020202020204" pitchFamily="34" charset="0"/>
              </a:rPr>
              <a:t>Microorganisms isolated from cultures of blood specimens from 553 patients with cellulitis.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726" y="6283380"/>
            <a:ext cx="2534666"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065" y="979304"/>
            <a:ext cx="6384191"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906065" y="597230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Bezalel Perl et al. Clin Infect Dis. 1999;29:1483-1488</a:t>
            </a:r>
          </a:p>
        </p:txBody>
      </p:sp>
      <p:sp>
        <p:nvSpPr>
          <p:cNvPr id="3077" name="Text Box 5"/>
          <p:cNvSpPr txBox="1">
            <a:spLocks noChangeArrowheads="1"/>
          </p:cNvSpPr>
          <p:nvPr/>
        </p:nvSpPr>
        <p:spPr bwMode="auto">
          <a:xfrm>
            <a:off x="1621451" y="6450439"/>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 1999 by the Infectious Diseases Society of America</a:t>
            </a:r>
          </a:p>
        </p:txBody>
      </p:sp>
      <p:sp>
        <p:nvSpPr>
          <p:cNvPr id="2" name="Oval 1"/>
          <p:cNvSpPr/>
          <p:nvPr/>
        </p:nvSpPr>
        <p:spPr>
          <a:xfrm>
            <a:off x="7438030" y="2620369"/>
            <a:ext cx="1282889" cy="5186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93298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2</a:t>
            </a:r>
            <a:endParaRPr lang="en-GB" dirty="0"/>
          </a:p>
        </p:txBody>
      </p:sp>
      <p:sp>
        <p:nvSpPr>
          <p:cNvPr id="3" name="Content Placeholder 2"/>
          <p:cNvSpPr>
            <a:spLocks noGrp="1"/>
          </p:cNvSpPr>
          <p:nvPr>
            <p:ph idx="1"/>
          </p:nvPr>
        </p:nvSpPr>
        <p:spPr/>
        <p:txBody>
          <a:bodyPr/>
          <a:lstStyle/>
          <a:p>
            <a:pPr marL="0" indent="0">
              <a:buNone/>
            </a:pPr>
            <a:r>
              <a:rPr lang="en-GB" dirty="0" smtClean="0"/>
              <a:t>	A 30 year old presents with severe, atraumatic pain in her left 	leg. She is unable to walk with the pain.</a:t>
            </a:r>
          </a:p>
          <a:p>
            <a:pPr marL="0" indent="0">
              <a:buNone/>
            </a:pPr>
            <a:r>
              <a:rPr lang="en-GB" dirty="0"/>
              <a:t>	</a:t>
            </a:r>
            <a:endParaRPr lang="en-GB" dirty="0" smtClean="0"/>
          </a:p>
          <a:p>
            <a:pPr marL="0" indent="0">
              <a:buNone/>
            </a:pPr>
            <a:r>
              <a:rPr lang="en-GB" dirty="0"/>
              <a:t> </a:t>
            </a:r>
            <a:r>
              <a:rPr lang="en-GB" dirty="0" smtClean="0"/>
              <a:t>	She grazed her leg while climbing over a barbed wire fence two 	days ago. </a:t>
            </a:r>
          </a:p>
          <a:p>
            <a:pPr marL="0" indent="0">
              <a:buNone/>
            </a:pPr>
            <a:endParaRPr lang="en-GB" dirty="0"/>
          </a:p>
          <a:p>
            <a:pPr marL="0" indent="0">
              <a:buNone/>
            </a:pPr>
            <a:r>
              <a:rPr lang="en-GB" dirty="0" smtClean="0"/>
              <a:t>	Does she have cellulitis or necrotising fasciitis?</a:t>
            </a:r>
          </a:p>
          <a:p>
            <a:pPr marL="0" indent="0">
              <a:buNone/>
            </a:pPr>
            <a:endParaRPr lang="en-GB" dirty="0"/>
          </a:p>
        </p:txBody>
      </p:sp>
    </p:spTree>
    <p:extLst>
      <p:ext uri="{BB962C8B-B14F-4D97-AF65-F5344CB8AC3E}">
        <p14:creationId xmlns:p14="http://schemas.microsoft.com/office/powerpoint/2010/main" val="1168770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10650</TotalTime>
  <Words>1306</Words>
  <Application>Microsoft Office PowerPoint</Application>
  <PresentationFormat>Custom</PresentationFormat>
  <Paragraphs>235</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Soft Tissue Infections</vt:lpstr>
      <vt:lpstr>Overview</vt:lpstr>
      <vt:lpstr>Case 1: A 35 year old man with a hot swollen left leg</vt:lpstr>
      <vt:lpstr>PowerPoint Presentation</vt:lpstr>
      <vt:lpstr>Which cellulitis patients need to be admitted?</vt:lpstr>
      <vt:lpstr>Cellulitis Pitfalls</vt:lpstr>
      <vt:lpstr>PowerPoint Presentation</vt:lpstr>
      <vt:lpstr>PowerPoint Presentation</vt:lpstr>
      <vt:lpstr>Case 2</vt:lpstr>
      <vt:lpstr>Necrotising Fasciitis or Cellulitis?</vt:lpstr>
      <vt:lpstr>So how do I know someone hasn’t got Necrotising Fasciitis?</vt:lpstr>
      <vt:lpstr>PowerPoint Presentation</vt:lpstr>
      <vt:lpstr>PowerPoint Presentation</vt:lpstr>
      <vt:lpstr>So how do I know someone hasn’t got Necrotising Fasciitis?</vt:lpstr>
      <vt:lpstr>LRINEC: Laboratory Risk Indicators of Necrotising Fasciitis</vt:lpstr>
      <vt:lpstr>LRINEC: Validation Studies Scores &gt;6</vt:lpstr>
      <vt:lpstr>How do I persuade a surgeon that a patient has Necrotising Fasciitis?</vt:lpstr>
      <vt:lpstr>Finger test</vt:lpstr>
      <vt:lpstr>The finger test: other positive macroscopic findings </vt:lpstr>
      <vt:lpstr>Adjunctive Treatments for Necrotising Fasciitis</vt:lpstr>
      <vt:lpstr>Case 3</vt:lpstr>
      <vt:lpstr>PowerPoint Presentation</vt:lpstr>
      <vt:lpstr>PowerPoint Presentation</vt:lpstr>
      <vt:lpstr>Suggestions</vt:lpstr>
      <vt:lpstr>Skin Abscesses: stuff you don’t need to do</vt:lpstr>
      <vt:lpstr>Antibiotics or Not? IDSA recommendation</vt:lpstr>
      <vt:lpstr>The history of treatments for infections</vt:lpstr>
      <vt:lpstr>Key Take Homes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Tissue Infections</dc:title>
  <dc:creator>Adrian Boyle</dc:creator>
  <cp:lastModifiedBy>Boyle, Adrian</cp:lastModifiedBy>
  <cp:revision>48</cp:revision>
  <dcterms:created xsi:type="dcterms:W3CDTF">2015-03-03T11:18:58Z</dcterms:created>
  <dcterms:modified xsi:type="dcterms:W3CDTF">2015-05-12T12:50:52Z</dcterms:modified>
</cp:coreProperties>
</file>