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8" r:id="rId8"/>
    <p:sldId id="264" r:id="rId9"/>
    <p:sldId id="266" r:id="rId10"/>
    <p:sldId id="265" r:id="rId11"/>
    <p:sldId id="263" r:id="rId12"/>
    <p:sldId id="269" r:id="rId13"/>
    <p:sldId id="267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sexsexualhealthservice.org.uk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h24.org.uk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learning.rcgp.org.uk/course/info.php?popup=0&amp;id=17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27045"/>
            <a:ext cx="5458968" cy="1048684"/>
          </a:xfrm>
        </p:spPr>
        <p:txBody>
          <a:bodyPr>
            <a:noAutofit/>
          </a:bodyPr>
          <a:lstStyle/>
          <a:p>
            <a:r>
              <a:rPr lang="en-US" sz="3600" dirty="0" smtClean="0"/>
              <a:t>Sexual Health in Primary Care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Sadriye</a:t>
            </a:r>
            <a:r>
              <a:rPr lang="en-US" dirty="0" smtClean="0"/>
              <a:t> Eriksson, GPST3</a:t>
            </a:r>
          </a:p>
          <a:p>
            <a:r>
              <a:rPr lang="en-US" dirty="0" err="1" smtClean="0"/>
              <a:t>Mersea</a:t>
            </a:r>
            <a:r>
              <a:rPr lang="en-US" dirty="0" smtClean="0"/>
              <a:t> Island Medical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306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charset="0"/>
                <a:ea typeface="MS PGothic" charset="0"/>
              </a:rPr>
              <a:t>How not to ask..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>
                <a:latin typeface="Arial" charset="0"/>
                <a:ea typeface="MS PGothic" charset="0"/>
              </a:rPr>
              <a:t>No closed questions to start</a:t>
            </a:r>
          </a:p>
          <a:p>
            <a:pPr eaLnBrk="1" hangingPunct="1"/>
            <a:r>
              <a:rPr lang="ja-JP" altLang="en-GB" dirty="0">
                <a:solidFill>
                  <a:srgbClr val="FF3300"/>
                </a:solidFill>
                <a:latin typeface="Arial" charset="0"/>
                <a:ea typeface="MS PGothic" charset="0"/>
              </a:rPr>
              <a:t>‘</a:t>
            </a:r>
            <a:r>
              <a:rPr lang="en-GB" altLang="ja-JP" dirty="0">
                <a:solidFill>
                  <a:srgbClr val="FF3300"/>
                </a:solidFill>
                <a:latin typeface="Arial" charset="0"/>
                <a:ea typeface="MS PGothic" charset="0"/>
              </a:rPr>
              <a:t>Are you married?</a:t>
            </a:r>
            <a:r>
              <a:rPr lang="ja-JP" altLang="en-GB" dirty="0">
                <a:solidFill>
                  <a:srgbClr val="FF3300"/>
                </a:solidFill>
                <a:latin typeface="Arial" charset="0"/>
                <a:ea typeface="MS PGothic" charset="0"/>
              </a:rPr>
              <a:t>’</a:t>
            </a:r>
            <a:endParaRPr lang="en-GB" altLang="ja-JP" dirty="0">
              <a:solidFill>
                <a:srgbClr val="FF3300"/>
              </a:solidFill>
              <a:latin typeface="Arial" charset="0"/>
              <a:ea typeface="MS PGothic" charset="0"/>
            </a:endParaRPr>
          </a:p>
          <a:p>
            <a:pPr eaLnBrk="1" hangingPunct="1"/>
            <a:r>
              <a:rPr lang="ja-JP" altLang="en-GB" dirty="0">
                <a:solidFill>
                  <a:srgbClr val="FF3300"/>
                </a:solidFill>
                <a:latin typeface="Arial" charset="0"/>
                <a:ea typeface="MS PGothic" charset="0"/>
              </a:rPr>
              <a:t>‘</a:t>
            </a:r>
            <a:r>
              <a:rPr lang="en-GB" altLang="ja-JP" dirty="0">
                <a:solidFill>
                  <a:srgbClr val="FF3300"/>
                </a:solidFill>
                <a:latin typeface="Arial" charset="0"/>
                <a:ea typeface="MS PGothic" charset="0"/>
              </a:rPr>
              <a:t>Are you in a stable relationship?</a:t>
            </a:r>
            <a:r>
              <a:rPr lang="ja-JP" altLang="en-GB" dirty="0">
                <a:solidFill>
                  <a:srgbClr val="FF3300"/>
                </a:solidFill>
                <a:latin typeface="Arial" charset="0"/>
                <a:ea typeface="MS PGothic" charset="0"/>
              </a:rPr>
              <a:t>’</a:t>
            </a:r>
            <a:endParaRPr lang="en-GB" altLang="ja-JP" dirty="0">
              <a:solidFill>
                <a:srgbClr val="FF3300"/>
              </a:solidFill>
              <a:latin typeface="Arial" charset="0"/>
              <a:ea typeface="MS PGothic" charset="0"/>
            </a:endParaRPr>
          </a:p>
          <a:p>
            <a:pPr eaLnBrk="1" hangingPunct="1"/>
            <a:r>
              <a:rPr lang="ja-JP" altLang="en-GB" dirty="0">
                <a:solidFill>
                  <a:srgbClr val="FF3300"/>
                </a:solidFill>
                <a:latin typeface="Arial" charset="0"/>
                <a:ea typeface="MS PGothic" charset="0"/>
              </a:rPr>
              <a:t>‘</a:t>
            </a:r>
            <a:r>
              <a:rPr lang="en-GB" altLang="ja-JP" dirty="0">
                <a:solidFill>
                  <a:srgbClr val="FF3300"/>
                </a:solidFill>
                <a:latin typeface="Arial" charset="0"/>
                <a:ea typeface="MS PGothic" charset="0"/>
              </a:rPr>
              <a:t>Are you sexually active?</a:t>
            </a:r>
            <a:r>
              <a:rPr lang="ja-JP" altLang="en-GB" dirty="0">
                <a:solidFill>
                  <a:srgbClr val="FF3300"/>
                </a:solidFill>
                <a:latin typeface="Arial" charset="0"/>
                <a:ea typeface="MS PGothic" charset="0"/>
              </a:rPr>
              <a:t>’</a:t>
            </a:r>
            <a:r>
              <a:rPr lang="en-GB" altLang="ja-JP" dirty="0">
                <a:solidFill>
                  <a:srgbClr val="FF3300"/>
                </a:solidFill>
                <a:latin typeface="Arial" charset="0"/>
                <a:ea typeface="MS PGothic" charset="0"/>
              </a:rPr>
              <a:t> </a:t>
            </a:r>
          </a:p>
          <a:p>
            <a:pPr eaLnBrk="1" hangingPunct="1"/>
            <a:r>
              <a:rPr lang="ja-JP" altLang="en-GB" dirty="0">
                <a:solidFill>
                  <a:srgbClr val="FF3300"/>
                </a:solidFill>
                <a:latin typeface="Arial" charset="0"/>
                <a:ea typeface="MS PGothic" charset="0"/>
              </a:rPr>
              <a:t>‘</a:t>
            </a:r>
            <a:r>
              <a:rPr lang="en-GB" altLang="ja-JP" dirty="0">
                <a:solidFill>
                  <a:srgbClr val="FF3300"/>
                </a:solidFill>
                <a:latin typeface="Arial" charset="0"/>
                <a:ea typeface="MS PGothic" charset="0"/>
              </a:rPr>
              <a:t>are you homosexual?</a:t>
            </a:r>
            <a:r>
              <a:rPr lang="ja-JP" altLang="en-GB" dirty="0">
                <a:solidFill>
                  <a:srgbClr val="FF3300"/>
                </a:solidFill>
                <a:latin typeface="Arial" charset="0"/>
                <a:ea typeface="MS PGothic" charset="0"/>
              </a:rPr>
              <a:t>’</a:t>
            </a:r>
            <a:endParaRPr lang="en-GB" altLang="ja-JP" dirty="0">
              <a:solidFill>
                <a:srgbClr val="FF3300"/>
              </a:solidFill>
              <a:latin typeface="Arial" charset="0"/>
              <a:ea typeface="MS PGothic" charset="0"/>
            </a:endParaRPr>
          </a:p>
          <a:p>
            <a:pPr eaLnBrk="1" hangingPunct="1"/>
            <a:r>
              <a:rPr lang="en-GB" dirty="0">
                <a:solidFill>
                  <a:srgbClr val="00B0F0"/>
                </a:solidFill>
                <a:latin typeface="Arial" charset="0"/>
                <a:ea typeface="MS PGothic" charset="0"/>
              </a:rPr>
              <a:t>Want questions that are precise and useful without being blunt, that are understood by both patient and clinician</a:t>
            </a:r>
          </a:p>
        </p:txBody>
      </p:sp>
    </p:spTree>
    <p:extLst>
      <p:ext uri="{BB962C8B-B14F-4D97-AF65-F5344CB8AC3E}">
        <p14:creationId xmlns:p14="http://schemas.microsoft.com/office/powerpoint/2010/main" val="4069068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charset="0"/>
                <a:ea typeface="MS PGothic" charset="0"/>
              </a:rPr>
              <a:t>Symptoms</a:t>
            </a:r>
            <a:br>
              <a:rPr lang="en-GB" dirty="0">
                <a:latin typeface="Arial" charset="0"/>
                <a:ea typeface="MS PGothic" charset="0"/>
              </a:rPr>
            </a:b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>
              <a:latin typeface="Arial" charset="0"/>
              <a:ea typeface="MS PGothic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GB" u="sng" dirty="0" smtClean="0">
                <a:latin typeface="Arial" charset="0"/>
                <a:ea typeface="MS PGothic" charset="0"/>
              </a:rPr>
              <a:t>Women</a:t>
            </a:r>
          </a:p>
          <a:p>
            <a:pPr>
              <a:lnSpc>
                <a:spcPct val="90000"/>
              </a:lnSpc>
            </a:pPr>
            <a:endParaRPr lang="en-GB" dirty="0" smtClean="0">
              <a:latin typeface="Arial" charset="0"/>
              <a:ea typeface="MS PGothic" charset="0"/>
            </a:endParaRPr>
          </a:p>
          <a:p>
            <a:pPr>
              <a:lnSpc>
                <a:spcPct val="90000"/>
              </a:lnSpc>
            </a:pPr>
            <a:r>
              <a:rPr lang="en-GB" dirty="0" smtClean="0">
                <a:latin typeface="Arial" charset="0"/>
                <a:ea typeface="MS PGothic" charset="0"/>
              </a:rPr>
              <a:t>Change to discharge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Arial" charset="0"/>
                <a:ea typeface="MS PGothic" charset="0"/>
              </a:rPr>
              <a:t>Change to bleeding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Arial" charset="0"/>
                <a:ea typeface="MS PGothic" charset="0"/>
              </a:rPr>
              <a:t>Dysuria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Arial" charset="0"/>
                <a:ea typeface="MS PGothic" charset="0"/>
              </a:rPr>
              <a:t>Abdominal pain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Arial" charset="0"/>
                <a:ea typeface="MS PGothic" charset="0"/>
              </a:rPr>
              <a:t>Pain with sex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Arial" charset="0"/>
                <a:ea typeface="MS PGothic" charset="0"/>
              </a:rPr>
              <a:t>Genital skin problems</a:t>
            </a:r>
            <a:endParaRPr lang="en-GB" dirty="0">
              <a:latin typeface="Arial" charset="0"/>
              <a:ea typeface="MS PGothic" charset="0"/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GB" u="sng" dirty="0" smtClean="0">
                <a:latin typeface="Arial" charset="0"/>
                <a:ea typeface="MS PGothic" charset="0"/>
              </a:rPr>
              <a:t>Men</a:t>
            </a:r>
          </a:p>
          <a:p>
            <a:pPr>
              <a:lnSpc>
                <a:spcPct val="90000"/>
              </a:lnSpc>
            </a:pPr>
            <a:endParaRPr lang="en-GB" dirty="0" smtClean="0">
              <a:latin typeface="Arial" charset="0"/>
              <a:ea typeface="MS PGothic" charset="0"/>
            </a:endParaRPr>
          </a:p>
          <a:p>
            <a:pPr>
              <a:lnSpc>
                <a:spcPct val="90000"/>
              </a:lnSpc>
            </a:pPr>
            <a:r>
              <a:rPr lang="en-GB" dirty="0" smtClean="0">
                <a:latin typeface="Arial" charset="0"/>
                <a:ea typeface="MS PGothic" charset="0"/>
              </a:rPr>
              <a:t>Urethral discharge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Arial" charset="0"/>
                <a:ea typeface="MS PGothic" charset="0"/>
              </a:rPr>
              <a:t>Dysuria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Arial" charset="0"/>
                <a:ea typeface="MS PGothic" charset="0"/>
              </a:rPr>
              <a:t>Testicular pain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Arial" charset="0"/>
                <a:ea typeface="MS PGothic" charset="0"/>
              </a:rPr>
              <a:t>Genital skin problems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Arial" charset="0"/>
                <a:ea typeface="MS PGothic" charset="0"/>
              </a:rPr>
              <a:t>Perianal/anal symptoms</a:t>
            </a:r>
            <a:endParaRPr lang="en-GB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281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  <a:ea typeface="MS PGothic" charset="0"/>
              </a:rPr>
              <a:t>Key points</a:t>
            </a:r>
          </a:p>
        </p:txBody>
      </p:sp>
      <p:sp>
        <p:nvSpPr>
          <p:cNvPr id="56323" name="Subtit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rial" charset="0"/>
                <a:ea typeface="MS PGothic" charset="0"/>
              </a:rPr>
              <a:t>Risk assessment is the key to management</a:t>
            </a:r>
          </a:p>
          <a:p>
            <a:endParaRPr lang="en-GB" dirty="0">
              <a:latin typeface="Arial" charset="0"/>
              <a:ea typeface="MS PGothic" charset="0"/>
            </a:endParaRPr>
          </a:p>
          <a:p>
            <a:r>
              <a:rPr lang="en-GB" dirty="0">
                <a:latin typeface="Arial" charset="0"/>
                <a:ea typeface="MS PGothic" charset="0"/>
              </a:rPr>
              <a:t>History taking is the key to risk assessment</a:t>
            </a:r>
          </a:p>
          <a:p>
            <a:endParaRPr lang="en-GB" dirty="0">
              <a:latin typeface="Arial" charset="0"/>
              <a:ea typeface="MS PGothic" charset="0"/>
            </a:endParaRPr>
          </a:p>
          <a:p>
            <a:r>
              <a:rPr lang="en-GB" dirty="0">
                <a:latin typeface="Arial" charset="0"/>
                <a:ea typeface="MS PGothic" charset="0"/>
              </a:rPr>
              <a:t>Don</a:t>
            </a:r>
            <a:r>
              <a:rPr lang="ja-JP" altLang="en-GB" dirty="0">
                <a:latin typeface="Arial" charset="0"/>
                <a:ea typeface="MS PGothic" charset="0"/>
              </a:rPr>
              <a:t>’</a:t>
            </a:r>
            <a:r>
              <a:rPr lang="en-GB" altLang="ja-JP" dirty="0">
                <a:latin typeface="Arial" charset="0"/>
                <a:ea typeface="MS PGothic" charset="0"/>
              </a:rPr>
              <a:t>t apologise for asking</a:t>
            </a:r>
          </a:p>
          <a:p>
            <a:endParaRPr lang="en-GB" dirty="0">
              <a:latin typeface="Arial" charset="0"/>
              <a:ea typeface="MS PGothic" charset="0"/>
            </a:endParaRPr>
          </a:p>
          <a:p>
            <a:r>
              <a:rPr lang="en-GB" dirty="0">
                <a:latin typeface="Arial" charset="0"/>
                <a:ea typeface="MS PGothic" charset="0"/>
              </a:rPr>
              <a:t>Don</a:t>
            </a:r>
            <a:r>
              <a:rPr lang="ja-JP" altLang="en-GB" dirty="0">
                <a:latin typeface="Arial" charset="0"/>
                <a:ea typeface="MS PGothic" charset="0"/>
              </a:rPr>
              <a:t>’</a:t>
            </a:r>
            <a:r>
              <a:rPr lang="en-GB" altLang="ja-JP" dirty="0">
                <a:latin typeface="Arial" charset="0"/>
                <a:ea typeface="MS PGothic" charset="0"/>
              </a:rPr>
              <a:t>t make assumptions</a:t>
            </a:r>
            <a:endParaRPr lang="en-GB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86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Available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4756" y="2244888"/>
            <a:ext cx="5342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https://www.essexsexualhealthservice.org.uk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0300 003 1212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628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Test At Home </a:t>
            </a:r>
            <a:r>
              <a:rPr lang="en-US" dirty="0" smtClean="0"/>
              <a:t> </a:t>
            </a:r>
            <a:r>
              <a:rPr lang="en-US" dirty="0"/>
              <a:t>service is available 24 hours a day and offers STI testing for Chlamydia, </a:t>
            </a:r>
            <a:r>
              <a:rPr lang="en-US" dirty="0" err="1"/>
              <a:t>Gonorrhoea</a:t>
            </a:r>
            <a:r>
              <a:rPr lang="en-US" dirty="0"/>
              <a:t>, Syphilis &amp; </a:t>
            </a:r>
            <a:r>
              <a:rPr lang="en-US" dirty="0" smtClean="0"/>
              <a:t>HIV. </a:t>
            </a:r>
            <a:r>
              <a:rPr lang="en-US" dirty="0"/>
              <a:t>This service is provided for Essex Sexual Health Service </a:t>
            </a:r>
            <a:r>
              <a:rPr lang="en-US" dirty="0" smtClean="0"/>
              <a:t>by SH:24.</a:t>
            </a:r>
            <a:endParaRPr lang="en-US" dirty="0"/>
          </a:p>
          <a:p>
            <a:r>
              <a:rPr lang="en-US" dirty="0" smtClean="0"/>
              <a:t>SH:24 is a free online sexual health service, delivered in partnership with the NHS. </a:t>
            </a:r>
          </a:p>
          <a:p>
            <a:r>
              <a:rPr lang="en-US" dirty="0" smtClean="0"/>
              <a:t>They provide </a:t>
            </a:r>
            <a:r>
              <a:rPr lang="en-US" dirty="0"/>
              <a:t>free test kits, information and advice - 24 hours a day</a:t>
            </a:r>
            <a:r>
              <a:rPr lang="en-US" dirty="0" smtClean="0"/>
              <a:t>.</a:t>
            </a:r>
          </a:p>
          <a:p>
            <a:r>
              <a:rPr lang="en-US" dirty="0">
                <a:hlinkClick r:id="rId2"/>
              </a:rPr>
              <a:t>https://sh24.org.uk/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001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BASHH Guidelines</a:t>
            </a:r>
          </a:p>
          <a:p>
            <a:pPr marL="0" indent="0">
              <a:buNone/>
            </a:pPr>
            <a:r>
              <a:rPr lang="en-US" dirty="0" smtClean="0"/>
              <a:t>https</a:t>
            </a:r>
            <a:r>
              <a:rPr lang="en-US" dirty="0"/>
              <a:t>://www.bashh.org/documents/Sexually%20Transmitted%20Infections%20in%20Primary%20Care%202013.</a:t>
            </a:r>
            <a:r>
              <a:rPr lang="en-US" dirty="0" smtClean="0"/>
              <a:t>pdf</a:t>
            </a:r>
          </a:p>
          <a:p>
            <a:r>
              <a:rPr lang="en-US" dirty="0" smtClean="0"/>
              <a:t>E-Learning Course on RCGP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://elearning.rcgp.org.uk/course/info.php?popup=0&amp;id=</a:t>
            </a:r>
            <a:r>
              <a:rPr lang="en-US" dirty="0" smtClean="0">
                <a:hlinkClick r:id="rId2"/>
              </a:rPr>
              <a:t>179</a:t>
            </a:r>
            <a:endParaRPr lang="en-US" dirty="0" smtClean="0"/>
          </a:p>
          <a:p>
            <a:r>
              <a:rPr lang="en-US" dirty="0"/>
              <a:t>https://</a:t>
            </a:r>
            <a:r>
              <a:rPr lang="en-US" dirty="0" err="1"/>
              <a:t>www.relate.org.uk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888478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7-09-05 at 23.41.15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83" y="310444"/>
            <a:ext cx="6261100" cy="5969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19667" y="2892778"/>
            <a:ext cx="2017889" cy="254000"/>
          </a:xfrm>
          <a:prstGeom prst="rect">
            <a:avLst/>
          </a:prstGeom>
          <a:noFill/>
          <a:ln w="571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9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 RCGP Expects from GPs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508377" cy="1543756"/>
          </a:xfrm>
        </p:spPr>
        <p:txBody>
          <a:bodyPr>
            <a:normAutofit/>
          </a:bodyPr>
          <a:lstStyle/>
          <a:p>
            <a:r>
              <a:rPr lang="en-US" dirty="0">
                <a:hlinkClick r:id="" action="ppaction://noaction"/>
              </a:rPr>
              <a:t>http://www.rcgp.org.uk/training-exams/</a:t>
            </a:r>
            <a:r>
              <a:rPr lang="en-US" dirty="0" err="1">
                <a:hlinkClick r:id="" action="ppaction://noaction"/>
              </a:rPr>
              <a:t>gp</a:t>
            </a:r>
            <a:r>
              <a:rPr lang="en-US" dirty="0">
                <a:hlinkClick r:id="" action="ppaction://noaction"/>
              </a:rPr>
              <a:t>-curriculum-overview/online-curriculum/applying-clinical-knowledge-section-1/3-08-sexual-health.aspx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104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is </a:t>
            </a:r>
            <a:r>
              <a:rPr lang="en-GB" dirty="0" smtClean="0"/>
              <a:t>Sexual Health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rial" charset="0"/>
                <a:ea typeface="MS PGothic" charset="0"/>
              </a:rPr>
              <a:t>Sexual health of the UK population is in decline</a:t>
            </a:r>
          </a:p>
          <a:p>
            <a:r>
              <a:rPr lang="en-GB" dirty="0">
                <a:latin typeface="Arial" charset="0"/>
                <a:ea typeface="MS PGothic" charset="0"/>
              </a:rPr>
              <a:t>UK has highest teen pregnancy rate in Western Europe</a:t>
            </a:r>
          </a:p>
          <a:p>
            <a:r>
              <a:rPr lang="en-GB" dirty="0">
                <a:latin typeface="Arial" charset="0"/>
                <a:ea typeface="MS PGothic" charset="0"/>
              </a:rPr>
              <a:t>TOP rates have increased over recent years </a:t>
            </a:r>
          </a:p>
          <a:p>
            <a:r>
              <a:rPr lang="en-GB" dirty="0">
                <a:latin typeface="Arial" charset="0"/>
                <a:ea typeface="MS PGothic" charset="0"/>
              </a:rPr>
              <a:t>Anecdotal evidence that many women not offered a range of contraceptive options especially </a:t>
            </a:r>
            <a:r>
              <a:rPr lang="en-GB" dirty="0" smtClean="0">
                <a:latin typeface="Arial" charset="0"/>
                <a:ea typeface="MS PGothic" charset="0"/>
              </a:rPr>
              <a:t>LARC</a:t>
            </a:r>
          </a:p>
          <a:p>
            <a:r>
              <a:rPr lang="en-GB" dirty="0">
                <a:latin typeface="Arial" charset="0"/>
                <a:ea typeface="MS PGothic" charset="0"/>
              </a:rPr>
              <a:t>Rates of STIs are increasing</a:t>
            </a:r>
          </a:p>
          <a:p>
            <a:r>
              <a:rPr lang="en-GB" dirty="0">
                <a:latin typeface="Arial" charset="0"/>
                <a:ea typeface="MS PGothic" charset="0"/>
              </a:rPr>
              <a:t>Burden in under 25s, urban areas</a:t>
            </a:r>
          </a:p>
          <a:p>
            <a:endParaRPr lang="en-GB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790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charset="0"/>
                <a:ea typeface="MS PGothic" charset="0"/>
              </a:rPr>
              <a:t>Components of a sexual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latin typeface="Arial" charset="0"/>
                <a:ea typeface="MS PGothic" charset="0"/>
              </a:rPr>
              <a:t>Symptoms-to guide examination and tests</a:t>
            </a:r>
          </a:p>
          <a:p>
            <a:r>
              <a:rPr lang="en-GB" dirty="0">
                <a:latin typeface="Arial" charset="0"/>
                <a:ea typeface="MS PGothic" charset="0"/>
              </a:rPr>
              <a:t>Exposure history</a:t>
            </a:r>
          </a:p>
          <a:p>
            <a:r>
              <a:rPr lang="en-GB" dirty="0">
                <a:latin typeface="Arial" charset="0"/>
                <a:ea typeface="MS PGothic" charset="0"/>
              </a:rPr>
              <a:t>Contraception use/pregnancy risk</a:t>
            </a:r>
          </a:p>
          <a:p>
            <a:r>
              <a:rPr lang="en-GB" dirty="0">
                <a:latin typeface="Arial" charset="0"/>
                <a:ea typeface="MS PGothic" charset="0"/>
              </a:rPr>
              <a:t>Other sexual health issues ( including psychosexual issues)</a:t>
            </a:r>
          </a:p>
          <a:p>
            <a:r>
              <a:rPr lang="en-GB" dirty="0">
                <a:latin typeface="Arial" charset="0"/>
                <a:ea typeface="MS PGothic" charset="0"/>
              </a:rPr>
              <a:t>HIV/ </a:t>
            </a:r>
            <a:r>
              <a:rPr lang="en-GB" dirty="0" err="1">
                <a:latin typeface="Arial" charset="0"/>
                <a:ea typeface="MS PGothic" charset="0"/>
              </a:rPr>
              <a:t>HepB</a:t>
            </a:r>
            <a:r>
              <a:rPr lang="en-GB" dirty="0">
                <a:latin typeface="Arial" charset="0"/>
                <a:ea typeface="MS PGothic" charset="0"/>
              </a:rPr>
              <a:t>/</a:t>
            </a:r>
            <a:r>
              <a:rPr lang="en-GB" dirty="0" err="1">
                <a:latin typeface="Arial" charset="0"/>
                <a:ea typeface="MS PGothic" charset="0"/>
              </a:rPr>
              <a:t>HepC</a:t>
            </a:r>
            <a:r>
              <a:rPr lang="en-GB" dirty="0">
                <a:latin typeface="Arial" charset="0"/>
                <a:ea typeface="MS PGothic" charset="0"/>
              </a:rPr>
              <a:t> risk assessment for testing and prevention</a:t>
            </a:r>
          </a:p>
          <a:p>
            <a:r>
              <a:rPr lang="en-GB" dirty="0">
                <a:latin typeface="Arial" charset="0"/>
                <a:ea typeface="MS PGothic" charset="0"/>
              </a:rPr>
              <a:t>Assessment of risk behaviours, leading to partner notification and sexual health promotion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23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199" y="855133"/>
            <a:ext cx="6508377" cy="504753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Last sexual intercourse</a:t>
            </a:r>
          </a:p>
          <a:p>
            <a:pPr lvl="1"/>
            <a:r>
              <a:rPr lang="en-GB" dirty="0"/>
              <a:t>Date</a:t>
            </a:r>
          </a:p>
          <a:p>
            <a:pPr lvl="1"/>
            <a:r>
              <a:rPr lang="en-GB" dirty="0" smtClean="0"/>
              <a:t>Partner gender</a:t>
            </a:r>
            <a:endParaRPr lang="en-GB" dirty="0"/>
          </a:p>
          <a:p>
            <a:pPr lvl="1"/>
            <a:r>
              <a:rPr lang="en-GB" dirty="0"/>
              <a:t>Type</a:t>
            </a:r>
          </a:p>
          <a:p>
            <a:pPr lvl="1"/>
            <a:r>
              <a:rPr lang="en-GB" dirty="0"/>
              <a:t>Condom usage</a:t>
            </a:r>
          </a:p>
          <a:p>
            <a:r>
              <a:rPr lang="en-GB" dirty="0"/>
              <a:t>Previous sexual partners in the last 3 months</a:t>
            </a:r>
          </a:p>
          <a:p>
            <a:r>
              <a:rPr lang="en-GB" dirty="0"/>
              <a:t>Previous STI</a:t>
            </a:r>
          </a:p>
          <a:p>
            <a:r>
              <a:rPr lang="en-GB" dirty="0"/>
              <a:t>Blood born virus risk (hep b and c , HIV)</a:t>
            </a:r>
          </a:p>
          <a:p>
            <a:r>
              <a:rPr lang="en-GB" dirty="0"/>
              <a:t>Current symptoms</a:t>
            </a:r>
          </a:p>
          <a:p>
            <a:r>
              <a:rPr lang="en-GB" dirty="0"/>
              <a:t>For woman – LMP, contraception, cytology</a:t>
            </a:r>
          </a:p>
          <a:p>
            <a:r>
              <a:rPr lang="en-GB" dirty="0"/>
              <a:t>Any competency / child protection issues</a:t>
            </a:r>
          </a:p>
        </p:txBody>
      </p:sp>
    </p:spTree>
    <p:extLst>
      <p:ext uri="{BB962C8B-B14F-4D97-AF65-F5344CB8AC3E}">
        <p14:creationId xmlns:p14="http://schemas.microsoft.com/office/powerpoint/2010/main" val="777449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  <a:ea typeface="MS PGothic" charset="0"/>
              </a:rPr>
              <a:t>HIV risk assessment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  <a:ea typeface="MS PGothic" charset="0"/>
              </a:rPr>
              <a:t>Current/past use of injecting drugs, personal history or that of partners</a:t>
            </a:r>
          </a:p>
          <a:p>
            <a:pPr eaLnBrk="1" hangingPunct="1"/>
            <a:r>
              <a:rPr lang="en-GB">
                <a:latin typeface="Arial" charset="0"/>
                <a:ea typeface="MS PGothic" charset="0"/>
              </a:rPr>
              <a:t>SI with anyone from abroad</a:t>
            </a:r>
          </a:p>
          <a:p>
            <a:pPr eaLnBrk="1" hangingPunct="1"/>
            <a:r>
              <a:rPr lang="en-GB">
                <a:latin typeface="Arial" charset="0"/>
                <a:ea typeface="MS PGothic" charset="0"/>
              </a:rPr>
              <a:t>SI with men/bisexual partner</a:t>
            </a:r>
          </a:p>
          <a:p>
            <a:pPr eaLnBrk="1" hangingPunct="1"/>
            <a:r>
              <a:rPr lang="en-GB">
                <a:latin typeface="Arial" charset="0"/>
                <a:ea typeface="MS PGothic" charset="0"/>
              </a:rPr>
              <a:t>Medical treatment abroad</a:t>
            </a:r>
          </a:p>
          <a:p>
            <a:pPr eaLnBrk="1" hangingPunct="1"/>
            <a:r>
              <a:rPr lang="en-GB">
                <a:latin typeface="Arial" charset="0"/>
                <a:ea typeface="MS PGothic" charset="0"/>
              </a:rPr>
              <a:t>SI with HIV positive partner</a:t>
            </a:r>
          </a:p>
          <a:p>
            <a:pPr eaLnBrk="1" hangingPunct="1"/>
            <a:r>
              <a:rPr lang="en-GB">
                <a:latin typeface="Arial" charset="0"/>
                <a:ea typeface="MS PGothic" charset="0"/>
              </a:rPr>
              <a:t>Sex work</a:t>
            </a:r>
          </a:p>
          <a:p>
            <a:pPr eaLnBrk="1" hangingPunct="1"/>
            <a:r>
              <a:rPr lang="en-GB">
                <a:latin typeface="Arial" charset="0"/>
                <a:ea typeface="MS PGothic" charset="0"/>
              </a:rPr>
              <a:t>History of HIV testing</a:t>
            </a:r>
          </a:p>
        </p:txBody>
      </p:sp>
    </p:spTree>
    <p:extLst>
      <p:ext uri="{BB962C8B-B14F-4D97-AF65-F5344CB8AC3E}">
        <p14:creationId xmlns:p14="http://schemas.microsoft.com/office/powerpoint/2010/main" val="215245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ask…..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>
                <a:latin typeface="Arial" charset="0"/>
                <a:ea typeface="MS PGothic" charset="0"/>
              </a:rPr>
              <a:t>May use </a:t>
            </a:r>
            <a:r>
              <a:rPr lang="ja-JP" altLang="en-GB" dirty="0">
                <a:latin typeface="Arial" charset="0"/>
                <a:ea typeface="MS PGothic" charset="0"/>
              </a:rPr>
              <a:t>‘</a:t>
            </a:r>
            <a:r>
              <a:rPr lang="en-GB" altLang="ja-JP" dirty="0">
                <a:latin typeface="Arial" charset="0"/>
                <a:ea typeface="MS PGothic" charset="0"/>
              </a:rPr>
              <a:t>warning shot</a:t>
            </a:r>
            <a:r>
              <a:rPr lang="ja-JP" altLang="en-GB" dirty="0">
                <a:latin typeface="Arial" charset="0"/>
                <a:ea typeface="MS PGothic" charset="0"/>
              </a:rPr>
              <a:t>’</a:t>
            </a:r>
            <a:endParaRPr lang="en-GB" altLang="ja-JP" dirty="0">
              <a:latin typeface="Arial" charset="0"/>
              <a:ea typeface="MS PGothic" charset="0"/>
            </a:endParaRPr>
          </a:p>
          <a:p>
            <a:pPr eaLnBrk="1" hangingPunct="1"/>
            <a:r>
              <a:rPr lang="ja-JP" altLang="en-GB" dirty="0">
                <a:solidFill>
                  <a:srgbClr val="33CC33"/>
                </a:solidFill>
                <a:latin typeface="Arial" charset="0"/>
                <a:ea typeface="MS PGothic" charset="0"/>
              </a:rPr>
              <a:t>‘</a:t>
            </a:r>
            <a:r>
              <a:rPr lang="en-GB" altLang="ja-JP" dirty="0">
                <a:solidFill>
                  <a:srgbClr val="33CC33"/>
                </a:solidFill>
                <a:latin typeface="Arial" charset="0"/>
                <a:ea typeface="MS PGothic" charset="0"/>
              </a:rPr>
              <a:t>I am going to ask you some personal questions, these are all for a reason, and they are all confidential-is that ok with you?</a:t>
            </a:r>
            <a:r>
              <a:rPr lang="ja-JP" altLang="en-GB" dirty="0">
                <a:solidFill>
                  <a:srgbClr val="33CC33"/>
                </a:solidFill>
                <a:latin typeface="Arial" charset="0"/>
                <a:ea typeface="MS PGothic" charset="0"/>
              </a:rPr>
              <a:t>’</a:t>
            </a:r>
            <a:endParaRPr lang="en-GB" altLang="ja-JP" dirty="0">
              <a:solidFill>
                <a:srgbClr val="33CC33"/>
              </a:solidFill>
              <a:latin typeface="Arial" charset="0"/>
              <a:ea typeface="MS PGothic" charset="0"/>
            </a:endParaRPr>
          </a:p>
          <a:p>
            <a:pPr eaLnBrk="1" hangingPunct="1"/>
            <a:endParaRPr lang="en-GB" dirty="0">
              <a:latin typeface="Arial" charset="0"/>
              <a:ea typeface="MS PGothic" charset="0"/>
            </a:endParaRPr>
          </a:p>
          <a:p>
            <a:pPr eaLnBrk="1" hangingPunct="1"/>
            <a:r>
              <a:rPr lang="en-GB" dirty="0">
                <a:latin typeface="Arial" charset="0"/>
                <a:ea typeface="MS PGothic" charset="0"/>
              </a:rPr>
              <a:t>Don</a:t>
            </a:r>
            <a:r>
              <a:rPr lang="ja-JP" altLang="en-GB" dirty="0">
                <a:latin typeface="Arial" charset="0"/>
                <a:ea typeface="MS PGothic" charset="0"/>
              </a:rPr>
              <a:t>’</a:t>
            </a:r>
            <a:r>
              <a:rPr lang="en-GB" altLang="ja-JP" dirty="0">
                <a:latin typeface="Arial" charset="0"/>
                <a:ea typeface="MS PGothic" charset="0"/>
              </a:rPr>
              <a:t>t apologise…</a:t>
            </a:r>
          </a:p>
          <a:p>
            <a:pPr eaLnBrk="1" hangingPunct="1">
              <a:buFontTx/>
              <a:buNone/>
            </a:pPr>
            <a:endParaRPr lang="en-GB" dirty="0">
              <a:latin typeface="Arial" charset="0"/>
              <a:ea typeface="MS PGothic" charset="0"/>
            </a:endParaRPr>
          </a:p>
          <a:p>
            <a:pPr eaLnBrk="1" hangingPunct="1"/>
            <a:endParaRPr lang="en-GB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391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ask…..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ja-JP" altLang="en-GB" sz="2800" dirty="0">
                <a:solidFill>
                  <a:srgbClr val="33CC33"/>
                </a:solidFill>
                <a:latin typeface="Arial" charset="0"/>
                <a:ea typeface="MS PGothic" charset="0"/>
              </a:rPr>
              <a:t>‘</a:t>
            </a:r>
            <a:r>
              <a:rPr lang="en-GB" altLang="ja-JP" sz="2800" dirty="0">
                <a:solidFill>
                  <a:srgbClr val="33CC33"/>
                </a:solidFill>
                <a:latin typeface="Arial" charset="0"/>
                <a:ea typeface="MS PGothic" charset="0"/>
              </a:rPr>
              <a:t>when did you last have sex/sexual contact?</a:t>
            </a:r>
            <a:r>
              <a:rPr lang="ja-JP" altLang="en-GB" sz="2800" dirty="0">
                <a:solidFill>
                  <a:srgbClr val="33CC33"/>
                </a:solidFill>
                <a:latin typeface="Arial" charset="0"/>
                <a:ea typeface="MS PGothic" charset="0"/>
              </a:rPr>
              <a:t>’</a:t>
            </a:r>
            <a:endParaRPr lang="en-GB" altLang="ja-JP" sz="2800" dirty="0">
              <a:solidFill>
                <a:srgbClr val="33CC33"/>
              </a:solidFill>
              <a:latin typeface="Arial" charset="0"/>
              <a:ea typeface="MS PGothic" charset="0"/>
            </a:endParaRPr>
          </a:p>
          <a:p>
            <a:pPr eaLnBrk="1" hangingPunct="1"/>
            <a:r>
              <a:rPr lang="ja-JP" altLang="en-GB" sz="2800" dirty="0">
                <a:solidFill>
                  <a:srgbClr val="33CC33"/>
                </a:solidFill>
                <a:latin typeface="Arial" charset="0"/>
                <a:ea typeface="MS PGothic" charset="0"/>
              </a:rPr>
              <a:t>‘</a:t>
            </a:r>
            <a:r>
              <a:rPr lang="en-GB" altLang="ja-JP" sz="2800" dirty="0">
                <a:solidFill>
                  <a:srgbClr val="33CC33"/>
                </a:solidFill>
                <a:latin typeface="Arial" charset="0"/>
                <a:ea typeface="MS PGothic" charset="0"/>
              </a:rPr>
              <a:t>was that with a regular or a one-off partner?</a:t>
            </a:r>
            <a:r>
              <a:rPr lang="ja-JP" altLang="en-GB" sz="2800" dirty="0">
                <a:solidFill>
                  <a:srgbClr val="33CC33"/>
                </a:solidFill>
                <a:latin typeface="Arial" charset="0"/>
                <a:ea typeface="MS PGothic" charset="0"/>
              </a:rPr>
              <a:t>’</a:t>
            </a:r>
            <a:r>
              <a:rPr lang="en-GB" altLang="ja-JP" sz="2800" dirty="0">
                <a:solidFill>
                  <a:srgbClr val="33CC33"/>
                </a:solidFill>
                <a:latin typeface="Arial" charset="0"/>
                <a:ea typeface="MS PGothic" charset="0"/>
              </a:rPr>
              <a:t> </a:t>
            </a:r>
            <a:r>
              <a:rPr lang="ja-JP" altLang="en-GB" sz="2800" dirty="0">
                <a:solidFill>
                  <a:srgbClr val="33CC33"/>
                </a:solidFill>
                <a:latin typeface="Arial" charset="0"/>
                <a:ea typeface="MS PGothic" charset="0"/>
              </a:rPr>
              <a:t>‘</a:t>
            </a:r>
            <a:r>
              <a:rPr lang="en-GB" altLang="ja-JP" sz="2800" dirty="0">
                <a:solidFill>
                  <a:srgbClr val="33CC33"/>
                </a:solidFill>
                <a:latin typeface="Arial" charset="0"/>
                <a:ea typeface="MS PGothic" charset="0"/>
              </a:rPr>
              <a:t> was it someone you know or </a:t>
            </a:r>
            <a:r>
              <a:rPr lang="en-GB" altLang="ja-JP" sz="2800" dirty="0" err="1">
                <a:solidFill>
                  <a:srgbClr val="33CC33"/>
                </a:solidFill>
                <a:latin typeface="Arial" charset="0"/>
                <a:ea typeface="MS PGothic" charset="0"/>
              </a:rPr>
              <a:t>didn</a:t>
            </a:r>
            <a:r>
              <a:rPr lang="ja-JP" altLang="en-GB" sz="2800" dirty="0">
                <a:solidFill>
                  <a:srgbClr val="33CC33"/>
                </a:solidFill>
                <a:latin typeface="Arial" charset="0"/>
                <a:ea typeface="MS PGothic" charset="0"/>
              </a:rPr>
              <a:t>’</a:t>
            </a:r>
            <a:r>
              <a:rPr lang="en-GB" altLang="ja-JP" sz="2800" dirty="0">
                <a:solidFill>
                  <a:srgbClr val="33CC33"/>
                </a:solidFill>
                <a:latin typeface="Arial" charset="0"/>
                <a:ea typeface="MS PGothic" charset="0"/>
              </a:rPr>
              <a:t>t know?</a:t>
            </a:r>
            <a:r>
              <a:rPr lang="ja-JP" altLang="en-GB" sz="2800" dirty="0">
                <a:solidFill>
                  <a:srgbClr val="33CC33"/>
                </a:solidFill>
                <a:latin typeface="Arial" charset="0"/>
                <a:ea typeface="MS PGothic" charset="0"/>
              </a:rPr>
              <a:t>’</a:t>
            </a:r>
            <a:endParaRPr lang="en-GB" altLang="ja-JP" sz="2800" dirty="0">
              <a:solidFill>
                <a:srgbClr val="33CC33"/>
              </a:solidFill>
              <a:latin typeface="Arial" charset="0"/>
              <a:ea typeface="MS PGothic" charset="0"/>
            </a:endParaRPr>
          </a:p>
          <a:p>
            <a:pPr eaLnBrk="1" hangingPunct="1"/>
            <a:r>
              <a:rPr lang="ja-JP" altLang="en-GB" sz="2800" dirty="0">
                <a:solidFill>
                  <a:srgbClr val="33CC33"/>
                </a:solidFill>
                <a:latin typeface="Arial" charset="0"/>
                <a:ea typeface="MS PGothic" charset="0"/>
              </a:rPr>
              <a:t>‘</a:t>
            </a:r>
            <a:r>
              <a:rPr lang="en-GB" altLang="ja-JP" sz="2800" dirty="0">
                <a:solidFill>
                  <a:srgbClr val="33CC33"/>
                </a:solidFill>
                <a:latin typeface="Arial" charset="0"/>
                <a:ea typeface="MS PGothic" charset="0"/>
              </a:rPr>
              <a:t>was that a male or female partner?</a:t>
            </a:r>
            <a:r>
              <a:rPr lang="ja-JP" altLang="en-GB" sz="2800" dirty="0">
                <a:solidFill>
                  <a:srgbClr val="33CC33"/>
                </a:solidFill>
                <a:latin typeface="Arial" charset="0"/>
                <a:ea typeface="MS PGothic" charset="0"/>
              </a:rPr>
              <a:t>’</a:t>
            </a:r>
            <a:endParaRPr lang="en-GB" altLang="ja-JP" sz="2800" dirty="0">
              <a:solidFill>
                <a:srgbClr val="33CC33"/>
              </a:solidFill>
              <a:latin typeface="Arial" charset="0"/>
              <a:ea typeface="MS PGothic" charset="0"/>
            </a:endParaRPr>
          </a:p>
          <a:p>
            <a:pPr eaLnBrk="1" hangingPunct="1"/>
            <a:r>
              <a:rPr lang="en-GB" sz="2800" dirty="0">
                <a:solidFill>
                  <a:srgbClr val="33CC33"/>
                </a:solidFill>
                <a:latin typeface="Arial" charset="0"/>
                <a:ea typeface="MS PGothic" charset="0"/>
              </a:rPr>
              <a:t>What kind of sex was it? Was it vaginal/oral/anal sex</a:t>
            </a:r>
            <a:r>
              <a:rPr lang="ja-JP" altLang="en-GB" sz="2800" dirty="0">
                <a:solidFill>
                  <a:srgbClr val="33CC33"/>
                </a:solidFill>
                <a:latin typeface="Arial" charset="0"/>
                <a:ea typeface="MS PGothic" charset="0"/>
              </a:rPr>
              <a:t>’</a:t>
            </a:r>
            <a:endParaRPr lang="en-GB" altLang="ja-JP" sz="2800" dirty="0">
              <a:solidFill>
                <a:srgbClr val="33CC33"/>
              </a:solidFill>
              <a:latin typeface="Arial" charset="0"/>
              <a:ea typeface="MS PGothic" charset="0"/>
            </a:endParaRPr>
          </a:p>
          <a:p>
            <a:pPr eaLnBrk="1" hangingPunct="1"/>
            <a:r>
              <a:rPr lang="ja-JP" altLang="en-GB" sz="2800" dirty="0">
                <a:solidFill>
                  <a:srgbClr val="33CC33"/>
                </a:solidFill>
                <a:latin typeface="Arial" charset="0"/>
                <a:ea typeface="MS PGothic" charset="0"/>
              </a:rPr>
              <a:t>‘</a:t>
            </a:r>
            <a:r>
              <a:rPr lang="en-GB" altLang="ja-JP" sz="2800" dirty="0">
                <a:solidFill>
                  <a:srgbClr val="33CC33"/>
                </a:solidFill>
                <a:latin typeface="Arial" charset="0"/>
                <a:ea typeface="MS PGothic" charset="0"/>
              </a:rPr>
              <a:t>Did you use condoms? Do you use condoms always, sometimes or never?</a:t>
            </a:r>
            <a:r>
              <a:rPr lang="ja-JP" altLang="en-GB" sz="2800" dirty="0">
                <a:solidFill>
                  <a:srgbClr val="33CC33"/>
                </a:solidFill>
                <a:latin typeface="Arial" charset="0"/>
                <a:ea typeface="MS PGothic" charset="0"/>
              </a:rPr>
              <a:t>’</a:t>
            </a:r>
            <a:endParaRPr lang="en-GB" altLang="ja-JP" sz="2800" dirty="0">
              <a:solidFill>
                <a:srgbClr val="33CC33"/>
              </a:solidFill>
              <a:latin typeface="Arial" charset="0"/>
              <a:ea typeface="MS PGothic" charset="0"/>
            </a:endParaRPr>
          </a:p>
          <a:p>
            <a:pPr eaLnBrk="1" hangingPunct="1"/>
            <a:r>
              <a:rPr lang="ja-JP" altLang="en-GB" sz="2800" dirty="0">
                <a:solidFill>
                  <a:srgbClr val="33CC33"/>
                </a:solidFill>
                <a:latin typeface="Arial" charset="0"/>
                <a:ea typeface="MS PGothic" charset="0"/>
              </a:rPr>
              <a:t>‘</a:t>
            </a:r>
            <a:r>
              <a:rPr lang="en-GB" altLang="ja-JP" sz="2800" dirty="0">
                <a:solidFill>
                  <a:srgbClr val="33CC33"/>
                </a:solidFill>
                <a:latin typeface="Arial" charset="0"/>
                <a:ea typeface="MS PGothic" charset="0"/>
              </a:rPr>
              <a:t>does that person have any symptoms?</a:t>
            </a:r>
            <a:r>
              <a:rPr lang="ja-JP" altLang="en-GB" sz="2800" dirty="0">
                <a:solidFill>
                  <a:srgbClr val="33CC33"/>
                </a:solidFill>
                <a:latin typeface="Arial" charset="0"/>
                <a:ea typeface="MS PGothic" charset="0"/>
              </a:rPr>
              <a:t>’</a:t>
            </a:r>
            <a:endParaRPr lang="en-GB" sz="2800" dirty="0">
              <a:solidFill>
                <a:srgbClr val="33CC33"/>
              </a:solidFill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41468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517</TotalTime>
  <Words>551</Words>
  <Application>Microsoft Office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Plaza</vt:lpstr>
      <vt:lpstr>Sexual Health in Primary Care</vt:lpstr>
      <vt:lpstr>PowerPoint Presentation</vt:lpstr>
      <vt:lpstr>What RCGP Expects from GPs</vt:lpstr>
      <vt:lpstr>Why is Sexual Health Important</vt:lpstr>
      <vt:lpstr>Components of a sexual history</vt:lpstr>
      <vt:lpstr>PowerPoint Presentation</vt:lpstr>
      <vt:lpstr>HIV risk assessment</vt:lpstr>
      <vt:lpstr>How to ask…..</vt:lpstr>
      <vt:lpstr>How to ask…..</vt:lpstr>
      <vt:lpstr>How not to ask..</vt:lpstr>
      <vt:lpstr>Symptoms </vt:lpstr>
      <vt:lpstr>Key points</vt:lpstr>
      <vt:lpstr>Services Available</vt:lpstr>
      <vt:lpstr>Home Testing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 Health in Primary Care</dc:title>
  <dc:creator>Merve Eriksson</dc:creator>
  <cp:lastModifiedBy>liwatson</cp:lastModifiedBy>
  <cp:revision>15</cp:revision>
  <dcterms:created xsi:type="dcterms:W3CDTF">2017-09-05T22:37:12Z</dcterms:created>
  <dcterms:modified xsi:type="dcterms:W3CDTF">2017-09-14T13:30:12Z</dcterms:modified>
</cp:coreProperties>
</file>