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1"/>
  </p:sldMasterIdLst>
  <p:notesMasterIdLst>
    <p:notesMasterId r:id="rId38"/>
  </p:notesMasterIdLst>
  <p:sldIdLst>
    <p:sldId id="256" r:id="rId2"/>
    <p:sldId id="328" r:id="rId3"/>
    <p:sldId id="295" r:id="rId4"/>
    <p:sldId id="296" r:id="rId5"/>
    <p:sldId id="257" r:id="rId6"/>
    <p:sldId id="299" r:id="rId7"/>
    <p:sldId id="285" r:id="rId8"/>
    <p:sldId id="291" r:id="rId9"/>
    <p:sldId id="263" r:id="rId10"/>
    <p:sldId id="293" r:id="rId11"/>
    <p:sldId id="297" r:id="rId12"/>
    <p:sldId id="288" r:id="rId13"/>
    <p:sldId id="289" r:id="rId14"/>
    <p:sldId id="266" r:id="rId15"/>
    <p:sldId id="318" r:id="rId16"/>
    <p:sldId id="267" r:id="rId17"/>
    <p:sldId id="319" r:id="rId18"/>
    <p:sldId id="280" r:id="rId19"/>
    <p:sldId id="317" r:id="rId20"/>
    <p:sldId id="270" r:id="rId21"/>
    <p:sldId id="316" r:id="rId22"/>
    <p:sldId id="315" r:id="rId23"/>
    <p:sldId id="281" r:id="rId24"/>
    <p:sldId id="283" r:id="rId25"/>
    <p:sldId id="290" r:id="rId26"/>
    <p:sldId id="324" r:id="rId27"/>
    <p:sldId id="325" r:id="rId28"/>
    <p:sldId id="326" r:id="rId29"/>
    <p:sldId id="327" r:id="rId30"/>
    <p:sldId id="329" r:id="rId31"/>
    <p:sldId id="330" r:id="rId32"/>
    <p:sldId id="331" r:id="rId33"/>
    <p:sldId id="323" r:id="rId34"/>
    <p:sldId id="313" r:id="rId35"/>
    <p:sldId id="314" r:id="rId36"/>
    <p:sldId id="32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D42"/>
    <a:srgbClr val="0000FF"/>
    <a:srgbClr val="FBA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4" autoAdjust="0"/>
    <p:restoredTop sz="81413" autoAdjust="0"/>
  </p:normalViewPr>
  <p:slideViewPr>
    <p:cSldViewPr snapToGrid="0" snapToObjects="1">
      <p:cViewPr varScale="1">
        <p:scale>
          <a:sx n="88" d="100"/>
          <a:sy n="88" d="100"/>
        </p:scale>
        <p:origin x="-468" y="-108"/>
      </p:cViewPr>
      <p:guideLst>
        <p:guide orient="horz" pos="2160"/>
        <p:guide pos="2880"/>
      </p:guideLst>
    </p:cSldViewPr>
  </p:slideViewPr>
  <p:outlineViewPr>
    <p:cViewPr>
      <p:scale>
        <a:sx n="33" d="100"/>
        <a:sy n="33" d="100"/>
      </p:scale>
      <p:origin x="0" y="188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922D1-EFBA-47C7-8D40-590984183C9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EE6D963-47D1-446A-8BC1-41C310511164}">
      <dgm:prSet phldrT="[Text]" custT="1"/>
      <dgm:spPr/>
      <dgm:t>
        <a:bodyPr/>
        <a:lstStyle/>
        <a:p>
          <a:r>
            <a:rPr lang="en-GB" sz="2400" dirty="0" smtClean="0">
              <a:solidFill>
                <a:srgbClr val="FFFFFF"/>
              </a:solidFill>
            </a:rPr>
            <a:t>Try to cope with workload</a:t>
          </a:r>
          <a:endParaRPr lang="en-GB" sz="2400" dirty="0">
            <a:solidFill>
              <a:srgbClr val="FFFFFF"/>
            </a:solidFill>
          </a:endParaRPr>
        </a:p>
      </dgm:t>
    </dgm:pt>
    <dgm:pt modelId="{8C905408-6A25-4A40-97CC-4B8EC619BEBB}" type="parTrans" cxnId="{DD58C273-0EB4-4148-AB4E-CF14A3945DC8}">
      <dgm:prSet/>
      <dgm:spPr/>
      <dgm:t>
        <a:bodyPr/>
        <a:lstStyle/>
        <a:p>
          <a:endParaRPr lang="en-GB" sz="2400"/>
        </a:p>
      </dgm:t>
    </dgm:pt>
    <dgm:pt modelId="{B996D264-384F-4C65-8237-1BE4F2B23D23}" type="sibTrans" cxnId="{DD58C273-0EB4-4148-AB4E-CF14A3945DC8}">
      <dgm:prSet/>
      <dgm:spPr/>
      <dgm:t>
        <a:bodyPr/>
        <a:lstStyle/>
        <a:p>
          <a:endParaRPr lang="en-GB" sz="2400"/>
        </a:p>
      </dgm:t>
    </dgm:pt>
    <dgm:pt modelId="{6C9C2DFF-C81D-4CE0-8655-A452AC833F57}">
      <dgm:prSet phldrT="[Text]" custT="1"/>
      <dgm:spPr/>
      <dgm:t>
        <a:bodyPr/>
        <a:lstStyle/>
        <a:p>
          <a:r>
            <a:rPr lang="en-GB" sz="2400" dirty="0" smtClean="0">
              <a:solidFill>
                <a:srgbClr val="FFFFFF"/>
              </a:solidFill>
            </a:rPr>
            <a:t>Maintain curiosity and commitment</a:t>
          </a:r>
          <a:endParaRPr lang="en-GB" sz="2400" dirty="0">
            <a:solidFill>
              <a:srgbClr val="FFFFFF"/>
            </a:solidFill>
          </a:endParaRPr>
        </a:p>
      </dgm:t>
    </dgm:pt>
    <dgm:pt modelId="{20DBEA11-94CD-4458-940B-454BF3309382}" type="parTrans" cxnId="{6A6EAD0E-7A9D-4840-AE2D-5326E88022FC}">
      <dgm:prSet/>
      <dgm:spPr/>
      <dgm:t>
        <a:bodyPr/>
        <a:lstStyle/>
        <a:p>
          <a:endParaRPr lang="en-GB" sz="2400"/>
        </a:p>
      </dgm:t>
    </dgm:pt>
    <dgm:pt modelId="{DC9E6B25-C02E-414B-806D-33B7C339C376}" type="sibTrans" cxnId="{6A6EAD0E-7A9D-4840-AE2D-5326E88022FC}">
      <dgm:prSet/>
      <dgm:spPr/>
      <dgm:t>
        <a:bodyPr/>
        <a:lstStyle/>
        <a:p>
          <a:endParaRPr lang="en-GB" sz="2400"/>
        </a:p>
      </dgm:t>
    </dgm:pt>
    <dgm:pt modelId="{02CA2F87-7784-44F7-8B3D-517F695279B7}">
      <dgm:prSet phldrT="[Text]" custT="1"/>
      <dgm:spPr/>
      <dgm:t>
        <a:bodyPr/>
        <a:lstStyle/>
        <a:p>
          <a:r>
            <a:rPr lang="en-GB" sz="2400" dirty="0" smtClean="0">
              <a:solidFill>
                <a:srgbClr val="FFFFFF"/>
              </a:solidFill>
            </a:rPr>
            <a:t>Open mind to try new things </a:t>
          </a:r>
          <a:endParaRPr lang="en-GB" sz="2400" dirty="0">
            <a:solidFill>
              <a:srgbClr val="FFFFFF"/>
            </a:solidFill>
          </a:endParaRPr>
        </a:p>
      </dgm:t>
    </dgm:pt>
    <dgm:pt modelId="{FB28625A-3801-46AE-9E72-F2B9244D23BC}" type="parTrans" cxnId="{46584A3A-C905-4CA9-954A-D9E9DFB8403B}">
      <dgm:prSet/>
      <dgm:spPr/>
      <dgm:t>
        <a:bodyPr/>
        <a:lstStyle/>
        <a:p>
          <a:endParaRPr lang="en-GB" sz="2400"/>
        </a:p>
      </dgm:t>
    </dgm:pt>
    <dgm:pt modelId="{B1DBF31F-4A23-4E85-83F9-8015A0159C4B}" type="sibTrans" cxnId="{46584A3A-C905-4CA9-954A-D9E9DFB8403B}">
      <dgm:prSet/>
      <dgm:spPr/>
      <dgm:t>
        <a:bodyPr/>
        <a:lstStyle/>
        <a:p>
          <a:endParaRPr lang="en-GB" sz="2400"/>
        </a:p>
      </dgm:t>
    </dgm:pt>
    <dgm:pt modelId="{44C1EF97-0C3E-48B0-BC11-A990F86C8B9D}">
      <dgm:prSet phldrT="[Text]" custT="1"/>
      <dgm:spPr/>
      <dgm:t>
        <a:bodyPr/>
        <a:lstStyle/>
        <a:p>
          <a:pPr algn="just"/>
          <a:r>
            <a:rPr lang="en-GB" sz="2400" dirty="0" smtClean="0">
              <a:solidFill>
                <a:srgbClr val="FFFFFF"/>
              </a:solidFill>
            </a:rPr>
            <a:t>Accept failure and move on </a:t>
          </a:r>
          <a:endParaRPr lang="en-GB" sz="2400" dirty="0">
            <a:solidFill>
              <a:srgbClr val="FFFFFF"/>
            </a:solidFill>
          </a:endParaRPr>
        </a:p>
      </dgm:t>
    </dgm:pt>
    <dgm:pt modelId="{4AB95D55-691C-451F-9BCB-ADC92BB12DFE}" type="parTrans" cxnId="{ED24F87B-B4F8-48D9-81DA-897CE113C39A}">
      <dgm:prSet/>
      <dgm:spPr/>
      <dgm:t>
        <a:bodyPr/>
        <a:lstStyle/>
        <a:p>
          <a:endParaRPr lang="en-GB" sz="2400"/>
        </a:p>
      </dgm:t>
    </dgm:pt>
    <dgm:pt modelId="{F938CAB3-8B70-49E7-A555-DE857BC87100}" type="sibTrans" cxnId="{ED24F87B-B4F8-48D9-81DA-897CE113C39A}">
      <dgm:prSet/>
      <dgm:spPr/>
      <dgm:t>
        <a:bodyPr/>
        <a:lstStyle/>
        <a:p>
          <a:endParaRPr lang="en-GB" sz="2400"/>
        </a:p>
      </dgm:t>
    </dgm:pt>
    <dgm:pt modelId="{4953A5C4-D469-4A6F-93B4-1F11FAD29D29}">
      <dgm:prSet phldrT="[Text]" custT="1"/>
      <dgm:spPr/>
      <dgm:t>
        <a:bodyPr/>
        <a:lstStyle/>
        <a:p>
          <a:r>
            <a:rPr lang="en-GB" sz="2400" dirty="0" smtClean="0">
              <a:solidFill>
                <a:srgbClr val="FFFFFF"/>
              </a:solidFill>
            </a:rPr>
            <a:t>Positive emotions in adversity</a:t>
          </a:r>
          <a:endParaRPr lang="en-GB" sz="2400" dirty="0">
            <a:solidFill>
              <a:srgbClr val="FFFFFF"/>
            </a:solidFill>
          </a:endParaRPr>
        </a:p>
      </dgm:t>
    </dgm:pt>
    <dgm:pt modelId="{60403DFF-F2E3-439F-BD87-D2D50D6DAE72}" type="sibTrans" cxnId="{E4F45598-7B92-4817-80A8-17BB635D98CA}">
      <dgm:prSet/>
      <dgm:spPr/>
      <dgm:t>
        <a:bodyPr/>
        <a:lstStyle/>
        <a:p>
          <a:endParaRPr lang="en-GB" sz="2400"/>
        </a:p>
      </dgm:t>
    </dgm:pt>
    <dgm:pt modelId="{295B786B-C396-4899-8FD9-AC54E8425355}" type="parTrans" cxnId="{E4F45598-7B92-4817-80A8-17BB635D98CA}">
      <dgm:prSet/>
      <dgm:spPr/>
      <dgm:t>
        <a:bodyPr/>
        <a:lstStyle/>
        <a:p>
          <a:endParaRPr lang="en-GB" sz="2400"/>
        </a:p>
      </dgm:t>
    </dgm:pt>
    <dgm:pt modelId="{D5A8CEA8-6F2D-4629-8837-B84D593914F1}" type="pres">
      <dgm:prSet presAssocID="{19D922D1-EFBA-47C7-8D40-590984183C90}" presName="cycle" presStyleCnt="0">
        <dgm:presLayoutVars>
          <dgm:dir/>
          <dgm:resizeHandles val="exact"/>
        </dgm:presLayoutVars>
      </dgm:prSet>
      <dgm:spPr/>
      <dgm:t>
        <a:bodyPr/>
        <a:lstStyle/>
        <a:p>
          <a:endParaRPr lang="en-GB"/>
        </a:p>
      </dgm:t>
    </dgm:pt>
    <dgm:pt modelId="{1B0A9E08-B10A-422B-82DB-6C5D8047DF8B}" type="pres">
      <dgm:prSet presAssocID="{EEE6D963-47D1-446A-8BC1-41C310511164}" presName="dummy" presStyleCnt="0"/>
      <dgm:spPr/>
    </dgm:pt>
    <dgm:pt modelId="{81B68F38-2890-4619-B9DD-8D6CB2C4AFBA}" type="pres">
      <dgm:prSet presAssocID="{EEE6D963-47D1-446A-8BC1-41C310511164}" presName="node" presStyleLbl="revTx" presStyleIdx="0" presStyleCnt="5" custScaleX="188071" custScaleY="105836">
        <dgm:presLayoutVars>
          <dgm:bulletEnabled val="1"/>
        </dgm:presLayoutVars>
      </dgm:prSet>
      <dgm:spPr/>
      <dgm:t>
        <a:bodyPr/>
        <a:lstStyle/>
        <a:p>
          <a:endParaRPr lang="en-GB"/>
        </a:p>
      </dgm:t>
    </dgm:pt>
    <dgm:pt modelId="{95FA8543-5481-4D22-8F73-CA9BFACBA7E3}" type="pres">
      <dgm:prSet presAssocID="{B996D264-384F-4C65-8237-1BE4F2B23D23}" presName="sibTrans" presStyleLbl="node1" presStyleIdx="0" presStyleCnt="5" custLinFactNeighborY="-28"/>
      <dgm:spPr/>
      <dgm:t>
        <a:bodyPr/>
        <a:lstStyle/>
        <a:p>
          <a:endParaRPr lang="en-GB"/>
        </a:p>
      </dgm:t>
    </dgm:pt>
    <dgm:pt modelId="{6FEFA97C-4AD9-4792-A4C8-ECA10BA0532C}" type="pres">
      <dgm:prSet presAssocID="{6C9C2DFF-C81D-4CE0-8655-A452AC833F57}" presName="dummy" presStyleCnt="0"/>
      <dgm:spPr/>
    </dgm:pt>
    <dgm:pt modelId="{0D6FC10D-290E-479F-828C-2D2B8CAECD4B}" type="pres">
      <dgm:prSet presAssocID="{6C9C2DFF-C81D-4CE0-8655-A452AC833F57}" presName="node" presStyleLbl="revTx" presStyleIdx="1" presStyleCnt="5" custScaleX="206709" custScaleY="115345">
        <dgm:presLayoutVars>
          <dgm:bulletEnabled val="1"/>
        </dgm:presLayoutVars>
      </dgm:prSet>
      <dgm:spPr/>
      <dgm:t>
        <a:bodyPr/>
        <a:lstStyle/>
        <a:p>
          <a:endParaRPr lang="en-GB"/>
        </a:p>
      </dgm:t>
    </dgm:pt>
    <dgm:pt modelId="{08AD6305-76C8-4A59-A774-52282B7732C8}" type="pres">
      <dgm:prSet presAssocID="{DC9E6B25-C02E-414B-806D-33B7C339C376}" presName="sibTrans" presStyleLbl="node1" presStyleIdx="1" presStyleCnt="5"/>
      <dgm:spPr/>
      <dgm:t>
        <a:bodyPr/>
        <a:lstStyle/>
        <a:p>
          <a:endParaRPr lang="en-GB"/>
        </a:p>
      </dgm:t>
    </dgm:pt>
    <dgm:pt modelId="{65689BFF-6217-4632-977F-60BDAD904CCB}" type="pres">
      <dgm:prSet presAssocID="{02CA2F87-7784-44F7-8B3D-517F695279B7}" presName="dummy" presStyleCnt="0"/>
      <dgm:spPr/>
    </dgm:pt>
    <dgm:pt modelId="{826B443C-FC31-44A9-A796-6847C3706465}" type="pres">
      <dgm:prSet presAssocID="{02CA2F87-7784-44F7-8B3D-517F695279B7}" presName="node" presStyleLbl="revTx" presStyleIdx="2" presStyleCnt="5">
        <dgm:presLayoutVars>
          <dgm:bulletEnabled val="1"/>
        </dgm:presLayoutVars>
      </dgm:prSet>
      <dgm:spPr/>
      <dgm:t>
        <a:bodyPr/>
        <a:lstStyle/>
        <a:p>
          <a:endParaRPr lang="en-GB"/>
        </a:p>
      </dgm:t>
    </dgm:pt>
    <dgm:pt modelId="{E870DAB3-9B54-4B7B-9B0D-C5099276CBF8}" type="pres">
      <dgm:prSet presAssocID="{B1DBF31F-4A23-4E85-83F9-8015A0159C4B}" presName="sibTrans" presStyleLbl="node1" presStyleIdx="2" presStyleCnt="5"/>
      <dgm:spPr/>
      <dgm:t>
        <a:bodyPr/>
        <a:lstStyle/>
        <a:p>
          <a:endParaRPr lang="en-GB"/>
        </a:p>
      </dgm:t>
    </dgm:pt>
    <dgm:pt modelId="{880D387C-EE26-4ED5-9928-8CDAEECA601D}" type="pres">
      <dgm:prSet presAssocID="{44C1EF97-0C3E-48B0-BC11-A990F86C8B9D}" presName="dummy" presStyleCnt="0"/>
      <dgm:spPr/>
    </dgm:pt>
    <dgm:pt modelId="{9C7FA1D7-FE22-4371-8F73-ACF33E6EFB45}" type="pres">
      <dgm:prSet presAssocID="{44C1EF97-0C3E-48B0-BC11-A990F86C8B9D}" presName="node" presStyleLbl="revTx" presStyleIdx="3" presStyleCnt="5" custScaleX="196824" custScaleY="70157">
        <dgm:presLayoutVars>
          <dgm:bulletEnabled val="1"/>
        </dgm:presLayoutVars>
      </dgm:prSet>
      <dgm:spPr/>
      <dgm:t>
        <a:bodyPr/>
        <a:lstStyle/>
        <a:p>
          <a:endParaRPr lang="en-GB"/>
        </a:p>
      </dgm:t>
    </dgm:pt>
    <dgm:pt modelId="{4D42DC68-31BC-46FB-9D4F-FD2C3DD3E0C4}" type="pres">
      <dgm:prSet presAssocID="{F938CAB3-8B70-49E7-A555-DE857BC87100}" presName="sibTrans" presStyleLbl="node1" presStyleIdx="3" presStyleCnt="5"/>
      <dgm:spPr/>
      <dgm:t>
        <a:bodyPr/>
        <a:lstStyle/>
        <a:p>
          <a:endParaRPr lang="en-GB"/>
        </a:p>
      </dgm:t>
    </dgm:pt>
    <dgm:pt modelId="{21003AA0-919D-4621-B400-CD214CED16FD}" type="pres">
      <dgm:prSet presAssocID="{4953A5C4-D469-4A6F-93B4-1F11FAD29D29}" presName="dummy" presStyleCnt="0"/>
      <dgm:spPr/>
    </dgm:pt>
    <dgm:pt modelId="{B76486EF-3C37-483F-A8C8-6983A4051209}" type="pres">
      <dgm:prSet presAssocID="{4953A5C4-D469-4A6F-93B4-1F11FAD29D29}" presName="node" presStyleLbl="revTx" presStyleIdx="4" presStyleCnt="5" custScaleX="137914" custScaleY="105989">
        <dgm:presLayoutVars>
          <dgm:bulletEnabled val="1"/>
        </dgm:presLayoutVars>
      </dgm:prSet>
      <dgm:spPr/>
      <dgm:t>
        <a:bodyPr/>
        <a:lstStyle/>
        <a:p>
          <a:endParaRPr lang="en-GB"/>
        </a:p>
      </dgm:t>
    </dgm:pt>
    <dgm:pt modelId="{75D18EBE-A39E-4E38-AE62-D5EDACA8B508}" type="pres">
      <dgm:prSet presAssocID="{60403DFF-F2E3-439F-BD87-D2D50D6DAE72}" presName="sibTrans" presStyleLbl="node1" presStyleIdx="4" presStyleCnt="5" custLinFactNeighborX="505" custLinFactNeighborY="-28"/>
      <dgm:spPr/>
      <dgm:t>
        <a:bodyPr/>
        <a:lstStyle/>
        <a:p>
          <a:endParaRPr lang="en-GB"/>
        </a:p>
      </dgm:t>
    </dgm:pt>
  </dgm:ptLst>
  <dgm:cxnLst>
    <dgm:cxn modelId="{3FDA9B47-B6B4-4CC6-A89F-AF3CDEFB99ED}" type="presOf" srcId="{44C1EF97-0C3E-48B0-BC11-A990F86C8B9D}" destId="{9C7FA1D7-FE22-4371-8F73-ACF33E6EFB45}" srcOrd="0" destOrd="0" presId="urn:microsoft.com/office/officeart/2005/8/layout/cycle1"/>
    <dgm:cxn modelId="{0E74FD9B-A893-4DE8-B44D-7269AEFE7A38}" type="presOf" srcId="{4953A5C4-D469-4A6F-93B4-1F11FAD29D29}" destId="{B76486EF-3C37-483F-A8C8-6983A4051209}" srcOrd="0" destOrd="0" presId="urn:microsoft.com/office/officeart/2005/8/layout/cycle1"/>
    <dgm:cxn modelId="{46584A3A-C905-4CA9-954A-D9E9DFB8403B}" srcId="{19D922D1-EFBA-47C7-8D40-590984183C90}" destId="{02CA2F87-7784-44F7-8B3D-517F695279B7}" srcOrd="2" destOrd="0" parTransId="{FB28625A-3801-46AE-9E72-F2B9244D23BC}" sibTransId="{B1DBF31F-4A23-4E85-83F9-8015A0159C4B}"/>
    <dgm:cxn modelId="{A2ED6D36-CB90-487D-99DA-D5A483EEE5E4}" type="presOf" srcId="{02CA2F87-7784-44F7-8B3D-517F695279B7}" destId="{826B443C-FC31-44A9-A796-6847C3706465}" srcOrd="0" destOrd="0" presId="urn:microsoft.com/office/officeart/2005/8/layout/cycle1"/>
    <dgm:cxn modelId="{2781FC30-704F-4627-9D71-9F1B1C52A71F}" type="presOf" srcId="{B1DBF31F-4A23-4E85-83F9-8015A0159C4B}" destId="{E870DAB3-9B54-4B7B-9B0D-C5099276CBF8}" srcOrd="0" destOrd="0" presId="urn:microsoft.com/office/officeart/2005/8/layout/cycle1"/>
    <dgm:cxn modelId="{CCB04FCD-A036-4FE0-8E00-C17E0AB17DBA}" type="presOf" srcId="{6C9C2DFF-C81D-4CE0-8655-A452AC833F57}" destId="{0D6FC10D-290E-479F-828C-2D2B8CAECD4B}" srcOrd="0" destOrd="0" presId="urn:microsoft.com/office/officeart/2005/8/layout/cycle1"/>
    <dgm:cxn modelId="{62B0C442-9209-4883-82C0-CB106A26774C}" type="presOf" srcId="{19D922D1-EFBA-47C7-8D40-590984183C90}" destId="{D5A8CEA8-6F2D-4629-8837-B84D593914F1}" srcOrd="0" destOrd="0" presId="urn:microsoft.com/office/officeart/2005/8/layout/cycle1"/>
    <dgm:cxn modelId="{ED24F87B-B4F8-48D9-81DA-897CE113C39A}" srcId="{19D922D1-EFBA-47C7-8D40-590984183C90}" destId="{44C1EF97-0C3E-48B0-BC11-A990F86C8B9D}" srcOrd="3" destOrd="0" parTransId="{4AB95D55-691C-451F-9BCB-ADC92BB12DFE}" sibTransId="{F938CAB3-8B70-49E7-A555-DE857BC87100}"/>
    <dgm:cxn modelId="{3199FE0C-43E5-44FA-8E26-42E1D88CF173}" type="presOf" srcId="{F938CAB3-8B70-49E7-A555-DE857BC87100}" destId="{4D42DC68-31BC-46FB-9D4F-FD2C3DD3E0C4}" srcOrd="0" destOrd="0" presId="urn:microsoft.com/office/officeart/2005/8/layout/cycle1"/>
    <dgm:cxn modelId="{358347C5-168B-45C6-8A87-88243209780D}" type="presOf" srcId="{EEE6D963-47D1-446A-8BC1-41C310511164}" destId="{81B68F38-2890-4619-B9DD-8D6CB2C4AFBA}" srcOrd="0" destOrd="0" presId="urn:microsoft.com/office/officeart/2005/8/layout/cycle1"/>
    <dgm:cxn modelId="{DD58C273-0EB4-4148-AB4E-CF14A3945DC8}" srcId="{19D922D1-EFBA-47C7-8D40-590984183C90}" destId="{EEE6D963-47D1-446A-8BC1-41C310511164}" srcOrd="0" destOrd="0" parTransId="{8C905408-6A25-4A40-97CC-4B8EC619BEBB}" sibTransId="{B996D264-384F-4C65-8237-1BE4F2B23D23}"/>
    <dgm:cxn modelId="{C8B25362-D9F1-434B-B4D4-0D10012A343B}" type="presOf" srcId="{B996D264-384F-4C65-8237-1BE4F2B23D23}" destId="{95FA8543-5481-4D22-8F73-CA9BFACBA7E3}" srcOrd="0" destOrd="0" presId="urn:microsoft.com/office/officeart/2005/8/layout/cycle1"/>
    <dgm:cxn modelId="{1F9F97CE-7432-4618-B9AA-9F7A773669CB}" type="presOf" srcId="{DC9E6B25-C02E-414B-806D-33B7C339C376}" destId="{08AD6305-76C8-4A59-A774-52282B7732C8}" srcOrd="0" destOrd="0" presId="urn:microsoft.com/office/officeart/2005/8/layout/cycle1"/>
    <dgm:cxn modelId="{6A6EAD0E-7A9D-4840-AE2D-5326E88022FC}" srcId="{19D922D1-EFBA-47C7-8D40-590984183C90}" destId="{6C9C2DFF-C81D-4CE0-8655-A452AC833F57}" srcOrd="1" destOrd="0" parTransId="{20DBEA11-94CD-4458-940B-454BF3309382}" sibTransId="{DC9E6B25-C02E-414B-806D-33B7C339C376}"/>
    <dgm:cxn modelId="{E4F45598-7B92-4817-80A8-17BB635D98CA}" srcId="{19D922D1-EFBA-47C7-8D40-590984183C90}" destId="{4953A5C4-D469-4A6F-93B4-1F11FAD29D29}" srcOrd="4" destOrd="0" parTransId="{295B786B-C396-4899-8FD9-AC54E8425355}" sibTransId="{60403DFF-F2E3-439F-BD87-D2D50D6DAE72}"/>
    <dgm:cxn modelId="{F075B050-40B4-4E93-9CEA-90A28B0C6AAE}" type="presOf" srcId="{60403DFF-F2E3-439F-BD87-D2D50D6DAE72}" destId="{75D18EBE-A39E-4E38-AE62-D5EDACA8B508}" srcOrd="0" destOrd="0" presId="urn:microsoft.com/office/officeart/2005/8/layout/cycle1"/>
    <dgm:cxn modelId="{87110E36-C726-4078-A184-51EE3E307E51}" type="presParOf" srcId="{D5A8CEA8-6F2D-4629-8837-B84D593914F1}" destId="{1B0A9E08-B10A-422B-82DB-6C5D8047DF8B}" srcOrd="0" destOrd="0" presId="urn:microsoft.com/office/officeart/2005/8/layout/cycle1"/>
    <dgm:cxn modelId="{D1693C2E-D411-413A-B631-1DE923D40B82}" type="presParOf" srcId="{D5A8CEA8-6F2D-4629-8837-B84D593914F1}" destId="{81B68F38-2890-4619-B9DD-8D6CB2C4AFBA}" srcOrd="1" destOrd="0" presId="urn:microsoft.com/office/officeart/2005/8/layout/cycle1"/>
    <dgm:cxn modelId="{129D076B-0F78-46C6-9650-FBDBAB1E7A69}" type="presParOf" srcId="{D5A8CEA8-6F2D-4629-8837-B84D593914F1}" destId="{95FA8543-5481-4D22-8F73-CA9BFACBA7E3}" srcOrd="2" destOrd="0" presId="urn:microsoft.com/office/officeart/2005/8/layout/cycle1"/>
    <dgm:cxn modelId="{6763447A-B912-47CE-9775-B12BDA230903}" type="presParOf" srcId="{D5A8CEA8-6F2D-4629-8837-B84D593914F1}" destId="{6FEFA97C-4AD9-4792-A4C8-ECA10BA0532C}" srcOrd="3" destOrd="0" presId="urn:microsoft.com/office/officeart/2005/8/layout/cycle1"/>
    <dgm:cxn modelId="{045CA7C0-7DEC-4FDA-A9C6-E158458D0B32}" type="presParOf" srcId="{D5A8CEA8-6F2D-4629-8837-B84D593914F1}" destId="{0D6FC10D-290E-479F-828C-2D2B8CAECD4B}" srcOrd="4" destOrd="0" presId="urn:microsoft.com/office/officeart/2005/8/layout/cycle1"/>
    <dgm:cxn modelId="{B47BADC5-2E4E-47CB-92B7-C5095ED69111}" type="presParOf" srcId="{D5A8CEA8-6F2D-4629-8837-B84D593914F1}" destId="{08AD6305-76C8-4A59-A774-52282B7732C8}" srcOrd="5" destOrd="0" presId="urn:microsoft.com/office/officeart/2005/8/layout/cycle1"/>
    <dgm:cxn modelId="{02E52614-9CA1-4CD6-90BE-CE9C09620F07}" type="presParOf" srcId="{D5A8CEA8-6F2D-4629-8837-B84D593914F1}" destId="{65689BFF-6217-4632-977F-60BDAD904CCB}" srcOrd="6" destOrd="0" presId="urn:microsoft.com/office/officeart/2005/8/layout/cycle1"/>
    <dgm:cxn modelId="{A00DB148-F24C-44F2-AAFF-C0A0E9FC56BF}" type="presParOf" srcId="{D5A8CEA8-6F2D-4629-8837-B84D593914F1}" destId="{826B443C-FC31-44A9-A796-6847C3706465}" srcOrd="7" destOrd="0" presId="urn:microsoft.com/office/officeart/2005/8/layout/cycle1"/>
    <dgm:cxn modelId="{D939E8DE-7801-425E-8BCE-1730F57871DD}" type="presParOf" srcId="{D5A8CEA8-6F2D-4629-8837-B84D593914F1}" destId="{E870DAB3-9B54-4B7B-9B0D-C5099276CBF8}" srcOrd="8" destOrd="0" presId="urn:microsoft.com/office/officeart/2005/8/layout/cycle1"/>
    <dgm:cxn modelId="{4B571631-9544-4250-821C-F6EF0493CEDF}" type="presParOf" srcId="{D5A8CEA8-6F2D-4629-8837-B84D593914F1}" destId="{880D387C-EE26-4ED5-9928-8CDAEECA601D}" srcOrd="9" destOrd="0" presId="urn:microsoft.com/office/officeart/2005/8/layout/cycle1"/>
    <dgm:cxn modelId="{61DC1BA1-AFB5-44D6-B579-F59024620269}" type="presParOf" srcId="{D5A8CEA8-6F2D-4629-8837-B84D593914F1}" destId="{9C7FA1D7-FE22-4371-8F73-ACF33E6EFB45}" srcOrd="10" destOrd="0" presId="urn:microsoft.com/office/officeart/2005/8/layout/cycle1"/>
    <dgm:cxn modelId="{C6A6C273-B7D4-4A58-AF7A-7168B0E59A7A}" type="presParOf" srcId="{D5A8CEA8-6F2D-4629-8837-B84D593914F1}" destId="{4D42DC68-31BC-46FB-9D4F-FD2C3DD3E0C4}" srcOrd="11" destOrd="0" presId="urn:microsoft.com/office/officeart/2005/8/layout/cycle1"/>
    <dgm:cxn modelId="{9EC557B0-7673-4C4E-B6F4-88690EAA2A05}" type="presParOf" srcId="{D5A8CEA8-6F2D-4629-8837-B84D593914F1}" destId="{21003AA0-919D-4621-B400-CD214CED16FD}" srcOrd="12" destOrd="0" presId="urn:microsoft.com/office/officeart/2005/8/layout/cycle1"/>
    <dgm:cxn modelId="{641FF50E-99E0-48AB-9AC3-90644B822ECF}" type="presParOf" srcId="{D5A8CEA8-6F2D-4629-8837-B84D593914F1}" destId="{B76486EF-3C37-483F-A8C8-6983A4051209}" srcOrd="13" destOrd="0" presId="urn:microsoft.com/office/officeart/2005/8/layout/cycle1"/>
    <dgm:cxn modelId="{03299FB4-ABAD-42A5-83AD-CA2E057BA31C}" type="presParOf" srcId="{D5A8CEA8-6F2D-4629-8837-B84D593914F1}" destId="{75D18EBE-A39E-4E38-AE62-D5EDACA8B50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3A563-D101-2A4F-8377-FA1F1619657C}" type="datetimeFigureOut">
              <a:rPr lang="en-US" smtClean="0"/>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79B40-1449-BE4A-B02F-07243ED5DD05}" type="slidenum">
              <a:rPr lang="en-US" smtClean="0"/>
              <a:t>‹#›</a:t>
            </a:fld>
            <a:endParaRPr lang="en-US"/>
          </a:p>
        </p:txBody>
      </p:sp>
    </p:spTree>
    <p:extLst>
      <p:ext uri="{BB962C8B-B14F-4D97-AF65-F5344CB8AC3E}">
        <p14:creationId xmlns:p14="http://schemas.microsoft.com/office/powerpoint/2010/main" val="3708081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uk/search?client=safari&amp;rls=en&amp;q=define+elasticity&amp;sa=X&amp;ei=blp6UtzWE8qrhQe9pIGICw&amp;ved=0CDMQ_SowA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1</a:t>
            </a:fld>
            <a:endParaRPr lang="en-US"/>
          </a:p>
        </p:txBody>
      </p:sp>
    </p:spTree>
    <p:extLst>
      <p:ext uri="{BB962C8B-B14F-4D97-AF65-F5344CB8AC3E}">
        <p14:creationId xmlns:p14="http://schemas.microsoft.com/office/powerpoint/2010/main" val="200009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11</a:t>
            </a:fld>
            <a:endParaRPr lang="en-US"/>
          </a:p>
        </p:txBody>
      </p:sp>
    </p:spTree>
    <p:extLst>
      <p:ext uri="{BB962C8B-B14F-4D97-AF65-F5344CB8AC3E}">
        <p14:creationId xmlns:p14="http://schemas.microsoft.com/office/powerpoint/2010/main" val="103354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12</a:t>
            </a:fld>
            <a:endParaRPr lang="en-US"/>
          </a:p>
        </p:txBody>
      </p:sp>
    </p:spTree>
    <p:extLst>
      <p:ext uri="{BB962C8B-B14F-4D97-AF65-F5344CB8AC3E}">
        <p14:creationId xmlns:p14="http://schemas.microsoft.com/office/powerpoint/2010/main" val="232067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13</a:t>
            </a:fld>
            <a:endParaRPr lang="en-US"/>
          </a:p>
        </p:txBody>
      </p:sp>
    </p:spTree>
    <p:extLst>
      <p:ext uri="{BB962C8B-B14F-4D97-AF65-F5344CB8AC3E}">
        <p14:creationId xmlns:p14="http://schemas.microsoft.com/office/powerpoint/2010/main" val="194155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B944A-4853-3D48-B68F-76132B3B9490}" type="slidenum">
              <a:rPr lang="en-GB"/>
              <a:pPr/>
              <a:t>14</a:t>
            </a:fld>
            <a:endParaRPr lang="en-GB"/>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CB4CD-B994-7F48-8B00-F79237CDF2E9}" type="slidenum">
              <a:rPr lang="en-GB"/>
              <a:pPr/>
              <a:t>15</a:t>
            </a:fld>
            <a:endParaRPr lang="en-GB"/>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85DA3-01DF-1A41-A12A-9F092052E439}" type="slidenum">
              <a:rPr lang="en-GB"/>
              <a:pPr/>
              <a:t>16</a:t>
            </a:fld>
            <a:endParaRPr lang="en-GB"/>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E82FC-517D-C145-BE23-9F23E1D05A87}" type="slidenum">
              <a:rPr lang="en-GB"/>
              <a:pPr/>
              <a:t>17</a:t>
            </a:fld>
            <a:endParaRPr lang="en-GB"/>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AD2F1-061D-B843-AC30-B7409D0F77ED}" type="slidenum">
              <a:rPr lang="en-GB"/>
              <a:pPr/>
              <a:t>18</a:t>
            </a:fld>
            <a:endParaRPr lang="en-GB"/>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82E6A-345E-2D4F-A0A8-BA5494756050}" type="slidenum">
              <a:rPr lang="en-GB"/>
              <a:pPr/>
              <a:t>19</a:t>
            </a:fld>
            <a:endParaRPr lang="en-GB"/>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265BE-7E97-1C48-9750-101CAC81FE28}" type="slidenum">
              <a:rPr lang="en-GB"/>
              <a:pPr/>
              <a:t>20</a:t>
            </a:fld>
            <a:endParaRPr lang="en-GB"/>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3</a:t>
            </a:fld>
            <a:endParaRPr lang="en-US"/>
          </a:p>
        </p:txBody>
      </p:sp>
    </p:spTree>
    <p:extLst>
      <p:ext uri="{BB962C8B-B14F-4D97-AF65-F5344CB8AC3E}">
        <p14:creationId xmlns:p14="http://schemas.microsoft.com/office/powerpoint/2010/main" val="203952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33A41-6E6F-BC4A-837F-6D6C19929DCB}" type="slidenum">
              <a:rPr lang="en-GB"/>
              <a:pPr/>
              <a:t>21</a:t>
            </a:fld>
            <a:endParaRPr lang="en-GB"/>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01A2F-D086-D745-B997-C6A8250C2922}" type="slidenum">
              <a:rPr lang="en-GB"/>
              <a:pPr/>
              <a:t>23</a:t>
            </a:fld>
            <a:endParaRPr lang="en-GB"/>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In a fixed mindset, people believe their basic qualities, like their intelligence or talent, are simply fixed traits. They spend their time documenting their intelligence or talent instead of developing them. They also believe that talent alone creates success—without effort. They’re wrong.</a:t>
            </a:r>
          </a:p>
          <a:p>
            <a:r>
              <a:rPr lang="en-US" sz="1200" kern="1200" dirty="0" smtClean="0">
                <a:solidFill>
                  <a:schemeClr val="tx1"/>
                </a:solidFill>
                <a:latin typeface="+mn-lt"/>
                <a:ea typeface="+mn-ea"/>
                <a:cs typeface="+mn-cs"/>
              </a:rPr>
              <a:t>In a growth mindset, people believe that their most basic abilities can be developed through dedication and hard work—brains and talent are just the starting point. This view creates a love of learning and a resilience that is essential for great accomplishment. Virtually all great people have had these qualities.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Self-Awareness:</a:t>
            </a:r>
            <a:r>
              <a:rPr lang="en-US" sz="1200" b="0" kern="1200" dirty="0" smtClean="0">
                <a:solidFill>
                  <a:schemeClr val="tx1"/>
                </a:solidFill>
                <a:latin typeface="+mn-lt"/>
                <a:ea typeface="+mn-ea"/>
                <a:cs typeface="+mn-cs"/>
              </a:rPr>
              <a:t> ability of an individual to be in tune with her/his own feelings and to recognize the impact that his/her feelings have on others. The competency that underpins this dimension is emotional self-awareness.</a:t>
            </a:r>
          </a:p>
          <a:p>
            <a:r>
              <a:rPr lang="en-US" sz="1200" b="1" kern="1200" dirty="0" smtClean="0">
                <a:solidFill>
                  <a:schemeClr val="tx1"/>
                </a:solidFill>
                <a:latin typeface="+mn-lt"/>
                <a:ea typeface="+mn-ea"/>
                <a:cs typeface="+mn-cs"/>
              </a:rPr>
              <a:t>Self-Management:</a:t>
            </a:r>
            <a:r>
              <a:rPr lang="en-US" sz="1200" b="0" kern="1200" dirty="0" smtClean="0">
                <a:solidFill>
                  <a:schemeClr val="tx1"/>
                </a:solidFill>
                <a:latin typeface="+mn-lt"/>
                <a:ea typeface="+mn-ea"/>
                <a:cs typeface="+mn-cs"/>
              </a:rPr>
              <a:t> ability to keep negative emotions and impulsive behavior under control, stay calm and unflappable even under stressful situations, maintain a clear and focused mind directed on accomplishing a task. The required competencies for this dimension are positive outlook, emotional self-control, achievement orientation, and adaptability.</a:t>
            </a:r>
          </a:p>
          <a:p>
            <a:r>
              <a:rPr lang="en-US" sz="1200" b="1" kern="1200" dirty="0" smtClean="0">
                <a:solidFill>
                  <a:schemeClr val="tx1"/>
                </a:solidFill>
                <a:latin typeface="+mn-lt"/>
                <a:ea typeface="+mn-ea"/>
                <a:cs typeface="+mn-cs"/>
              </a:rPr>
              <a:t>Social Awareness:</a:t>
            </a:r>
            <a:r>
              <a:rPr lang="en-US" sz="1200" b="0" kern="1200" dirty="0" smtClean="0">
                <a:solidFill>
                  <a:schemeClr val="tx1"/>
                </a:solidFill>
                <a:latin typeface="+mn-lt"/>
                <a:ea typeface="+mn-ea"/>
                <a:cs typeface="+mn-cs"/>
              </a:rPr>
              <a:t> ability to read or sense other people’s emotions and how they impact on the situation of interest or concern. The competencies for this dimension include empathy and organizational awareness.</a:t>
            </a:r>
          </a:p>
          <a:p>
            <a:r>
              <a:rPr lang="en-US" sz="1200" b="1" kern="1200" dirty="0" smtClean="0">
                <a:solidFill>
                  <a:schemeClr val="tx1"/>
                </a:solidFill>
                <a:latin typeface="+mn-lt"/>
                <a:ea typeface="+mn-ea"/>
                <a:cs typeface="+mn-cs"/>
              </a:rPr>
              <a:t>Relationship Management:</a:t>
            </a:r>
            <a:r>
              <a:rPr lang="en-US" sz="1200" b="0" kern="1200" dirty="0" smtClean="0">
                <a:solidFill>
                  <a:schemeClr val="tx1"/>
                </a:solidFill>
                <a:latin typeface="+mn-lt"/>
                <a:ea typeface="+mn-ea"/>
                <a:cs typeface="+mn-cs"/>
              </a:rPr>
              <a:t> ability to influence, guide and handle other people’s emotions. The competencies that underlay this dimension include inspirational leadership, influence, coach and mentor, conflict management, and teamwork.</a:t>
            </a:r>
            <a:endParaRPr lang="en-US" dirty="0"/>
          </a:p>
        </p:txBody>
      </p:sp>
      <p:sp>
        <p:nvSpPr>
          <p:cNvPr id="4" name="Slide Number Placeholder 3"/>
          <p:cNvSpPr>
            <a:spLocks noGrp="1"/>
          </p:cNvSpPr>
          <p:nvPr>
            <p:ph type="sldNum" sz="quarter" idx="10"/>
          </p:nvPr>
        </p:nvSpPr>
        <p:spPr/>
        <p:txBody>
          <a:bodyPr/>
          <a:lstStyle/>
          <a:p>
            <a:fld id="{AAD79B40-1449-BE4A-B02F-07243ED5DD05}" type="slidenum">
              <a:rPr lang="en-US" smtClean="0"/>
              <a:t>24</a:t>
            </a:fld>
            <a:endParaRPr lang="en-US"/>
          </a:p>
        </p:txBody>
      </p:sp>
    </p:spTree>
    <p:extLst>
      <p:ext uri="{BB962C8B-B14F-4D97-AF65-F5344CB8AC3E}">
        <p14:creationId xmlns:p14="http://schemas.microsoft.com/office/powerpoint/2010/main" val="1231597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25</a:t>
            </a:fld>
            <a:endParaRPr lang="en-US"/>
          </a:p>
        </p:txBody>
      </p:sp>
    </p:spTree>
    <p:extLst>
      <p:ext uri="{BB962C8B-B14F-4D97-AF65-F5344CB8AC3E}">
        <p14:creationId xmlns:p14="http://schemas.microsoft.com/office/powerpoint/2010/main" val="49703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33</a:t>
            </a:fld>
            <a:endParaRPr lang="en-US"/>
          </a:p>
        </p:txBody>
      </p:sp>
    </p:spTree>
    <p:extLst>
      <p:ext uri="{BB962C8B-B14F-4D97-AF65-F5344CB8AC3E}">
        <p14:creationId xmlns:p14="http://schemas.microsoft.com/office/powerpoint/2010/main" val="2897384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34</a:t>
            </a:fld>
            <a:endParaRPr lang="en-US"/>
          </a:p>
        </p:txBody>
      </p:sp>
    </p:spTree>
    <p:extLst>
      <p:ext uri="{BB962C8B-B14F-4D97-AF65-F5344CB8AC3E}">
        <p14:creationId xmlns:p14="http://schemas.microsoft.com/office/powerpoint/2010/main" val="2131750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35</a:t>
            </a:fld>
            <a:endParaRPr lang="en-US"/>
          </a:p>
        </p:txBody>
      </p:sp>
    </p:spTree>
    <p:extLst>
      <p:ext uri="{BB962C8B-B14F-4D97-AF65-F5344CB8AC3E}">
        <p14:creationId xmlns:p14="http://schemas.microsoft.com/office/powerpoint/2010/main" val="735778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help summarize several of the main points in this brochure, think of resilience as similar to taking a raft trip down a river.</a:t>
            </a:r>
          </a:p>
          <a:p>
            <a:r>
              <a:rPr lang="en-US" sz="1200" kern="1200" dirty="0" smtClean="0">
                <a:solidFill>
                  <a:schemeClr val="tx1"/>
                </a:solidFill>
                <a:latin typeface="+mn-lt"/>
                <a:ea typeface="+mn-ea"/>
                <a:cs typeface="+mn-cs"/>
              </a:rPr>
              <a:t>On a river, you may encounter rapids, turns, slow water and shallows. As in life, the changes you experience affect you differently along the way.</a:t>
            </a:r>
          </a:p>
          <a:p>
            <a:r>
              <a:rPr lang="en-US" sz="1200" kern="1200" dirty="0" smtClean="0">
                <a:solidFill>
                  <a:schemeClr val="tx1"/>
                </a:solidFill>
                <a:latin typeface="+mn-lt"/>
                <a:ea typeface="+mn-ea"/>
                <a:cs typeface="+mn-cs"/>
              </a:rPr>
              <a:t>In traveling the river, it helps to have knowledge about it and past experience in dealing with it. Your journey should be guided by a plan, a strategy that you consider likely to work well for you. Enjoy</a:t>
            </a:r>
            <a:r>
              <a:rPr lang="en-US" sz="1200" kern="1200" baseline="0" dirty="0" smtClean="0">
                <a:solidFill>
                  <a:schemeClr val="tx1"/>
                </a:solidFill>
                <a:latin typeface="+mn-lt"/>
                <a:ea typeface="+mn-ea"/>
                <a:cs typeface="+mn-cs"/>
              </a:rPr>
              <a:t> your journey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Perseverance and trust in your ability to work your way around boulders and other obstacles are important. You can gain courage and insight by successfully navigating your way through white water. Trusted companions who accompany you on the journey can be especially helpful for dealing with rapids, upstream currents and other difficult stretches of the river.</a:t>
            </a:r>
          </a:p>
          <a:p>
            <a:r>
              <a:rPr lang="en-US" sz="1200" kern="1200" dirty="0" smtClean="0">
                <a:solidFill>
                  <a:schemeClr val="tx1"/>
                </a:solidFill>
                <a:latin typeface="+mn-lt"/>
                <a:ea typeface="+mn-ea"/>
                <a:cs typeface="+mn-cs"/>
              </a:rPr>
              <a:t>You can climb out to rest alongside the river. But to get to the end of your journey, you need to get back in the raft and continue</a:t>
            </a:r>
            <a:endParaRPr lang="en-US" dirty="0"/>
          </a:p>
        </p:txBody>
      </p:sp>
      <p:sp>
        <p:nvSpPr>
          <p:cNvPr id="4" name="Slide Number Placeholder 3"/>
          <p:cNvSpPr>
            <a:spLocks noGrp="1"/>
          </p:cNvSpPr>
          <p:nvPr>
            <p:ph type="sldNum" sz="quarter" idx="10"/>
          </p:nvPr>
        </p:nvSpPr>
        <p:spPr/>
        <p:txBody>
          <a:bodyPr/>
          <a:lstStyle/>
          <a:p>
            <a:fld id="{AAD79B40-1449-BE4A-B02F-07243ED5DD05}" type="slidenum">
              <a:rPr lang="en-US" smtClean="0"/>
              <a:t>36</a:t>
            </a:fld>
            <a:endParaRPr lang="en-US"/>
          </a:p>
        </p:txBody>
      </p:sp>
    </p:spTree>
    <p:extLst>
      <p:ext uri="{BB962C8B-B14F-4D97-AF65-F5344CB8AC3E}">
        <p14:creationId xmlns:p14="http://schemas.microsoft.com/office/powerpoint/2010/main" val="94500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4</a:t>
            </a:fld>
            <a:endParaRPr lang="en-US"/>
          </a:p>
        </p:txBody>
      </p:sp>
    </p:spTree>
    <p:extLst>
      <p:ext uri="{BB962C8B-B14F-4D97-AF65-F5344CB8AC3E}">
        <p14:creationId xmlns:p14="http://schemas.microsoft.com/office/powerpoint/2010/main" val="208385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ability of a substance or object to spring back into shape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hlinkClick r:id="rId3"/>
            </a:endParaRPr>
          </a:p>
          <a:p>
            <a:endParaRPr lang="en-US" dirty="0"/>
          </a:p>
        </p:txBody>
      </p:sp>
      <p:sp>
        <p:nvSpPr>
          <p:cNvPr id="4" name="Slide Number Placeholder 3"/>
          <p:cNvSpPr>
            <a:spLocks noGrp="1"/>
          </p:cNvSpPr>
          <p:nvPr>
            <p:ph type="sldNum" sz="quarter" idx="10"/>
          </p:nvPr>
        </p:nvSpPr>
        <p:spPr/>
        <p:txBody>
          <a:bodyPr/>
          <a:lstStyle/>
          <a:p>
            <a:fld id="{AAD79B40-1449-BE4A-B02F-07243ED5DD05}" type="slidenum">
              <a:rPr lang="en-US" smtClean="0"/>
              <a:t>5</a:t>
            </a:fld>
            <a:endParaRPr lang="en-US"/>
          </a:p>
        </p:txBody>
      </p:sp>
    </p:spTree>
    <p:extLst>
      <p:ext uri="{BB962C8B-B14F-4D97-AF65-F5344CB8AC3E}">
        <p14:creationId xmlns:p14="http://schemas.microsoft.com/office/powerpoint/2010/main" val="341261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6</a:t>
            </a:fld>
            <a:endParaRPr lang="en-US"/>
          </a:p>
        </p:txBody>
      </p:sp>
    </p:spTree>
    <p:extLst>
      <p:ext uri="{BB962C8B-B14F-4D97-AF65-F5344CB8AC3E}">
        <p14:creationId xmlns:p14="http://schemas.microsoft.com/office/powerpoint/2010/main" val="21568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7</a:t>
            </a:fld>
            <a:endParaRPr lang="en-US"/>
          </a:p>
        </p:txBody>
      </p:sp>
    </p:spTree>
    <p:extLst>
      <p:ext uri="{BB962C8B-B14F-4D97-AF65-F5344CB8AC3E}">
        <p14:creationId xmlns:p14="http://schemas.microsoft.com/office/powerpoint/2010/main" val="29841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D79B40-1449-BE4A-B02F-07243ED5DD05}" type="slidenum">
              <a:rPr lang="en-US" smtClean="0"/>
              <a:t>8</a:t>
            </a:fld>
            <a:endParaRPr lang="en-US"/>
          </a:p>
        </p:txBody>
      </p:sp>
    </p:spTree>
    <p:extLst>
      <p:ext uri="{BB962C8B-B14F-4D97-AF65-F5344CB8AC3E}">
        <p14:creationId xmlns:p14="http://schemas.microsoft.com/office/powerpoint/2010/main" val="346945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BB332-AB6E-D94A-9CC7-A876B0828307}" type="slidenum">
              <a:rPr lang="en-GB"/>
              <a:pPr/>
              <a:t>9</a:t>
            </a:fld>
            <a:endParaRPr lang="en-GB"/>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BFC0F-6240-6346-9577-0575DED6B563}" type="slidenum">
              <a:rPr lang="en-GB"/>
              <a:pPr/>
              <a:t>10</a:t>
            </a:fld>
            <a:endParaRPr lang="en-GB"/>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EDD581FF-F003-DB41-B95F-D722444BB4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46C26-5F80-274E-84C2-C50C4161C3A6}"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GB"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DD581FF-F003-DB41-B95F-D722444BB4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DD581FF-F003-DB41-B95F-D722444BB4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46C26-5F80-274E-84C2-C50C4161C3A6}"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GB"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DD581FF-F003-DB41-B95F-D722444BB4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DD581FF-F003-DB41-B95F-D722444BB4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DD581FF-F003-DB41-B95F-D722444BB42C}"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GB"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GB"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EDD581FF-F003-DB41-B95F-D722444BB4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EDD581FF-F003-DB41-B95F-D722444BB42C}"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EDD581FF-F003-DB41-B95F-D722444BB42C}"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581FF-F003-DB41-B95F-D722444BB42C}"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46C26-5F80-274E-84C2-C50C4161C3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GB"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DD581FF-F003-DB41-B95F-D722444BB42C}"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EDD581FF-F003-DB41-B95F-D722444BB42C}" type="datetimeFigureOut">
              <a:rPr lang="en-US" smtClean="0"/>
              <a:t>4/7/2015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5846C26-5F80-274E-84C2-C50C4161C3A6}"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dreads.com/author/show/55044.Joel_Osteen" TargetMode="External"/><Relationship Id="rId2" Type="http://schemas.openxmlformats.org/officeDocument/2006/relationships/hyperlink" Target="http://www.goodreads.com/author/show/14033.Winston_Churchill" TargetMode="External"/><Relationship Id="rId1" Type="http://schemas.openxmlformats.org/officeDocument/2006/relationships/slideLayout" Target="../slideLayouts/slideLayout2.xml"/><Relationship Id="rId5" Type="http://schemas.openxmlformats.org/officeDocument/2006/relationships/hyperlink" Target="http://www.goodreads.com/author/show/431149.Truman_Capote" TargetMode="External"/><Relationship Id="rId4" Type="http://schemas.openxmlformats.org/officeDocument/2006/relationships/hyperlink" Target="http://www.goodreads.com/work/quotes/12134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mazon.co.uk/Developing-Mental-Toughness-Improving-Performance/dp/0749463775/ref=sr_1_2?ie=UTF8&amp;qid=1384186097&amp;sr=8-2&amp;keywords=mental+toughnes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amazon.co.uk/Developing-Resilience-Cognitive-Behavioural-Michael-Neenan/dp/041548068X/ref=sr_1_1?s=books&amp;ie=UTF8&amp;qid=1384186296&amp;sr=1-1&amp;keywords=neenan+resilience" TargetMode="External"/><Relationship Id="rId5" Type="http://schemas.openxmlformats.org/officeDocument/2006/relationships/hyperlink" Target="http://www.amazon.co.uk/Resilience-Bounce-back-whatever-throws/dp/1854585444/ref=sr_1_1?ie=UTF8&amp;qid=1384186224&amp;sr=8-1&amp;keywords=clark+resilience" TargetMode="External"/><Relationship Id="rId4" Type="http://schemas.openxmlformats.org/officeDocument/2006/relationships/hyperlink" Target="http://www.amazon.co.uk/Resilience-Everything-Around-Keeps-Changing/dp/0857083872/ref=sr_1_fkmr0_1?ie=UTF8&amp;qid=1384186146&amp;sr=8-1-fkmr0&amp;keywords=noonan+resilienc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67035">
            <a:off x="378757" y="1700808"/>
            <a:ext cx="8496028" cy="3030683"/>
          </a:xfrm>
        </p:spPr>
        <p:txBody>
          <a:bodyPr>
            <a:normAutofit/>
          </a:bodyPr>
          <a:lstStyle/>
          <a:p>
            <a:r>
              <a:rPr lang="en-US" dirty="0" smtClean="0">
                <a:latin typeface="Calibri" panose="020F0502020204030204" pitchFamily="34" charset="0"/>
                <a:cs typeface="Calibri" panose="020F0502020204030204" pitchFamily="34" charset="0"/>
              </a:rPr>
              <a:t>Rolling with the punches:</a:t>
            </a:r>
            <a:br>
              <a:rPr lang="en-US" dirty="0" smtClean="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D</a:t>
            </a:r>
            <a:r>
              <a:rPr lang="en-US" sz="3200" dirty="0" smtClean="0">
                <a:latin typeface="Calibri" panose="020F0502020204030204" pitchFamily="34" charset="0"/>
                <a:cs typeface="Calibri" panose="020F0502020204030204" pitchFamily="34" charset="0"/>
              </a:rPr>
              <a:t>eveloping your personal recipe for resilience</a:t>
            </a:r>
            <a:endParaRPr lang="en-US" sz="32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rot="21048846">
            <a:off x="2646334" y="2271978"/>
            <a:ext cx="6511131" cy="329259"/>
          </a:xfrm>
        </p:spPr>
        <p:txBody>
          <a:bodyPr>
            <a:noAutofit/>
          </a:bodyPr>
          <a:lstStyle/>
          <a:p>
            <a:pPr algn="r"/>
            <a:r>
              <a:rPr lang="en-US" sz="1600" b="1" dirty="0" smtClean="0"/>
              <a:t>Dr. Amy </a:t>
            </a:r>
            <a:r>
              <a:rPr lang="en-US" sz="1600" b="1" dirty="0" err="1" smtClean="0"/>
              <a:t>Iversen</a:t>
            </a:r>
            <a:r>
              <a:rPr lang="en-US" sz="1600" b="1" dirty="0" smtClean="0"/>
              <a:t> and Dr. Charlotte Feinmann </a:t>
            </a:r>
          </a:p>
        </p:txBody>
      </p:sp>
    </p:spTree>
    <p:extLst>
      <p:ext uri="{BB962C8B-B14F-4D97-AF65-F5344CB8AC3E}">
        <p14:creationId xmlns:p14="http://schemas.microsoft.com/office/powerpoint/2010/main" val="351298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05528" y="1574546"/>
            <a:ext cx="8347496" cy="1257146"/>
          </a:xfrm>
        </p:spPr>
        <p:txBody>
          <a:bodyPr/>
          <a:lstStyle/>
          <a:p>
            <a:pPr marL="0" indent="0">
              <a:buNone/>
            </a:pPr>
            <a:r>
              <a:rPr lang="en-GB" sz="3600" dirty="0" smtClean="0"/>
              <a:t>Challenges to resilience for doctors</a:t>
            </a:r>
            <a:endParaRPr lang="en-GB" sz="3600" dirty="0"/>
          </a:p>
        </p:txBody>
      </p:sp>
      <p:sp>
        <p:nvSpPr>
          <p:cNvPr id="46083" name="Rectangle 3"/>
          <p:cNvSpPr>
            <a:spLocks noGrp="1" noChangeArrowheads="1"/>
          </p:cNvSpPr>
          <p:nvPr>
            <p:ph idx="1"/>
          </p:nvPr>
        </p:nvSpPr>
        <p:spPr>
          <a:xfrm>
            <a:off x="544695" y="2936549"/>
            <a:ext cx="8058150" cy="3474720"/>
          </a:xfrm>
        </p:spPr>
        <p:txBody>
          <a:bodyPr>
            <a:normAutofit fontScale="62500" lnSpcReduction="20000"/>
          </a:bodyPr>
          <a:lstStyle/>
          <a:p>
            <a:pPr marL="457200" indent="-457200">
              <a:lnSpc>
                <a:spcPct val="90000"/>
              </a:lnSpc>
              <a:buFont typeface="Arial"/>
              <a:buChar char="•"/>
            </a:pPr>
            <a:r>
              <a:rPr lang="en-GB" sz="2800" dirty="0"/>
              <a:t>Excessive workload</a:t>
            </a:r>
          </a:p>
          <a:p>
            <a:pPr marL="457200" indent="-457200">
              <a:lnSpc>
                <a:spcPct val="90000"/>
              </a:lnSpc>
              <a:buFont typeface="Arial"/>
              <a:buChar char="•"/>
            </a:pPr>
            <a:r>
              <a:rPr lang="en-GB" sz="2800" dirty="0"/>
              <a:t>Dealing with suffering and constant demands</a:t>
            </a:r>
          </a:p>
          <a:p>
            <a:pPr marL="457200" indent="-457200">
              <a:lnSpc>
                <a:spcPct val="90000"/>
              </a:lnSpc>
              <a:buFont typeface="Arial"/>
              <a:buChar char="•"/>
            </a:pPr>
            <a:r>
              <a:rPr lang="en-GB" sz="2800" dirty="0"/>
              <a:t>Dealing with </a:t>
            </a:r>
            <a:r>
              <a:rPr lang="en-GB" sz="2800" dirty="0" smtClean="0"/>
              <a:t>uncertainty about future</a:t>
            </a:r>
            <a:endParaRPr lang="en-GB" sz="2800" dirty="0"/>
          </a:p>
          <a:p>
            <a:pPr marL="457200" indent="-457200">
              <a:lnSpc>
                <a:spcPct val="90000"/>
              </a:lnSpc>
              <a:buFont typeface="Arial"/>
              <a:buChar char="•"/>
            </a:pPr>
            <a:r>
              <a:rPr lang="en-GB" sz="2800" dirty="0"/>
              <a:t>Dealing with one</a:t>
            </a:r>
            <a:r>
              <a:rPr lang="ja-JP" altLang="en-GB" sz="2800" dirty="0">
                <a:latin typeface="Arial"/>
              </a:rPr>
              <a:t>’</a:t>
            </a:r>
            <a:r>
              <a:rPr lang="en-GB" sz="2800" dirty="0"/>
              <a:t>s own mistakes or fear of them</a:t>
            </a:r>
          </a:p>
          <a:p>
            <a:pPr marL="457200" indent="-457200">
              <a:lnSpc>
                <a:spcPct val="90000"/>
              </a:lnSpc>
              <a:buFont typeface="Arial"/>
              <a:buChar char="•"/>
            </a:pPr>
            <a:r>
              <a:rPr lang="en-GB" sz="2800" dirty="0"/>
              <a:t>Lack of professional support </a:t>
            </a:r>
          </a:p>
          <a:p>
            <a:pPr marL="457200" indent="-457200">
              <a:lnSpc>
                <a:spcPct val="90000"/>
              </a:lnSpc>
              <a:buFont typeface="Arial"/>
              <a:buChar char="•"/>
            </a:pPr>
            <a:r>
              <a:rPr lang="en-GB" sz="2800" dirty="0"/>
              <a:t>Externally imposed </a:t>
            </a:r>
            <a:r>
              <a:rPr lang="en-GB" sz="2800" dirty="0" smtClean="0"/>
              <a:t>change/managers</a:t>
            </a:r>
            <a:endParaRPr lang="en-GB" sz="2800" dirty="0"/>
          </a:p>
          <a:p>
            <a:pPr marL="457200" indent="-457200">
              <a:lnSpc>
                <a:spcPct val="90000"/>
              </a:lnSpc>
              <a:buFont typeface="Arial"/>
              <a:buChar char="•"/>
            </a:pPr>
            <a:r>
              <a:rPr lang="en-GB" sz="2800" dirty="0"/>
              <a:t>Boredom</a:t>
            </a:r>
          </a:p>
          <a:p>
            <a:pPr marL="457200" indent="-457200">
              <a:lnSpc>
                <a:spcPct val="90000"/>
              </a:lnSpc>
              <a:buFont typeface="Arial"/>
              <a:buChar char="•"/>
            </a:pPr>
            <a:r>
              <a:rPr lang="en-GB" sz="2800" dirty="0"/>
              <a:t>Reluctance to seek help</a:t>
            </a:r>
          </a:p>
        </p:txBody>
      </p:sp>
    </p:spTree>
    <p:extLst>
      <p:ext uri="{BB962C8B-B14F-4D97-AF65-F5344CB8AC3E}">
        <p14:creationId xmlns:p14="http://schemas.microsoft.com/office/powerpoint/2010/main" val="3706750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08" y="1585291"/>
            <a:ext cx="8534400" cy="1143000"/>
          </a:xfrm>
        </p:spPr>
        <p:txBody>
          <a:bodyPr/>
          <a:lstStyle/>
          <a:p>
            <a:pPr marL="0" indent="0">
              <a:buNone/>
            </a:pPr>
            <a:r>
              <a:rPr lang="en-US" dirty="0" smtClean="0"/>
              <a:t>YERKES-DODSON CURVE</a:t>
            </a:r>
            <a:endParaRPr lang="en-US" dirty="0"/>
          </a:p>
        </p:txBody>
      </p:sp>
      <p:pic>
        <p:nvPicPr>
          <p:cNvPr id="6" name="Content Placeholder 5"/>
          <p:cNvPicPr>
            <a:picLocks noGrp="1" noChangeAspect="1"/>
          </p:cNvPicPr>
          <p:nvPr>
            <p:ph idx="1"/>
          </p:nvPr>
        </p:nvPicPr>
        <p:blipFill>
          <a:blip r:embed="rId3"/>
          <a:stretch>
            <a:fillRect/>
          </a:stretch>
        </p:blipFill>
        <p:spPr>
          <a:xfrm>
            <a:off x="2718136" y="3624979"/>
            <a:ext cx="3933161" cy="2003887"/>
          </a:xfrm>
          <a:ln w="28575">
            <a:solidFill>
              <a:schemeClr val="bg1">
                <a:lumMod val="95000"/>
                <a:lumOff val="5000"/>
              </a:schemeClr>
            </a:solidFill>
          </a:ln>
        </p:spPr>
      </p:pic>
    </p:spTree>
    <p:extLst>
      <p:ext uri="{BB962C8B-B14F-4D97-AF65-F5344CB8AC3E}">
        <p14:creationId xmlns:p14="http://schemas.microsoft.com/office/powerpoint/2010/main" val="1857092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09550" y="1635304"/>
            <a:ext cx="9582149" cy="1143000"/>
          </a:xfrm>
        </p:spPr>
        <p:txBody>
          <a:bodyPr/>
          <a:lstStyle/>
          <a:p>
            <a:pPr marL="0" indent="0">
              <a:buNone/>
            </a:pPr>
            <a:r>
              <a:rPr lang="en-US" sz="4000" b="1" dirty="0">
                <a:latin typeface="+mn-lt"/>
              </a:rPr>
              <a:t>How Can We Develop Resilience?</a:t>
            </a:r>
          </a:p>
        </p:txBody>
      </p:sp>
      <p:sp>
        <p:nvSpPr>
          <p:cNvPr id="143363" name="Rectangle 3"/>
          <p:cNvSpPr>
            <a:spLocks noGrp="1" noChangeArrowheads="1"/>
          </p:cNvSpPr>
          <p:nvPr>
            <p:ph idx="1"/>
          </p:nvPr>
        </p:nvSpPr>
        <p:spPr>
          <a:xfrm>
            <a:off x="400050" y="3011202"/>
            <a:ext cx="8420100" cy="3474720"/>
          </a:xfrm>
        </p:spPr>
        <p:txBody>
          <a:bodyPr>
            <a:noAutofit/>
          </a:bodyPr>
          <a:lstStyle/>
          <a:p>
            <a:pPr marL="628650" indent="-582613" algn="just">
              <a:buFontTx/>
              <a:buChar char="•"/>
              <a:tabLst>
                <a:tab pos="628650" algn="l"/>
              </a:tabLst>
            </a:pPr>
            <a:r>
              <a:rPr lang="en-US" sz="2400" dirty="0" smtClean="0"/>
              <a:t>Likely </a:t>
            </a:r>
            <a:r>
              <a:rPr lang="en-US" sz="2400" dirty="0"/>
              <a:t>that some people may be more biologically predisposed toward being resilient;  but psychological and environmental factors can contribute to its </a:t>
            </a:r>
            <a:r>
              <a:rPr lang="en-US" sz="2400" dirty="0" smtClean="0"/>
              <a:t>development</a:t>
            </a:r>
            <a:endParaRPr lang="en-US" sz="2400" dirty="0"/>
          </a:p>
          <a:p>
            <a:pPr marL="628650" indent="-582613" algn="just">
              <a:buFontTx/>
              <a:buChar char="•"/>
              <a:tabLst>
                <a:tab pos="628650" algn="l"/>
              </a:tabLst>
            </a:pPr>
            <a:r>
              <a:rPr lang="en-US" sz="2400" dirty="0" smtClean="0"/>
              <a:t>The </a:t>
            </a:r>
            <a:r>
              <a:rPr lang="en-US" sz="2400" dirty="0"/>
              <a:t>good news is that resilience is not a </a:t>
            </a:r>
            <a:r>
              <a:rPr lang="en-US" sz="2400" dirty="0" smtClean="0"/>
              <a:t>binary quality </a:t>
            </a:r>
            <a:r>
              <a:rPr lang="en-US" sz="2400" dirty="0"/>
              <a:t>that people either have or do not have – it involves thoughts, beliefs, attitudes and </a:t>
            </a:r>
            <a:r>
              <a:rPr lang="en-US" sz="2400" dirty="0" err="1"/>
              <a:t>behaviours</a:t>
            </a:r>
            <a:r>
              <a:rPr lang="en-US" sz="2400" dirty="0"/>
              <a:t> that can be learned and </a:t>
            </a:r>
            <a:r>
              <a:rPr lang="en-US" sz="2400" dirty="0" smtClean="0"/>
              <a:t>developed</a:t>
            </a:r>
            <a:endParaRPr lang="en-US" sz="2400" dirty="0"/>
          </a:p>
        </p:txBody>
      </p:sp>
      <p:sp>
        <p:nvSpPr>
          <p:cNvPr id="4" name="Slide Number Placeholder 3"/>
          <p:cNvSpPr>
            <a:spLocks noGrp="1"/>
          </p:cNvSpPr>
          <p:nvPr>
            <p:ph type="sldNum" sz="quarter" idx="12"/>
          </p:nvPr>
        </p:nvSpPr>
        <p:spPr/>
        <p:txBody>
          <a:bodyPr/>
          <a:lstStyle/>
          <a:p>
            <a:fld id="{75A49489-9A69-0E4F-8128-34487E43E955}" type="slidenum">
              <a:rPr lang="en-US"/>
              <a:pPr/>
              <a:t>12</a:t>
            </a:fld>
            <a:endParaRPr lang="en-US"/>
          </a:p>
        </p:txBody>
      </p:sp>
    </p:spTree>
    <p:extLst>
      <p:ext uri="{BB962C8B-B14F-4D97-AF65-F5344CB8AC3E}">
        <p14:creationId xmlns:p14="http://schemas.microsoft.com/office/powerpoint/2010/main" val="224055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558188"/>
            <a:ext cx="8686800" cy="857250"/>
          </a:xfrm>
        </p:spPr>
        <p:txBody>
          <a:bodyPr>
            <a:noAutofit/>
          </a:bodyPr>
          <a:lstStyle/>
          <a:p>
            <a:pPr marL="0" indent="0" algn="just">
              <a:buNone/>
            </a:pPr>
            <a:r>
              <a:rPr lang="en-US" sz="3600" b="1" dirty="0">
                <a:latin typeface="+mn-lt"/>
              </a:rPr>
              <a:t>Psychological and Environmental Factors that Contribute to </a:t>
            </a:r>
            <a:r>
              <a:rPr lang="en-US" sz="3600" b="1" dirty="0" smtClean="0">
                <a:latin typeface="+mn-lt"/>
              </a:rPr>
              <a:t>Resilience</a:t>
            </a:r>
            <a:endParaRPr lang="en-US" sz="3600" b="1" dirty="0">
              <a:latin typeface="+mn-lt"/>
            </a:endParaRPr>
          </a:p>
        </p:txBody>
      </p:sp>
      <p:sp>
        <p:nvSpPr>
          <p:cNvPr id="145411" name="Rectangle 3"/>
          <p:cNvSpPr>
            <a:spLocks noGrp="1" noChangeArrowheads="1"/>
          </p:cNvSpPr>
          <p:nvPr>
            <p:ph idx="1"/>
          </p:nvPr>
        </p:nvSpPr>
        <p:spPr>
          <a:xfrm>
            <a:off x="542762" y="2395191"/>
            <a:ext cx="7981950" cy="3878580"/>
          </a:xfrm>
        </p:spPr>
        <p:txBody>
          <a:bodyPr>
            <a:noAutofit/>
          </a:bodyPr>
          <a:lstStyle/>
          <a:p>
            <a:pPr marL="46037" indent="0">
              <a:buNone/>
            </a:pPr>
            <a:endParaRPr lang="en-US" sz="2400" dirty="0" smtClean="0"/>
          </a:p>
          <a:p>
            <a:pPr marL="628650" indent="-582613">
              <a:buFontTx/>
              <a:buChar char="•"/>
            </a:pPr>
            <a:r>
              <a:rPr lang="en-US" sz="2400" dirty="0" smtClean="0"/>
              <a:t>Positive </a:t>
            </a:r>
            <a:r>
              <a:rPr lang="en-US" sz="2400" dirty="0"/>
              <a:t>Self-</a:t>
            </a:r>
            <a:r>
              <a:rPr lang="en-US" sz="2400" dirty="0" smtClean="0"/>
              <a:t>Regard</a:t>
            </a:r>
            <a:endParaRPr lang="en-US" sz="2400" dirty="0"/>
          </a:p>
          <a:p>
            <a:pPr marL="628650" indent="-582613">
              <a:buFontTx/>
              <a:buChar char="•"/>
            </a:pPr>
            <a:r>
              <a:rPr lang="en-US" sz="2400" dirty="0" smtClean="0"/>
              <a:t>Internal </a:t>
            </a:r>
            <a:r>
              <a:rPr lang="en-US" sz="2400" dirty="0"/>
              <a:t>Locus </a:t>
            </a:r>
            <a:r>
              <a:rPr lang="en-US" sz="2400" dirty="0" smtClean="0"/>
              <a:t>of Control &amp; Evaluation</a:t>
            </a:r>
          </a:p>
          <a:p>
            <a:pPr marL="628650" indent="-582613">
              <a:buFontTx/>
              <a:buChar char="•"/>
            </a:pPr>
            <a:r>
              <a:rPr lang="en-US" sz="2400" dirty="0" smtClean="0"/>
              <a:t>Existential </a:t>
            </a:r>
            <a:r>
              <a:rPr lang="en-US" sz="2400" dirty="0"/>
              <a:t>Concepts of Freedom and Responsibility (Victor </a:t>
            </a:r>
            <a:r>
              <a:rPr lang="en-US" sz="2400" dirty="0" err="1"/>
              <a:t>Frankl</a:t>
            </a:r>
            <a:r>
              <a:rPr lang="en-US" sz="2400" dirty="0" smtClean="0"/>
              <a:t>)</a:t>
            </a:r>
          </a:p>
          <a:p>
            <a:pPr marL="628650" lvl="3" indent="-582613">
              <a:buFontTx/>
              <a:buChar char="•"/>
            </a:pPr>
            <a:r>
              <a:rPr lang="en-GB" sz="1800" dirty="0">
                <a:solidFill>
                  <a:srgbClr val="FFFFFF"/>
                </a:solidFill>
                <a:effectLst/>
                <a:latin typeface="+mj-lt"/>
                <a:cs typeface="Arial" pitchFamily="34" charset="0"/>
              </a:rPr>
              <a:t>Everything can be taken from a man or a woman but one thing: the last of human freedoms - to </a:t>
            </a:r>
            <a:r>
              <a:rPr lang="en-GB" sz="1800" i="1" dirty="0">
                <a:solidFill>
                  <a:srgbClr val="FFFFFF"/>
                </a:solidFill>
                <a:effectLst/>
                <a:latin typeface="+mj-lt"/>
                <a:cs typeface="Arial" pitchFamily="34" charset="0"/>
              </a:rPr>
              <a:t>choose one's attitude </a:t>
            </a:r>
            <a:r>
              <a:rPr lang="en-GB" sz="1800" dirty="0">
                <a:solidFill>
                  <a:srgbClr val="FFFFFF"/>
                </a:solidFill>
                <a:effectLst/>
                <a:latin typeface="+mj-lt"/>
                <a:cs typeface="Arial" pitchFamily="34" charset="0"/>
              </a:rPr>
              <a:t>in any given set of circumstances</a:t>
            </a:r>
            <a:endParaRPr lang="en-US" sz="1800" dirty="0">
              <a:solidFill>
                <a:srgbClr val="FFFFFF"/>
              </a:solidFill>
              <a:effectLst/>
              <a:latin typeface="+mj-lt"/>
            </a:endParaRPr>
          </a:p>
          <a:p>
            <a:pPr marL="628650" indent="-582613">
              <a:buFontTx/>
              <a:buChar char="•"/>
            </a:pPr>
            <a:r>
              <a:rPr lang="en-US" sz="2400" dirty="0" smtClean="0"/>
              <a:t>Ability to cope with pressure</a:t>
            </a:r>
            <a:endParaRPr lang="en-US" sz="2400" dirty="0"/>
          </a:p>
        </p:txBody>
      </p:sp>
      <p:sp>
        <p:nvSpPr>
          <p:cNvPr id="4" name="Slide Number Placeholder 3"/>
          <p:cNvSpPr>
            <a:spLocks noGrp="1"/>
          </p:cNvSpPr>
          <p:nvPr>
            <p:ph type="sldNum" sz="quarter" idx="12"/>
          </p:nvPr>
        </p:nvSpPr>
        <p:spPr/>
        <p:txBody>
          <a:bodyPr/>
          <a:lstStyle/>
          <a:p>
            <a:fld id="{E3EA42D5-0C7B-4A4F-B7F6-9845A8C1BCFE}" type="slidenum">
              <a:rPr lang="en-US"/>
              <a:pPr/>
              <a:t>13</a:t>
            </a:fld>
            <a:endParaRPr lang="en-US"/>
          </a:p>
        </p:txBody>
      </p:sp>
    </p:spTree>
    <p:extLst>
      <p:ext uri="{BB962C8B-B14F-4D97-AF65-F5344CB8AC3E}">
        <p14:creationId xmlns:p14="http://schemas.microsoft.com/office/powerpoint/2010/main" val="363576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83020" y="1722740"/>
            <a:ext cx="6512511" cy="695518"/>
          </a:xfrm>
        </p:spPr>
        <p:txBody>
          <a:bodyPr/>
          <a:lstStyle/>
          <a:p>
            <a:pPr marL="0" indent="0">
              <a:buNone/>
            </a:pPr>
            <a:r>
              <a:rPr lang="en-GB" dirty="0" smtClean="0"/>
              <a:t>Coping </a:t>
            </a:r>
            <a:r>
              <a:rPr lang="en-GB" dirty="0"/>
              <a:t>with pressure</a:t>
            </a:r>
          </a:p>
        </p:txBody>
      </p:sp>
      <p:sp>
        <p:nvSpPr>
          <p:cNvPr id="29699" name="Rectangle 3"/>
          <p:cNvSpPr>
            <a:spLocks noGrp="1" noChangeArrowheads="1"/>
          </p:cNvSpPr>
          <p:nvPr>
            <p:ph idx="1"/>
          </p:nvPr>
        </p:nvSpPr>
        <p:spPr>
          <a:xfrm>
            <a:off x="1143000" y="3455670"/>
            <a:ext cx="6648450" cy="2545080"/>
          </a:xfrm>
        </p:spPr>
        <p:txBody>
          <a:bodyPr>
            <a:noAutofit/>
          </a:bodyPr>
          <a:lstStyle/>
          <a:p>
            <a:pPr marL="46037" indent="0">
              <a:buNone/>
            </a:pPr>
            <a:r>
              <a:rPr lang="en-GB" sz="4400" dirty="0"/>
              <a:t>Thinking</a:t>
            </a:r>
          </a:p>
          <a:p>
            <a:pPr marL="46037" indent="0">
              <a:buNone/>
            </a:pPr>
            <a:r>
              <a:rPr lang="en-GB" sz="4400" dirty="0"/>
              <a:t>Behaviour</a:t>
            </a:r>
          </a:p>
          <a:p>
            <a:pPr marL="46037" indent="0">
              <a:buNone/>
            </a:pPr>
            <a:r>
              <a:rPr lang="en-GB" sz="4400" dirty="0" smtClean="0"/>
              <a:t>Lifestyle behaviours</a:t>
            </a:r>
            <a:endParaRPr lang="en-GB" sz="4400" dirty="0"/>
          </a:p>
        </p:txBody>
      </p:sp>
    </p:spTree>
    <p:extLst>
      <p:ext uri="{BB962C8B-B14F-4D97-AF65-F5344CB8AC3E}">
        <p14:creationId xmlns:p14="http://schemas.microsoft.com/office/powerpoint/2010/main" val="2463389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28650" y="1815096"/>
            <a:ext cx="6512511" cy="695518"/>
          </a:xfrm>
        </p:spPr>
        <p:txBody>
          <a:bodyPr/>
          <a:lstStyle/>
          <a:p>
            <a:pPr marL="0" indent="0">
              <a:buNone/>
            </a:pPr>
            <a:r>
              <a:rPr lang="en-GB" dirty="0"/>
              <a:t>The ABC Model</a:t>
            </a:r>
          </a:p>
        </p:txBody>
      </p:sp>
      <p:sp>
        <p:nvSpPr>
          <p:cNvPr id="65539" name="Rectangle 3"/>
          <p:cNvSpPr>
            <a:spLocks noGrp="1" noChangeArrowheads="1"/>
          </p:cNvSpPr>
          <p:nvPr>
            <p:ph idx="1"/>
          </p:nvPr>
        </p:nvSpPr>
        <p:spPr>
          <a:xfrm>
            <a:off x="628650" y="3021574"/>
            <a:ext cx="8001000" cy="3474720"/>
          </a:xfrm>
        </p:spPr>
        <p:txBody>
          <a:bodyPr>
            <a:noAutofit/>
          </a:bodyPr>
          <a:lstStyle/>
          <a:p>
            <a:pPr>
              <a:buFont typeface="Wingdings" charset="0"/>
              <a:buNone/>
            </a:pPr>
            <a:r>
              <a:rPr lang="en-GB" sz="3200" b="1" dirty="0">
                <a:solidFill>
                  <a:srgbClr val="FF0000"/>
                </a:solidFill>
              </a:rPr>
              <a:t>A</a:t>
            </a:r>
            <a:r>
              <a:rPr lang="en-GB" sz="3200" dirty="0"/>
              <a:t> </a:t>
            </a:r>
            <a:r>
              <a:rPr lang="en-GB" sz="3200" dirty="0" smtClean="0"/>
              <a:t>	– </a:t>
            </a:r>
            <a:r>
              <a:rPr lang="en-GB" sz="3200" dirty="0">
                <a:solidFill>
                  <a:srgbClr val="FF0000"/>
                </a:solidFill>
              </a:rPr>
              <a:t>A</a:t>
            </a:r>
            <a:r>
              <a:rPr lang="en-GB" sz="3200" dirty="0"/>
              <a:t>ctivating event or situation</a:t>
            </a:r>
          </a:p>
          <a:p>
            <a:pPr>
              <a:buFont typeface="Wingdings" charset="0"/>
              <a:buNone/>
            </a:pPr>
            <a:r>
              <a:rPr lang="en-GB" sz="3200" b="1" dirty="0">
                <a:solidFill>
                  <a:srgbClr val="FF0000"/>
                </a:solidFill>
              </a:rPr>
              <a:t>B</a:t>
            </a:r>
            <a:r>
              <a:rPr lang="en-GB" sz="3200" dirty="0"/>
              <a:t> </a:t>
            </a:r>
            <a:r>
              <a:rPr lang="en-GB" sz="3200" dirty="0" smtClean="0"/>
              <a:t>	– </a:t>
            </a:r>
            <a:r>
              <a:rPr lang="en-GB" sz="3200" dirty="0" smtClean="0">
                <a:solidFill>
                  <a:srgbClr val="FF0000"/>
                </a:solidFill>
              </a:rPr>
              <a:t>B</a:t>
            </a:r>
            <a:r>
              <a:rPr lang="en-GB" sz="3200" dirty="0" smtClean="0"/>
              <a:t>eliefs </a:t>
            </a:r>
            <a:r>
              <a:rPr lang="en-GB" sz="3200" dirty="0"/>
              <a:t>about the event</a:t>
            </a:r>
          </a:p>
          <a:p>
            <a:pPr>
              <a:buFont typeface="Wingdings" charset="0"/>
              <a:buNone/>
            </a:pPr>
            <a:r>
              <a:rPr lang="en-GB" sz="3200" b="1" dirty="0">
                <a:solidFill>
                  <a:srgbClr val="FF0000"/>
                </a:solidFill>
              </a:rPr>
              <a:t>C</a:t>
            </a:r>
            <a:r>
              <a:rPr lang="en-GB" sz="3200" dirty="0"/>
              <a:t> </a:t>
            </a:r>
            <a:r>
              <a:rPr lang="en-GB" sz="3200" dirty="0" smtClean="0"/>
              <a:t>	– </a:t>
            </a:r>
            <a:r>
              <a:rPr lang="en-GB" sz="3200" dirty="0">
                <a:solidFill>
                  <a:srgbClr val="FF0000"/>
                </a:solidFill>
              </a:rPr>
              <a:t>C</a:t>
            </a:r>
            <a:r>
              <a:rPr lang="en-GB" sz="3200" dirty="0"/>
              <a:t>onsequences</a:t>
            </a:r>
          </a:p>
          <a:p>
            <a:pPr marL="800100" lvl="2" indent="-342900">
              <a:buFont typeface="Arial"/>
              <a:buChar char="•"/>
            </a:pPr>
            <a:r>
              <a:rPr lang="en-GB" sz="1800" dirty="0" smtClean="0"/>
              <a:t>Emotional</a:t>
            </a:r>
            <a:r>
              <a:rPr lang="en-GB" sz="1800" dirty="0"/>
              <a:t>, such as anxiety or anger</a:t>
            </a:r>
          </a:p>
          <a:p>
            <a:pPr marL="800100" lvl="2" indent="-342900">
              <a:buFont typeface="Arial"/>
              <a:buChar char="•"/>
            </a:pPr>
            <a:r>
              <a:rPr lang="en-GB" sz="1800" dirty="0" smtClean="0"/>
              <a:t>Behavioural </a:t>
            </a:r>
            <a:r>
              <a:rPr lang="en-GB" sz="1800" dirty="0"/>
              <a:t>such as aggression or avoidance</a:t>
            </a:r>
          </a:p>
          <a:p>
            <a:pPr marL="800100" lvl="2" indent="-342900">
              <a:buFont typeface="Arial"/>
              <a:buChar char="•"/>
            </a:pPr>
            <a:r>
              <a:rPr lang="en-GB" sz="1800" dirty="0" smtClean="0"/>
              <a:t>Physiological </a:t>
            </a:r>
            <a:r>
              <a:rPr lang="en-GB" sz="1800" dirty="0"/>
              <a:t>such as palpitations, shaking</a:t>
            </a:r>
          </a:p>
          <a:p>
            <a:pPr>
              <a:buFont typeface="Wingdings" charset="0"/>
              <a:buNone/>
            </a:pPr>
            <a:r>
              <a:rPr lang="en-GB" sz="2000" dirty="0"/>
              <a:t>	</a:t>
            </a:r>
          </a:p>
        </p:txBody>
      </p:sp>
    </p:spTree>
    <p:extLst>
      <p:ext uri="{BB962C8B-B14F-4D97-AF65-F5344CB8AC3E}">
        <p14:creationId xmlns:p14="http://schemas.microsoft.com/office/powerpoint/2010/main" val="3327094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9100" y="1713045"/>
            <a:ext cx="8305800" cy="647700"/>
          </a:xfrm>
        </p:spPr>
        <p:txBody>
          <a:bodyPr/>
          <a:lstStyle/>
          <a:p>
            <a:pPr marL="0" indent="0">
              <a:buNone/>
            </a:pPr>
            <a:r>
              <a:rPr lang="en-GB" dirty="0"/>
              <a:t>The Power of Thinking</a:t>
            </a:r>
          </a:p>
        </p:txBody>
      </p:sp>
      <p:sp>
        <p:nvSpPr>
          <p:cNvPr id="31747" name="Rectangle 3"/>
          <p:cNvSpPr>
            <a:spLocks noGrp="1" noChangeArrowheads="1"/>
          </p:cNvSpPr>
          <p:nvPr>
            <p:ph idx="1"/>
          </p:nvPr>
        </p:nvSpPr>
        <p:spPr>
          <a:xfrm>
            <a:off x="419100" y="2952608"/>
            <a:ext cx="8343900" cy="3905392"/>
          </a:xfrm>
        </p:spPr>
        <p:txBody>
          <a:bodyPr>
            <a:noAutofit/>
          </a:bodyPr>
          <a:lstStyle/>
          <a:p>
            <a:pPr marL="46037" indent="0" algn="just">
              <a:buNone/>
            </a:pPr>
            <a:r>
              <a:rPr lang="ja-JP" altLang="en-GB" dirty="0"/>
              <a:t>“</a:t>
            </a:r>
            <a:r>
              <a:rPr lang="en-GB" dirty="0"/>
              <a:t>Man is disturbed not by things but by the views he takes of them</a:t>
            </a:r>
            <a:r>
              <a:rPr lang="ja-JP" altLang="en-GB" dirty="0"/>
              <a:t>”</a:t>
            </a:r>
            <a:endParaRPr lang="en-GB" altLang="ja-JP" dirty="0"/>
          </a:p>
          <a:p>
            <a:pPr marL="46037" indent="0" algn="just">
              <a:buNone/>
            </a:pPr>
            <a:r>
              <a:rPr lang="en-GB" dirty="0"/>
              <a:t>	Epictetus, AD 55-135</a:t>
            </a:r>
          </a:p>
          <a:p>
            <a:pPr marL="46037" indent="0" algn="just">
              <a:buNone/>
            </a:pPr>
            <a:r>
              <a:rPr lang="ja-JP" altLang="en-GB" dirty="0"/>
              <a:t>“</a:t>
            </a:r>
            <a:r>
              <a:rPr lang="en-GB" dirty="0"/>
              <a:t>My life has been full of terrible misfortunes most of which have never happened</a:t>
            </a:r>
            <a:r>
              <a:rPr lang="ja-JP" altLang="en-GB" dirty="0"/>
              <a:t>”</a:t>
            </a:r>
            <a:r>
              <a:rPr lang="en-GB" dirty="0"/>
              <a:t> </a:t>
            </a:r>
          </a:p>
          <a:p>
            <a:pPr marL="46037" indent="0" algn="just">
              <a:buNone/>
            </a:pPr>
            <a:r>
              <a:rPr lang="en-GB" dirty="0"/>
              <a:t>	Michael de Montaigne</a:t>
            </a:r>
          </a:p>
        </p:txBody>
      </p:sp>
    </p:spTree>
    <p:extLst>
      <p:ext uri="{BB962C8B-B14F-4D97-AF65-F5344CB8AC3E}">
        <p14:creationId xmlns:p14="http://schemas.microsoft.com/office/powerpoint/2010/main" val="1196489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2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20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2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2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01450" y="1522257"/>
            <a:ext cx="8305800" cy="1143000"/>
          </a:xfrm>
        </p:spPr>
        <p:txBody>
          <a:bodyPr/>
          <a:lstStyle/>
          <a:p>
            <a:pPr marL="0" indent="0">
              <a:buNone/>
            </a:pPr>
            <a:r>
              <a:rPr lang="en-GB" dirty="0"/>
              <a:t>Unhelpful thinking patterns</a:t>
            </a:r>
          </a:p>
        </p:txBody>
      </p:sp>
      <p:sp>
        <p:nvSpPr>
          <p:cNvPr id="67587" name="Rectangle 3"/>
          <p:cNvSpPr>
            <a:spLocks noGrp="1" noChangeArrowheads="1"/>
          </p:cNvSpPr>
          <p:nvPr>
            <p:ph idx="1"/>
          </p:nvPr>
        </p:nvSpPr>
        <p:spPr>
          <a:xfrm>
            <a:off x="361950" y="2937465"/>
            <a:ext cx="8324850" cy="3672840"/>
          </a:xfrm>
        </p:spPr>
        <p:txBody>
          <a:bodyPr>
            <a:normAutofit fontScale="62500" lnSpcReduction="20000"/>
          </a:bodyPr>
          <a:lstStyle/>
          <a:p>
            <a:pPr marL="533400" indent="-487363" algn="just">
              <a:lnSpc>
                <a:spcPct val="80000"/>
              </a:lnSpc>
              <a:buFont typeface="Arial"/>
              <a:buChar char="•"/>
            </a:pPr>
            <a:r>
              <a:rPr lang="en-GB" dirty="0">
                <a:effectLst/>
              </a:rPr>
              <a:t>All or nothing thinking</a:t>
            </a:r>
          </a:p>
          <a:p>
            <a:pPr marL="533400" indent="-487363" algn="just">
              <a:lnSpc>
                <a:spcPct val="80000"/>
              </a:lnSpc>
              <a:buFont typeface="Arial"/>
              <a:buChar char="•"/>
            </a:pPr>
            <a:r>
              <a:rPr lang="en-GB" dirty="0">
                <a:effectLst/>
              </a:rPr>
              <a:t>Overgeneralisation</a:t>
            </a:r>
          </a:p>
          <a:p>
            <a:pPr marL="533400" indent="-487363" algn="just">
              <a:lnSpc>
                <a:spcPct val="80000"/>
              </a:lnSpc>
              <a:buFont typeface="Arial"/>
              <a:buChar char="•"/>
            </a:pPr>
            <a:r>
              <a:rPr lang="en-GB" dirty="0">
                <a:effectLst/>
              </a:rPr>
              <a:t>Disqualifying the positive or focusing on the negative</a:t>
            </a:r>
          </a:p>
          <a:p>
            <a:pPr marL="533400" indent="-487363" algn="just">
              <a:lnSpc>
                <a:spcPct val="80000"/>
              </a:lnSpc>
              <a:buFont typeface="Arial"/>
              <a:buChar char="•"/>
            </a:pPr>
            <a:r>
              <a:rPr lang="en-GB" dirty="0">
                <a:effectLst/>
              </a:rPr>
              <a:t>Magnification or minimisation</a:t>
            </a:r>
          </a:p>
          <a:p>
            <a:pPr marL="533400" indent="-487363" algn="just">
              <a:lnSpc>
                <a:spcPct val="80000"/>
              </a:lnSpc>
              <a:buFont typeface="Arial"/>
              <a:buChar char="•"/>
            </a:pPr>
            <a:r>
              <a:rPr lang="en-GB" dirty="0">
                <a:effectLst/>
              </a:rPr>
              <a:t>Thoughts feelings fusion</a:t>
            </a:r>
          </a:p>
          <a:p>
            <a:pPr marL="533400" indent="-487363" algn="just">
              <a:lnSpc>
                <a:spcPct val="80000"/>
              </a:lnSpc>
              <a:buFont typeface="Arial"/>
              <a:buChar char="•"/>
            </a:pPr>
            <a:r>
              <a:rPr lang="en-GB" dirty="0">
                <a:effectLst/>
              </a:rPr>
              <a:t>Using should, must or ought statements</a:t>
            </a:r>
          </a:p>
          <a:p>
            <a:pPr marL="533400" indent="-487363" algn="just">
              <a:lnSpc>
                <a:spcPct val="80000"/>
              </a:lnSpc>
              <a:buFont typeface="Arial"/>
              <a:buChar char="•"/>
            </a:pPr>
            <a:r>
              <a:rPr lang="en-GB" dirty="0" err="1">
                <a:effectLst/>
              </a:rPr>
              <a:t>Catastrophising</a:t>
            </a:r>
            <a:endParaRPr lang="en-GB" dirty="0">
              <a:effectLst/>
            </a:endParaRPr>
          </a:p>
          <a:p>
            <a:pPr marL="533400" indent="-487363" algn="just">
              <a:lnSpc>
                <a:spcPct val="80000"/>
              </a:lnSpc>
              <a:buFont typeface="Arial"/>
              <a:buChar char="•"/>
            </a:pPr>
            <a:r>
              <a:rPr lang="en-GB" dirty="0">
                <a:effectLst/>
              </a:rPr>
              <a:t>Personalisation</a:t>
            </a:r>
          </a:p>
          <a:p>
            <a:pPr marL="533400" indent="-487363" algn="just">
              <a:lnSpc>
                <a:spcPct val="80000"/>
              </a:lnSpc>
              <a:buFont typeface="Arial"/>
              <a:buChar char="•"/>
            </a:pPr>
            <a:r>
              <a:rPr lang="en-GB" dirty="0">
                <a:effectLst/>
              </a:rPr>
              <a:t>Mind reading or predicting the worst</a:t>
            </a:r>
          </a:p>
          <a:p>
            <a:pPr marL="533400" indent="-487363" algn="just">
              <a:lnSpc>
                <a:spcPct val="80000"/>
              </a:lnSpc>
            </a:pPr>
            <a:endParaRPr lang="en-GB" dirty="0">
              <a:effectLst/>
            </a:endParaRPr>
          </a:p>
        </p:txBody>
      </p:sp>
    </p:spTree>
    <p:extLst>
      <p:ext uri="{BB962C8B-B14F-4D97-AF65-F5344CB8AC3E}">
        <p14:creationId xmlns:p14="http://schemas.microsoft.com/office/powerpoint/2010/main" val="2999184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12788" y="1529174"/>
            <a:ext cx="8229600" cy="1143000"/>
          </a:xfrm>
        </p:spPr>
        <p:txBody>
          <a:bodyPr/>
          <a:lstStyle/>
          <a:p>
            <a:r>
              <a:rPr lang="en-GB" dirty="0" smtClean="0"/>
              <a:t>Unhelpful styles: Perfectionism</a:t>
            </a:r>
            <a:endParaRPr lang="en-GB" dirty="0"/>
          </a:p>
        </p:txBody>
      </p:sp>
      <p:sp>
        <p:nvSpPr>
          <p:cNvPr id="44035" name="Rectangle 3"/>
          <p:cNvSpPr>
            <a:spLocks noGrp="1" noChangeArrowheads="1"/>
          </p:cNvSpPr>
          <p:nvPr>
            <p:ph idx="1"/>
          </p:nvPr>
        </p:nvSpPr>
        <p:spPr/>
        <p:txBody>
          <a:bodyPr>
            <a:normAutofit fontScale="55000" lnSpcReduction="20000"/>
          </a:bodyPr>
          <a:lstStyle/>
          <a:p>
            <a:pPr marL="457200" indent="-457200">
              <a:buFont typeface="Arial"/>
              <a:buChar char="•"/>
            </a:pPr>
            <a:r>
              <a:rPr lang="en-GB" sz="2800" dirty="0"/>
              <a:t>High standards and conscientiousness</a:t>
            </a:r>
          </a:p>
          <a:p>
            <a:pPr marL="457200" indent="-457200">
              <a:buFont typeface="Arial"/>
              <a:buChar char="•"/>
            </a:pPr>
            <a:r>
              <a:rPr lang="en-GB" sz="2800" dirty="0"/>
              <a:t>Self criticism</a:t>
            </a:r>
          </a:p>
          <a:p>
            <a:pPr marL="457200" indent="-457200">
              <a:buFont typeface="Arial"/>
              <a:buChar char="•"/>
            </a:pPr>
            <a:r>
              <a:rPr lang="en-GB" sz="2800" dirty="0"/>
              <a:t>Chronic doubt and guilt</a:t>
            </a:r>
          </a:p>
          <a:p>
            <a:pPr marL="457200" indent="-457200">
              <a:buFont typeface="Arial"/>
              <a:buChar char="•"/>
            </a:pPr>
            <a:r>
              <a:rPr lang="en-GB" sz="2800" dirty="0"/>
              <a:t>Exaggerated sense of responsibility</a:t>
            </a:r>
          </a:p>
          <a:p>
            <a:pPr marL="457200" indent="-457200">
              <a:buFont typeface="Arial"/>
              <a:buChar char="•"/>
            </a:pPr>
            <a:r>
              <a:rPr lang="en-GB" sz="2800" dirty="0"/>
              <a:t>High demands of others and difficulty delegating</a:t>
            </a:r>
          </a:p>
          <a:p>
            <a:pPr marL="457200" indent="-457200">
              <a:buFont typeface="Arial"/>
              <a:buChar char="•"/>
            </a:pPr>
            <a:r>
              <a:rPr lang="en-GB" sz="2800" dirty="0"/>
              <a:t>Procrastination</a:t>
            </a:r>
          </a:p>
          <a:p>
            <a:pPr marL="457200" indent="-457200">
              <a:buFont typeface="Arial"/>
              <a:buChar char="•"/>
            </a:pPr>
            <a:r>
              <a:rPr lang="en-GB" sz="2800" dirty="0"/>
              <a:t>Frustration with inefficiencies</a:t>
            </a:r>
          </a:p>
          <a:p>
            <a:endParaRPr lang="en-GB" sz="2800" dirty="0"/>
          </a:p>
          <a:p>
            <a:endParaRPr lang="en-GB" sz="2800" dirty="0"/>
          </a:p>
        </p:txBody>
      </p:sp>
    </p:spTree>
    <p:extLst>
      <p:ext uri="{BB962C8B-B14F-4D97-AF65-F5344CB8AC3E}">
        <p14:creationId xmlns:p14="http://schemas.microsoft.com/office/powerpoint/2010/main" val="3689350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72712" y="1564914"/>
            <a:ext cx="9144000" cy="1143000"/>
          </a:xfrm>
        </p:spPr>
        <p:txBody>
          <a:bodyPr/>
          <a:lstStyle/>
          <a:p>
            <a:pPr marL="0" indent="0">
              <a:buNone/>
            </a:pPr>
            <a:r>
              <a:rPr lang="en-GB" b="1" dirty="0" smtClean="0"/>
              <a:t>Behaviours</a:t>
            </a:r>
            <a:endParaRPr lang="en-GB" b="1" dirty="0"/>
          </a:p>
        </p:txBody>
      </p:sp>
      <p:sp>
        <p:nvSpPr>
          <p:cNvPr id="37891" name="Rectangle 3"/>
          <p:cNvSpPr>
            <a:spLocks noGrp="1" noChangeArrowheads="1"/>
          </p:cNvSpPr>
          <p:nvPr>
            <p:ph idx="1"/>
          </p:nvPr>
        </p:nvSpPr>
        <p:spPr>
          <a:xfrm>
            <a:off x="710012" y="3394186"/>
            <a:ext cx="7919695" cy="2535286"/>
          </a:xfrm>
        </p:spPr>
        <p:txBody>
          <a:bodyPr numCol="2">
            <a:noAutofit/>
          </a:bodyPr>
          <a:lstStyle/>
          <a:p>
            <a:pPr marL="503237" indent="-457200">
              <a:lnSpc>
                <a:spcPct val="90000"/>
              </a:lnSpc>
              <a:buFont typeface="Arial"/>
              <a:buChar char="•"/>
              <a:tabLst>
                <a:tab pos="895350" algn="l"/>
              </a:tabLst>
            </a:pPr>
            <a:r>
              <a:rPr lang="en-GB" dirty="0"/>
              <a:t>Support networks</a:t>
            </a:r>
          </a:p>
          <a:p>
            <a:pPr marL="503237" indent="-457200">
              <a:lnSpc>
                <a:spcPct val="90000"/>
              </a:lnSpc>
              <a:buFont typeface="Arial"/>
              <a:buChar char="•"/>
              <a:tabLst>
                <a:tab pos="895350" algn="l"/>
              </a:tabLst>
            </a:pPr>
            <a:r>
              <a:rPr lang="en-GB" dirty="0"/>
              <a:t>Reflection</a:t>
            </a:r>
          </a:p>
          <a:p>
            <a:pPr marL="503237" indent="-457200">
              <a:lnSpc>
                <a:spcPct val="90000"/>
              </a:lnSpc>
              <a:buFont typeface="Arial"/>
              <a:buChar char="•"/>
              <a:tabLst>
                <a:tab pos="895350" algn="l"/>
              </a:tabLst>
            </a:pPr>
            <a:r>
              <a:rPr lang="en-GB" dirty="0"/>
              <a:t>Assertiveness</a:t>
            </a:r>
          </a:p>
          <a:p>
            <a:pPr marL="503237" indent="-457200">
              <a:lnSpc>
                <a:spcPct val="90000"/>
              </a:lnSpc>
              <a:buFont typeface="Arial"/>
              <a:buChar char="•"/>
              <a:tabLst>
                <a:tab pos="895350" algn="l"/>
              </a:tabLst>
            </a:pPr>
            <a:r>
              <a:rPr lang="en-GB" dirty="0"/>
              <a:t>Avoid procrastination</a:t>
            </a:r>
          </a:p>
          <a:p>
            <a:pPr marL="503237" indent="-457200">
              <a:lnSpc>
                <a:spcPct val="90000"/>
              </a:lnSpc>
              <a:buFont typeface="Arial"/>
              <a:buChar char="•"/>
              <a:tabLst>
                <a:tab pos="895350" algn="l"/>
              </a:tabLst>
            </a:pPr>
            <a:r>
              <a:rPr lang="en-GB" dirty="0"/>
              <a:t>Develop goals</a:t>
            </a:r>
          </a:p>
          <a:p>
            <a:pPr marL="503237" indent="-457200">
              <a:lnSpc>
                <a:spcPct val="90000"/>
              </a:lnSpc>
              <a:buFont typeface="Arial"/>
              <a:buChar char="•"/>
              <a:tabLst>
                <a:tab pos="895350" algn="l"/>
              </a:tabLst>
            </a:pPr>
            <a:r>
              <a:rPr lang="en-GB" dirty="0"/>
              <a:t>Time management</a:t>
            </a:r>
          </a:p>
          <a:p>
            <a:pPr marL="503237" indent="-457200">
              <a:lnSpc>
                <a:spcPct val="90000"/>
              </a:lnSpc>
              <a:buFont typeface="Arial"/>
              <a:buChar char="•"/>
              <a:tabLst>
                <a:tab pos="895350" algn="l"/>
              </a:tabLst>
            </a:pPr>
            <a:r>
              <a:rPr lang="en-GB" dirty="0"/>
              <a:t>Work – life balance</a:t>
            </a:r>
          </a:p>
        </p:txBody>
      </p:sp>
    </p:spTree>
    <p:extLst>
      <p:ext uri="{BB962C8B-B14F-4D97-AF65-F5344CB8AC3E}">
        <p14:creationId xmlns:p14="http://schemas.microsoft.com/office/powerpoint/2010/main" val="157893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workshop:</a:t>
            </a:r>
            <a:endParaRPr lang="en-US"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122937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4249" y="1605281"/>
            <a:ext cx="9429750" cy="1143000"/>
          </a:xfrm>
        </p:spPr>
        <p:txBody>
          <a:bodyPr/>
          <a:lstStyle/>
          <a:p>
            <a:pPr marL="0" indent="0">
              <a:buNone/>
            </a:pPr>
            <a:r>
              <a:rPr lang="en-GB" dirty="0" smtClean="0"/>
              <a:t>Lifestyle </a:t>
            </a:r>
            <a:r>
              <a:rPr lang="en-GB" sz="4800" dirty="0" smtClean="0"/>
              <a:t>Choices</a:t>
            </a:r>
            <a:endParaRPr lang="en-GB" sz="4800" dirty="0"/>
          </a:p>
        </p:txBody>
      </p:sp>
      <p:sp>
        <p:nvSpPr>
          <p:cNvPr id="39939" name="Rectangle 3"/>
          <p:cNvSpPr>
            <a:spLocks noGrp="1" noChangeArrowheads="1"/>
          </p:cNvSpPr>
          <p:nvPr>
            <p:ph idx="1"/>
          </p:nvPr>
        </p:nvSpPr>
        <p:spPr>
          <a:xfrm>
            <a:off x="715506" y="3622251"/>
            <a:ext cx="7791450" cy="1977390"/>
          </a:xfrm>
        </p:spPr>
        <p:txBody>
          <a:bodyPr numCol="2">
            <a:normAutofit fontScale="92500" lnSpcReduction="20000"/>
          </a:bodyPr>
          <a:lstStyle/>
          <a:p>
            <a:pPr marL="503237" indent="-457200">
              <a:buFont typeface="Arial"/>
              <a:buChar char="•"/>
            </a:pPr>
            <a:r>
              <a:rPr lang="en-GB" sz="3200" dirty="0" smtClean="0"/>
              <a:t>Alcohol</a:t>
            </a:r>
            <a:endParaRPr lang="en-GB" sz="3200" dirty="0"/>
          </a:p>
          <a:p>
            <a:pPr marL="503237" indent="-457200">
              <a:buFont typeface="Arial"/>
              <a:buChar char="•"/>
            </a:pPr>
            <a:r>
              <a:rPr lang="en-GB" sz="3200" dirty="0"/>
              <a:t>Caffeine</a:t>
            </a:r>
          </a:p>
          <a:p>
            <a:pPr marL="503237" indent="-457200">
              <a:buFont typeface="Arial"/>
              <a:buChar char="•"/>
            </a:pPr>
            <a:r>
              <a:rPr lang="en-GB" sz="3200" dirty="0"/>
              <a:t>Smoking</a:t>
            </a:r>
          </a:p>
          <a:p>
            <a:pPr marL="503237" indent="-457200">
              <a:buFont typeface="Arial"/>
              <a:buChar char="•"/>
            </a:pPr>
            <a:r>
              <a:rPr lang="en-GB" sz="3200" dirty="0" smtClean="0"/>
              <a:t>Exercise</a:t>
            </a:r>
            <a:endParaRPr lang="en-GB" sz="3200" dirty="0"/>
          </a:p>
          <a:p>
            <a:pPr marL="503237" indent="-457200">
              <a:buFont typeface="Arial"/>
              <a:buChar char="•"/>
            </a:pPr>
            <a:r>
              <a:rPr lang="en-GB" sz="3200" dirty="0"/>
              <a:t>Nutrition</a:t>
            </a:r>
          </a:p>
          <a:p>
            <a:pPr marL="503237" indent="-457200">
              <a:buFont typeface="Arial"/>
              <a:buChar char="•"/>
            </a:pPr>
            <a:r>
              <a:rPr lang="en-GB" sz="3200" dirty="0" smtClean="0"/>
              <a:t>Relaxation</a:t>
            </a:r>
            <a:endParaRPr lang="en-GB" sz="3200" dirty="0"/>
          </a:p>
        </p:txBody>
      </p:sp>
      <p:sp>
        <p:nvSpPr>
          <p:cNvPr id="2" name="Rectangle 1"/>
          <p:cNvSpPr/>
          <p:nvPr/>
        </p:nvSpPr>
        <p:spPr>
          <a:xfrm>
            <a:off x="589254" y="3317451"/>
            <a:ext cx="3105150" cy="257175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57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11111E-6 L 0.45104 1.11111E-6 " pathEditMode="relative" rAng="0" ptsTypes="AA">
                                      <p:cBhvr>
                                        <p:cTn id="6" dur="2000" fill="hold"/>
                                        <p:tgtEl>
                                          <p:spTgt spid="2"/>
                                        </p:tgtEl>
                                        <p:attrNameLst>
                                          <p:attrName>ppt_x</p:attrName>
                                          <p:attrName>ppt_y</p:attrName>
                                        </p:attrNameLst>
                                      </p:cBhvr>
                                      <p:rCtr x="225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2954" y="1966987"/>
            <a:ext cx="8035580" cy="548640"/>
          </a:xfrm>
        </p:spPr>
        <p:txBody>
          <a:bodyPr>
            <a:noAutofit/>
          </a:bodyPr>
          <a:lstStyle/>
          <a:p>
            <a:r>
              <a:rPr lang="en-GB" sz="4000" dirty="0" smtClean="0"/>
              <a:t>Styles underpinning resilience</a:t>
            </a:r>
            <a:endParaRPr lang="en-GB" sz="4800" dirty="0"/>
          </a:p>
        </p:txBody>
      </p:sp>
      <p:sp>
        <p:nvSpPr>
          <p:cNvPr id="33795" name="Rectangle 3"/>
          <p:cNvSpPr>
            <a:spLocks noGrp="1" noChangeArrowheads="1"/>
          </p:cNvSpPr>
          <p:nvPr>
            <p:ph sz="half" idx="1"/>
          </p:nvPr>
        </p:nvSpPr>
        <p:spPr>
          <a:xfrm>
            <a:off x="794646" y="3163942"/>
            <a:ext cx="7619690" cy="2517789"/>
          </a:xfrm>
        </p:spPr>
        <p:txBody>
          <a:bodyPr numCol="2">
            <a:noAutofit/>
          </a:bodyPr>
          <a:lstStyle/>
          <a:p>
            <a:pPr>
              <a:lnSpc>
                <a:spcPct val="90000"/>
              </a:lnSpc>
              <a:buFont typeface="Arial"/>
              <a:buChar char="•"/>
            </a:pPr>
            <a:r>
              <a:rPr lang="en-GB" sz="2400" dirty="0" smtClean="0"/>
              <a:t>High frustration</a:t>
            </a:r>
          </a:p>
          <a:p>
            <a:pPr>
              <a:lnSpc>
                <a:spcPct val="90000"/>
              </a:lnSpc>
              <a:buFont typeface="Arial"/>
              <a:buChar char="•"/>
            </a:pPr>
            <a:r>
              <a:rPr lang="en-GB" sz="2400" dirty="0"/>
              <a:t>T</a:t>
            </a:r>
            <a:r>
              <a:rPr lang="en-GB" sz="2400" dirty="0" smtClean="0"/>
              <a:t>olerance</a:t>
            </a:r>
            <a:endParaRPr lang="en-GB" sz="2400" dirty="0"/>
          </a:p>
          <a:p>
            <a:pPr>
              <a:lnSpc>
                <a:spcPct val="90000"/>
              </a:lnSpc>
              <a:buFont typeface="Arial"/>
              <a:buChar char="•"/>
            </a:pPr>
            <a:r>
              <a:rPr lang="en-GB" sz="2400" dirty="0"/>
              <a:t>Self acceptance</a:t>
            </a:r>
          </a:p>
          <a:p>
            <a:pPr>
              <a:lnSpc>
                <a:spcPct val="90000"/>
              </a:lnSpc>
              <a:buFont typeface="Arial"/>
              <a:buChar char="•"/>
            </a:pPr>
            <a:r>
              <a:rPr lang="en-GB" sz="2400" dirty="0"/>
              <a:t>Self </a:t>
            </a:r>
            <a:r>
              <a:rPr lang="en-GB" sz="2400" dirty="0" smtClean="0"/>
              <a:t>belief</a:t>
            </a:r>
          </a:p>
          <a:p>
            <a:pPr>
              <a:lnSpc>
                <a:spcPct val="90000"/>
              </a:lnSpc>
              <a:buFont typeface="Arial"/>
              <a:buChar char="•"/>
            </a:pPr>
            <a:r>
              <a:rPr lang="en-GB" sz="2400" dirty="0"/>
              <a:t>Humour</a:t>
            </a:r>
          </a:p>
          <a:p>
            <a:pPr>
              <a:lnSpc>
                <a:spcPct val="90000"/>
              </a:lnSpc>
              <a:buFont typeface="Arial"/>
              <a:buChar char="•"/>
            </a:pPr>
            <a:r>
              <a:rPr lang="en-GB" sz="2400" dirty="0"/>
              <a:t>Perspective</a:t>
            </a:r>
          </a:p>
          <a:p>
            <a:pPr>
              <a:lnSpc>
                <a:spcPct val="90000"/>
              </a:lnSpc>
              <a:buFont typeface="Arial"/>
              <a:buChar char="•"/>
            </a:pPr>
            <a:r>
              <a:rPr lang="en-GB" sz="2400" dirty="0"/>
              <a:t>Curiosity</a:t>
            </a:r>
          </a:p>
          <a:p>
            <a:pPr>
              <a:lnSpc>
                <a:spcPct val="90000"/>
              </a:lnSpc>
              <a:buFont typeface="Arial"/>
              <a:buChar char="•"/>
            </a:pPr>
            <a:r>
              <a:rPr lang="en-GB" sz="2400" dirty="0"/>
              <a:t>Adaptability</a:t>
            </a:r>
          </a:p>
          <a:p>
            <a:pPr>
              <a:lnSpc>
                <a:spcPct val="90000"/>
              </a:lnSpc>
              <a:buFont typeface="Arial"/>
              <a:buChar char="•"/>
            </a:pPr>
            <a:r>
              <a:rPr lang="en-GB" sz="2400" dirty="0"/>
              <a:t>Meaning</a:t>
            </a:r>
          </a:p>
          <a:p>
            <a:pPr>
              <a:lnSpc>
                <a:spcPct val="90000"/>
              </a:lnSpc>
              <a:buFont typeface="Arial"/>
              <a:buChar char="•"/>
            </a:pPr>
            <a:endParaRPr lang="en-GB" sz="2400" dirty="0"/>
          </a:p>
        </p:txBody>
      </p:sp>
    </p:spTree>
    <p:extLst>
      <p:ext uri="{BB962C8B-B14F-4D97-AF65-F5344CB8AC3E}">
        <p14:creationId xmlns:p14="http://schemas.microsoft.com/office/powerpoint/2010/main" val="185873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4320"/>
            <a:ext cx="8229600" cy="1143000"/>
          </a:xfrm>
        </p:spPr>
        <p:txBody>
          <a:bodyPr/>
          <a:lstStyle/>
          <a:p>
            <a:r>
              <a:rPr lang="en-US" dirty="0" smtClean="0"/>
              <a:t>It’s all about the way you think</a:t>
            </a:r>
            <a:endParaRPr lang="en-US" dirty="0"/>
          </a:p>
        </p:txBody>
      </p:sp>
      <p:sp>
        <p:nvSpPr>
          <p:cNvPr id="3" name="Content Placeholder 2"/>
          <p:cNvSpPr>
            <a:spLocks noGrp="1"/>
          </p:cNvSpPr>
          <p:nvPr>
            <p:ph idx="1"/>
          </p:nvPr>
        </p:nvSpPr>
        <p:spPr>
          <a:xfrm>
            <a:off x="457200" y="2642466"/>
            <a:ext cx="8229600" cy="3990150"/>
          </a:xfrm>
        </p:spPr>
        <p:txBody>
          <a:bodyPr>
            <a:noAutofit/>
          </a:bodyPr>
          <a:lstStyle/>
          <a:p>
            <a:endParaRPr lang="en-US" sz="1200" dirty="0"/>
          </a:p>
          <a:p>
            <a:pPr marL="0" indent="0" algn="just">
              <a:buNone/>
            </a:pPr>
            <a:r>
              <a:rPr lang="en-US" sz="1600" dirty="0" smtClean="0"/>
              <a:t>Success </a:t>
            </a:r>
            <a:r>
              <a:rPr lang="en-US" sz="1600" dirty="0"/>
              <a:t>is not final, failure is not fatal: it is the courage to continue that counts.” </a:t>
            </a:r>
            <a:endParaRPr lang="en-US" sz="1600" dirty="0" smtClean="0"/>
          </a:p>
          <a:p>
            <a:pPr marL="0" indent="0" algn="just">
              <a:buNone/>
            </a:pPr>
            <a:r>
              <a:rPr lang="en-US" sz="1600" dirty="0" smtClean="0">
                <a:hlinkClick r:id="rId2"/>
              </a:rPr>
              <a:t>Winston Churchill</a:t>
            </a:r>
            <a:endParaRPr lang="en-US" sz="1600" dirty="0" smtClean="0"/>
          </a:p>
          <a:p>
            <a:pPr marL="0" indent="0" algn="just">
              <a:buNone/>
            </a:pPr>
            <a:r>
              <a:rPr lang="en-US" sz="1600" dirty="0" smtClean="0"/>
              <a:t>You </a:t>
            </a:r>
            <a:r>
              <a:rPr lang="en-US" sz="1600" dirty="0"/>
              <a:t>must make a decision that you are going to move on. It wont happen automatically. You will have to rise up and say, ‘I don’t care how hard this is, I don’t care how disappointed I am, I’m not going to let this get the best of </a:t>
            </a:r>
            <a:r>
              <a:rPr lang="en-US" sz="1600" dirty="0" smtClean="0"/>
              <a:t>me</a:t>
            </a:r>
          </a:p>
          <a:p>
            <a:pPr marL="0" indent="0" algn="just">
              <a:buNone/>
            </a:pPr>
            <a:r>
              <a:rPr lang="en-US" sz="1600" dirty="0" smtClean="0">
                <a:hlinkClick r:id="rId3"/>
              </a:rPr>
              <a:t>Joel Osteen</a:t>
            </a:r>
            <a:r>
              <a:rPr lang="en-US" sz="1600" dirty="0">
                <a:hlinkClick r:id="rId3"/>
              </a:rPr>
              <a:t>, </a:t>
            </a:r>
            <a:r>
              <a:rPr lang="en-US" sz="1600" i="1" dirty="0">
                <a:hlinkClick r:id="rId4"/>
              </a:rPr>
              <a:t>Your Best Life Now: 7 Steps to Living at Your Full </a:t>
            </a:r>
            <a:r>
              <a:rPr lang="en-US" sz="1600" i="1" dirty="0" smtClean="0">
                <a:hlinkClick r:id="rId4"/>
              </a:rPr>
              <a:t>Potential</a:t>
            </a:r>
            <a:endParaRPr lang="en-US" sz="1600" i="1" dirty="0"/>
          </a:p>
          <a:p>
            <a:pPr marL="0" indent="0" algn="just">
              <a:buNone/>
            </a:pPr>
            <a:r>
              <a:rPr lang="en-US" sz="1600" dirty="0" smtClean="0"/>
              <a:t>Failure </a:t>
            </a:r>
            <a:r>
              <a:rPr lang="en-US" sz="1600" dirty="0"/>
              <a:t>is the condiment that gives success its flavor</a:t>
            </a:r>
            <a:r>
              <a:rPr lang="en-US" sz="1600" dirty="0" smtClean="0"/>
              <a:t>.”</a:t>
            </a:r>
          </a:p>
          <a:p>
            <a:pPr marL="0" indent="0" algn="just">
              <a:buNone/>
            </a:pPr>
            <a:r>
              <a:rPr lang="en-US" sz="1600" dirty="0" smtClean="0">
                <a:hlinkClick r:id="rId5"/>
              </a:rPr>
              <a:t>Truman </a:t>
            </a:r>
            <a:r>
              <a:rPr lang="en-US" sz="1600" dirty="0">
                <a:hlinkClick r:id="rId5"/>
              </a:rPr>
              <a:t>Capote</a:t>
            </a:r>
            <a:endParaRPr lang="en-US" sz="1600" dirty="0"/>
          </a:p>
        </p:txBody>
      </p:sp>
    </p:spTree>
    <p:extLst>
      <p:ext uri="{BB962C8B-B14F-4D97-AF65-F5344CB8AC3E}">
        <p14:creationId xmlns:p14="http://schemas.microsoft.com/office/powerpoint/2010/main" val="695111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74974" y="1543463"/>
            <a:ext cx="8229600" cy="1143000"/>
          </a:xfrm>
        </p:spPr>
        <p:txBody>
          <a:bodyPr/>
          <a:lstStyle/>
          <a:p>
            <a:r>
              <a:rPr lang="en-GB" dirty="0" smtClean="0"/>
              <a:t> </a:t>
            </a:r>
            <a:r>
              <a:rPr lang="en-GB" dirty="0" err="1" smtClean="0"/>
              <a:t>Mindset</a:t>
            </a:r>
            <a:r>
              <a:rPr lang="en-GB" dirty="0" smtClean="0"/>
              <a:t> </a:t>
            </a:r>
            <a:r>
              <a:rPr lang="en-GB" dirty="0"/>
              <a:t>(Carol </a:t>
            </a:r>
            <a:r>
              <a:rPr lang="en-GB" dirty="0" err="1"/>
              <a:t>Dweck</a:t>
            </a:r>
            <a:r>
              <a:rPr lang="en-GB" dirty="0"/>
              <a:t>)</a:t>
            </a:r>
          </a:p>
        </p:txBody>
      </p:sp>
      <p:pic>
        <p:nvPicPr>
          <p:cNvPr id="2" name="Picture 1"/>
          <p:cNvPicPr>
            <a:picLocks noChangeAspect="1"/>
          </p:cNvPicPr>
          <p:nvPr/>
        </p:nvPicPr>
        <p:blipFill>
          <a:blip r:embed="rId3"/>
          <a:stretch>
            <a:fillRect/>
          </a:stretch>
        </p:blipFill>
        <p:spPr>
          <a:xfrm>
            <a:off x="4616513" y="3732571"/>
            <a:ext cx="2899205" cy="1971886"/>
          </a:xfrm>
          <a:prstGeom prst="rect">
            <a:avLst/>
          </a:prstGeom>
          <a:ln>
            <a:solidFill>
              <a:srgbClr val="0000FF"/>
            </a:solidFill>
          </a:ln>
        </p:spPr>
      </p:pic>
      <p:pic>
        <p:nvPicPr>
          <p:cNvPr id="3" name="Picture 2"/>
          <p:cNvPicPr>
            <a:picLocks noChangeAspect="1"/>
          </p:cNvPicPr>
          <p:nvPr/>
        </p:nvPicPr>
        <p:blipFill>
          <a:blip r:embed="rId4"/>
          <a:stretch>
            <a:fillRect/>
          </a:stretch>
        </p:blipFill>
        <p:spPr>
          <a:xfrm>
            <a:off x="1027377" y="3732571"/>
            <a:ext cx="3361743" cy="1973446"/>
          </a:xfrm>
          <a:prstGeom prst="rect">
            <a:avLst/>
          </a:prstGeom>
          <a:ln>
            <a:solidFill>
              <a:srgbClr val="00B050"/>
            </a:solidFill>
          </a:ln>
        </p:spPr>
      </p:pic>
    </p:spTree>
    <p:extLst>
      <p:ext uri="{BB962C8B-B14F-4D97-AF65-F5344CB8AC3E}">
        <p14:creationId xmlns:p14="http://schemas.microsoft.com/office/powerpoint/2010/main" val="4245430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6725" y="1720483"/>
            <a:ext cx="8394997" cy="762000"/>
          </a:xfrm>
        </p:spPr>
        <p:txBody>
          <a:bodyPr/>
          <a:lstStyle/>
          <a:p>
            <a:pPr eaLnBrk="1" hangingPunct="1"/>
            <a:r>
              <a:rPr lang="en-GB" b="1" dirty="0" smtClean="0"/>
              <a:t> Emotional </a:t>
            </a:r>
            <a:r>
              <a:rPr lang="en-GB" b="1" dirty="0"/>
              <a:t>Intelligence</a:t>
            </a:r>
          </a:p>
        </p:txBody>
      </p:sp>
      <p:sp>
        <p:nvSpPr>
          <p:cNvPr id="14339" name="Rectangle 3"/>
          <p:cNvSpPr>
            <a:spLocks noGrp="1" noChangeArrowheads="1"/>
          </p:cNvSpPr>
          <p:nvPr>
            <p:ph idx="1"/>
          </p:nvPr>
        </p:nvSpPr>
        <p:spPr>
          <a:xfrm>
            <a:off x="466725" y="1238250"/>
            <a:ext cx="8229600" cy="4322762"/>
          </a:xfrm>
        </p:spPr>
        <p:txBody>
          <a:bodyPr/>
          <a:lstStyle/>
          <a:p>
            <a:pPr eaLnBrk="1" hangingPunct="1">
              <a:buFontTx/>
              <a:buNone/>
            </a:pPr>
            <a:r>
              <a:rPr lang="en-GB" sz="3200" dirty="0" smtClean="0"/>
              <a:t>	</a:t>
            </a:r>
            <a:endParaRPr lang="en-GB" sz="3200" dirty="0"/>
          </a:p>
        </p:txBody>
      </p:sp>
      <p:pic>
        <p:nvPicPr>
          <p:cNvPr id="2" name="Picture 1"/>
          <p:cNvPicPr>
            <a:picLocks noChangeAspect="1"/>
          </p:cNvPicPr>
          <p:nvPr/>
        </p:nvPicPr>
        <p:blipFill>
          <a:blip r:embed="rId3"/>
          <a:stretch>
            <a:fillRect/>
          </a:stretch>
        </p:blipFill>
        <p:spPr>
          <a:xfrm>
            <a:off x="2173717" y="3102452"/>
            <a:ext cx="4927600" cy="3429000"/>
          </a:xfrm>
          <a:prstGeom prst="rect">
            <a:avLst/>
          </a:prstGeom>
        </p:spPr>
      </p:pic>
    </p:spTree>
    <p:extLst>
      <p:ext uri="{BB962C8B-B14F-4D97-AF65-F5344CB8AC3E}">
        <p14:creationId xmlns:p14="http://schemas.microsoft.com/office/powerpoint/2010/main" val="2310102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67" y="1710988"/>
            <a:ext cx="8553449" cy="548640"/>
          </a:xfrm>
        </p:spPr>
        <p:txBody>
          <a:bodyPr>
            <a:noAutofit/>
          </a:bodyPr>
          <a:lstStyle/>
          <a:p>
            <a:pPr algn="just"/>
            <a:r>
              <a:rPr lang="en-US" sz="2800" dirty="0" smtClean="0"/>
              <a:t>Some days you are the pigeon, </a:t>
            </a:r>
            <a:br>
              <a:rPr lang="en-US" sz="2800" dirty="0" smtClean="0"/>
            </a:br>
            <a:r>
              <a:rPr lang="en-US" sz="2800" dirty="0" smtClean="0"/>
              <a:t>and some days you are the statue</a:t>
            </a:r>
            <a:endParaRPr lang="en-US" sz="2800" dirty="0"/>
          </a:p>
        </p:txBody>
      </p:sp>
      <p:pic>
        <p:nvPicPr>
          <p:cNvPr id="5" name="Picture 4"/>
          <p:cNvPicPr>
            <a:picLocks noChangeAspect="1"/>
          </p:cNvPicPr>
          <p:nvPr/>
        </p:nvPicPr>
        <p:blipFill>
          <a:blip r:embed="rId3"/>
          <a:stretch>
            <a:fillRect/>
          </a:stretch>
        </p:blipFill>
        <p:spPr>
          <a:xfrm>
            <a:off x="3145878" y="3357050"/>
            <a:ext cx="3290418" cy="2467814"/>
          </a:xfrm>
          <a:prstGeom prst="rect">
            <a:avLst/>
          </a:prstGeom>
        </p:spPr>
      </p:pic>
    </p:spTree>
    <p:extLst>
      <p:ext uri="{BB962C8B-B14F-4D97-AF65-F5344CB8AC3E}">
        <p14:creationId xmlns:p14="http://schemas.microsoft.com/office/powerpoint/2010/main" val="1889844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475" y="1551455"/>
            <a:ext cx="8229600" cy="1143000"/>
          </a:xfrm>
        </p:spPr>
        <p:txBody>
          <a:bodyPr/>
          <a:lstStyle/>
          <a:p>
            <a:r>
              <a:rPr lang="en-US" dirty="0" smtClean="0"/>
              <a:t>It’s all about the way you think</a:t>
            </a:r>
            <a:endParaRPr lang="en-US" dirty="0"/>
          </a:p>
        </p:txBody>
      </p:sp>
      <p:sp>
        <p:nvSpPr>
          <p:cNvPr id="4" name="Content Placeholder 3"/>
          <p:cNvSpPr>
            <a:spLocks noGrp="1"/>
          </p:cNvSpPr>
          <p:nvPr>
            <p:ph idx="1"/>
          </p:nvPr>
        </p:nvSpPr>
        <p:spPr>
          <a:xfrm>
            <a:off x="518875" y="3030402"/>
            <a:ext cx="4343400" cy="933449"/>
          </a:xfrm>
          <a:ln>
            <a:solidFill>
              <a:schemeClr val="bg2">
                <a:lumMod val="50000"/>
                <a:lumOff val="50000"/>
              </a:schemeClr>
            </a:solidFill>
            <a:prstDash val="sysDash"/>
          </a:ln>
        </p:spPr>
        <p:txBody>
          <a:bodyPr/>
          <a:lstStyle/>
          <a:p>
            <a:pPr marL="0" indent="0">
              <a:buNone/>
            </a:pPr>
            <a:r>
              <a:rPr lang="en-GB" sz="2000" b="1" dirty="0" smtClean="0">
                <a:solidFill>
                  <a:srgbClr val="FFFFFF"/>
                </a:solidFill>
              </a:rPr>
              <a:t>Perseverance</a:t>
            </a:r>
            <a:r>
              <a:rPr lang="en-GB" sz="2000" dirty="0" smtClean="0">
                <a:solidFill>
                  <a:srgbClr val="FFFFFF"/>
                </a:solidFill>
              </a:rPr>
              <a:t>: Willing </a:t>
            </a:r>
            <a:r>
              <a:rPr lang="en-GB" sz="2000" dirty="0">
                <a:solidFill>
                  <a:srgbClr val="FFFFFF"/>
                </a:solidFill>
              </a:rPr>
              <a:t>to persist despite adversity </a:t>
            </a:r>
          </a:p>
        </p:txBody>
      </p:sp>
      <p:sp>
        <p:nvSpPr>
          <p:cNvPr id="5" name="Content Placeholder 3"/>
          <p:cNvSpPr txBox="1">
            <a:spLocks/>
          </p:cNvSpPr>
          <p:nvPr/>
        </p:nvSpPr>
        <p:spPr>
          <a:xfrm>
            <a:off x="5052775" y="3030402"/>
            <a:ext cx="3848100" cy="933449"/>
          </a:xfrm>
          <a:prstGeom prst="rect">
            <a:avLst/>
          </a:prstGeom>
          <a:ln>
            <a:solidFill>
              <a:schemeClr val="bg2">
                <a:lumMod val="50000"/>
                <a:lumOff val="50000"/>
              </a:schemeClr>
            </a:solidFill>
            <a:prstDash val="sysDash"/>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GB" sz="2000" b="1" dirty="0">
                <a:solidFill>
                  <a:srgbClr val="FFFFFF"/>
                </a:solidFill>
              </a:rPr>
              <a:t>Equanimity</a:t>
            </a:r>
            <a:r>
              <a:rPr lang="en-GB" sz="2000" dirty="0">
                <a:solidFill>
                  <a:srgbClr val="FFFFFF"/>
                </a:solidFill>
              </a:rPr>
              <a:t>  -  balance take what comes in life</a:t>
            </a:r>
          </a:p>
        </p:txBody>
      </p:sp>
      <p:sp>
        <p:nvSpPr>
          <p:cNvPr id="7" name="Content Placeholder 3"/>
          <p:cNvSpPr txBox="1">
            <a:spLocks/>
          </p:cNvSpPr>
          <p:nvPr/>
        </p:nvSpPr>
        <p:spPr>
          <a:xfrm>
            <a:off x="518875" y="4116252"/>
            <a:ext cx="8382000" cy="533399"/>
          </a:xfrm>
          <a:prstGeom prst="rect">
            <a:avLst/>
          </a:prstGeom>
          <a:ln>
            <a:solidFill>
              <a:schemeClr val="bg2">
                <a:lumMod val="50000"/>
                <a:lumOff val="50000"/>
              </a:schemeClr>
            </a:solidFill>
            <a:prstDash val="sysDash"/>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GB" sz="2000" b="1" dirty="0" smtClean="0">
                <a:solidFill>
                  <a:srgbClr val="FFFFFF"/>
                </a:solidFill>
              </a:rPr>
              <a:t>Meaningfulness</a:t>
            </a:r>
            <a:r>
              <a:rPr lang="en-GB" sz="2000" dirty="0" smtClean="0">
                <a:solidFill>
                  <a:srgbClr val="FFFFFF"/>
                </a:solidFill>
              </a:rPr>
              <a:t>: acknowledgement </a:t>
            </a:r>
            <a:r>
              <a:rPr lang="en-GB" sz="2000" dirty="0">
                <a:solidFill>
                  <a:srgbClr val="FFFFFF"/>
                </a:solidFill>
              </a:rPr>
              <a:t>that life is worth living</a:t>
            </a:r>
          </a:p>
        </p:txBody>
      </p:sp>
      <p:sp>
        <p:nvSpPr>
          <p:cNvPr id="8" name="Content Placeholder 3"/>
          <p:cNvSpPr txBox="1">
            <a:spLocks/>
          </p:cNvSpPr>
          <p:nvPr/>
        </p:nvSpPr>
        <p:spPr>
          <a:xfrm>
            <a:off x="518875" y="4821102"/>
            <a:ext cx="4191000" cy="933449"/>
          </a:xfrm>
          <a:prstGeom prst="rect">
            <a:avLst/>
          </a:prstGeom>
          <a:ln>
            <a:solidFill>
              <a:schemeClr val="bg2">
                <a:lumMod val="50000"/>
                <a:lumOff val="50000"/>
              </a:schemeClr>
            </a:solidFill>
            <a:prstDash val="sysDash"/>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GB" sz="2000" b="1" dirty="0">
                <a:solidFill>
                  <a:srgbClr val="FFFFFF"/>
                </a:solidFill>
              </a:rPr>
              <a:t>Self </a:t>
            </a:r>
            <a:r>
              <a:rPr lang="en-GB" sz="2000" b="1" dirty="0" smtClean="0">
                <a:solidFill>
                  <a:srgbClr val="FFFFFF"/>
                </a:solidFill>
              </a:rPr>
              <a:t>resilience:</a:t>
            </a:r>
            <a:r>
              <a:rPr lang="en-GB" sz="2000" dirty="0" smtClean="0">
                <a:solidFill>
                  <a:srgbClr val="FFFFFF"/>
                </a:solidFill>
              </a:rPr>
              <a:t> individuals </a:t>
            </a:r>
            <a:r>
              <a:rPr lang="en-GB" sz="2000" dirty="0">
                <a:solidFill>
                  <a:srgbClr val="FFFFFF"/>
                </a:solidFill>
              </a:rPr>
              <a:t>self belief</a:t>
            </a:r>
          </a:p>
        </p:txBody>
      </p:sp>
      <p:sp>
        <p:nvSpPr>
          <p:cNvPr id="9" name="Content Placeholder 3"/>
          <p:cNvSpPr txBox="1">
            <a:spLocks/>
          </p:cNvSpPr>
          <p:nvPr/>
        </p:nvSpPr>
        <p:spPr>
          <a:xfrm>
            <a:off x="4862275" y="4821102"/>
            <a:ext cx="4038600" cy="933449"/>
          </a:xfrm>
          <a:prstGeom prst="rect">
            <a:avLst/>
          </a:prstGeom>
          <a:ln>
            <a:solidFill>
              <a:schemeClr val="bg2">
                <a:lumMod val="50000"/>
                <a:lumOff val="50000"/>
              </a:schemeClr>
            </a:solidFill>
            <a:prstDash val="sysDash"/>
          </a:ln>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GB" sz="2000" b="1" dirty="0">
                <a:solidFill>
                  <a:srgbClr val="FFFFFF"/>
                </a:solidFill>
              </a:rPr>
              <a:t>Existential </a:t>
            </a:r>
            <a:r>
              <a:rPr lang="en-GB" sz="2000" b="1" dirty="0" smtClean="0">
                <a:solidFill>
                  <a:srgbClr val="FFFFFF"/>
                </a:solidFill>
              </a:rPr>
              <a:t>aloneness: </a:t>
            </a:r>
            <a:r>
              <a:rPr lang="en-GB" sz="2000" dirty="0">
                <a:solidFill>
                  <a:srgbClr val="FFFFFF"/>
                </a:solidFill>
              </a:rPr>
              <a:t>sense of independence and freedom </a:t>
            </a:r>
          </a:p>
        </p:txBody>
      </p:sp>
    </p:spTree>
    <p:extLst>
      <p:ext uri="{BB962C8B-B14F-4D97-AF65-F5344CB8AC3E}">
        <p14:creationId xmlns:p14="http://schemas.microsoft.com/office/powerpoint/2010/main" val="499750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00"/>
            <a:ext cx="8229600" cy="1143000"/>
          </a:xfrm>
        </p:spPr>
        <p:txBody>
          <a:bodyPr/>
          <a:lstStyle/>
          <a:p>
            <a:r>
              <a:rPr lang="en-US" dirty="0" smtClean="0">
                <a:solidFill>
                  <a:srgbClr val="FFFFFF"/>
                </a:solidFill>
              </a:rPr>
              <a:t>Fuel for </a:t>
            </a:r>
            <a:r>
              <a:rPr lang="en-US" sz="6000" dirty="0" smtClean="0">
                <a:solidFill>
                  <a:srgbClr val="FFFFFF"/>
                </a:solidFill>
              </a:rPr>
              <a:t>R</a:t>
            </a:r>
            <a:r>
              <a:rPr lang="en-US" dirty="0" smtClean="0">
                <a:solidFill>
                  <a:srgbClr val="FFFFFF"/>
                </a:solidFill>
              </a:rPr>
              <a:t>esilience</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val="4266749172"/>
              </p:ext>
            </p:extLst>
          </p:nvPr>
        </p:nvGraphicFramePr>
        <p:xfrm>
          <a:off x="629839" y="642143"/>
          <a:ext cx="7752161" cy="5168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rot="21018592">
            <a:off x="3691704" y="1600200"/>
            <a:ext cx="1715772" cy="2646878"/>
          </a:xfrm>
          <a:prstGeom prst="rect">
            <a:avLst/>
          </a:prstGeom>
          <a:noFill/>
        </p:spPr>
        <p:txBody>
          <a:bodyPr wrap="none" rtlCol="0">
            <a:spAutoFit/>
          </a:bodyPr>
          <a:lstStyle/>
          <a:p>
            <a:r>
              <a:rPr lang="en-GB" sz="16600" b="1" dirty="0" smtClean="0">
                <a:ln>
                  <a:solidFill>
                    <a:schemeClr val="bg2">
                      <a:lumMod val="90000"/>
                      <a:lumOff val="10000"/>
                    </a:schemeClr>
                  </a:solidFill>
                </a:ln>
                <a:solidFill>
                  <a:srgbClr val="FFFFFF"/>
                </a:solidFill>
              </a:rPr>
              <a:t>R</a:t>
            </a:r>
            <a:endParaRPr lang="en-GB" sz="16600" b="1" dirty="0">
              <a:ln>
                <a:solidFill>
                  <a:schemeClr val="bg2">
                    <a:lumMod val="90000"/>
                    <a:lumOff val="10000"/>
                  </a:schemeClr>
                </a:solidFill>
              </a:ln>
              <a:solidFill>
                <a:srgbClr val="FFFFFF"/>
              </a:solidFill>
            </a:endParaRPr>
          </a:p>
        </p:txBody>
      </p:sp>
      <p:sp>
        <p:nvSpPr>
          <p:cNvPr id="3" name="TextBox 2"/>
          <p:cNvSpPr txBox="1"/>
          <p:nvPr/>
        </p:nvSpPr>
        <p:spPr>
          <a:xfrm>
            <a:off x="6698793" y="6382899"/>
            <a:ext cx="2527668" cy="307777"/>
          </a:xfrm>
          <a:prstGeom prst="rect">
            <a:avLst/>
          </a:prstGeom>
          <a:noFill/>
        </p:spPr>
        <p:txBody>
          <a:bodyPr wrap="none" rtlCol="0">
            <a:spAutoFit/>
          </a:bodyPr>
          <a:lstStyle/>
          <a:p>
            <a:r>
              <a:rPr lang="en-US" sz="1400" dirty="0" smtClean="0">
                <a:solidFill>
                  <a:srgbClr val="FFFFFF"/>
                </a:solidFill>
              </a:rPr>
              <a:t>D. S. </a:t>
            </a:r>
            <a:r>
              <a:rPr lang="en-US" sz="1400" dirty="0" err="1" smtClean="0">
                <a:solidFill>
                  <a:srgbClr val="FFFFFF"/>
                </a:solidFill>
              </a:rPr>
              <a:t>Eley</a:t>
            </a:r>
            <a:r>
              <a:rPr lang="en-US" sz="1400" dirty="0" smtClean="0">
                <a:solidFill>
                  <a:srgbClr val="FFFFFF"/>
                </a:solidFill>
              </a:rPr>
              <a:t> et al, </a:t>
            </a:r>
            <a:r>
              <a:rPr lang="en-US" sz="1400" dirty="0" err="1" smtClean="0">
                <a:solidFill>
                  <a:srgbClr val="FFFFFF"/>
                </a:solidFill>
              </a:rPr>
              <a:t>PeerJ</a:t>
            </a:r>
            <a:r>
              <a:rPr lang="en-US" sz="1400" dirty="0" smtClean="0">
                <a:solidFill>
                  <a:srgbClr val="FFFFFF"/>
                </a:solidFill>
              </a:rPr>
              <a:t>, 2013</a:t>
            </a:r>
            <a:endParaRPr lang="en-US" sz="1400" dirty="0">
              <a:solidFill>
                <a:srgbClr val="FFFFFF"/>
              </a:solidFill>
            </a:endParaRPr>
          </a:p>
        </p:txBody>
      </p:sp>
    </p:spTree>
    <p:extLst>
      <p:ext uri="{BB962C8B-B14F-4D97-AF65-F5344CB8AC3E}">
        <p14:creationId xmlns:p14="http://schemas.microsoft.com/office/powerpoint/2010/main" val="355597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708118" y="1733549"/>
            <a:ext cx="6083332" cy="3717943"/>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i="1" dirty="0" smtClean="0"/>
              <a:t>WHEN DISASTER STRIKES!</a:t>
            </a:r>
            <a:endParaRPr lang="en-GB" sz="3600" b="1" i="1" dirty="0"/>
          </a:p>
        </p:txBody>
      </p:sp>
    </p:spTree>
    <p:extLst>
      <p:ext uri="{BB962C8B-B14F-4D97-AF65-F5344CB8AC3E}">
        <p14:creationId xmlns:p14="http://schemas.microsoft.com/office/powerpoint/2010/main" val="34728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704850" y="1656244"/>
            <a:ext cx="7696200" cy="4570610"/>
          </a:xfrm>
          <a:prstGeom prst="rect">
            <a:avLst/>
          </a:prstGeom>
          <a:ln>
            <a:noFill/>
            <a:prstDash val="sysDash"/>
          </a:ln>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GB" sz="2800" dirty="0" smtClean="0">
                <a:solidFill>
                  <a:srgbClr val="FFFFFF"/>
                </a:solidFill>
              </a:rPr>
              <a:t>Count to 10 before reacting</a:t>
            </a:r>
          </a:p>
          <a:p>
            <a:r>
              <a:rPr lang="en-GB" sz="2800" dirty="0" smtClean="0">
                <a:solidFill>
                  <a:srgbClr val="FFFFFF"/>
                </a:solidFill>
              </a:rPr>
              <a:t>Find memories of when you </a:t>
            </a:r>
            <a:r>
              <a:rPr lang="en-GB" sz="2800" u="sng" dirty="0" smtClean="0">
                <a:solidFill>
                  <a:srgbClr val="FFFFFF"/>
                </a:solidFill>
              </a:rPr>
              <a:t>HAVE</a:t>
            </a:r>
            <a:r>
              <a:rPr lang="en-GB" sz="2800" dirty="0" smtClean="0">
                <a:solidFill>
                  <a:srgbClr val="FFFFFF"/>
                </a:solidFill>
              </a:rPr>
              <a:t> coped</a:t>
            </a:r>
          </a:p>
          <a:p>
            <a:r>
              <a:rPr lang="en-GB" sz="2800" dirty="0" smtClean="0">
                <a:solidFill>
                  <a:srgbClr val="FFFFFF"/>
                </a:solidFill>
              </a:rPr>
              <a:t>Activate the calming part of your psyche:</a:t>
            </a:r>
          </a:p>
          <a:p>
            <a:pPr lvl="1"/>
            <a:r>
              <a:rPr lang="en-GB" sz="2400" dirty="0" smtClean="0">
                <a:solidFill>
                  <a:srgbClr val="FFFFFF"/>
                </a:solidFill>
              </a:rPr>
              <a:t>Breath</a:t>
            </a:r>
          </a:p>
          <a:p>
            <a:pPr lvl="1"/>
            <a:r>
              <a:rPr lang="en-GB" sz="2400" dirty="0" smtClean="0">
                <a:solidFill>
                  <a:srgbClr val="FFFFFF"/>
                </a:solidFill>
              </a:rPr>
              <a:t>Meditate</a:t>
            </a:r>
          </a:p>
          <a:p>
            <a:pPr lvl="1"/>
            <a:r>
              <a:rPr lang="en-GB" sz="2400" dirty="0" smtClean="0">
                <a:solidFill>
                  <a:srgbClr val="FFFFFF"/>
                </a:solidFill>
              </a:rPr>
              <a:t>Keep your hand on your heart</a:t>
            </a:r>
          </a:p>
          <a:p>
            <a:r>
              <a:rPr lang="en-GB" sz="2800" dirty="0" smtClean="0">
                <a:solidFill>
                  <a:srgbClr val="FFFFFF"/>
                </a:solidFill>
              </a:rPr>
              <a:t>Give someone a hug!</a:t>
            </a:r>
          </a:p>
          <a:p>
            <a:r>
              <a:rPr lang="en-GB" sz="2800" dirty="0" smtClean="0">
                <a:solidFill>
                  <a:srgbClr val="FFFFFF"/>
                </a:solidFill>
              </a:rPr>
              <a:t>Go for a walk outside</a:t>
            </a:r>
          </a:p>
          <a:p>
            <a:r>
              <a:rPr lang="en-GB" sz="2800" dirty="0" smtClean="0">
                <a:solidFill>
                  <a:srgbClr val="FFFFFF"/>
                </a:solidFill>
              </a:rPr>
              <a:t>Find one positive thing you can learn from the situation</a:t>
            </a:r>
            <a:endParaRPr lang="en-GB" sz="2800" dirty="0">
              <a:solidFill>
                <a:srgbClr val="FFFFFF"/>
              </a:solidFill>
            </a:endParaRPr>
          </a:p>
        </p:txBody>
      </p:sp>
      <p:sp>
        <p:nvSpPr>
          <p:cNvPr id="4" name="Explosion 2 3"/>
          <p:cNvSpPr/>
          <p:nvPr/>
        </p:nvSpPr>
        <p:spPr>
          <a:xfrm>
            <a:off x="6041850" y="349073"/>
            <a:ext cx="2870067" cy="1711770"/>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smtClean="0"/>
              <a:t>WHEN DISASTER STRIKES!</a:t>
            </a:r>
            <a:endParaRPr lang="en-GB" sz="1600" b="1" i="1" dirty="0"/>
          </a:p>
        </p:txBody>
      </p:sp>
    </p:spTree>
    <p:extLst>
      <p:ext uri="{BB962C8B-B14F-4D97-AF65-F5344CB8AC3E}">
        <p14:creationId xmlns:p14="http://schemas.microsoft.com/office/powerpoint/2010/main" val="364935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208" y="1365709"/>
            <a:ext cx="6512511" cy="1143000"/>
          </a:xfrm>
        </p:spPr>
        <p:txBody>
          <a:bodyPr/>
          <a:lstStyle/>
          <a:p>
            <a:pPr algn="r"/>
            <a:r>
              <a:rPr lang="en-US" dirty="0" smtClean="0"/>
              <a:t>Introductions &gt;&gt;</a:t>
            </a:r>
            <a:endParaRPr lang="en-US" dirty="0"/>
          </a:p>
        </p:txBody>
      </p:sp>
      <p:sp>
        <p:nvSpPr>
          <p:cNvPr id="3" name="Content Placeholder 2"/>
          <p:cNvSpPr>
            <a:spLocks noGrp="1"/>
          </p:cNvSpPr>
          <p:nvPr>
            <p:ph idx="1"/>
          </p:nvPr>
        </p:nvSpPr>
        <p:spPr>
          <a:xfrm>
            <a:off x="601555" y="1308760"/>
            <a:ext cx="8142394" cy="3474720"/>
          </a:xfrm>
        </p:spPr>
        <p:txBody>
          <a:bodyPr>
            <a:noAutofit/>
          </a:bodyPr>
          <a:lstStyle/>
          <a:p>
            <a:pPr>
              <a:buFont typeface="Arial"/>
              <a:buChar char="•"/>
            </a:pPr>
            <a:endParaRPr lang="en-US" sz="2000" dirty="0"/>
          </a:p>
          <a:p>
            <a:pPr>
              <a:buFont typeface="Arial"/>
              <a:buChar char="•"/>
            </a:pPr>
            <a:endParaRPr lang="en-US" sz="2000" dirty="0" smtClean="0"/>
          </a:p>
          <a:p>
            <a:pPr marL="457200" indent="-457200">
              <a:buFont typeface="Arial"/>
              <a:buChar char="•"/>
            </a:pPr>
            <a:r>
              <a:rPr lang="en-US" sz="2000" dirty="0" smtClean="0"/>
              <a:t>You!!! (small group exercise)</a:t>
            </a:r>
          </a:p>
          <a:p>
            <a:pPr marL="0" lvl="1" indent="0" algn="just">
              <a:buNone/>
            </a:pPr>
            <a:r>
              <a:rPr lang="en-US" sz="2400" b="1" dirty="0">
                <a:solidFill>
                  <a:schemeClr val="tx1">
                    <a:lumMod val="65000"/>
                    <a:lumOff val="35000"/>
                  </a:schemeClr>
                </a:solidFill>
              </a:rPr>
              <a:t>PLEASE TAKE 5 MINUTES AND INTRODUCE YOURSELF TO YOUR GROUP AND POST UP YOUR KEY INGREDIENTS FOR </a:t>
            </a:r>
            <a:r>
              <a:rPr lang="en-US" sz="2400" b="1" dirty="0" smtClean="0">
                <a:solidFill>
                  <a:schemeClr val="tx1">
                    <a:lumMod val="65000"/>
                    <a:lumOff val="35000"/>
                  </a:schemeClr>
                </a:solidFill>
              </a:rPr>
              <a:t>RESILIENCE</a:t>
            </a:r>
            <a:endParaRPr lang="en-US" sz="2400" b="1" dirty="0">
              <a:solidFill>
                <a:schemeClr val="tx1">
                  <a:lumMod val="65000"/>
                  <a:lumOff val="35000"/>
                </a:schemeClr>
              </a:solidFill>
            </a:endParaRPr>
          </a:p>
        </p:txBody>
      </p:sp>
      <p:sp>
        <p:nvSpPr>
          <p:cNvPr id="4" name="Folded Corner 3"/>
          <p:cNvSpPr/>
          <p:nvPr/>
        </p:nvSpPr>
        <p:spPr>
          <a:xfrm rot="20956823">
            <a:off x="390289" y="4810668"/>
            <a:ext cx="3355485" cy="154518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tx1"/>
                </a:solidFill>
              </a:rPr>
              <a:t>MY RECIPE FOR RESILIENCE</a:t>
            </a:r>
            <a:r>
              <a:rPr lang="en-GB" sz="1600" dirty="0" smtClean="0">
                <a:solidFill>
                  <a:schemeClr val="tx1"/>
                </a:solidFill>
              </a:rPr>
              <a:t>:</a:t>
            </a:r>
          </a:p>
          <a:p>
            <a:endParaRPr lang="en-GB" dirty="0" smtClean="0">
              <a:solidFill>
                <a:schemeClr val="tx1"/>
              </a:solidFill>
            </a:endParaRPr>
          </a:p>
          <a:p>
            <a:r>
              <a:rPr lang="en-GB" dirty="0" smtClean="0">
                <a:solidFill>
                  <a:schemeClr val="tx1"/>
                </a:solidFill>
              </a:rPr>
              <a:t>500 g		Mindfulness</a:t>
            </a:r>
          </a:p>
          <a:p>
            <a:r>
              <a:rPr lang="en-GB" dirty="0" smtClean="0">
                <a:solidFill>
                  <a:schemeClr val="tx1"/>
                </a:solidFill>
              </a:rPr>
              <a:t>250 g		of slack</a:t>
            </a:r>
          </a:p>
          <a:p>
            <a:r>
              <a:rPr lang="en-GB" dirty="0">
                <a:solidFill>
                  <a:schemeClr val="tx1"/>
                </a:solidFill>
              </a:rPr>
              <a:t>A pinch		of </a:t>
            </a:r>
            <a:r>
              <a:rPr lang="en-GB" dirty="0" smtClean="0">
                <a:solidFill>
                  <a:schemeClr val="tx1"/>
                </a:solidFill>
              </a:rPr>
              <a:t>enjoyment</a:t>
            </a:r>
            <a:endParaRPr lang="en-GB" dirty="0">
              <a:solidFill>
                <a:schemeClr val="tx1"/>
              </a:solidFill>
            </a:endParaRPr>
          </a:p>
        </p:txBody>
      </p:sp>
      <p:sp>
        <p:nvSpPr>
          <p:cNvPr id="7" name="Oval Callout 6"/>
          <p:cNvSpPr/>
          <p:nvPr/>
        </p:nvSpPr>
        <p:spPr>
          <a:xfrm flipH="1">
            <a:off x="4489669" y="4292646"/>
            <a:ext cx="4058346" cy="1727873"/>
          </a:xfrm>
          <a:prstGeom prst="wedgeEllipseCallout">
            <a:avLst>
              <a:gd name="adj1" fmla="val -37518"/>
              <a:gd name="adj2" fmla="val 7765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lgn="just">
              <a:buFont typeface="Arial" panose="020B0604020202020204" pitchFamily="34" charset="0"/>
              <a:buChar char="•"/>
            </a:pPr>
            <a:r>
              <a:rPr lang="en-GB" dirty="0" smtClean="0">
                <a:solidFill>
                  <a:schemeClr val="tx1"/>
                </a:solidFill>
              </a:rPr>
              <a:t>Your first name</a:t>
            </a:r>
          </a:p>
          <a:p>
            <a:pPr marL="285750" indent="-285750" algn="just">
              <a:buFont typeface="Arial" panose="020B0604020202020204" pitchFamily="34" charset="0"/>
              <a:buChar char="•"/>
            </a:pPr>
            <a:r>
              <a:rPr lang="en-GB" dirty="0" smtClean="0">
                <a:solidFill>
                  <a:schemeClr val="tx1"/>
                </a:solidFill>
              </a:rPr>
              <a:t>Where you work </a:t>
            </a:r>
          </a:p>
          <a:p>
            <a:pPr marL="285750" indent="-285750" algn="just">
              <a:buFont typeface="Arial" panose="020B0604020202020204" pitchFamily="34" charset="0"/>
              <a:buChar char="•"/>
            </a:pPr>
            <a:r>
              <a:rPr lang="en-GB" dirty="0" smtClean="0">
                <a:solidFill>
                  <a:schemeClr val="tx1"/>
                </a:solidFill>
              </a:rPr>
              <a:t>Your discipline</a:t>
            </a:r>
          </a:p>
          <a:p>
            <a:pPr marL="285750" indent="-285750" algn="just">
              <a:buFont typeface="Arial" panose="020B0604020202020204" pitchFamily="34" charset="0"/>
              <a:buChar char="•"/>
            </a:pPr>
            <a:r>
              <a:rPr lang="en-GB" dirty="0" smtClean="0">
                <a:solidFill>
                  <a:schemeClr val="tx1"/>
                </a:solidFill>
              </a:rPr>
              <a:t>Your ingredients for resilience</a:t>
            </a:r>
            <a:endParaRPr lang="en-GB" dirty="0">
              <a:solidFill>
                <a:schemeClr val="tx1"/>
              </a:solidFill>
            </a:endParaRPr>
          </a:p>
        </p:txBody>
      </p:sp>
    </p:spTree>
    <p:extLst>
      <p:ext uri="{BB962C8B-B14F-4D97-AF65-F5344CB8AC3E}">
        <p14:creationId xmlns:p14="http://schemas.microsoft.com/office/powerpoint/2010/main" val="550471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5890" y="2092224"/>
            <a:ext cx="8332644" cy="3387725"/>
          </a:xfrm>
        </p:spPr>
        <p:txBody>
          <a:bodyPr>
            <a:noAutofit/>
          </a:bodyPr>
          <a:lstStyle/>
          <a:p>
            <a:pPr>
              <a:buFont typeface="Arial"/>
              <a:buChar char="•"/>
            </a:pPr>
            <a:r>
              <a:rPr lang="en-US" sz="1600" dirty="0" smtClean="0"/>
              <a:t>How did you manage to go on? How did you cope until this point?</a:t>
            </a:r>
          </a:p>
          <a:p>
            <a:pPr>
              <a:buFont typeface="Arial"/>
              <a:buChar char="•"/>
            </a:pPr>
            <a:r>
              <a:rPr lang="en-US" sz="1600" dirty="0" smtClean="0"/>
              <a:t>What ALREADY goes well that you want to continue?</a:t>
            </a:r>
          </a:p>
          <a:p>
            <a:pPr>
              <a:buFont typeface="Arial"/>
              <a:buChar char="•"/>
            </a:pPr>
            <a:r>
              <a:rPr lang="en-US" sz="1600" dirty="0" smtClean="0"/>
              <a:t>Where are you now on a scale of 1 – 10? How did you get there from 0?</a:t>
            </a:r>
          </a:p>
          <a:p>
            <a:pPr>
              <a:buFont typeface="Arial"/>
              <a:buChar char="•"/>
            </a:pPr>
            <a:r>
              <a:rPr lang="en-US" sz="1600" dirty="0" smtClean="0"/>
              <a:t>At your highest point, what was different?</a:t>
            </a:r>
          </a:p>
          <a:p>
            <a:pPr>
              <a:buFont typeface="Arial"/>
              <a:buChar char="•"/>
            </a:pPr>
            <a:r>
              <a:rPr lang="en-US" sz="1600" dirty="0" smtClean="0"/>
              <a:t>So, if a miracle happened… what would be different?</a:t>
            </a:r>
          </a:p>
          <a:p>
            <a:pPr>
              <a:buFont typeface="Arial"/>
              <a:buChar char="•"/>
            </a:pPr>
            <a:r>
              <a:rPr lang="en-US" sz="1600" dirty="0" smtClean="0"/>
              <a:t>How will you know things are better?</a:t>
            </a:r>
          </a:p>
          <a:p>
            <a:pPr>
              <a:buFont typeface="Arial"/>
              <a:buChar char="•"/>
            </a:pPr>
            <a:r>
              <a:rPr lang="en-US" sz="1600" dirty="0" smtClean="0"/>
              <a:t>How will your wife/ child/ dog know things are better?</a:t>
            </a:r>
          </a:p>
          <a:p>
            <a:pPr>
              <a:buFont typeface="Arial"/>
              <a:buChar char="•"/>
            </a:pPr>
            <a:r>
              <a:rPr lang="en-US" sz="1600" dirty="0" smtClean="0"/>
              <a:t>Even before you got here today, what improvements had you noticed?</a:t>
            </a:r>
          </a:p>
          <a:p>
            <a:pPr>
              <a:buFont typeface="Arial"/>
              <a:buChar char="•"/>
            </a:pPr>
            <a:r>
              <a:rPr lang="en-US" sz="1600" dirty="0" smtClean="0"/>
              <a:t>What</a:t>
            </a:r>
            <a:r>
              <a:rPr lang="fr-FR" sz="1600" dirty="0" smtClean="0"/>
              <a:t>’</a:t>
            </a:r>
            <a:r>
              <a:rPr lang="en-US" sz="1600" dirty="0" smtClean="0"/>
              <a:t>s better since we last met?</a:t>
            </a:r>
            <a:endParaRPr lang="en-US" sz="1600" dirty="0"/>
          </a:p>
        </p:txBody>
      </p:sp>
      <p:sp>
        <p:nvSpPr>
          <p:cNvPr id="2" name="Title 1"/>
          <p:cNvSpPr>
            <a:spLocks noGrp="1"/>
          </p:cNvSpPr>
          <p:nvPr>
            <p:ph type="title" idx="4294967295"/>
          </p:nvPr>
        </p:nvSpPr>
        <p:spPr>
          <a:xfrm>
            <a:off x="0" y="792286"/>
            <a:ext cx="7716838" cy="1447800"/>
          </a:xfrm>
        </p:spPr>
        <p:txBody>
          <a:bodyPr/>
          <a:lstStyle/>
          <a:p>
            <a:r>
              <a:rPr lang="en-US" dirty="0" smtClean="0"/>
              <a:t>	Questions</a:t>
            </a:r>
            <a:endParaRPr lang="en-US" dirty="0"/>
          </a:p>
        </p:txBody>
      </p:sp>
      <p:sp>
        <p:nvSpPr>
          <p:cNvPr id="10" name="TextBox 9"/>
          <p:cNvSpPr txBox="1"/>
          <p:nvPr/>
        </p:nvSpPr>
        <p:spPr>
          <a:xfrm>
            <a:off x="6282903" y="6491287"/>
            <a:ext cx="2710999" cy="261610"/>
          </a:xfrm>
          <a:prstGeom prst="rect">
            <a:avLst/>
          </a:prstGeom>
          <a:noFill/>
        </p:spPr>
        <p:txBody>
          <a:bodyPr wrap="none" rtlCol="0">
            <a:spAutoFit/>
          </a:bodyPr>
          <a:lstStyle/>
          <a:p>
            <a:r>
              <a:rPr lang="en-US" sz="1100" dirty="0" err="1" smtClean="0">
                <a:solidFill>
                  <a:srgbClr val="FFFFFF"/>
                </a:solidFill>
              </a:rPr>
              <a:t>Blayney</a:t>
            </a:r>
            <a:r>
              <a:rPr lang="en-US" sz="1100" dirty="0" smtClean="0">
                <a:solidFill>
                  <a:srgbClr val="FFFFFF"/>
                </a:solidFill>
              </a:rPr>
              <a:t> et al, Clinical Medicine, 2014</a:t>
            </a:r>
            <a:endParaRPr lang="en-US" sz="1100" dirty="0">
              <a:solidFill>
                <a:srgbClr val="FFFFFF"/>
              </a:solidFill>
            </a:endParaRPr>
          </a:p>
        </p:txBody>
      </p:sp>
    </p:spTree>
    <p:extLst>
      <p:ext uri="{BB962C8B-B14F-4D97-AF65-F5344CB8AC3E}">
        <p14:creationId xmlns:p14="http://schemas.microsoft.com/office/powerpoint/2010/main" val="23166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5" name="Content Placeholder 4"/>
          <p:cNvSpPr>
            <a:spLocks noGrp="1"/>
          </p:cNvSpPr>
          <p:nvPr>
            <p:ph sz="half" idx="2"/>
          </p:nvPr>
        </p:nvSpPr>
        <p:spPr>
          <a:xfrm>
            <a:off x="712788" y="3167411"/>
            <a:ext cx="3468387" cy="405025"/>
          </a:xfrm>
        </p:spPr>
        <p:txBody>
          <a:bodyPr/>
          <a:lstStyle/>
          <a:p>
            <a:pPr marL="0" indent="0">
              <a:buNone/>
            </a:pPr>
            <a:r>
              <a:rPr lang="en-US" dirty="0" smtClean="0"/>
              <a:t>Do something different</a:t>
            </a:r>
            <a:endParaRPr lang="en-US" dirty="0"/>
          </a:p>
        </p:txBody>
      </p:sp>
      <p:sp>
        <p:nvSpPr>
          <p:cNvPr id="8" name="Content Placeholder 4"/>
          <p:cNvSpPr>
            <a:spLocks noGrp="1"/>
          </p:cNvSpPr>
          <p:nvPr>
            <p:ph sz="half" idx="2"/>
          </p:nvPr>
        </p:nvSpPr>
        <p:spPr>
          <a:xfrm>
            <a:off x="4181175" y="3156022"/>
            <a:ext cx="4593362" cy="752222"/>
          </a:xfrm>
        </p:spPr>
        <p:txBody>
          <a:bodyPr>
            <a:normAutofit/>
          </a:bodyPr>
          <a:lstStyle/>
          <a:p>
            <a:pPr marL="0" indent="0">
              <a:buNone/>
            </a:pPr>
            <a:r>
              <a:rPr lang="en-US" dirty="0" smtClean="0"/>
              <a:t>What will happen when you try …. to see if it helps?</a:t>
            </a:r>
          </a:p>
        </p:txBody>
      </p:sp>
      <p:sp>
        <p:nvSpPr>
          <p:cNvPr id="9" name="Content Placeholder 4"/>
          <p:cNvSpPr>
            <a:spLocks noGrp="1"/>
          </p:cNvSpPr>
          <p:nvPr>
            <p:ph sz="half" idx="2"/>
          </p:nvPr>
        </p:nvSpPr>
        <p:spPr>
          <a:xfrm>
            <a:off x="712788" y="4218490"/>
            <a:ext cx="3364415" cy="594272"/>
          </a:xfrm>
        </p:spPr>
        <p:txBody>
          <a:bodyPr>
            <a:normAutofit fontScale="92500" lnSpcReduction="10000"/>
          </a:bodyPr>
          <a:lstStyle/>
          <a:p>
            <a:pPr marL="0" indent="0">
              <a:buNone/>
            </a:pPr>
            <a:r>
              <a:rPr lang="en-US" dirty="0" smtClean="0"/>
              <a:t>Notice when you overcome a bad habit</a:t>
            </a:r>
            <a:endParaRPr lang="en-US" dirty="0"/>
          </a:p>
        </p:txBody>
      </p:sp>
      <p:sp>
        <p:nvSpPr>
          <p:cNvPr id="10" name="Content Placeholder 4"/>
          <p:cNvSpPr>
            <a:spLocks noGrp="1"/>
          </p:cNvSpPr>
          <p:nvPr>
            <p:ph sz="half" idx="2"/>
          </p:nvPr>
        </p:nvSpPr>
        <p:spPr>
          <a:xfrm>
            <a:off x="4233161" y="4218490"/>
            <a:ext cx="4593362" cy="752222"/>
          </a:xfrm>
        </p:spPr>
        <p:txBody>
          <a:bodyPr>
            <a:normAutofit fontScale="92500"/>
          </a:bodyPr>
          <a:lstStyle/>
          <a:p>
            <a:pPr marL="0" indent="0">
              <a:buNone/>
            </a:pPr>
            <a:r>
              <a:rPr lang="en-US" dirty="0" smtClean="0"/>
              <a:t>Notice what you did when you successfully overcame the urge to do that</a:t>
            </a:r>
          </a:p>
        </p:txBody>
      </p:sp>
      <p:sp>
        <p:nvSpPr>
          <p:cNvPr id="11" name="Content Placeholder 4"/>
          <p:cNvSpPr>
            <a:spLocks noGrp="1"/>
          </p:cNvSpPr>
          <p:nvPr>
            <p:ph sz="half" idx="2"/>
          </p:nvPr>
        </p:nvSpPr>
        <p:spPr>
          <a:xfrm>
            <a:off x="764774" y="5213722"/>
            <a:ext cx="3468387" cy="405025"/>
          </a:xfrm>
        </p:spPr>
        <p:txBody>
          <a:bodyPr/>
          <a:lstStyle/>
          <a:p>
            <a:pPr marL="0" indent="0">
              <a:buNone/>
            </a:pPr>
            <a:r>
              <a:rPr lang="en-US" dirty="0" smtClean="0"/>
              <a:t>Notice exceptions</a:t>
            </a:r>
            <a:endParaRPr lang="en-US" dirty="0"/>
          </a:p>
        </p:txBody>
      </p:sp>
      <p:sp>
        <p:nvSpPr>
          <p:cNvPr id="12" name="Content Placeholder 4"/>
          <p:cNvSpPr>
            <a:spLocks noGrp="1"/>
          </p:cNvSpPr>
          <p:nvPr>
            <p:ph sz="half" idx="2"/>
          </p:nvPr>
        </p:nvSpPr>
        <p:spPr>
          <a:xfrm>
            <a:off x="4233161" y="5202333"/>
            <a:ext cx="4593362" cy="752222"/>
          </a:xfrm>
        </p:spPr>
        <p:txBody>
          <a:bodyPr>
            <a:normAutofit/>
          </a:bodyPr>
          <a:lstStyle/>
          <a:p>
            <a:pPr marL="0" indent="0">
              <a:buNone/>
            </a:pPr>
            <a:r>
              <a:rPr lang="en-US" dirty="0" smtClean="0"/>
              <a:t>What’s different on an occasion when that problem seemed easier?</a:t>
            </a:r>
          </a:p>
        </p:txBody>
      </p:sp>
      <p:sp>
        <p:nvSpPr>
          <p:cNvPr id="13" name="TextBox 12"/>
          <p:cNvSpPr txBox="1"/>
          <p:nvPr/>
        </p:nvSpPr>
        <p:spPr>
          <a:xfrm>
            <a:off x="6282903" y="6491287"/>
            <a:ext cx="2710999" cy="261610"/>
          </a:xfrm>
          <a:prstGeom prst="rect">
            <a:avLst/>
          </a:prstGeom>
          <a:noFill/>
        </p:spPr>
        <p:txBody>
          <a:bodyPr wrap="none" rtlCol="0">
            <a:spAutoFit/>
          </a:bodyPr>
          <a:lstStyle/>
          <a:p>
            <a:r>
              <a:rPr lang="en-US" sz="1100" dirty="0" err="1" smtClean="0">
                <a:solidFill>
                  <a:srgbClr val="FFFFFF"/>
                </a:solidFill>
              </a:rPr>
              <a:t>Blayney</a:t>
            </a:r>
            <a:r>
              <a:rPr lang="en-US" sz="1100" dirty="0" smtClean="0">
                <a:solidFill>
                  <a:srgbClr val="FFFFFF"/>
                </a:solidFill>
              </a:rPr>
              <a:t> et al, Clinical Medicine, 2014</a:t>
            </a:r>
            <a:endParaRPr lang="en-US" sz="1100" dirty="0">
              <a:solidFill>
                <a:srgbClr val="FFFFFF"/>
              </a:solidFill>
            </a:endParaRPr>
          </a:p>
        </p:txBody>
      </p:sp>
    </p:spTree>
    <p:extLst>
      <p:ext uri="{BB962C8B-B14F-4D97-AF65-F5344CB8AC3E}">
        <p14:creationId xmlns:p14="http://schemas.microsoft.com/office/powerpoint/2010/main" val="32717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Attitudes</a:t>
            </a:r>
            <a:endParaRPr lang="en-US" dirty="0"/>
          </a:p>
        </p:txBody>
      </p:sp>
      <p:sp>
        <p:nvSpPr>
          <p:cNvPr id="5" name="Content Placeholder 4"/>
          <p:cNvSpPr>
            <a:spLocks noGrp="1"/>
          </p:cNvSpPr>
          <p:nvPr>
            <p:ph sz="half" idx="2"/>
          </p:nvPr>
        </p:nvSpPr>
        <p:spPr>
          <a:xfrm>
            <a:off x="712788" y="3167411"/>
            <a:ext cx="3468387" cy="405025"/>
          </a:xfrm>
        </p:spPr>
        <p:txBody>
          <a:bodyPr/>
          <a:lstStyle/>
          <a:p>
            <a:pPr marL="0" indent="0">
              <a:buNone/>
            </a:pPr>
            <a:r>
              <a:rPr lang="en-US" dirty="0" smtClean="0"/>
              <a:t>Listen with a constructive ear</a:t>
            </a:r>
            <a:endParaRPr lang="en-US" dirty="0"/>
          </a:p>
        </p:txBody>
      </p:sp>
      <p:sp>
        <p:nvSpPr>
          <p:cNvPr id="8" name="Content Placeholder 4"/>
          <p:cNvSpPr>
            <a:spLocks noGrp="1"/>
          </p:cNvSpPr>
          <p:nvPr>
            <p:ph sz="half" idx="2"/>
          </p:nvPr>
        </p:nvSpPr>
        <p:spPr>
          <a:xfrm>
            <a:off x="4181175" y="3156022"/>
            <a:ext cx="4593362" cy="752222"/>
          </a:xfrm>
        </p:spPr>
        <p:txBody>
          <a:bodyPr>
            <a:normAutofit/>
          </a:bodyPr>
          <a:lstStyle/>
          <a:p>
            <a:pPr marL="0" indent="0">
              <a:buNone/>
            </a:pPr>
            <a:r>
              <a:rPr lang="en-US" dirty="0" smtClean="0"/>
              <a:t>Notice good intentions and effective use of resources</a:t>
            </a:r>
          </a:p>
        </p:txBody>
      </p:sp>
      <p:sp>
        <p:nvSpPr>
          <p:cNvPr id="9" name="Content Placeholder 4"/>
          <p:cNvSpPr>
            <a:spLocks noGrp="1"/>
          </p:cNvSpPr>
          <p:nvPr>
            <p:ph sz="half" idx="2"/>
          </p:nvPr>
        </p:nvSpPr>
        <p:spPr>
          <a:xfrm>
            <a:off x="712788" y="4218490"/>
            <a:ext cx="3364415" cy="594272"/>
          </a:xfrm>
        </p:spPr>
        <p:txBody>
          <a:bodyPr>
            <a:normAutofit/>
          </a:bodyPr>
          <a:lstStyle/>
          <a:p>
            <a:pPr marL="0" indent="0">
              <a:buNone/>
            </a:pPr>
            <a:r>
              <a:rPr lang="en-US" dirty="0" smtClean="0"/>
              <a:t>Redefine stability as change</a:t>
            </a:r>
            <a:endParaRPr lang="en-US" dirty="0"/>
          </a:p>
        </p:txBody>
      </p:sp>
      <p:sp>
        <p:nvSpPr>
          <p:cNvPr id="10" name="Content Placeholder 4"/>
          <p:cNvSpPr>
            <a:spLocks noGrp="1"/>
          </p:cNvSpPr>
          <p:nvPr>
            <p:ph sz="half" idx="2"/>
          </p:nvPr>
        </p:nvSpPr>
        <p:spPr>
          <a:xfrm>
            <a:off x="4233161" y="4218490"/>
            <a:ext cx="4593362" cy="752222"/>
          </a:xfrm>
        </p:spPr>
        <p:txBody>
          <a:bodyPr>
            <a:normAutofit/>
          </a:bodyPr>
          <a:lstStyle/>
          <a:p>
            <a:pPr marL="0" indent="0">
              <a:buNone/>
            </a:pPr>
            <a:r>
              <a:rPr lang="en-US" dirty="0" smtClean="0"/>
              <a:t>Identify the skills active when adapting to remain stable in a difficult situation</a:t>
            </a:r>
          </a:p>
        </p:txBody>
      </p:sp>
      <p:sp>
        <p:nvSpPr>
          <p:cNvPr id="11" name="Content Placeholder 4"/>
          <p:cNvSpPr>
            <a:spLocks noGrp="1"/>
          </p:cNvSpPr>
          <p:nvPr>
            <p:ph sz="half" idx="2"/>
          </p:nvPr>
        </p:nvSpPr>
        <p:spPr>
          <a:xfrm>
            <a:off x="764774" y="5213722"/>
            <a:ext cx="3468387" cy="405025"/>
          </a:xfrm>
        </p:spPr>
        <p:txBody>
          <a:bodyPr/>
          <a:lstStyle/>
          <a:p>
            <a:pPr marL="0" indent="0">
              <a:buNone/>
            </a:pPr>
            <a:r>
              <a:rPr lang="en-US" dirty="0" smtClean="0"/>
              <a:t>Assume that you do not know</a:t>
            </a:r>
            <a:endParaRPr lang="en-US" dirty="0"/>
          </a:p>
        </p:txBody>
      </p:sp>
      <p:sp>
        <p:nvSpPr>
          <p:cNvPr id="12" name="Content Placeholder 4"/>
          <p:cNvSpPr>
            <a:spLocks noGrp="1"/>
          </p:cNvSpPr>
          <p:nvPr>
            <p:ph sz="half" idx="2"/>
          </p:nvPr>
        </p:nvSpPr>
        <p:spPr>
          <a:xfrm>
            <a:off x="4233161" y="5202333"/>
            <a:ext cx="4593362" cy="752222"/>
          </a:xfrm>
        </p:spPr>
        <p:txBody>
          <a:bodyPr>
            <a:normAutofit/>
          </a:bodyPr>
          <a:lstStyle/>
          <a:p>
            <a:pPr marL="0" indent="0">
              <a:buNone/>
            </a:pPr>
            <a:r>
              <a:rPr lang="en-US" dirty="0" smtClean="0"/>
              <a:t>Avoid making assumptions and let the patient find the answer</a:t>
            </a:r>
          </a:p>
        </p:txBody>
      </p:sp>
      <p:sp>
        <p:nvSpPr>
          <p:cNvPr id="13" name="Content Placeholder 4"/>
          <p:cNvSpPr>
            <a:spLocks noGrp="1"/>
          </p:cNvSpPr>
          <p:nvPr>
            <p:ph sz="half" idx="2"/>
          </p:nvPr>
        </p:nvSpPr>
        <p:spPr>
          <a:xfrm>
            <a:off x="712788" y="5988018"/>
            <a:ext cx="3468387" cy="681519"/>
          </a:xfrm>
        </p:spPr>
        <p:txBody>
          <a:bodyPr>
            <a:normAutofit/>
          </a:bodyPr>
          <a:lstStyle/>
          <a:p>
            <a:pPr marL="0" indent="0">
              <a:buNone/>
            </a:pPr>
            <a:r>
              <a:rPr lang="en-US" dirty="0" smtClean="0"/>
              <a:t>Predict that positive change will happen</a:t>
            </a:r>
            <a:endParaRPr lang="en-US" dirty="0"/>
          </a:p>
        </p:txBody>
      </p:sp>
      <p:sp>
        <p:nvSpPr>
          <p:cNvPr id="14" name="Content Placeholder 4"/>
          <p:cNvSpPr>
            <a:spLocks noGrp="1"/>
          </p:cNvSpPr>
          <p:nvPr>
            <p:ph sz="half" idx="2"/>
          </p:nvPr>
        </p:nvSpPr>
        <p:spPr>
          <a:xfrm>
            <a:off x="4181175" y="5976629"/>
            <a:ext cx="4593362" cy="752222"/>
          </a:xfrm>
        </p:spPr>
        <p:txBody>
          <a:bodyPr>
            <a:normAutofit/>
          </a:bodyPr>
          <a:lstStyle/>
          <a:p>
            <a:pPr marL="0" indent="0">
              <a:buNone/>
            </a:pPr>
            <a:r>
              <a:rPr lang="en-US" dirty="0" smtClean="0"/>
              <a:t>Reinforce by using </a:t>
            </a:r>
            <a:r>
              <a:rPr lang="en-US" i="1" dirty="0" smtClean="0"/>
              <a:t>when</a:t>
            </a:r>
            <a:r>
              <a:rPr lang="en-US" dirty="0" smtClean="0"/>
              <a:t> rather than </a:t>
            </a:r>
            <a:r>
              <a:rPr lang="en-US" i="1" dirty="0" smtClean="0"/>
              <a:t>if</a:t>
            </a:r>
            <a:r>
              <a:rPr lang="en-US" dirty="0" smtClean="0"/>
              <a:t>, or </a:t>
            </a:r>
            <a:r>
              <a:rPr lang="en-US" i="1" dirty="0" smtClean="0"/>
              <a:t>will</a:t>
            </a:r>
            <a:r>
              <a:rPr lang="en-US" dirty="0" smtClean="0"/>
              <a:t> rather than </a:t>
            </a:r>
            <a:r>
              <a:rPr lang="en-US" i="1" dirty="0" smtClean="0"/>
              <a:t>might</a:t>
            </a:r>
            <a:endParaRPr lang="en-US" dirty="0" smtClean="0"/>
          </a:p>
        </p:txBody>
      </p:sp>
      <p:sp>
        <p:nvSpPr>
          <p:cNvPr id="15" name="TextBox 14"/>
          <p:cNvSpPr txBox="1"/>
          <p:nvPr/>
        </p:nvSpPr>
        <p:spPr>
          <a:xfrm>
            <a:off x="6282903" y="6491287"/>
            <a:ext cx="2710999" cy="261610"/>
          </a:xfrm>
          <a:prstGeom prst="rect">
            <a:avLst/>
          </a:prstGeom>
          <a:noFill/>
        </p:spPr>
        <p:txBody>
          <a:bodyPr wrap="none" rtlCol="0">
            <a:spAutoFit/>
          </a:bodyPr>
          <a:lstStyle/>
          <a:p>
            <a:r>
              <a:rPr lang="en-US" sz="1100" dirty="0" err="1" smtClean="0">
                <a:solidFill>
                  <a:srgbClr val="FFFFFF"/>
                </a:solidFill>
              </a:rPr>
              <a:t>Blayney</a:t>
            </a:r>
            <a:r>
              <a:rPr lang="en-US" sz="1100" dirty="0" smtClean="0">
                <a:solidFill>
                  <a:srgbClr val="FFFFFF"/>
                </a:solidFill>
              </a:rPr>
              <a:t> et al, Clinical Medicine, 2014</a:t>
            </a:r>
            <a:endParaRPr lang="en-US" sz="1100" dirty="0">
              <a:solidFill>
                <a:srgbClr val="FFFFFF"/>
              </a:solidFill>
            </a:endParaRPr>
          </a:p>
        </p:txBody>
      </p:sp>
    </p:spTree>
    <p:extLst>
      <p:ext uri="{BB962C8B-B14F-4D97-AF65-F5344CB8AC3E}">
        <p14:creationId xmlns:p14="http://schemas.microsoft.com/office/powerpoint/2010/main" val="36899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2" grpId="0" build="p"/>
      <p:bldP spid="13" grpId="0" build="p"/>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87" y="1488417"/>
            <a:ext cx="8229600" cy="1143000"/>
          </a:xfrm>
        </p:spPr>
        <p:txBody>
          <a:bodyPr>
            <a:normAutofit fontScale="90000"/>
          </a:bodyPr>
          <a:lstStyle/>
          <a:p>
            <a:r>
              <a:rPr lang="en-US" dirty="0" smtClean="0"/>
              <a:t>10 Top Tips for Developing Resilience</a:t>
            </a:r>
            <a:endParaRPr lang="en-US" dirty="0"/>
          </a:p>
        </p:txBody>
      </p:sp>
      <p:sp>
        <p:nvSpPr>
          <p:cNvPr id="3" name="Content Placeholder 2"/>
          <p:cNvSpPr>
            <a:spLocks noGrp="1"/>
          </p:cNvSpPr>
          <p:nvPr>
            <p:ph idx="1"/>
          </p:nvPr>
        </p:nvSpPr>
        <p:spPr>
          <a:xfrm>
            <a:off x="328763" y="3077505"/>
            <a:ext cx="8510437" cy="2969110"/>
          </a:xfrm>
        </p:spPr>
        <p:txBody>
          <a:bodyPr numCol="2">
            <a:normAutofit fontScale="85000" lnSpcReduction="20000"/>
          </a:bodyPr>
          <a:lstStyle/>
          <a:p>
            <a:pPr marL="628650" indent="-628650">
              <a:buFont typeface="+mj-lt"/>
              <a:buAutoNum type="arabicPeriod"/>
            </a:pPr>
            <a:r>
              <a:rPr lang="en-US" sz="2800" dirty="0" smtClean="0">
                <a:solidFill>
                  <a:srgbClr val="FFFFFF"/>
                </a:solidFill>
              </a:rPr>
              <a:t>Keep a rational mindset</a:t>
            </a:r>
          </a:p>
          <a:p>
            <a:pPr marL="628650" indent="-628650">
              <a:buFont typeface="+mj-lt"/>
              <a:buAutoNum type="arabicPeriod"/>
            </a:pPr>
            <a:r>
              <a:rPr lang="en-US" sz="2800" dirty="0" smtClean="0">
                <a:solidFill>
                  <a:srgbClr val="FFFFFF"/>
                </a:solidFill>
              </a:rPr>
              <a:t>Get a mentor/coach</a:t>
            </a:r>
          </a:p>
          <a:p>
            <a:pPr marL="628650" indent="-628650">
              <a:buFont typeface="+mj-lt"/>
              <a:buAutoNum type="arabicPeriod"/>
            </a:pPr>
            <a:r>
              <a:rPr lang="en-US" sz="2800" dirty="0" smtClean="0">
                <a:solidFill>
                  <a:srgbClr val="FFFFFF"/>
                </a:solidFill>
              </a:rPr>
              <a:t>Learn your blind spots</a:t>
            </a:r>
          </a:p>
          <a:p>
            <a:pPr marL="628650" indent="-628650">
              <a:buFont typeface="+mj-lt"/>
              <a:buAutoNum type="arabicPeriod"/>
            </a:pPr>
            <a:r>
              <a:rPr lang="en-US" sz="2800" dirty="0" smtClean="0">
                <a:solidFill>
                  <a:srgbClr val="FFFFFF"/>
                </a:solidFill>
              </a:rPr>
              <a:t>Give yourself a break</a:t>
            </a:r>
          </a:p>
          <a:p>
            <a:pPr marL="628650" indent="-628650">
              <a:buFont typeface="+mj-lt"/>
              <a:buAutoNum type="arabicPeriod"/>
            </a:pPr>
            <a:r>
              <a:rPr lang="en-US" sz="2800" dirty="0" smtClean="0">
                <a:solidFill>
                  <a:srgbClr val="FFFFFF"/>
                </a:solidFill>
              </a:rPr>
              <a:t>Ask for help       </a:t>
            </a:r>
          </a:p>
          <a:p>
            <a:pPr marL="628650" indent="-628650">
              <a:buFont typeface="+mj-lt"/>
              <a:buAutoNum type="arabicPeriod"/>
            </a:pPr>
            <a:r>
              <a:rPr lang="en-US" sz="2800" dirty="0" smtClean="0">
                <a:solidFill>
                  <a:srgbClr val="FFFFFF"/>
                </a:solidFill>
              </a:rPr>
              <a:t>Take control</a:t>
            </a:r>
            <a:endParaRPr lang="en-US" sz="2800" dirty="0">
              <a:solidFill>
                <a:srgbClr val="FFFFFF"/>
              </a:solidFill>
            </a:endParaRPr>
          </a:p>
          <a:p>
            <a:pPr marL="628650" indent="-628650">
              <a:buFont typeface="+mj-lt"/>
              <a:buAutoNum type="arabicPeriod"/>
            </a:pPr>
            <a:r>
              <a:rPr lang="en-US" sz="2800" dirty="0">
                <a:solidFill>
                  <a:srgbClr val="FFFFFF"/>
                </a:solidFill>
              </a:rPr>
              <a:t>Manage stress</a:t>
            </a:r>
          </a:p>
          <a:p>
            <a:pPr marL="628650" indent="-628650">
              <a:buFont typeface="+mj-lt"/>
              <a:buAutoNum type="arabicPeriod"/>
            </a:pPr>
            <a:r>
              <a:rPr lang="en-US" sz="2800" dirty="0">
                <a:solidFill>
                  <a:srgbClr val="FFFFFF"/>
                </a:solidFill>
              </a:rPr>
              <a:t>Get fit</a:t>
            </a:r>
          </a:p>
          <a:p>
            <a:pPr marL="628650" indent="-628650">
              <a:buFont typeface="+mj-lt"/>
              <a:buAutoNum type="arabicPeriod"/>
            </a:pPr>
            <a:r>
              <a:rPr lang="en-US" sz="2800" dirty="0">
                <a:solidFill>
                  <a:srgbClr val="FFFFFF"/>
                </a:solidFill>
              </a:rPr>
              <a:t>Be mindful</a:t>
            </a:r>
          </a:p>
          <a:p>
            <a:pPr marL="628650" indent="-628650">
              <a:buFont typeface="+mj-lt"/>
              <a:buAutoNum type="arabicPeriod"/>
            </a:pPr>
            <a:r>
              <a:rPr lang="en-US" sz="2800" dirty="0">
                <a:solidFill>
                  <a:srgbClr val="FFFFFF"/>
                </a:solidFill>
              </a:rPr>
              <a:t>Help others</a:t>
            </a:r>
          </a:p>
          <a:p>
            <a:pPr marL="628650" indent="-628650"/>
            <a:endParaRPr lang="en-US" sz="2800" dirty="0" smtClean="0">
              <a:solidFill>
                <a:srgbClr val="FFFFFF"/>
              </a:solidFill>
            </a:endParaRPr>
          </a:p>
        </p:txBody>
      </p:sp>
      <p:sp>
        <p:nvSpPr>
          <p:cNvPr id="5" name="Rectangle 4"/>
          <p:cNvSpPr/>
          <p:nvPr/>
        </p:nvSpPr>
        <p:spPr>
          <a:xfrm rot="20611547">
            <a:off x="5484939" y="5583812"/>
            <a:ext cx="3172663" cy="584775"/>
          </a:xfrm>
          <a:prstGeom prst="rect">
            <a:avLst/>
          </a:prstGeom>
        </p:spPr>
        <p:txBody>
          <a:bodyPr wrap="none">
            <a:spAutoFit/>
          </a:bodyPr>
          <a:lstStyle/>
          <a:p>
            <a:r>
              <a:rPr lang="en-US" sz="3200" dirty="0">
                <a:solidFill>
                  <a:schemeClr val="tx2"/>
                </a:solidFill>
              </a:rPr>
              <a:t>And </a:t>
            </a:r>
            <a:r>
              <a:rPr lang="en-US" sz="3200" dirty="0" smtClean="0">
                <a:solidFill>
                  <a:schemeClr val="tx2"/>
                </a:solidFill>
              </a:rPr>
              <a:t>……………?</a:t>
            </a:r>
            <a:endParaRPr lang="en-US" sz="3200" dirty="0">
              <a:solidFill>
                <a:schemeClr val="tx2"/>
              </a:solidFill>
            </a:endParaRPr>
          </a:p>
        </p:txBody>
      </p:sp>
    </p:spTree>
    <p:extLst>
      <p:ext uri="{BB962C8B-B14F-4D97-AF65-F5344CB8AC3E}">
        <p14:creationId xmlns:p14="http://schemas.microsoft.com/office/powerpoint/2010/main" val="3166872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Recommended reading</a:t>
            </a:r>
            <a:endParaRPr lang="en-US" dirty="0"/>
          </a:p>
        </p:txBody>
      </p:sp>
      <p:sp>
        <p:nvSpPr>
          <p:cNvPr id="3" name="Content Placeholder 2"/>
          <p:cNvSpPr>
            <a:spLocks noGrp="1"/>
          </p:cNvSpPr>
          <p:nvPr>
            <p:ph idx="1"/>
          </p:nvPr>
        </p:nvSpPr>
        <p:spPr>
          <a:xfrm>
            <a:off x="345801" y="2891328"/>
            <a:ext cx="8185150" cy="3966672"/>
          </a:xfrm>
        </p:spPr>
        <p:txBody>
          <a:bodyPr>
            <a:normAutofit fontScale="47500" lnSpcReduction="20000"/>
          </a:bodyPr>
          <a:lstStyle/>
          <a:p>
            <a:pPr marL="0" indent="0" algn="just">
              <a:buNone/>
            </a:pPr>
            <a:r>
              <a:rPr lang="en-US" u="sng" dirty="0" smtClean="0">
                <a:solidFill>
                  <a:srgbClr val="FBAB62"/>
                </a:solidFill>
                <a:latin typeface="+mj-lt"/>
              </a:rPr>
              <a:t>Doug </a:t>
            </a:r>
            <a:r>
              <a:rPr lang="en-US" u="sng" dirty="0" err="1" smtClean="0">
                <a:solidFill>
                  <a:srgbClr val="FBAB62"/>
                </a:solidFill>
                <a:latin typeface="+mj-lt"/>
              </a:rPr>
              <a:t>Strycharczyk</a:t>
            </a:r>
            <a:r>
              <a:rPr lang="en-US" u="sng" dirty="0" smtClean="0">
                <a:solidFill>
                  <a:srgbClr val="FBAB62"/>
                </a:solidFill>
                <a:latin typeface="+mj-lt"/>
              </a:rPr>
              <a:t> on Mental </a:t>
            </a:r>
            <a:r>
              <a:rPr lang="en-US" u="sng" dirty="0">
                <a:solidFill>
                  <a:srgbClr val="FBAB62"/>
                </a:solidFill>
                <a:latin typeface="+mj-lt"/>
              </a:rPr>
              <a:t>Toughness: </a:t>
            </a:r>
            <a:endParaRPr lang="en-US" u="sng" dirty="0" smtClean="0">
              <a:solidFill>
                <a:srgbClr val="FBAB62"/>
              </a:solidFill>
              <a:latin typeface="+mj-lt"/>
            </a:endParaRPr>
          </a:p>
          <a:p>
            <a:pPr marL="0" indent="0" algn="just">
              <a:buNone/>
            </a:pPr>
            <a:r>
              <a:rPr lang="en-US" dirty="0" smtClean="0">
                <a:latin typeface="+mj-lt"/>
                <a:hlinkClick r:id="rId3"/>
              </a:rPr>
              <a:t>http</a:t>
            </a:r>
            <a:r>
              <a:rPr lang="en-US" dirty="0">
                <a:latin typeface="+mj-lt"/>
                <a:hlinkClick r:id="rId3"/>
              </a:rPr>
              <a:t>://www.amazon.co.uk/Developing-Mental-Toughness-Improving-Performance/dp/0749463775/ref=sr_1_2?ie=UTF8&amp;qid=1384186097&amp;sr=8-2&amp;keywords=mental+</a:t>
            </a:r>
            <a:r>
              <a:rPr lang="en-US" dirty="0" smtClean="0">
                <a:latin typeface="+mj-lt"/>
                <a:hlinkClick r:id="rId3"/>
              </a:rPr>
              <a:t>toughness</a:t>
            </a:r>
            <a:endParaRPr lang="en-US" dirty="0" smtClean="0">
              <a:latin typeface="+mj-lt"/>
            </a:endParaRPr>
          </a:p>
          <a:p>
            <a:pPr marL="0" indent="0" algn="just">
              <a:buNone/>
            </a:pPr>
            <a:r>
              <a:rPr lang="en-US" dirty="0" err="1" smtClean="0">
                <a:solidFill>
                  <a:srgbClr val="FBAB62"/>
                </a:solidFill>
                <a:latin typeface="+mj-lt"/>
              </a:rPr>
              <a:t>Liggy</a:t>
            </a:r>
            <a:r>
              <a:rPr lang="en-US" dirty="0" smtClean="0">
                <a:solidFill>
                  <a:srgbClr val="FBAB62"/>
                </a:solidFill>
                <a:latin typeface="+mj-lt"/>
              </a:rPr>
              <a:t> Webb’s </a:t>
            </a:r>
            <a:r>
              <a:rPr lang="en-US" dirty="0">
                <a:solidFill>
                  <a:srgbClr val="FBAB62"/>
                </a:solidFill>
                <a:latin typeface="+mj-lt"/>
              </a:rPr>
              <a:t>new </a:t>
            </a:r>
            <a:r>
              <a:rPr lang="en-US" dirty="0" smtClean="0">
                <a:solidFill>
                  <a:srgbClr val="FBAB62"/>
                </a:solidFill>
                <a:latin typeface="+mj-lt"/>
              </a:rPr>
              <a:t>book (2013)</a:t>
            </a:r>
          </a:p>
          <a:p>
            <a:pPr marL="0" indent="0" algn="just">
              <a:buNone/>
            </a:pPr>
            <a:r>
              <a:rPr lang="en-US" dirty="0" smtClean="0">
                <a:latin typeface="+mj-lt"/>
                <a:hlinkClick r:id="rId4"/>
              </a:rPr>
              <a:t>http</a:t>
            </a:r>
            <a:r>
              <a:rPr lang="en-US" dirty="0">
                <a:latin typeface="+mj-lt"/>
                <a:hlinkClick r:id="rId4"/>
              </a:rPr>
              <a:t>://www.amazon.co.uk/Resilience-Everything-Around-Keeps-Changing/dp/0857083872/ref=sr_1_fkmr0_1?ie=UTF8&amp;qid=1384186146&amp;sr=8-1-fkmr0&amp;keywords=noonan+</a:t>
            </a:r>
            <a:r>
              <a:rPr lang="en-US" dirty="0" smtClean="0">
                <a:latin typeface="+mj-lt"/>
                <a:hlinkClick r:id="rId4"/>
              </a:rPr>
              <a:t>resilience</a:t>
            </a:r>
            <a:endParaRPr lang="en-US" dirty="0" smtClean="0">
              <a:latin typeface="+mj-lt"/>
            </a:endParaRPr>
          </a:p>
          <a:p>
            <a:pPr marL="0" indent="0" algn="just">
              <a:buNone/>
            </a:pPr>
            <a:r>
              <a:rPr lang="en-US" dirty="0" smtClean="0">
                <a:solidFill>
                  <a:srgbClr val="FBAB62"/>
                </a:solidFill>
                <a:latin typeface="+mj-lt"/>
              </a:rPr>
              <a:t>Nicholson and Clarke’s well-received book:</a:t>
            </a:r>
          </a:p>
          <a:p>
            <a:pPr marL="0" indent="0" algn="just">
              <a:buNone/>
            </a:pPr>
            <a:r>
              <a:rPr lang="en-US" dirty="0" smtClean="0">
                <a:latin typeface="+mj-lt"/>
                <a:hlinkClick r:id="rId5"/>
              </a:rPr>
              <a:t>http</a:t>
            </a:r>
            <a:r>
              <a:rPr lang="en-US" dirty="0">
                <a:latin typeface="+mj-lt"/>
                <a:hlinkClick r:id="rId5"/>
              </a:rPr>
              <a:t>://www.amazon.co.uk/Resilience-Bounce-back-whatever-throws/dp/1854585444/ref=sr_1_1?ie=UTF8&amp;qid=1384186224&amp;sr=8-1&amp;keywords=clark+</a:t>
            </a:r>
            <a:r>
              <a:rPr lang="en-US" dirty="0" smtClean="0">
                <a:latin typeface="+mj-lt"/>
                <a:hlinkClick r:id="rId5"/>
              </a:rPr>
              <a:t>resilience</a:t>
            </a:r>
            <a:endParaRPr lang="en-US" dirty="0" smtClean="0">
              <a:latin typeface="+mj-lt"/>
            </a:endParaRPr>
          </a:p>
          <a:p>
            <a:pPr marL="0" indent="0" algn="just">
              <a:buNone/>
            </a:pPr>
            <a:r>
              <a:rPr lang="en-US" dirty="0">
                <a:solidFill>
                  <a:srgbClr val="FBAB62"/>
                </a:solidFill>
                <a:latin typeface="+mj-lt"/>
              </a:rPr>
              <a:t>T</a:t>
            </a:r>
            <a:r>
              <a:rPr lang="en-US" dirty="0" smtClean="0">
                <a:solidFill>
                  <a:srgbClr val="FBAB62"/>
                </a:solidFill>
                <a:latin typeface="+mj-lt"/>
              </a:rPr>
              <a:t>he CBT/REBT-focused approach to resilience</a:t>
            </a:r>
          </a:p>
          <a:p>
            <a:pPr marL="0" indent="0" algn="just">
              <a:buNone/>
            </a:pPr>
            <a:r>
              <a:rPr lang="en-US" dirty="0" smtClean="0">
                <a:solidFill>
                  <a:schemeClr val="accent1">
                    <a:lumMod val="60000"/>
                    <a:lumOff val="40000"/>
                  </a:schemeClr>
                </a:solidFill>
                <a:latin typeface="+mj-lt"/>
                <a:hlinkClick r:id="rId6"/>
              </a:rPr>
              <a:t>http</a:t>
            </a:r>
            <a:r>
              <a:rPr lang="en-US" dirty="0">
                <a:solidFill>
                  <a:schemeClr val="accent1">
                    <a:lumMod val="60000"/>
                    <a:lumOff val="40000"/>
                  </a:schemeClr>
                </a:solidFill>
                <a:latin typeface="+mj-lt"/>
                <a:hlinkClick r:id="rId6"/>
              </a:rPr>
              <a:t>://www.amazon.co.uk/Developing-Resilience-Cognitive-Behavioural-Michael-</a:t>
            </a:r>
            <a:r>
              <a:rPr lang="en-US" dirty="0" smtClean="0">
                <a:solidFill>
                  <a:schemeClr val="accent1">
                    <a:lumMod val="60000"/>
                    <a:lumOff val="40000"/>
                  </a:schemeClr>
                </a:solidFill>
                <a:latin typeface="+mj-lt"/>
                <a:hlinkClick r:id="rId6"/>
              </a:rPr>
              <a:t>Neenan dp/041548068X</a:t>
            </a:r>
            <a:r>
              <a:rPr lang="en-US" dirty="0">
                <a:solidFill>
                  <a:schemeClr val="accent1">
                    <a:lumMod val="60000"/>
                    <a:lumOff val="40000"/>
                  </a:schemeClr>
                </a:solidFill>
                <a:latin typeface="+mj-lt"/>
                <a:hlinkClick r:id="rId6"/>
              </a:rPr>
              <a:t>/ref=sr_1_1?s=books&amp;ie=UTF8&amp;qid=1384186296&amp;sr=1-1&amp;keywords=neenan+</a:t>
            </a:r>
            <a:r>
              <a:rPr lang="en-US" dirty="0" smtClean="0">
                <a:solidFill>
                  <a:schemeClr val="accent1">
                    <a:lumMod val="60000"/>
                    <a:lumOff val="40000"/>
                  </a:schemeClr>
                </a:solidFill>
                <a:latin typeface="+mj-lt"/>
                <a:hlinkClick r:id="rId6"/>
              </a:rPr>
              <a:t>resilience</a:t>
            </a:r>
            <a:endParaRPr lang="en-US" dirty="0" smtClean="0">
              <a:solidFill>
                <a:schemeClr val="accent1">
                  <a:lumMod val="60000"/>
                  <a:lumOff val="40000"/>
                </a:schemeClr>
              </a:solidFill>
              <a:latin typeface="+mj-lt"/>
            </a:endParaRPr>
          </a:p>
          <a:p>
            <a:pPr algn="just"/>
            <a:endParaRPr lang="en-US" dirty="0">
              <a:solidFill>
                <a:schemeClr val="accent1">
                  <a:lumMod val="60000"/>
                  <a:lumOff val="40000"/>
                </a:schemeClr>
              </a:solidFill>
              <a:latin typeface="+mj-lt"/>
            </a:endParaRPr>
          </a:p>
        </p:txBody>
      </p:sp>
    </p:spTree>
    <p:extLst>
      <p:ext uri="{BB962C8B-B14F-4D97-AF65-F5344CB8AC3E}">
        <p14:creationId xmlns:p14="http://schemas.microsoft.com/office/powerpoint/2010/main" val="990041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59" y="1499466"/>
            <a:ext cx="8229600" cy="1143000"/>
          </a:xfrm>
        </p:spPr>
        <p:txBody>
          <a:bodyPr/>
          <a:lstStyle/>
          <a:p>
            <a:r>
              <a:rPr lang="en-US" dirty="0" smtClean="0"/>
              <a:t> Neuroscience</a:t>
            </a:r>
            <a:endParaRPr lang="en-US" dirty="0"/>
          </a:p>
        </p:txBody>
      </p:sp>
      <p:sp>
        <p:nvSpPr>
          <p:cNvPr id="3" name="Content Placeholder 2"/>
          <p:cNvSpPr>
            <a:spLocks noGrp="1"/>
          </p:cNvSpPr>
          <p:nvPr>
            <p:ph idx="1"/>
          </p:nvPr>
        </p:nvSpPr>
        <p:spPr>
          <a:xfrm>
            <a:off x="712788" y="3123548"/>
            <a:ext cx="7716838" cy="3388658"/>
          </a:xfrm>
        </p:spPr>
        <p:txBody>
          <a:bodyPr>
            <a:normAutofit fontScale="77500" lnSpcReduction="20000"/>
          </a:bodyPr>
          <a:lstStyle/>
          <a:p>
            <a:pPr marL="0" indent="0">
              <a:buNone/>
              <a:tabLst>
                <a:tab pos="533400" algn="l"/>
                <a:tab pos="1619250" algn="l"/>
              </a:tabLst>
            </a:pPr>
            <a:r>
              <a:rPr lang="en-US" sz="1800" dirty="0" smtClean="0"/>
              <a:t>Russo </a:t>
            </a:r>
            <a:r>
              <a:rPr lang="en-US" sz="1800" dirty="0"/>
              <a:t>et al. </a:t>
            </a:r>
            <a:r>
              <a:rPr lang="en-US" sz="1800" dirty="0" smtClean="0"/>
              <a:t>Neurobiology </a:t>
            </a:r>
            <a:r>
              <a:rPr lang="en-US" sz="1800" dirty="0"/>
              <a:t>of R</a:t>
            </a:r>
            <a:r>
              <a:rPr lang="en-US" sz="1800" dirty="0" smtClean="0"/>
              <a:t>esilience. Nature </a:t>
            </a:r>
            <a:r>
              <a:rPr lang="en-US" sz="1800" dirty="0"/>
              <a:t>Neuroscience 15, 1475–1484 (2012</a:t>
            </a:r>
            <a:r>
              <a:rPr lang="en-US" sz="1800" dirty="0" smtClean="0"/>
              <a:t>)</a:t>
            </a:r>
          </a:p>
          <a:p>
            <a:pPr marL="0" indent="0">
              <a:buNone/>
              <a:tabLst>
                <a:tab pos="533400" algn="l"/>
                <a:tab pos="1619250" algn="l"/>
              </a:tabLst>
            </a:pPr>
            <a:r>
              <a:rPr lang="en-US" sz="1800" dirty="0" err="1" smtClean="0"/>
              <a:t>Charney</a:t>
            </a:r>
            <a:r>
              <a:rPr lang="en-US" sz="1800" dirty="0" smtClean="0"/>
              <a:t>, D.S. Psychobiological mechanisms of resilience and vulnerability: implications for successful adaptation to extreme stress. Am. J. Psychiatry 161, 195–216 (2004) </a:t>
            </a:r>
          </a:p>
          <a:p>
            <a:pPr marL="0" indent="0">
              <a:buNone/>
              <a:tabLst>
                <a:tab pos="533400" algn="l"/>
                <a:tab pos="1619250" algn="l"/>
              </a:tabLst>
            </a:pPr>
            <a:r>
              <a:rPr lang="en-US" sz="1800" dirty="0" smtClean="0"/>
              <a:t>McEwen</a:t>
            </a:r>
            <a:r>
              <a:rPr lang="en-US" sz="1800" dirty="0"/>
              <a:t>, B.S., and </a:t>
            </a:r>
            <a:r>
              <a:rPr lang="en-US" sz="1800" dirty="0" err="1"/>
              <a:t>Gianaros</a:t>
            </a:r>
            <a:r>
              <a:rPr lang="en-US" sz="1800" dirty="0"/>
              <a:t>, P.J. (2011). Stress- and </a:t>
            </a:r>
            <a:r>
              <a:rPr lang="en-US" sz="1800" dirty="0" err="1"/>
              <a:t>allostasis</a:t>
            </a:r>
            <a:r>
              <a:rPr lang="en-US" sz="1800" dirty="0"/>
              <a:t>-induced brain plasticity. </a:t>
            </a:r>
            <a:r>
              <a:rPr lang="en-US" sz="1800" dirty="0" err="1"/>
              <a:t>Annu</a:t>
            </a:r>
            <a:r>
              <a:rPr lang="en-US" sz="1800" dirty="0"/>
              <a:t>. Rev. Med. </a:t>
            </a:r>
            <a:r>
              <a:rPr lang="en-US" sz="1800" i="1" dirty="0"/>
              <a:t>62</a:t>
            </a:r>
            <a:r>
              <a:rPr lang="en-US" sz="1800" dirty="0"/>
              <a:t>, 431–445. </a:t>
            </a:r>
            <a:endParaRPr lang="en-US" sz="1800" dirty="0" smtClean="0"/>
          </a:p>
          <a:p>
            <a:pPr marL="0" indent="0">
              <a:buNone/>
              <a:tabLst>
                <a:tab pos="533400" algn="l"/>
                <a:tab pos="1619250" algn="l"/>
              </a:tabLst>
            </a:pPr>
            <a:r>
              <a:rPr lang="en-US" sz="1800" dirty="0" err="1" smtClean="0"/>
              <a:t>Holzel</a:t>
            </a:r>
            <a:r>
              <a:rPr lang="en-US" sz="1800" dirty="0"/>
              <a:t>, B.K., </a:t>
            </a:r>
            <a:r>
              <a:rPr lang="en-US" sz="1800" dirty="0" err="1"/>
              <a:t>Carmody</a:t>
            </a:r>
            <a:r>
              <a:rPr lang="en-US" sz="1800" dirty="0"/>
              <a:t>, J., Evans, K.C., </a:t>
            </a:r>
            <a:r>
              <a:rPr lang="en-US" sz="1800" dirty="0" err="1"/>
              <a:t>Hoge</a:t>
            </a:r>
            <a:r>
              <a:rPr lang="en-US" sz="1800" dirty="0"/>
              <a:t>, E.A., </a:t>
            </a:r>
            <a:r>
              <a:rPr lang="en-US" sz="1800" dirty="0" err="1"/>
              <a:t>Dusek</a:t>
            </a:r>
            <a:r>
              <a:rPr lang="en-US" sz="1800" dirty="0"/>
              <a:t>, J.A., Morgan, L., Pitman, R.K., and Lazar, S.W. (2010). Stress reduction correlates with </a:t>
            </a:r>
            <a:r>
              <a:rPr lang="en-US" sz="1800" dirty="0" err="1"/>
              <a:t>struc</a:t>
            </a:r>
            <a:r>
              <a:rPr lang="en-US" sz="1800" dirty="0"/>
              <a:t>- </a:t>
            </a:r>
            <a:r>
              <a:rPr lang="en-US" sz="1800" dirty="0" err="1"/>
              <a:t>tural</a:t>
            </a:r>
            <a:r>
              <a:rPr lang="en-US" sz="1800" dirty="0"/>
              <a:t> changes in the amygdala. Soc. </a:t>
            </a:r>
            <a:r>
              <a:rPr lang="en-US" sz="1800" dirty="0" err="1"/>
              <a:t>Cogn</a:t>
            </a:r>
            <a:r>
              <a:rPr lang="en-US" sz="1800" dirty="0"/>
              <a:t>. Affect. </a:t>
            </a:r>
            <a:r>
              <a:rPr lang="en-US" sz="1800" dirty="0" err="1"/>
              <a:t>Neurosci</a:t>
            </a:r>
            <a:r>
              <a:rPr lang="en-US" sz="1800" dirty="0"/>
              <a:t>. </a:t>
            </a:r>
            <a:r>
              <a:rPr lang="en-US" sz="1800" i="1" dirty="0"/>
              <a:t>5</a:t>
            </a:r>
            <a:r>
              <a:rPr lang="en-US" sz="1800" dirty="0"/>
              <a:t>, 11–17 </a:t>
            </a:r>
            <a:endParaRPr lang="en-US" sz="1800" dirty="0" smtClean="0"/>
          </a:p>
          <a:p>
            <a:pPr marL="0" indent="0">
              <a:buNone/>
              <a:tabLst>
                <a:tab pos="533400" algn="l"/>
                <a:tab pos="1619250" algn="l"/>
              </a:tabLst>
            </a:pPr>
            <a:r>
              <a:rPr lang="en-US" sz="1800" dirty="0" err="1" smtClean="0"/>
              <a:t>Karatsoreos</a:t>
            </a:r>
            <a:r>
              <a:rPr lang="en-US" sz="1800" dirty="0"/>
              <a:t>, I.N., </a:t>
            </a:r>
            <a:r>
              <a:rPr lang="en-US" sz="1800" dirty="0" err="1"/>
              <a:t>Bhagat</a:t>
            </a:r>
            <a:r>
              <a:rPr lang="en-US" sz="1800" dirty="0"/>
              <a:t>, S., </a:t>
            </a:r>
            <a:r>
              <a:rPr lang="en-US" sz="1800" dirty="0" err="1"/>
              <a:t>Bloss</a:t>
            </a:r>
            <a:r>
              <a:rPr lang="en-US" sz="1800" dirty="0"/>
              <a:t>, E.B., Morrison, J.H., and McEwen, B.S. (2011). Disruption of circadian clocks has ramifications for metabolism, brain, and behavior. Proc. Natl. Acad. Sci. USA </a:t>
            </a:r>
            <a:r>
              <a:rPr lang="en-US" sz="1800" i="1" dirty="0"/>
              <a:t>108</a:t>
            </a:r>
            <a:r>
              <a:rPr lang="en-US" sz="1800" dirty="0"/>
              <a:t>, 1657–1662 </a:t>
            </a:r>
          </a:p>
          <a:p>
            <a:pPr>
              <a:tabLst>
                <a:tab pos="533400" algn="l"/>
                <a:tab pos="1619250" algn="l"/>
              </a:tabLst>
            </a:pPr>
            <a:endParaRPr lang="en-US" sz="1800" dirty="0"/>
          </a:p>
          <a:p>
            <a:pPr>
              <a:tabLst>
                <a:tab pos="533400" algn="l"/>
                <a:tab pos="1619250" algn="l"/>
              </a:tabLst>
            </a:pPr>
            <a:endParaRPr lang="en-US" dirty="0"/>
          </a:p>
          <a:p>
            <a:pPr>
              <a:tabLst>
                <a:tab pos="533400" algn="l"/>
                <a:tab pos="1619250" algn="l"/>
              </a:tabLst>
            </a:pPr>
            <a:endParaRPr lang="en-US" dirty="0"/>
          </a:p>
        </p:txBody>
      </p:sp>
    </p:spTree>
    <p:extLst>
      <p:ext uri="{BB962C8B-B14F-4D97-AF65-F5344CB8AC3E}">
        <p14:creationId xmlns:p14="http://schemas.microsoft.com/office/powerpoint/2010/main" val="1247732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3"/>
          <a:srcRect t="17059" b="17059"/>
          <a:stretch>
            <a:fillRect/>
          </a:stretch>
        </p:blipFill>
        <p:spPr/>
      </p:pic>
    </p:spTree>
    <p:extLst>
      <p:ext uri="{BB962C8B-B14F-4D97-AF65-F5344CB8AC3E}">
        <p14:creationId xmlns:p14="http://schemas.microsoft.com/office/powerpoint/2010/main" val="2029691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727965" y="4919448"/>
            <a:ext cx="6302412" cy="1850439"/>
          </a:xfrm>
        </p:spPr>
        <p:txBody>
          <a:bodyPr>
            <a:normAutofit/>
          </a:bodyPr>
          <a:lstStyle/>
          <a:p>
            <a:r>
              <a:rPr lang="en-US" dirty="0" smtClean="0"/>
              <a:t>Definitions &amp; terms: </a:t>
            </a:r>
          </a:p>
          <a:p>
            <a:endParaRPr lang="en-US" dirty="0"/>
          </a:p>
          <a:p>
            <a:endParaRPr lang="en-US" dirty="0" smtClean="0"/>
          </a:p>
          <a:p>
            <a:r>
              <a:rPr lang="en-US" sz="1800" dirty="0" smtClean="0"/>
              <a:t>*Thanks to Steve Blades for some slides</a:t>
            </a:r>
            <a:endParaRPr lang="en-US" sz="1800" dirty="0"/>
          </a:p>
        </p:txBody>
      </p:sp>
      <p:sp>
        <p:nvSpPr>
          <p:cNvPr id="6" name="Title 5"/>
          <p:cNvSpPr>
            <a:spLocks noGrp="1"/>
          </p:cNvSpPr>
          <p:nvPr>
            <p:ph type="title"/>
          </p:nvPr>
        </p:nvSpPr>
        <p:spPr/>
        <p:txBody>
          <a:bodyPr/>
          <a:lstStyle/>
          <a:p>
            <a:r>
              <a:rPr lang="en-US" dirty="0" smtClean="0"/>
              <a:t>MINI-DIDACTIC </a:t>
            </a:r>
            <a:endParaRPr lang="en-US" dirty="0"/>
          </a:p>
        </p:txBody>
      </p:sp>
    </p:spTree>
    <p:extLst>
      <p:ext uri="{BB962C8B-B14F-4D97-AF65-F5344CB8AC3E}">
        <p14:creationId xmlns:p14="http://schemas.microsoft.com/office/powerpoint/2010/main" val="51734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iptrials.us/wp-content/uploads/2013/04/Hand-Clenchin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55786" y="1903228"/>
            <a:ext cx="7483614" cy="49547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2013" y="1460810"/>
            <a:ext cx="4570883" cy="769441"/>
          </a:xfrm>
          <a:prstGeom prst="rect">
            <a:avLst/>
          </a:prstGeom>
          <a:noFill/>
        </p:spPr>
        <p:txBody>
          <a:bodyPr wrap="none" rtlCol="0">
            <a:spAutoFit/>
          </a:bodyPr>
          <a:lstStyle/>
          <a:p>
            <a:r>
              <a:rPr lang="en-GB" sz="4400" b="1" dirty="0" smtClean="0">
                <a:solidFill>
                  <a:schemeClr val="bg1"/>
                </a:solidFill>
              </a:rPr>
              <a:t>RESILIENCE</a:t>
            </a:r>
            <a:r>
              <a:rPr lang="en-GB" sz="4400" dirty="0" smtClean="0">
                <a:solidFill>
                  <a:schemeClr val="bg1"/>
                </a:solidFill>
              </a:rPr>
              <a:t> = ?</a:t>
            </a:r>
            <a:endParaRPr lang="en-GB" sz="4400" dirty="0">
              <a:solidFill>
                <a:schemeClr val="bg1"/>
              </a:solidFill>
            </a:endParaRPr>
          </a:p>
        </p:txBody>
      </p:sp>
      <p:pic>
        <p:nvPicPr>
          <p:cNvPr id="1028" name="Picture 4" descr="http://eggfarmers.org.nz/eggfarmers/wp-content/uploads/2012/04/egg_in_hand.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0000" l="0" r="89931">
                        <a14:foregroundMark x1="80093" y1="66800" x2="80093" y2="66800"/>
                        <a14:foregroundMark x1="81250" y1="68200" x2="81250" y2="68200"/>
                        <a14:foregroundMark x1="63426" y1="27600" x2="63426" y2="27600"/>
                      </a14:backgroundRemoval>
                    </a14:imgEffect>
                  </a14:imgLayer>
                </a14:imgProps>
              </a:ext>
              <a:ext uri="{28A0092B-C50C-407E-A947-70E740481C1C}">
                <a14:useLocalDpi xmlns:a14="http://schemas.microsoft.com/office/drawing/2010/main" val="0"/>
              </a:ext>
            </a:extLst>
          </a:blip>
          <a:srcRect/>
          <a:stretch>
            <a:fillRect/>
          </a:stretch>
        </p:blipFill>
        <p:spPr bwMode="auto">
          <a:xfrm>
            <a:off x="0" y="2911424"/>
            <a:ext cx="3784690" cy="4380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2013" y="2230251"/>
            <a:ext cx="5557731" cy="461665"/>
          </a:xfrm>
          <a:prstGeom prst="rect">
            <a:avLst/>
          </a:prstGeom>
        </p:spPr>
        <p:txBody>
          <a:bodyPr wrap="none">
            <a:spAutoFit/>
          </a:bodyPr>
          <a:lstStyle/>
          <a:p>
            <a:pPr algn="just"/>
            <a:r>
              <a:rPr lang="en-US" sz="2400" dirty="0">
                <a:solidFill>
                  <a:srgbClr val="F8AD42"/>
                </a:solidFill>
              </a:rPr>
              <a:t>The ability to spring back into shape</a:t>
            </a:r>
          </a:p>
        </p:txBody>
      </p:sp>
    </p:spTree>
    <p:extLst>
      <p:ext uri="{BB962C8B-B14F-4D97-AF65-F5344CB8AC3E}">
        <p14:creationId xmlns:p14="http://schemas.microsoft.com/office/powerpoint/2010/main" val="1381564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57" y="1576176"/>
            <a:ext cx="8269363" cy="1143000"/>
          </a:xfrm>
        </p:spPr>
        <p:txBody>
          <a:bodyPr/>
          <a:lstStyle/>
          <a:p>
            <a:pPr marL="0" indent="0">
              <a:buNone/>
            </a:pPr>
            <a:r>
              <a:rPr lang="en-US" dirty="0" smtClean="0"/>
              <a:t>RESILIENCE</a:t>
            </a:r>
            <a:endParaRPr lang="en-US" dirty="0"/>
          </a:p>
        </p:txBody>
      </p:sp>
      <p:sp>
        <p:nvSpPr>
          <p:cNvPr id="3" name="Content Placeholder 2"/>
          <p:cNvSpPr>
            <a:spLocks noGrp="1"/>
          </p:cNvSpPr>
          <p:nvPr>
            <p:ph idx="1"/>
          </p:nvPr>
        </p:nvSpPr>
        <p:spPr>
          <a:xfrm>
            <a:off x="152400" y="2804740"/>
            <a:ext cx="8782050" cy="3474720"/>
          </a:xfrm>
        </p:spPr>
        <p:txBody>
          <a:bodyPr>
            <a:normAutofit/>
          </a:bodyPr>
          <a:lstStyle/>
          <a:p>
            <a:pPr marL="0" indent="0" algn="just">
              <a:buNone/>
            </a:pPr>
            <a:r>
              <a:rPr lang="en-US" sz="2800" dirty="0" smtClean="0"/>
              <a:t>T</a:t>
            </a:r>
            <a:r>
              <a:rPr lang="en-US" sz="2800" b="0" dirty="0" smtClean="0"/>
              <a:t>he </a:t>
            </a:r>
            <a:r>
              <a:rPr lang="en-US" sz="2800" b="0" dirty="0"/>
              <a:t>different abilities of </a:t>
            </a:r>
            <a:r>
              <a:rPr lang="en-US" sz="2800" i="1" dirty="0"/>
              <a:t>anticipating, reducing the impact of, coping with, and recovering from the effects of adversity</a:t>
            </a:r>
            <a:r>
              <a:rPr lang="en-US" sz="2800" b="0" dirty="0"/>
              <a:t>. Resilience is therefore not just the immediate ability to respond to negative ‘events’ but rather a process of positive adaptation before, during and after </a:t>
            </a:r>
            <a:r>
              <a:rPr lang="en-US" sz="2800" b="0" dirty="0" smtClean="0"/>
              <a:t>adversity</a:t>
            </a:r>
            <a:endParaRPr lang="en-US" sz="2000" dirty="0"/>
          </a:p>
        </p:txBody>
      </p:sp>
      <p:pic>
        <p:nvPicPr>
          <p:cNvPr id="2052" name="Picture 4" descr="http://www.lgiu.org.uk/wp-content/uploads/2013/04/British-Red-Cros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65" t="27571" r="10722" b="27653"/>
          <a:stretch/>
        </p:blipFill>
        <p:spPr bwMode="auto">
          <a:xfrm>
            <a:off x="6496050" y="6045551"/>
            <a:ext cx="2438400" cy="52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0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19429" y="1595242"/>
            <a:ext cx="6512511" cy="1143000"/>
          </a:xfrm>
        </p:spPr>
        <p:txBody>
          <a:bodyPr/>
          <a:lstStyle/>
          <a:p>
            <a:pPr marL="0" indent="0">
              <a:buNone/>
            </a:pPr>
            <a:r>
              <a:rPr lang="en-US" dirty="0" smtClean="0"/>
              <a:t>What </a:t>
            </a:r>
            <a:r>
              <a:rPr lang="en-US" dirty="0"/>
              <a:t>is </a:t>
            </a:r>
            <a:r>
              <a:rPr lang="en-US" dirty="0" smtClean="0"/>
              <a:t>Resilience?</a:t>
            </a:r>
            <a:endParaRPr lang="en-US" dirty="0"/>
          </a:p>
        </p:txBody>
      </p:sp>
      <p:sp>
        <p:nvSpPr>
          <p:cNvPr id="144387" name="Rectangle 3"/>
          <p:cNvSpPr>
            <a:spLocks noGrp="1" noChangeArrowheads="1"/>
          </p:cNvSpPr>
          <p:nvPr>
            <p:ph idx="1"/>
          </p:nvPr>
        </p:nvSpPr>
        <p:spPr>
          <a:xfrm>
            <a:off x="285750" y="2863676"/>
            <a:ext cx="8534400" cy="3474720"/>
          </a:xfrm>
        </p:spPr>
        <p:txBody>
          <a:bodyPr>
            <a:normAutofit fontScale="92500" lnSpcReduction="20000"/>
          </a:bodyPr>
          <a:lstStyle/>
          <a:p>
            <a:pPr marL="0" indent="0" algn="just">
              <a:buNone/>
            </a:pPr>
            <a:r>
              <a:rPr lang="en-GB" sz="3900" b="0" dirty="0" smtClean="0"/>
              <a:t>“</a:t>
            </a:r>
            <a:r>
              <a:rPr lang="en-US" sz="3900" b="0" dirty="0" smtClean="0"/>
              <a:t>Resilience </a:t>
            </a:r>
            <a:r>
              <a:rPr lang="en-US" sz="3900" b="0" dirty="0"/>
              <a:t>is the ability to know where</a:t>
            </a:r>
            <a:r>
              <a:rPr lang="en-US" sz="3900" b="0" dirty="0" smtClean="0"/>
              <a:t>, how </a:t>
            </a:r>
            <a:r>
              <a:rPr lang="en-US" sz="3900" b="0" dirty="0"/>
              <a:t>and when to use your energies to improve things for yourself and how to recruit help in that </a:t>
            </a:r>
            <a:r>
              <a:rPr lang="en-US" sz="3900" b="0" dirty="0" err="1" smtClean="0"/>
              <a:t>endeavour</a:t>
            </a:r>
            <a:r>
              <a:rPr lang="en-US" sz="3900" b="0" dirty="0" smtClean="0"/>
              <a:t>”</a:t>
            </a:r>
            <a:endParaRPr lang="en-US" sz="3900" b="0" dirty="0"/>
          </a:p>
          <a:p>
            <a:pPr marL="45720" indent="0">
              <a:buNone/>
            </a:pPr>
            <a:endParaRPr lang="en-US" dirty="0"/>
          </a:p>
          <a:p>
            <a:pPr marL="45720" indent="0">
              <a:buNone/>
            </a:pPr>
            <a:r>
              <a:rPr lang="en-US" b="1" dirty="0" smtClean="0"/>
              <a:t>BRIGID DANIEL</a:t>
            </a:r>
            <a:endParaRPr lang="en-US" dirty="0"/>
          </a:p>
        </p:txBody>
      </p:sp>
      <p:sp>
        <p:nvSpPr>
          <p:cNvPr id="4" name="Slide Number Placeholder 3"/>
          <p:cNvSpPr>
            <a:spLocks noGrp="1"/>
          </p:cNvSpPr>
          <p:nvPr>
            <p:ph type="sldNum" sz="quarter" idx="12"/>
          </p:nvPr>
        </p:nvSpPr>
        <p:spPr/>
        <p:txBody>
          <a:bodyPr/>
          <a:lstStyle/>
          <a:p>
            <a:fld id="{537B38AC-D3BD-3C40-B707-279065E36066}" type="slidenum">
              <a:rPr lang="en-US"/>
              <a:pPr/>
              <a:t>7</a:t>
            </a:fld>
            <a:endParaRPr lang="en-US"/>
          </a:p>
        </p:txBody>
      </p:sp>
      <p:sp>
        <p:nvSpPr>
          <p:cNvPr id="2" name="Rectangle 1"/>
          <p:cNvSpPr/>
          <p:nvPr/>
        </p:nvSpPr>
        <p:spPr>
          <a:xfrm>
            <a:off x="285750" y="6154313"/>
            <a:ext cx="8820150" cy="523220"/>
          </a:xfrm>
          <a:prstGeom prst="rect">
            <a:avLst/>
          </a:prstGeom>
        </p:spPr>
        <p:txBody>
          <a:bodyPr wrap="square">
            <a:spAutoFit/>
          </a:bodyPr>
          <a:lstStyle/>
          <a:p>
            <a:r>
              <a:rPr lang="en-US" sz="1400" dirty="0"/>
              <a:t>Daniel, B. The Value of Resilience as a Concept for Practice in Residential Settings. </a:t>
            </a:r>
            <a:r>
              <a:rPr lang="en-US" sz="1400" i="1" dirty="0"/>
              <a:t>Scottish Journal of Residential Child Care, </a:t>
            </a:r>
            <a:r>
              <a:rPr lang="en-US" sz="1400" dirty="0"/>
              <a:t>February/March 2003</a:t>
            </a:r>
          </a:p>
        </p:txBody>
      </p:sp>
    </p:spTree>
    <p:extLst>
      <p:ext uri="{BB962C8B-B14F-4D97-AF65-F5344CB8AC3E}">
        <p14:creationId xmlns:p14="http://schemas.microsoft.com/office/powerpoint/2010/main" val="275298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9221" y="1629351"/>
            <a:ext cx="6512511" cy="1143000"/>
          </a:xfrm>
        </p:spPr>
        <p:txBody>
          <a:bodyPr/>
          <a:lstStyle/>
          <a:p>
            <a:pPr marL="0" indent="0">
              <a:buNone/>
            </a:pPr>
            <a:r>
              <a:rPr lang="en-US" dirty="0" smtClean="0"/>
              <a:t>What </a:t>
            </a:r>
            <a:r>
              <a:rPr lang="en-US" dirty="0"/>
              <a:t>is </a:t>
            </a:r>
            <a:r>
              <a:rPr lang="en-US" dirty="0" smtClean="0"/>
              <a:t>Resilience?</a:t>
            </a:r>
            <a:r>
              <a:rPr lang="en-US" dirty="0"/>
              <a:t>	</a:t>
            </a:r>
          </a:p>
        </p:txBody>
      </p:sp>
      <p:sp>
        <p:nvSpPr>
          <p:cNvPr id="8195" name="Rectangle 3"/>
          <p:cNvSpPr>
            <a:spLocks noGrp="1" noChangeArrowheads="1"/>
          </p:cNvSpPr>
          <p:nvPr>
            <p:ph idx="1"/>
          </p:nvPr>
        </p:nvSpPr>
        <p:spPr>
          <a:xfrm>
            <a:off x="323850" y="2346963"/>
            <a:ext cx="8424863" cy="3450589"/>
          </a:xfrm>
        </p:spPr>
        <p:txBody>
          <a:bodyPr>
            <a:normAutofit fontScale="85000" lnSpcReduction="20000"/>
          </a:bodyPr>
          <a:lstStyle/>
          <a:p>
            <a:pPr marL="0" indent="0" algn="just" eaLnBrk="1" hangingPunct="1">
              <a:buFontTx/>
              <a:buNone/>
            </a:pPr>
            <a:r>
              <a:rPr lang="en-GB" sz="4400" dirty="0">
                <a:latin typeface="TUOS Blake" charset="0"/>
              </a:rPr>
              <a:t>	</a:t>
            </a:r>
            <a:endParaRPr lang="en-GB" sz="4400" dirty="0" smtClean="0">
              <a:latin typeface="TUOS Blake" charset="0"/>
            </a:endParaRPr>
          </a:p>
          <a:p>
            <a:pPr marL="0" indent="0" algn="just" eaLnBrk="1" hangingPunct="1">
              <a:buFontTx/>
              <a:buNone/>
            </a:pPr>
            <a:r>
              <a:rPr lang="en-GB" sz="4100" b="0" dirty="0" smtClean="0"/>
              <a:t>Resilience </a:t>
            </a:r>
            <a:r>
              <a:rPr lang="en-GB" sz="4100" b="0" dirty="0"/>
              <a:t>is the ability to be </a:t>
            </a:r>
            <a:r>
              <a:rPr lang="en-GB" sz="4100" b="0" dirty="0" smtClean="0"/>
              <a:t>successful both </a:t>
            </a:r>
            <a:r>
              <a:rPr lang="en-GB" sz="4100" b="0" dirty="0"/>
              <a:t>personally and professionally, in </a:t>
            </a:r>
            <a:r>
              <a:rPr lang="en-GB" sz="4100" b="0" dirty="0" smtClean="0"/>
              <a:t>the midst </a:t>
            </a:r>
            <a:r>
              <a:rPr lang="en-GB" sz="4100" b="0" dirty="0"/>
              <a:t>of a high-pressured, </a:t>
            </a:r>
            <a:r>
              <a:rPr lang="en-GB" sz="4100" b="0" dirty="0" smtClean="0"/>
              <a:t>fast-paced and </a:t>
            </a:r>
            <a:r>
              <a:rPr lang="en-GB" sz="4100" b="0" dirty="0"/>
              <a:t>continuously changing </a:t>
            </a:r>
            <a:r>
              <a:rPr lang="en-GB" sz="4100" b="0" dirty="0" smtClean="0"/>
              <a:t>environment</a:t>
            </a:r>
          </a:p>
          <a:p>
            <a:pPr marL="0" indent="0" algn="just" eaLnBrk="1" hangingPunct="1">
              <a:buFontTx/>
              <a:buNone/>
            </a:pPr>
            <a:r>
              <a:rPr lang="en-GB" sz="2400" b="0" dirty="0" smtClean="0"/>
              <a:t>GSK</a:t>
            </a:r>
            <a:endParaRPr lang="en-GB" sz="2400" b="0" dirty="0"/>
          </a:p>
        </p:txBody>
      </p:sp>
    </p:spTree>
    <p:extLst>
      <p:ext uri="{BB962C8B-B14F-4D97-AF65-F5344CB8AC3E}">
        <p14:creationId xmlns:p14="http://schemas.microsoft.com/office/powerpoint/2010/main" val="111512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68313" y="2814872"/>
            <a:ext cx="8229600" cy="3971170"/>
          </a:xfrm>
        </p:spPr>
        <p:txBody>
          <a:bodyPr/>
          <a:lstStyle/>
          <a:p>
            <a:pPr marL="628650" indent="-582613" algn="just">
              <a:lnSpc>
                <a:spcPct val="90000"/>
              </a:lnSpc>
              <a:buFont typeface="Arial"/>
              <a:buChar char="•"/>
            </a:pPr>
            <a:r>
              <a:rPr lang="en-GB" sz="2800" dirty="0" smtClean="0"/>
              <a:t>A </a:t>
            </a:r>
            <a:r>
              <a:rPr lang="en-GB" sz="2800" dirty="0"/>
              <a:t>set of flexible cognitive, behavioural and </a:t>
            </a:r>
            <a:r>
              <a:rPr lang="en-GB" sz="2800" dirty="0" smtClean="0"/>
              <a:t>emotional responses </a:t>
            </a:r>
            <a:r>
              <a:rPr lang="en-GB" sz="2800" dirty="0"/>
              <a:t>to acute or chronic adversities which can be unusual or </a:t>
            </a:r>
            <a:r>
              <a:rPr lang="en-GB" sz="2800" dirty="0" smtClean="0"/>
              <a:t>commonplace</a:t>
            </a:r>
          </a:p>
          <a:p>
            <a:pPr marL="628650" indent="-582613" algn="just">
              <a:lnSpc>
                <a:spcPct val="90000"/>
              </a:lnSpc>
              <a:buFont typeface="Arial"/>
              <a:buChar char="•"/>
            </a:pPr>
            <a:r>
              <a:rPr lang="en-GB" sz="2800" dirty="0" smtClean="0"/>
              <a:t>These </a:t>
            </a:r>
            <a:r>
              <a:rPr lang="en-GB" sz="2800" dirty="0"/>
              <a:t>responses </a:t>
            </a:r>
            <a:r>
              <a:rPr lang="en-GB" sz="2800" i="1" dirty="0"/>
              <a:t>can be learnt</a:t>
            </a:r>
          </a:p>
          <a:p>
            <a:pPr marL="628650" indent="-582613" algn="just">
              <a:lnSpc>
                <a:spcPct val="90000"/>
              </a:lnSpc>
              <a:buFont typeface="Arial"/>
              <a:buChar char="•"/>
            </a:pPr>
            <a:r>
              <a:rPr lang="en-GB" sz="2800" b="1" dirty="0" smtClean="0"/>
              <a:t>Coming </a:t>
            </a:r>
            <a:r>
              <a:rPr lang="en-GB" sz="2800" b="1" dirty="0"/>
              <a:t>back from adversity </a:t>
            </a:r>
            <a:r>
              <a:rPr lang="en-GB" sz="2800" dirty="0"/>
              <a:t>(not bouncing back</a:t>
            </a:r>
            <a:r>
              <a:rPr lang="en-GB" sz="2800" dirty="0" smtClean="0"/>
              <a:t>)</a:t>
            </a:r>
            <a:endParaRPr lang="en-GB" dirty="0"/>
          </a:p>
          <a:p>
            <a:pPr marL="628650" indent="-582613" algn="just">
              <a:lnSpc>
                <a:spcPct val="90000"/>
              </a:lnSpc>
              <a:buFont typeface="Wingdings" charset="0"/>
              <a:buNone/>
            </a:pPr>
            <a:r>
              <a:rPr lang="en-GB" dirty="0" err="1" smtClean="0"/>
              <a:t>Neenan</a:t>
            </a:r>
            <a:r>
              <a:rPr lang="en-GB" dirty="0"/>
              <a:t>, </a:t>
            </a:r>
            <a:r>
              <a:rPr lang="en-GB" dirty="0" smtClean="0"/>
              <a:t>2009</a:t>
            </a:r>
            <a:endParaRPr lang="en-GB" dirty="0"/>
          </a:p>
        </p:txBody>
      </p:sp>
      <p:sp>
        <p:nvSpPr>
          <p:cNvPr id="4" name="Rectangle 2"/>
          <p:cNvSpPr>
            <a:spLocks noGrp="1" noChangeArrowheads="1"/>
          </p:cNvSpPr>
          <p:nvPr>
            <p:ph type="title"/>
          </p:nvPr>
        </p:nvSpPr>
        <p:spPr>
          <a:xfrm>
            <a:off x="539221" y="1629351"/>
            <a:ext cx="6512511" cy="1143000"/>
          </a:xfrm>
        </p:spPr>
        <p:txBody>
          <a:bodyPr/>
          <a:lstStyle/>
          <a:p>
            <a:pPr marL="0" indent="0">
              <a:buNone/>
            </a:pPr>
            <a:r>
              <a:rPr lang="en-US" dirty="0" smtClean="0"/>
              <a:t>What </a:t>
            </a:r>
            <a:r>
              <a:rPr lang="en-US" dirty="0"/>
              <a:t>is </a:t>
            </a:r>
            <a:r>
              <a:rPr lang="en-US" dirty="0" smtClean="0"/>
              <a:t>Resilience?</a:t>
            </a:r>
            <a:r>
              <a:rPr lang="en-US" dirty="0"/>
              <a:t>	</a:t>
            </a:r>
          </a:p>
        </p:txBody>
      </p:sp>
    </p:spTree>
    <p:extLst>
      <p:ext uri="{BB962C8B-B14F-4D97-AF65-F5344CB8AC3E}">
        <p14:creationId xmlns:p14="http://schemas.microsoft.com/office/powerpoint/2010/main" val="3924662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2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5052</TotalTime>
  <Words>1814</Words>
  <Application>Microsoft Office PowerPoint</Application>
  <PresentationFormat>On-screen Show (4:3)</PresentationFormat>
  <Paragraphs>258</Paragraphs>
  <Slides>36</Slides>
  <Notes>27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Sky</vt:lpstr>
      <vt:lpstr>Rolling with the punches: Developing your personal recipe for resilience</vt:lpstr>
      <vt:lpstr>Outline of the workshop:</vt:lpstr>
      <vt:lpstr>Introductions &gt;&gt;</vt:lpstr>
      <vt:lpstr>MINI-DIDACTIC </vt:lpstr>
      <vt:lpstr>PowerPoint Presentation</vt:lpstr>
      <vt:lpstr>RESILIENCE</vt:lpstr>
      <vt:lpstr>What is Resilience?</vt:lpstr>
      <vt:lpstr>What is Resilience? </vt:lpstr>
      <vt:lpstr>What is Resilience? </vt:lpstr>
      <vt:lpstr>Challenges to resilience for doctors</vt:lpstr>
      <vt:lpstr>YERKES-DODSON CURVE</vt:lpstr>
      <vt:lpstr>How Can We Develop Resilience?</vt:lpstr>
      <vt:lpstr>Psychological and Environmental Factors that Contribute to Resilience</vt:lpstr>
      <vt:lpstr>Coping with pressure</vt:lpstr>
      <vt:lpstr>The ABC Model</vt:lpstr>
      <vt:lpstr>The Power of Thinking</vt:lpstr>
      <vt:lpstr>Unhelpful thinking patterns</vt:lpstr>
      <vt:lpstr>Unhelpful styles: Perfectionism</vt:lpstr>
      <vt:lpstr>Behaviours</vt:lpstr>
      <vt:lpstr>Lifestyle Choices</vt:lpstr>
      <vt:lpstr>Styles underpinning resilience</vt:lpstr>
      <vt:lpstr>It’s all about the way you think</vt:lpstr>
      <vt:lpstr> Mindset (Carol Dweck)</vt:lpstr>
      <vt:lpstr> Emotional Intelligence</vt:lpstr>
      <vt:lpstr>Some days you are the pigeon,  and some days you are the statue</vt:lpstr>
      <vt:lpstr>It’s all about the way you think</vt:lpstr>
      <vt:lpstr>Fuel for Resilience</vt:lpstr>
      <vt:lpstr>PowerPoint Presentation</vt:lpstr>
      <vt:lpstr>PowerPoint Presentation</vt:lpstr>
      <vt:lpstr> Questions</vt:lpstr>
      <vt:lpstr>Tasks</vt:lpstr>
      <vt:lpstr>Professional Attitudes</vt:lpstr>
      <vt:lpstr>10 Top Tips for Developing Resilience</vt:lpstr>
      <vt:lpstr>Recommended reading</vt:lpstr>
      <vt:lpstr> Neuroscience</vt:lpstr>
      <vt:lpstr>PowerPoint Presentation</vt:lpstr>
    </vt:vector>
  </TitlesOfParts>
  <Company>Habe Consulting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Iversen Amy</dc:creator>
  <cp:lastModifiedBy>Kelson Emma</cp:lastModifiedBy>
  <cp:revision>46</cp:revision>
  <cp:lastPrinted>2013-11-12T00:24:33Z</cp:lastPrinted>
  <dcterms:created xsi:type="dcterms:W3CDTF">2013-11-06T15:04:36Z</dcterms:created>
  <dcterms:modified xsi:type="dcterms:W3CDTF">2015-04-07T12:08:53Z</dcterms:modified>
</cp:coreProperties>
</file>