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57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69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>
        <p:scale>
          <a:sx n="106" d="100"/>
          <a:sy n="106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4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0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9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4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8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57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4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3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2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5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5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3934-B758-4D98-8824-9E278E914B53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512D-1EC2-4462-806C-1C0CD43EB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1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torsoftheworld.org.uk/useful-resources" TargetMode="External"/><Relationship Id="rId2" Type="http://schemas.openxmlformats.org/officeDocument/2006/relationships/hyperlink" Target="https://www.childrenslegalcentre.com/resources/primary-health-care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.uk/NHSEngland/AboutNHSservices/doctors/Pages/NHSGPs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https://www.gov.uk/guidance/nhs-entitlements-migrant-health-guide</a:t>
            </a:r>
          </a:p>
          <a:p>
            <a:r>
              <a:rPr lang="en-GB" sz="1800" dirty="0">
                <a:hlinkClick r:id="rId2"/>
              </a:rPr>
              <a:t>https://www.childrenslegalcentre.com/resources/primary-health-care</a:t>
            </a:r>
            <a:r>
              <a:rPr lang="en-GB" sz="1800" dirty="0" smtClean="0">
                <a:hlinkClick r:id="rId2"/>
              </a:rPr>
              <a:t>/</a:t>
            </a:r>
            <a:endParaRPr lang="en-GB" sz="1800" dirty="0" smtClean="0"/>
          </a:p>
          <a:p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www.doctorsoftheworld.org.uk/useful-resources</a:t>
            </a:r>
            <a:endParaRPr lang="en-GB" sz="1800" dirty="0" smtClean="0"/>
          </a:p>
          <a:p>
            <a:r>
              <a:rPr lang="en-GB" sz="1800" dirty="0" smtClean="0"/>
              <a:t>https</a:t>
            </a:r>
            <a:r>
              <a:rPr lang="en-GB" sz="1800" dirty="0"/>
              <a:t>://www.refugeecouncil.org.uk/</a:t>
            </a:r>
          </a:p>
        </p:txBody>
      </p:sp>
    </p:spTree>
    <p:extLst>
      <p:ext uri="{BB962C8B-B14F-4D97-AF65-F5344CB8AC3E}">
        <p14:creationId xmlns:p14="http://schemas.microsoft.com/office/powerpoint/2010/main" val="118129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Legality of treating the displaced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NHS guidance: </a:t>
            </a:r>
            <a:r>
              <a:rPr lang="en-GB" i="1" dirty="0" smtClean="0"/>
              <a:t>‘All asylum seekers and refugees, students, whose on work visas, those who are homeless, overseas visitors, whether here lawfully or not, are eligible to register for a GP.’</a:t>
            </a:r>
          </a:p>
          <a:p>
            <a:pPr marL="0" indent="0">
              <a:buNone/>
            </a:pPr>
            <a:endParaRPr lang="en-GB" i="1" dirty="0" smtClean="0"/>
          </a:p>
          <a:p>
            <a:r>
              <a:rPr lang="en-GB" dirty="0" smtClean="0"/>
              <a:t>GP’s cannot refuse one from applying.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4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reality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Practices have their own registration policies (Some may be against NHS guidance/plain wrong)</a:t>
            </a:r>
          </a:p>
          <a:p>
            <a:r>
              <a:rPr lang="en-GB" dirty="0" smtClean="0"/>
              <a:t>Practices can </a:t>
            </a:r>
            <a:r>
              <a:rPr lang="en-GB" dirty="0" smtClean="0"/>
              <a:t>mess</a:t>
            </a:r>
            <a:r>
              <a:rPr lang="en-GB" dirty="0" smtClean="0"/>
              <a:t> </a:t>
            </a:r>
            <a:r>
              <a:rPr lang="en-GB" dirty="0" smtClean="0"/>
              <a:t>around due to confusion, but the following are </a:t>
            </a:r>
            <a:r>
              <a:rPr lang="en-GB" b="1" dirty="0" smtClean="0"/>
              <a:t>ALWAYS</a:t>
            </a:r>
            <a:r>
              <a:rPr lang="en-GB" dirty="0" smtClean="0"/>
              <a:t> exempt from costs:</a:t>
            </a:r>
          </a:p>
          <a:p>
            <a:pPr lvl="1"/>
            <a:r>
              <a:rPr lang="en-GB" dirty="0" smtClean="0"/>
              <a:t>Refugees</a:t>
            </a:r>
          </a:p>
          <a:p>
            <a:pPr lvl="1"/>
            <a:r>
              <a:rPr lang="en-GB" dirty="0" smtClean="0"/>
              <a:t>Asylum seekers, including rejected asylum seekers</a:t>
            </a:r>
          </a:p>
          <a:p>
            <a:pPr lvl="1"/>
            <a:r>
              <a:rPr lang="en-GB" dirty="0" smtClean="0"/>
              <a:t>Victims of slavery, torture or human trafficking </a:t>
            </a:r>
          </a:p>
          <a:p>
            <a:r>
              <a:rPr lang="en-GB" dirty="0" smtClean="0"/>
              <a:t>Legally however, </a:t>
            </a:r>
            <a:r>
              <a:rPr lang="en-GB" b="1" dirty="0" smtClean="0"/>
              <a:t>there is NO formal obligation to prove identity or immigration status when registering.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780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NHS guidance</a:t>
            </a:r>
            <a:r>
              <a:rPr lang="en-US" dirty="0"/>
              <a:t> clearly outlines that a practice cannot refuse a patient because they do not have identification or proof of address.</a:t>
            </a:r>
          </a:p>
          <a:p>
            <a:r>
              <a:rPr lang="en-US" dirty="0"/>
              <a:t>Where a patient applies to register with a general practice and is subsequently turned down, the GP must nevertheless provide, free of charge, any immediately necessary treatment that is requested by the applicant for a period of up to 14 days (this can vary according to circumstances).</a:t>
            </a:r>
          </a:p>
          <a:p>
            <a:r>
              <a:rPr lang="en-US" dirty="0"/>
              <a:t>If a GP practice refuses to register a patient the practice must notify the applicant, in writing, of the refusal and the reason for it, within 14 days of its decision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en-US" sz="1300" dirty="0" smtClean="0"/>
              <a:t>https://www.gov.uk/guidance/nhs-entitlements-migrant-health-guide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356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/>
          <a:lstStyle/>
          <a:p>
            <a:r>
              <a:rPr lang="en-GB" dirty="0" smtClean="0"/>
              <a:t>A displaced person can ALWAYS apply. </a:t>
            </a:r>
          </a:p>
          <a:p>
            <a:r>
              <a:rPr lang="en-GB" dirty="0" smtClean="0"/>
              <a:t>They do not need proof of identity/address/status.</a:t>
            </a:r>
          </a:p>
          <a:p>
            <a:r>
              <a:rPr lang="en-GB" dirty="0" smtClean="0"/>
              <a:t>Restrictive practice policies should be challenged/referred to official advice.</a:t>
            </a:r>
          </a:p>
          <a:p>
            <a:r>
              <a:rPr lang="en-GB" dirty="0" smtClean="0"/>
              <a:t>Encourage to apply – </a:t>
            </a:r>
            <a:r>
              <a:rPr lang="en-GB" b="1" dirty="0" smtClean="0"/>
              <a:t>even if rejected, you can offer 14 days of cover</a:t>
            </a:r>
          </a:p>
          <a:p>
            <a:r>
              <a:rPr lang="en-GB" dirty="0" smtClean="0"/>
              <a:t>Continue treatment already underway before asylum is refused (</a:t>
            </a:r>
            <a:r>
              <a:rPr lang="en-GB" b="1" dirty="0" smtClean="0"/>
              <a:t>send that referral!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2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en-GB" dirty="0" smtClean="0"/>
              <a:t>Clinical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0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vaccination refu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result for translator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4370"/>
            <a:ext cx="6912768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Image result for female genital mutil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9570123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en-GB"/>
          </a:p>
        </p:txBody>
      </p:sp>
      <p:pic>
        <p:nvPicPr>
          <p:cNvPr id="7170" name="Picture 2" descr="Image result for torture beating 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92" y="701824"/>
            <a:ext cx="926742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9980" y="616530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bg1"/>
                </a:solidFill>
              </a:rPr>
              <a:t>Falanga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invisible torture metho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611" y="980728"/>
            <a:ext cx="9347611" cy="486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6165304"/>
            <a:ext cx="554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Psychological torture and PTSD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Refugees in primary care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 Moody </a:t>
            </a:r>
            <a:r>
              <a:rPr lang="en-GB" dirty="0" err="1" smtClean="0"/>
              <a:t>MbChB</a:t>
            </a:r>
            <a:r>
              <a:rPr lang="en-GB" dirty="0" smtClean="0"/>
              <a:t> BSc DMCC DTM&amp;H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6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HIV/TB/Hepatitis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ALWAYS SCREEN AS STANDARD</a:t>
            </a:r>
          </a:p>
          <a:p>
            <a:r>
              <a:rPr lang="en-GB" dirty="0" smtClean="0"/>
              <a:t>Rapid referral</a:t>
            </a:r>
          </a:p>
          <a:p>
            <a:r>
              <a:rPr lang="en-GB" dirty="0" smtClean="0"/>
              <a:t>CXR for </a:t>
            </a:r>
            <a:r>
              <a:rPr lang="en-GB" dirty="0" err="1" smtClean="0"/>
              <a:t>Ghon</a:t>
            </a:r>
            <a:r>
              <a:rPr lang="en-GB" dirty="0" smtClean="0"/>
              <a:t> focus</a:t>
            </a:r>
          </a:p>
          <a:p>
            <a:r>
              <a:rPr lang="en-GB" dirty="0" smtClean="0"/>
              <a:t>HIV+TB – IPT</a:t>
            </a:r>
          </a:p>
          <a:p>
            <a:r>
              <a:rPr lang="en-GB" dirty="0" smtClean="0"/>
              <a:t>Lifelong fluconazole, </a:t>
            </a:r>
            <a:r>
              <a:rPr lang="en-GB" dirty="0" err="1" smtClean="0"/>
              <a:t>eg</a:t>
            </a:r>
            <a:r>
              <a:rPr lang="en-GB" dirty="0" smtClean="0"/>
              <a:t>. </a:t>
            </a:r>
            <a:r>
              <a:rPr lang="en-GB" dirty="0" err="1" smtClean="0"/>
              <a:t>Cryptococcal</a:t>
            </a:r>
            <a:r>
              <a:rPr lang="en-GB" dirty="0" smtClean="0"/>
              <a:t> meningitis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0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HELP FROM THE PRO’S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Image result for doctors of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refugee counc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60" y="1524024"/>
            <a:ext cx="41719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Definitions: Refugee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person who ‘owing to a well-founded fear of being persecuted for reasons of race, religion, nationality, membership of a particular social group, or political opinion, </a:t>
            </a:r>
            <a:r>
              <a:rPr lang="en-US" b="1" dirty="0"/>
              <a:t>is outside the country of his nationality</a:t>
            </a:r>
            <a:r>
              <a:rPr lang="en-US" dirty="0"/>
              <a:t>, and is unable to or, owing to such fear, is unwilling to avail himself of the protection of that country…’ </a:t>
            </a:r>
            <a:r>
              <a:rPr lang="en-US" dirty="0" smtClean="0"/>
              <a:t>(1951 Refugee </a:t>
            </a:r>
            <a:r>
              <a:rPr lang="en-US" dirty="0"/>
              <a:t>Convention)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4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Definitions: Migrant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37112"/>
          </a:xfrm>
        </p:spPr>
        <p:txBody>
          <a:bodyPr>
            <a:normAutofit/>
          </a:bodyPr>
          <a:lstStyle/>
          <a:p>
            <a:r>
              <a:rPr lang="en-GB" dirty="0" smtClean="0"/>
              <a:t>No formal legal definition</a:t>
            </a:r>
          </a:p>
          <a:p>
            <a:r>
              <a:rPr lang="en-US" dirty="0" smtClean="0"/>
              <a:t>An international </a:t>
            </a:r>
            <a:r>
              <a:rPr lang="en-US" dirty="0"/>
              <a:t>migrant is someone who changes his or her country of usual residence, irrespective of the reason for migration or legal status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work: Economic migrant</a:t>
            </a:r>
          </a:p>
          <a:p>
            <a:r>
              <a:rPr lang="en-US" dirty="0" smtClean="0"/>
              <a:t>However, this doesn't take into account the societal implication of the work ‘migrant’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72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migrant cara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4044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6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Definitions: IDP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37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"persons or groups of persons who have been forced or obliged to flee or to leave their homes or places of habitual residence, in particular as a result of or in order to avoid the effects of armed conflict, situations of generalized violence, violations of human rights or natural or human-made disasters, and who have not crossed an internationally recognized state border</a:t>
            </a:r>
            <a:r>
              <a:rPr lang="en-US" dirty="0" smtClean="0"/>
              <a:t>.“</a:t>
            </a:r>
          </a:p>
          <a:p>
            <a:r>
              <a:rPr lang="en-US" dirty="0" smtClean="0"/>
              <a:t>LEGAL RIGHTS??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51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Definitions: Asylum Seeker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who has left their country of origin and formally applied for asylum in another country but whose application has not yet been concluded.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6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Definitions: Refused asylum seeker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whose asylum application has been unsuccessful and who has no other claim for protection awaiting a decision. Some refused asylum seekers voluntarily return home, others are forcibly returned and for some it is not safe or practical for them to return until conditions in their country change.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4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518</Words>
  <Application>Microsoft Office PowerPoint</Application>
  <PresentationFormat>On-screen Show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USEFUL LINKS</vt:lpstr>
      <vt:lpstr>Refugees in primary care </vt:lpstr>
      <vt:lpstr>Definitions: Refugee</vt:lpstr>
      <vt:lpstr>Definitions: Migrant</vt:lpstr>
      <vt:lpstr>PowerPoint Presentation</vt:lpstr>
      <vt:lpstr>PowerPoint Presentation</vt:lpstr>
      <vt:lpstr>Definitions: IDP</vt:lpstr>
      <vt:lpstr>Definitions: Asylum Seeker </vt:lpstr>
      <vt:lpstr>Definitions: Refused asylum seeker </vt:lpstr>
      <vt:lpstr>Legality of treating the displaced</vt:lpstr>
      <vt:lpstr>The reality</vt:lpstr>
      <vt:lpstr>PowerPoint Presentation</vt:lpstr>
      <vt:lpstr>Take home</vt:lpstr>
      <vt:lpstr>Clinical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HIV/TB/Hepatitis</vt:lpstr>
      <vt:lpstr>GET HELP FROM THE PRO’S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Refugees in primary care</dc:title>
  <dc:creator>Sam</dc:creator>
  <cp:lastModifiedBy>smoody</cp:lastModifiedBy>
  <cp:revision>12</cp:revision>
  <dcterms:created xsi:type="dcterms:W3CDTF">2018-11-26T19:14:57Z</dcterms:created>
  <dcterms:modified xsi:type="dcterms:W3CDTF">2018-11-29T19:05:50Z</dcterms:modified>
</cp:coreProperties>
</file>