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1" r:id="rId12"/>
    <p:sldId id="288" r:id="rId13"/>
    <p:sldId id="289" r:id="rId14"/>
    <p:sldId id="296" r:id="rId15"/>
    <p:sldId id="295" r:id="rId16"/>
    <p:sldId id="297" r:id="rId17"/>
    <p:sldId id="294" r:id="rId18"/>
    <p:sldId id="257" r:id="rId19"/>
    <p:sldId id="266" r:id="rId20"/>
    <p:sldId id="267" r:id="rId21"/>
    <p:sldId id="263" r:id="rId22"/>
    <p:sldId id="264" r:id="rId23"/>
    <p:sldId id="265" r:id="rId24"/>
    <p:sldId id="268" r:id="rId25"/>
    <p:sldId id="271" r:id="rId26"/>
    <p:sldId id="270" r:id="rId27"/>
    <p:sldId id="269" r:id="rId28"/>
    <p:sldId id="273" r:id="rId29"/>
    <p:sldId id="272" r:id="rId30"/>
    <p:sldId id="274" r:id="rId31"/>
    <p:sldId id="275" r:id="rId32"/>
    <p:sldId id="258" r:id="rId33"/>
    <p:sldId id="276" r:id="rId34"/>
    <p:sldId id="300" r:id="rId35"/>
    <p:sldId id="277" r:id="rId36"/>
    <p:sldId id="278" r:id="rId37"/>
    <p:sldId id="279" r:id="rId38"/>
    <p:sldId id="259" r:id="rId39"/>
    <p:sldId id="280" r:id="rId40"/>
    <p:sldId id="260" r:id="rId41"/>
    <p:sldId id="261" r:id="rId42"/>
    <p:sldId id="301" r:id="rId43"/>
    <p:sldId id="302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106" d="100"/>
          <a:sy n="10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02 w 5740"/>
                <a:gd name="T1" fmla="*/ 1 h 4316"/>
                <a:gd name="T2" fmla="*/ 0 w 5740"/>
                <a:gd name="T3" fmla="*/ 1 h 4316"/>
                <a:gd name="T4" fmla="*/ 0 w 5740"/>
                <a:gd name="T5" fmla="*/ 0 h 4316"/>
                <a:gd name="T6" fmla="*/ 5902 w 5740"/>
                <a:gd name="T7" fmla="*/ 0 h 4316"/>
                <a:gd name="T8" fmla="*/ 5902 w 5740"/>
                <a:gd name="T9" fmla="*/ 1 h 4316"/>
                <a:gd name="T10" fmla="*/ 5902 w 5740"/>
                <a:gd name="T11" fmla="*/ 1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8 w 382"/>
                  <a:gd name="T19" fmla="*/ 96 h 96"/>
                  <a:gd name="T20" fmla="*/ 272 w 382"/>
                  <a:gd name="T21" fmla="*/ 90 h 96"/>
                  <a:gd name="T22" fmla="*/ 320 w 382"/>
                  <a:gd name="T23" fmla="*/ 84 h 96"/>
                  <a:gd name="T24" fmla="*/ 361 w 382"/>
                  <a:gd name="T25" fmla="*/ 66 h 96"/>
                  <a:gd name="T26" fmla="*/ 391 w 382"/>
                  <a:gd name="T27" fmla="*/ 42 h 96"/>
                  <a:gd name="T28" fmla="*/ 385 w 382"/>
                  <a:gd name="T29" fmla="*/ 42 h 96"/>
                  <a:gd name="T30" fmla="*/ 355 w 382"/>
                  <a:gd name="T31" fmla="*/ 66 h 96"/>
                  <a:gd name="T32" fmla="*/ 314 w 382"/>
                  <a:gd name="T33" fmla="*/ 78 h 96"/>
                  <a:gd name="T34" fmla="*/ 272 w 382"/>
                  <a:gd name="T35" fmla="*/ 90 h 96"/>
                  <a:gd name="T36" fmla="*/ 218 w 382"/>
                  <a:gd name="T37" fmla="*/ 96 h 96"/>
                  <a:gd name="T38" fmla="*/ 21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8 w 185"/>
                  <a:gd name="T5" fmla="*/ 36 h 210"/>
                  <a:gd name="T6" fmla="*/ 164 w 185"/>
                  <a:gd name="T7" fmla="*/ 72 h 210"/>
                  <a:gd name="T8" fmla="*/ 170 w 185"/>
                  <a:gd name="T9" fmla="*/ 90 h 210"/>
                  <a:gd name="T10" fmla="*/ 176 w 185"/>
                  <a:gd name="T11" fmla="*/ 114 h 210"/>
                  <a:gd name="T12" fmla="*/ 170 w 185"/>
                  <a:gd name="T13" fmla="*/ 138 h 210"/>
                  <a:gd name="T14" fmla="*/ 158 w 185"/>
                  <a:gd name="T15" fmla="*/ 162 h 210"/>
                  <a:gd name="T16" fmla="*/ 128 w 185"/>
                  <a:gd name="T17" fmla="*/ 180 h 210"/>
                  <a:gd name="T18" fmla="*/ 90 w 185"/>
                  <a:gd name="T19" fmla="*/ 198 h 210"/>
                  <a:gd name="T20" fmla="*/ 105 w 185"/>
                  <a:gd name="T21" fmla="*/ 210 h 210"/>
                  <a:gd name="T22" fmla="*/ 140 w 185"/>
                  <a:gd name="T23" fmla="*/ 192 h 210"/>
                  <a:gd name="T24" fmla="*/ 170 w 185"/>
                  <a:gd name="T25" fmla="*/ 168 h 210"/>
                  <a:gd name="T26" fmla="*/ 188 w 185"/>
                  <a:gd name="T27" fmla="*/ 144 h 210"/>
                  <a:gd name="T28" fmla="*/ 194 w 185"/>
                  <a:gd name="T29" fmla="*/ 114 h 210"/>
                  <a:gd name="T30" fmla="*/ 188 w 185"/>
                  <a:gd name="T31" fmla="*/ 90 h 210"/>
                  <a:gd name="T32" fmla="*/ 182 w 185"/>
                  <a:gd name="T33" fmla="*/ 66 h 210"/>
                  <a:gd name="T34" fmla="*/ 164 w 185"/>
                  <a:gd name="T35" fmla="*/ 48 h 210"/>
                  <a:gd name="T36" fmla="*/ 14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D9CE0-53B1-4CF2-95A2-DED73B572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426120-A56E-438A-A38A-19107CF63D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4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0CC553-56C6-4A39-99F2-4AF680233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5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7B90D9-086F-4395-A935-501415C2DE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75F9C8-A6A0-4B66-A687-CF31B6D05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B78D0E-0E66-4B08-AD48-3F833A407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6927FD-0227-4D7E-B718-E0F4881C4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573690-8623-4A31-BF96-86A08B00FD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5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E4A03-B97B-4244-9887-A6ADA1BEA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B2C349-60D0-480F-9F2D-EC3791D3E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9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AFDA7C-375F-43F6-B311-65ECB1748E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8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02 w 5740"/>
                <a:gd name="T1" fmla="*/ 1 h 4316"/>
                <a:gd name="T2" fmla="*/ 0 w 5740"/>
                <a:gd name="T3" fmla="*/ 1 h 4316"/>
                <a:gd name="T4" fmla="*/ 0 w 5740"/>
                <a:gd name="T5" fmla="*/ 0 h 4316"/>
                <a:gd name="T6" fmla="*/ 5902 w 5740"/>
                <a:gd name="T7" fmla="*/ 0 h 4316"/>
                <a:gd name="T8" fmla="*/ 5902 w 5740"/>
                <a:gd name="T9" fmla="*/ 1 h 4316"/>
                <a:gd name="T10" fmla="*/ 5902 w 5740"/>
                <a:gd name="T11" fmla="*/ 1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8 w 382"/>
                  <a:gd name="T19" fmla="*/ 96 h 96"/>
                  <a:gd name="T20" fmla="*/ 272 w 382"/>
                  <a:gd name="T21" fmla="*/ 90 h 96"/>
                  <a:gd name="T22" fmla="*/ 320 w 382"/>
                  <a:gd name="T23" fmla="*/ 84 h 96"/>
                  <a:gd name="T24" fmla="*/ 361 w 382"/>
                  <a:gd name="T25" fmla="*/ 66 h 96"/>
                  <a:gd name="T26" fmla="*/ 391 w 382"/>
                  <a:gd name="T27" fmla="*/ 42 h 96"/>
                  <a:gd name="T28" fmla="*/ 385 w 382"/>
                  <a:gd name="T29" fmla="*/ 42 h 96"/>
                  <a:gd name="T30" fmla="*/ 355 w 382"/>
                  <a:gd name="T31" fmla="*/ 66 h 96"/>
                  <a:gd name="T32" fmla="*/ 314 w 382"/>
                  <a:gd name="T33" fmla="*/ 78 h 96"/>
                  <a:gd name="T34" fmla="*/ 272 w 382"/>
                  <a:gd name="T35" fmla="*/ 90 h 96"/>
                  <a:gd name="T36" fmla="*/ 218 w 382"/>
                  <a:gd name="T37" fmla="*/ 96 h 96"/>
                  <a:gd name="T38" fmla="*/ 21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8 w 185"/>
                  <a:gd name="T5" fmla="*/ 36 h 210"/>
                  <a:gd name="T6" fmla="*/ 164 w 185"/>
                  <a:gd name="T7" fmla="*/ 72 h 210"/>
                  <a:gd name="T8" fmla="*/ 170 w 185"/>
                  <a:gd name="T9" fmla="*/ 90 h 210"/>
                  <a:gd name="T10" fmla="*/ 176 w 185"/>
                  <a:gd name="T11" fmla="*/ 114 h 210"/>
                  <a:gd name="T12" fmla="*/ 170 w 185"/>
                  <a:gd name="T13" fmla="*/ 138 h 210"/>
                  <a:gd name="T14" fmla="*/ 158 w 185"/>
                  <a:gd name="T15" fmla="*/ 162 h 210"/>
                  <a:gd name="T16" fmla="*/ 128 w 185"/>
                  <a:gd name="T17" fmla="*/ 180 h 210"/>
                  <a:gd name="T18" fmla="*/ 90 w 185"/>
                  <a:gd name="T19" fmla="*/ 198 h 210"/>
                  <a:gd name="T20" fmla="*/ 105 w 185"/>
                  <a:gd name="T21" fmla="*/ 210 h 210"/>
                  <a:gd name="T22" fmla="*/ 140 w 185"/>
                  <a:gd name="T23" fmla="*/ 192 h 210"/>
                  <a:gd name="T24" fmla="*/ 170 w 185"/>
                  <a:gd name="T25" fmla="*/ 168 h 210"/>
                  <a:gd name="T26" fmla="*/ 188 w 185"/>
                  <a:gd name="T27" fmla="*/ 144 h 210"/>
                  <a:gd name="T28" fmla="*/ 194 w 185"/>
                  <a:gd name="T29" fmla="*/ 114 h 210"/>
                  <a:gd name="T30" fmla="*/ 188 w 185"/>
                  <a:gd name="T31" fmla="*/ 90 h 210"/>
                  <a:gd name="T32" fmla="*/ 182 w 185"/>
                  <a:gd name="T33" fmla="*/ 66 h 210"/>
                  <a:gd name="T34" fmla="*/ 164 w 185"/>
                  <a:gd name="T35" fmla="*/ 48 h 210"/>
                  <a:gd name="T36" fmla="*/ 14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606D1-1713-494D-A5D9-363AED6E46A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516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310288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4484241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Pulmonary </a:t>
            </a:r>
            <a:r>
              <a:rPr lang="en-GB" dirty="0"/>
              <a:t>E</a:t>
            </a:r>
            <a:r>
              <a:rPr lang="en-GB" dirty="0" smtClean="0"/>
              <a:t>mbolism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Dr Al Green </a:t>
            </a:r>
          </a:p>
          <a:p>
            <a:r>
              <a:rPr lang="en-GB" dirty="0" smtClean="0"/>
              <a:t>MD FRCP</a:t>
            </a:r>
          </a:p>
          <a:p>
            <a:r>
              <a:rPr lang="en-GB" dirty="0" smtClean="0"/>
              <a:t>Acute Physician JPUH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PE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Clinical – history examination</a:t>
            </a:r>
          </a:p>
          <a:p>
            <a:pPr>
              <a:defRPr/>
            </a:pPr>
            <a:r>
              <a:rPr lang="en-GB" dirty="0" smtClean="0"/>
              <a:t>Wells</a:t>
            </a:r>
          </a:p>
          <a:p>
            <a:pPr>
              <a:defRPr/>
            </a:pPr>
            <a:r>
              <a:rPr lang="en-GB" dirty="0" smtClean="0"/>
              <a:t>Dimer</a:t>
            </a:r>
          </a:p>
          <a:p>
            <a:pPr>
              <a:defRPr/>
            </a:pPr>
            <a:r>
              <a:rPr lang="en-GB" dirty="0" smtClean="0"/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218053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Signs </a:t>
            </a:r>
            <a:r>
              <a:rPr lang="en-GB" dirty="0" err="1" smtClean="0"/>
              <a:t>symps</a:t>
            </a:r>
            <a:r>
              <a:rPr lang="en-GB" dirty="0" smtClean="0"/>
              <a:t> DVT         		+3</a:t>
            </a:r>
          </a:p>
          <a:p>
            <a:r>
              <a:rPr lang="en-GB" dirty="0" smtClean="0"/>
              <a:t>PE is 1</a:t>
            </a:r>
            <a:r>
              <a:rPr lang="en-GB" baseline="30000" dirty="0" smtClean="0"/>
              <a:t>st</a:t>
            </a:r>
            <a:r>
              <a:rPr lang="en-GB" dirty="0" smtClean="0"/>
              <a:t> or =1</a:t>
            </a:r>
            <a:r>
              <a:rPr lang="en-GB" baseline="30000" dirty="0" smtClean="0"/>
              <a:t>st</a:t>
            </a:r>
            <a:r>
              <a:rPr lang="en-GB" dirty="0"/>
              <a:t> </a:t>
            </a:r>
            <a:r>
              <a:rPr lang="en-GB" dirty="0" smtClean="0"/>
              <a:t>diagnosis             +3</a:t>
            </a:r>
          </a:p>
          <a:p>
            <a:r>
              <a:rPr lang="en-GB" dirty="0" smtClean="0"/>
              <a:t>HR &gt;100         				+1.5</a:t>
            </a:r>
          </a:p>
          <a:p>
            <a:r>
              <a:rPr lang="en-GB" dirty="0" err="1" smtClean="0"/>
              <a:t>Sx</a:t>
            </a:r>
            <a:r>
              <a:rPr lang="en-GB" dirty="0" smtClean="0"/>
              <a:t>&lt;4/52 or immobile 3/7		+1.5</a:t>
            </a:r>
          </a:p>
          <a:p>
            <a:r>
              <a:rPr lang="en-GB" dirty="0" smtClean="0"/>
              <a:t>PMH of DVT or PE			+1.5</a:t>
            </a:r>
          </a:p>
          <a:p>
            <a:r>
              <a:rPr lang="en-GB" dirty="0" smtClean="0"/>
              <a:t>Haemoptysis					+1</a:t>
            </a:r>
          </a:p>
          <a:p>
            <a:r>
              <a:rPr lang="en-GB" dirty="0" smtClean="0"/>
              <a:t>Malignancy					+1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72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/>
              <a:t>Well’s score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/>
              <a:t>This lady score </a:t>
            </a:r>
            <a:r>
              <a:rPr lang="en-GB" dirty="0" smtClean="0"/>
              <a:t>4.5 </a:t>
            </a:r>
            <a:r>
              <a:rPr lang="en-GB" dirty="0"/>
              <a:t>on the Well’s </a:t>
            </a:r>
            <a:r>
              <a:rPr lang="en-GB" dirty="0" smtClean="0"/>
              <a:t>score.</a:t>
            </a:r>
          </a:p>
          <a:p>
            <a:pPr>
              <a:defRPr/>
            </a:pPr>
            <a:r>
              <a:rPr lang="en-GB" dirty="0" smtClean="0"/>
              <a:t>No point doing a Dimer</a:t>
            </a:r>
            <a:endParaRPr lang="en-GB" dirty="0"/>
          </a:p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68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/>
              <a:t>Bottom 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/>
              <a:t>If PERC negative</a:t>
            </a:r>
          </a:p>
          <a:p>
            <a:pPr>
              <a:defRPr/>
            </a:pPr>
            <a:r>
              <a:rPr lang="en-GB" dirty="0"/>
              <a:t>Or score less than 2 on the Well’s score don’t need testing</a:t>
            </a:r>
            <a:r>
              <a:rPr lang="en-GB" dirty="0" smtClean="0"/>
              <a:t>.</a:t>
            </a:r>
          </a:p>
          <a:p>
            <a:pPr>
              <a:defRPr/>
            </a:pPr>
            <a:r>
              <a:rPr lang="en-GB" dirty="0" smtClean="0"/>
              <a:t>Dimer </a:t>
            </a:r>
            <a:r>
              <a:rPr lang="en-GB" dirty="0" err="1" smtClean="0"/>
              <a:t>neg</a:t>
            </a:r>
            <a:r>
              <a:rPr lang="en-GB" dirty="0" smtClean="0"/>
              <a:t> + wells &lt; 4 – PE excluded</a:t>
            </a:r>
          </a:p>
          <a:p>
            <a:pPr>
              <a:defRPr/>
            </a:pPr>
            <a:r>
              <a:rPr lang="en-GB" dirty="0" smtClean="0"/>
              <a:t>Wells &gt;4 needs investigation Dimer unhelpful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Avoiding testing in the elderly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Dimers get less specific as we get older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5760640" cy="439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82" y="5899268"/>
            <a:ext cx="242641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 adjustment of Dimers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&gt;50 </a:t>
            </a:r>
            <a:r>
              <a:rPr lang="en-GB" dirty="0" err="1" smtClean="0"/>
              <a:t>yrs</a:t>
            </a:r>
            <a:r>
              <a:rPr lang="en-GB" dirty="0" smtClean="0"/>
              <a:t> then age X10 = dimer cut off</a:t>
            </a:r>
          </a:p>
          <a:p>
            <a:r>
              <a:rPr lang="en-GB" dirty="0" smtClean="0"/>
              <a:t>Retrospective study 31,000 pts adjusting dimer improved sensitivity of dimer (64</a:t>
            </a:r>
            <a:r>
              <a:rPr lang="en-GB" dirty="0"/>
              <a:t>% </a:t>
            </a:r>
            <a:r>
              <a:rPr lang="en-GB" dirty="0" smtClean="0"/>
              <a:t>vs 54%) but reduced sensitivity </a:t>
            </a:r>
            <a:r>
              <a:rPr lang="en-GB" dirty="0"/>
              <a:t>(93% </a:t>
            </a:r>
            <a:r>
              <a:rPr lang="en-GB" dirty="0" smtClean="0"/>
              <a:t>vs </a:t>
            </a:r>
            <a:r>
              <a:rPr lang="en-GB" dirty="0"/>
              <a:t>98</a:t>
            </a:r>
            <a:r>
              <a:rPr lang="en-GB" dirty="0" smtClean="0"/>
              <a:t>%). </a:t>
            </a:r>
          </a:p>
          <a:p>
            <a:r>
              <a:rPr lang="en-GB" dirty="0" smtClean="0"/>
              <a:t>In this study missed 1 PE for every 112 scans averted.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8052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Adjust PE trial. PMID:24643601</a:t>
            </a:r>
          </a:p>
          <a:p>
            <a:r>
              <a:rPr lang="en-GB" dirty="0" smtClean="0"/>
              <a:t>Retrospective: PMID:26320520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8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Is a dimer only helpful if it is negative?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8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Dimer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77774" y="2099024"/>
          <a:ext cx="8188452" cy="3528314"/>
        </p:xfrm>
        <a:graphic>
          <a:graphicData uri="http://schemas.openxmlformats.org/drawingml/2006/table">
            <a:tbl>
              <a:tblPr firstRow="1" firstCol="1" bandRow="1"/>
              <a:tblGrid>
                <a:gridCol w="2729484"/>
                <a:gridCol w="2729484"/>
                <a:gridCol w="2729484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14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 3.   Logistic regression for the risk of pulmonary embolism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14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population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14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14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4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CDR, clinical decision rule; CI, confidence interval.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Unlikely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Likely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(3.1–5.2)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D-dimer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500–1000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1000–2000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(1.3–3.1)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2000–4000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(2.5–5.8)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&gt;4000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(5.7–14.2)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PMID:18452520</a:t>
            </a:r>
          </a:p>
        </p:txBody>
      </p:sp>
    </p:spTree>
    <p:extLst>
      <p:ext uri="{BB962C8B-B14F-4D97-AF65-F5344CB8AC3E}">
        <p14:creationId xmlns:p14="http://schemas.microsoft.com/office/powerpoint/2010/main" val="33371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When is thrombolysis indicated?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772816"/>
            <a:ext cx="6948264" cy="4525963"/>
          </a:xfrm>
        </p:spPr>
        <p:txBody>
          <a:bodyPr/>
          <a:lstStyle/>
          <a:p>
            <a:r>
              <a:rPr lang="en-GB" dirty="0" smtClean="0"/>
              <a:t>For Massive PE</a:t>
            </a:r>
          </a:p>
          <a:p>
            <a:r>
              <a:rPr lang="en-GB" dirty="0" smtClean="0"/>
              <a:t>Possibly for </a:t>
            </a:r>
            <a:r>
              <a:rPr lang="en-GB" dirty="0" err="1" smtClean="0"/>
              <a:t>Submassive</a:t>
            </a:r>
            <a:r>
              <a:rPr lang="en-GB" dirty="0" smtClean="0"/>
              <a:t> PE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Ie</a:t>
            </a:r>
            <a:r>
              <a:rPr lang="en-GB" dirty="0" smtClean="0"/>
              <a:t> not for well PEs!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58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Definition Massive 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b="1" dirty="0"/>
              <a:t>Massive PE</a:t>
            </a:r>
            <a:r>
              <a:rPr lang="en-GB" dirty="0"/>
              <a:t> – those who have dropped their BP to &lt;90mmHg for &lt;15mins due to PE and not caused by something else than PE.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5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Questions to be answered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can we avoid investigating low risk patients?</a:t>
            </a:r>
          </a:p>
          <a:p>
            <a:r>
              <a:rPr lang="en-GB" dirty="0" smtClean="0"/>
              <a:t>How can we avoid testing in the elderly?</a:t>
            </a:r>
          </a:p>
          <a:p>
            <a:r>
              <a:rPr lang="en-GB" dirty="0" smtClean="0"/>
              <a:t>Is a dimer only helpful if it is negative?</a:t>
            </a:r>
          </a:p>
          <a:p>
            <a:r>
              <a:rPr lang="en-GB" dirty="0" smtClean="0"/>
              <a:t>Who should we </a:t>
            </a:r>
            <a:r>
              <a:rPr lang="en-GB" dirty="0" err="1" smtClean="0"/>
              <a:t>thrombolyse</a:t>
            </a:r>
            <a:r>
              <a:rPr lang="en-GB" dirty="0" smtClean="0"/>
              <a:t>?</a:t>
            </a:r>
          </a:p>
          <a:p>
            <a:r>
              <a:rPr lang="en-GB" dirty="0" smtClean="0"/>
              <a:t>How dangerous is thrombolysis?</a:t>
            </a:r>
          </a:p>
          <a:p>
            <a:r>
              <a:rPr lang="en-GB" dirty="0" smtClean="0"/>
              <a:t>What agent should we use to </a:t>
            </a:r>
            <a:r>
              <a:rPr lang="en-GB" dirty="0" err="1" smtClean="0"/>
              <a:t>thrombolyse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47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Definition </a:t>
            </a:r>
            <a:r>
              <a:rPr lang="en-GB" dirty="0" err="1" smtClean="0"/>
              <a:t>Submassive</a:t>
            </a:r>
            <a:r>
              <a:rPr lang="en-GB" dirty="0" smtClean="0"/>
              <a:t> 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b="1" dirty="0" err="1"/>
              <a:t>Submassive</a:t>
            </a:r>
            <a:r>
              <a:rPr lang="en-GB" b="1" dirty="0"/>
              <a:t> PE</a:t>
            </a:r>
            <a:r>
              <a:rPr lang="en-GB" dirty="0"/>
              <a:t> – acute PE without systemic hypotension (&lt;90mmHg) but with RV dysfunction or myocardial necrosis.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RV dysfunction = systolic dysfunction on echo or RV dilatation on 4 chamber view on CT or elevation or elevation in  BNP (&gt;90pg/ml) or </a:t>
            </a:r>
            <a:r>
              <a:rPr lang="en-GB" dirty="0" err="1"/>
              <a:t>NTerminal</a:t>
            </a:r>
            <a:r>
              <a:rPr lang="en-GB" dirty="0"/>
              <a:t> pro-BNP (&gt;500pg/ml)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Elevated troponin I &gt; 0.4ng/ml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933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How dangerous is thrombolysis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82296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Emcrit</a:t>
            </a:r>
            <a:r>
              <a:rPr lang="en-GB" dirty="0" smtClean="0"/>
              <a:t>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938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How dangerous is thrombolysis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8229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Emcrit</a:t>
            </a:r>
            <a:r>
              <a:rPr lang="en-GB" dirty="0" smtClean="0"/>
              <a:t>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7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Reduce the dose of </a:t>
            </a:r>
            <a:r>
              <a:rPr lang="en-GB" dirty="0" err="1" smtClean="0"/>
              <a:t>alteplase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Wang </a:t>
            </a:r>
            <a:r>
              <a:rPr lang="en-GB" dirty="0"/>
              <a:t>CHEST </a:t>
            </a:r>
            <a:r>
              <a:rPr lang="en-GB" dirty="0" smtClean="0"/>
              <a:t>2010; </a:t>
            </a:r>
            <a:r>
              <a:rPr lang="en-GB" dirty="0"/>
              <a:t>137(2):</a:t>
            </a:r>
            <a:r>
              <a:rPr lang="en-GB" dirty="0" smtClean="0"/>
              <a:t>254–262</a:t>
            </a:r>
          </a:p>
          <a:p>
            <a:r>
              <a:rPr lang="en-GB" dirty="0" smtClean="0"/>
              <a:t>Randomised 118 pts to either 50 or 100mg of </a:t>
            </a:r>
            <a:r>
              <a:rPr lang="en-GB" dirty="0" err="1" smtClean="0"/>
              <a:t>alteplase</a:t>
            </a:r>
            <a:r>
              <a:rPr lang="en-GB" dirty="0" smtClean="0"/>
              <a:t> over 2 hrs</a:t>
            </a:r>
          </a:p>
          <a:p>
            <a:r>
              <a:rPr lang="en-GB" dirty="0" smtClean="0"/>
              <a:t>The improvements in pulmonary pressures, right ventricular dilation, and perfusion defects were nearly identical with either dose of </a:t>
            </a:r>
            <a:r>
              <a:rPr lang="en-GB" dirty="0" err="1" smtClean="0"/>
              <a:t>alteplase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However, patients receiving 50mg </a:t>
            </a:r>
            <a:r>
              <a:rPr lang="en-GB" dirty="0" err="1" smtClean="0"/>
              <a:t>alteplase</a:t>
            </a:r>
            <a:r>
              <a:rPr lang="en-GB" dirty="0" smtClean="0"/>
              <a:t> experienced less bleeding. </a:t>
            </a:r>
          </a:p>
          <a:p>
            <a:r>
              <a:rPr lang="en-GB" dirty="0" smtClean="0"/>
              <a:t>Of note, these authors first administered only </a:t>
            </a:r>
            <a:r>
              <a:rPr lang="en-GB" dirty="0" err="1" smtClean="0"/>
              <a:t>alteplase</a:t>
            </a:r>
            <a:r>
              <a:rPr lang="en-GB" dirty="0" smtClean="0"/>
              <a:t>, and initiated subcutaneous low-molecular weight heparin only </a:t>
            </a:r>
            <a:r>
              <a:rPr lang="en-GB" i="1" dirty="0" smtClean="0">
                <a:effectLst/>
              </a:rPr>
              <a:t>after</a:t>
            </a:r>
            <a:r>
              <a:rPr lang="en-GB" dirty="0" smtClean="0"/>
              <a:t> completion of thrombolysis when the </a:t>
            </a:r>
            <a:r>
              <a:rPr lang="en-GB" dirty="0" err="1" smtClean="0"/>
              <a:t>aPTT</a:t>
            </a:r>
            <a:r>
              <a:rPr lang="en-GB" dirty="0" smtClean="0"/>
              <a:t> value fell below 80 seconds.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PMID:19741062</a:t>
            </a:r>
          </a:p>
        </p:txBody>
      </p:sp>
    </p:spTree>
    <p:extLst>
      <p:ext uri="{BB962C8B-B14F-4D97-AF65-F5344CB8AC3E}">
        <p14:creationId xmlns:p14="http://schemas.microsoft.com/office/powerpoint/2010/main" val="275185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r>
              <a:rPr lang="en-GB" dirty="0" smtClean="0"/>
              <a:t>Reduce dose </a:t>
            </a:r>
            <a:r>
              <a:rPr lang="en-GB" dirty="0" err="1"/>
              <a:t>A</a:t>
            </a:r>
            <a:r>
              <a:rPr lang="en-GB" dirty="0" err="1" smtClean="0"/>
              <a:t>lteplase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641975" cy="4525963"/>
          </a:xfrm>
        </p:spPr>
      </p:pic>
    </p:spTree>
    <p:extLst>
      <p:ext uri="{BB962C8B-B14F-4D97-AF65-F5344CB8AC3E}">
        <p14:creationId xmlns:p14="http://schemas.microsoft.com/office/powerpoint/2010/main" val="15851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MOPETT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hlinkClick r:id="rId2"/>
              </a:rPr>
              <a:t>Sharifi</a:t>
            </a:r>
            <a:r>
              <a:rPr lang="en-GB" dirty="0" smtClean="0">
                <a:hlinkClick r:id="rId2"/>
              </a:rPr>
              <a:t> et al. 2013</a:t>
            </a:r>
            <a:r>
              <a:rPr lang="en-GB" dirty="0" smtClean="0"/>
              <a:t> (the MOPETT trial) </a:t>
            </a:r>
          </a:p>
          <a:p>
            <a:r>
              <a:rPr lang="en-GB" dirty="0" smtClean="0"/>
              <a:t>randomized patients with </a:t>
            </a:r>
            <a:r>
              <a:rPr lang="en-GB" dirty="0" err="1" smtClean="0"/>
              <a:t>submassive</a:t>
            </a:r>
            <a:r>
              <a:rPr lang="en-GB" dirty="0" smtClean="0"/>
              <a:t> PE to heparin +/- 50mg </a:t>
            </a:r>
            <a:r>
              <a:rPr lang="en-GB" dirty="0" err="1" smtClean="0"/>
              <a:t>alteplase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Patients receiving </a:t>
            </a:r>
            <a:r>
              <a:rPr lang="en-GB" dirty="0" err="1" smtClean="0"/>
              <a:t>alteplase</a:t>
            </a:r>
            <a:r>
              <a:rPr lang="en-GB" dirty="0" smtClean="0"/>
              <a:t> had a decreased length of hospital stay and reduced pulmonary pressures (at 48 hours and 28 months). </a:t>
            </a:r>
          </a:p>
          <a:p>
            <a:r>
              <a:rPr lang="en-GB" dirty="0" smtClean="0"/>
              <a:t>Of note, these authors avoided </a:t>
            </a:r>
            <a:r>
              <a:rPr lang="en-GB" dirty="0" err="1" smtClean="0"/>
              <a:t>supratheraputic</a:t>
            </a:r>
            <a:r>
              <a:rPr lang="en-GB" dirty="0" smtClean="0"/>
              <a:t> heparin infusions by using low molecular heparin when possible, reducing the rate of heparin infusion while administering </a:t>
            </a:r>
            <a:r>
              <a:rPr lang="en-GB" dirty="0" err="1" smtClean="0"/>
              <a:t>alteplase</a:t>
            </a:r>
            <a:r>
              <a:rPr lang="en-GB" dirty="0" smtClean="0"/>
              <a:t> and three hours thereafter, and modifying their heparin protocol to target an </a:t>
            </a:r>
            <a:r>
              <a:rPr lang="en-GB" dirty="0" err="1" smtClean="0"/>
              <a:t>aPTT</a:t>
            </a:r>
            <a:r>
              <a:rPr lang="en-GB" dirty="0" smtClean="0"/>
              <a:t> of 1.5-2x upper limit normal.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12616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PMID:23102885</a:t>
            </a:r>
          </a:p>
        </p:txBody>
      </p:sp>
    </p:spTree>
    <p:extLst>
      <p:ext uri="{BB962C8B-B14F-4D97-AF65-F5344CB8AC3E}">
        <p14:creationId xmlns:p14="http://schemas.microsoft.com/office/powerpoint/2010/main" val="1067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How dangerous is thrombolysis?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82296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Emcrit</a:t>
            </a:r>
            <a:r>
              <a:rPr lang="en-GB" dirty="0" smtClean="0"/>
              <a:t>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606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err="1" smtClean="0"/>
              <a:t>Tenecteplase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hlinkClick r:id="rId2"/>
              </a:rPr>
              <a:t>TOPCOAT study</a:t>
            </a:r>
            <a:r>
              <a:rPr lang="en-GB" dirty="0" smtClean="0"/>
              <a:t> randomized 83 patients with </a:t>
            </a:r>
            <a:r>
              <a:rPr lang="en-GB" dirty="0" err="1" smtClean="0"/>
              <a:t>submassive</a:t>
            </a:r>
            <a:r>
              <a:rPr lang="en-GB" dirty="0" smtClean="0"/>
              <a:t> PE to low molecular-weight heparin plus placebo or full-dose </a:t>
            </a:r>
            <a:r>
              <a:rPr lang="en-GB" dirty="0" err="1" smtClean="0"/>
              <a:t>tenecteplase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The primary outcome was a composite including death, shock, intubation, major bleeding, recurrent PE, or poor functional capacity at 90 days. </a:t>
            </a:r>
          </a:p>
          <a:p>
            <a:r>
              <a:rPr lang="en-GB" dirty="0" smtClean="0"/>
              <a:t>Patients in the placebo group met one of the composite endpoints more than twice as often as patients in the </a:t>
            </a:r>
            <a:r>
              <a:rPr lang="en-GB" dirty="0" err="1" smtClean="0"/>
              <a:t>tenecteplase</a:t>
            </a:r>
            <a:r>
              <a:rPr lang="en-GB" dirty="0" smtClean="0"/>
              <a:t> group (37% vs. 15%, p = 0.017). </a:t>
            </a:r>
          </a:p>
          <a:p>
            <a:r>
              <a:rPr lang="en-GB" dirty="0" smtClean="0"/>
              <a:t>Patients treated with </a:t>
            </a:r>
            <a:r>
              <a:rPr lang="en-GB" dirty="0" err="1" smtClean="0"/>
              <a:t>tenecteplase</a:t>
            </a:r>
            <a:r>
              <a:rPr lang="en-GB" dirty="0" smtClean="0"/>
              <a:t> were discharged from the ICU and the hospital earlier with better long-term functional outcomes. Unfortunately the study was terminated early leaving it underpowered. Overall TOPCOAT supports the concept that </a:t>
            </a:r>
            <a:r>
              <a:rPr lang="en-GB" dirty="0" err="1" smtClean="0"/>
              <a:t>thrombolytics</a:t>
            </a:r>
            <a:r>
              <a:rPr lang="en-GB" dirty="0" smtClean="0"/>
              <a:t> improve both short-term and long-term outcomes.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1261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PMID:24484241</a:t>
            </a:r>
          </a:p>
        </p:txBody>
      </p:sp>
    </p:spTree>
    <p:extLst>
      <p:ext uri="{BB962C8B-B14F-4D97-AF65-F5344CB8AC3E}">
        <p14:creationId xmlns:p14="http://schemas.microsoft.com/office/powerpoint/2010/main" val="380885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err="1" smtClean="0"/>
              <a:t>Peitho</a:t>
            </a:r>
            <a:r>
              <a:rPr lang="en-GB" dirty="0" smtClean="0"/>
              <a:t>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</a:t>
            </a:r>
            <a:r>
              <a:rPr lang="en-GB" dirty="0" err="1"/>
              <a:t>P</a:t>
            </a:r>
            <a:r>
              <a:rPr lang="en-GB" dirty="0" err="1" smtClean="0"/>
              <a:t>eitho</a:t>
            </a:r>
            <a:r>
              <a:rPr lang="en-GB" dirty="0" smtClean="0"/>
              <a:t> trial randomised 1006 patients to either heparin +/- </a:t>
            </a:r>
            <a:r>
              <a:rPr lang="en-GB" dirty="0" err="1" smtClean="0"/>
              <a:t>tenecteplase</a:t>
            </a:r>
            <a:r>
              <a:rPr lang="en-GB" dirty="0" smtClean="0"/>
              <a:t> for </a:t>
            </a:r>
            <a:r>
              <a:rPr lang="en-GB" dirty="0" err="1" smtClean="0"/>
              <a:t>submassive</a:t>
            </a:r>
            <a:r>
              <a:rPr lang="en-GB" dirty="0" smtClean="0"/>
              <a:t> PE.</a:t>
            </a:r>
          </a:p>
          <a:p>
            <a:r>
              <a:rPr lang="en-GB" dirty="0"/>
              <a:t>Death or hemodynamic compromise in 2.6% vs 5.6 placebo (P=0.02).</a:t>
            </a:r>
          </a:p>
          <a:p>
            <a:r>
              <a:rPr lang="en-GB" dirty="0"/>
              <a:t>Between randomization and day 7, a total of 6 patients (1.2%) in the </a:t>
            </a:r>
            <a:r>
              <a:rPr lang="en-GB" dirty="0" err="1"/>
              <a:t>tenecteplase</a:t>
            </a:r>
            <a:r>
              <a:rPr lang="en-GB" dirty="0"/>
              <a:t> group and 9 (1.8%) in the placebo group died (P=0.42). </a:t>
            </a:r>
          </a:p>
          <a:p>
            <a:r>
              <a:rPr lang="en-GB" dirty="0" err="1"/>
              <a:t>Extracranial</a:t>
            </a:r>
            <a:r>
              <a:rPr lang="en-GB" dirty="0"/>
              <a:t> bleeding occurred in 32 patients (6.3%) in the </a:t>
            </a:r>
            <a:r>
              <a:rPr lang="en-GB" dirty="0" err="1"/>
              <a:t>tenecteplase</a:t>
            </a:r>
            <a:r>
              <a:rPr lang="en-GB" dirty="0"/>
              <a:t> group and 6 patients (1.2%) in the placebo group (P&lt;0.001). </a:t>
            </a:r>
          </a:p>
          <a:p>
            <a:r>
              <a:rPr lang="en-GB" dirty="0"/>
              <a:t>Stroke occurred in 12 patients (2.4%) in the </a:t>
            </a:r>
            <a:r>
              <a:rPr lang="en-GB" dirty="0" err="1"/>
              <a:t>tenecteplase</a:t>
            </a:r>
            <a:r>
              <a:rPr lang="en-GB" dirty="0"/>
              <a:t> group and was </a:t>
            </a:r>
            <a:r>
              <a:rPr lang="en-GB" dirty="0" err="1"/>
              <a:t>hemorrhagic</a:t>
            </a:r>
            <a:r>
              <a:rPr lang="en-GB" dirty="0"/>
              <a:t> in 10 patients; 1 patient (0.2%) in the placebo group had a stroke, which was </a:t>
            </a:r>
            <a:r>
              <a:rPr lang="en-GB" dirty="0" err="1"/>
              <a:t>hemorrhagic</a:t>
            </a:r>
            <a:r>
              <a:rPr lang="en-GB" dirty="0"/>
              <a:t> (P=0.003).</a:t>
            </a:r>
          </a:p>
          <a:p>
            <a:r>
              <a:rPr lang="en-GB" dirty="0"/>
              <a:t> By day 30, a total of 12 patients (2.4%) in the </a:t>
            </a:r>
            <a:r>
              <a:rPr lang="en-GB" dirty="0" err="1"/>
              <a:t>tenecteplase</a:t>
            </a:r>
            <a:r>
              <a:rPr lang="en-GB" dirty="0"/>
              <a:t> group and 16 patients (3.2%) in the placebo group had died (P=0.42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612616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PMID:24716681</a:t>
            </a:r>
          </a:p>
        </p:txBody>
      </p:sp>
    </p:spTree>
    <p:extLst>
      <p:ext uri="{BB962C8B-B14F-4D97-AF65-F5344CB8AC3E}">
        <p14:creationId xmlns:p14="http://schemas.microsoft.com/office/powerpoint/2010/main" val="247895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216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2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Questions to be answered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should we investigate PE in pregnancy?</a:t>
            </a:r>
          </a:p>
          <a:p>
            <a:r>
              <a:rPr lang="en-GB" dirty="0" smtClean="0"/>
              <a:t>What should we </a:t>
            </a:r>
            <a:r>
              <a:rPr lang="en-GB" dirty="0" err="1" smtClean="0"/>
              <a:t>anticoagulate</a:t>
            </a:r>
            <a:r>
              <a:rPr lang="en-GB" dirty="0" smtClean="0"/>
              <a:t> with in malignancy?</a:t>
            </a:r>
          </a:p>
          <a:p>
            <a:r>
              <a:rPr lang="en-GB" dirty="0" smtClean="0"/>
              <a:t>Should we investigate patients with PE for malignancy?</a:t>
            </a:r>
          </a:p>
          <a:p>
            <a:r>
              <a:rPr lang="en-GB" dirty="0" smtClean="0"/>
              <a:t>How long should we </a:t>
            </a:r>
            <a:r>
              <a:rPr lang="en-GB" dirty="0" err="1" smtClean="0"/>
              <a:t>anticoagulate</a:t>
            </a:r>
            <a:r>
              <a:rPr lang="en-GB" dirty="0" smtClean="0"/>
              <a:t> PEs for?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748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Major haemorrhage rates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82296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64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Bottom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50mg </a:t>
            </a:r>
            <a:r>
              <a:rPr lang="en-GB" dirty="0" err="1" smtClean="0"/>
              <a:t>alteplase</a:t>
            </a:r>
            <a:r>
              <a:rPr lang="en-GB" dirty="0" smtClean="0"/>
              <a:t> seems to be the safest</a:t>
            </a:r>
          </a:p>
          <a:p>
            <a:r>
              <a:rPr lang="en-GB" dirty="0" err="1" smtClean="0"/>
              <a:t>Tenecteplase</a:t>
            </a:r>
            <a:r>
              <a:rPr lang="en-GB" dirty="0" smtClean="0"/>
              <a:t> has the most evidence (</a:t>
            </a:r>
            <a:r>
              <a:rPr lang="en-GB" dirty="0" err="1" smtClean="0"/>
              <a:t>pt</a:t>
            </a:r>
            <a:r>
              <a:rPr lang="en-GB" dirty="0" smtClean="0"/>
              <a:t> numbers)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07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Pregnancy and 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Problems wells not validated in pregnancy</a:t>
            </a:r>
          </a:p>
          <a:p>
            <a:r>
              <a:rPr lang="en-GB" dirty="0" smtClean="0"/>
              <a:t>Dimer not validated in pregnancy</a:t>
            </a:r>
          </a:p>
          <a:p>
            <a:r>
              <a:rPr lang="en-GB" dirty="0" smtClean="0"/>
              <a:t>Radiation can affect risk of cancer in both </a:t>
            </a:r>
            <a:r>
              <a:rPr lang="en-GB" dirty="0" err="1" smtClean="0"/>
              <a:t>fetus</a:t>
            </a:r>
            <a:r>
              <a:rPr lang="en-GB" dirty="0" smtClean="0"/>
              <a:t> and breast tissue of mother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9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err="1" smtClean="0"/>
              <a:t>Fetus</a:t>
            </a:r>
            <a:r>
              <a:rPr lang="en-GB" dirty="0" smtClean="0"/>
              <a:t> radiation exposure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radiation dose to the </a:t>
            </a:r>
            <a:r>
              <a:rPr lang="en-GB" dirty="0" err="1"/>
              <a:t>fetus</a:t>
            </a:r>
            <a:r>
              <a:rPr lang="en-GB" dirty="0"/>
              <a:t> is thought to be 0.1 </a:t>
            </a:r>
            <a:r>
              <a:rPr lang="en-GB" dirty="0" err="1"/>
              <a:t>mGy</a:t>
            </a:r>
            <a:r>
              <a:rPr lang="en-GB" dirty="0"/>
              <a:t> for a CTPA scan and 0.5mGy for a full dose VQ </a:t>
            </a:r>
            <a:r>
              <a:rPr lang="en-GB" dirty="0" smtClean="0"/>
              <a:t>scan 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 The International commission on Radiation Protection estimate the risk of childhood cancer before the age of 15  following in utero radiation exposure of 1 in 17 000 per </a:t>
            </a:r>
            <a:r>
              <a:rPr lang="en-GB" dirty="0" err="1" smtClean="0"/>
              <a:t>mGy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 This suggests the risk of a risk of childhood cancer as a result of in utero exposure to a CTPA is around 1 in 170 000 and to a  VQ is 1 in 34 000.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697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57150"/>
            <a:ext cx="97536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5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Patient’s breast exposure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</a:t>
            </a:r>
            <a:r>
              <a:rPr lang="en-GB" dirty="0" smtClean="0"/>
              <a:t>adiation </a:t>
            </a:r>
            <a:r>
              <a:rPr lang="en-GB" dirty="0"/>
              <a:t>exposure to </a:t>
            </a:r>
            <a:r>
              <a:rPr lang="en-GB" dirty="0" err="1" smtClean="0"/>
              <a:t>fetus</a:t>
            </a:r>
            <a:r>
              <a:rPr lang="en-GB" dirty="0" smtClean="0"/>
              <a:t> </a:t>
            </a:r>
            <a:r>
              <a:rPr lang="en-GB" dirty="0"/>
              <a:t>in CTPA </a:t>
            </a:r>
            <a:r>
              <a:rPr lang="en-GB" dirty="0" smtClean="0"/>
              <a:t>&lt; VQ   (0.1 </a:t>
            </a:r>
            <a:r>
              <a:rPr lang="en-GB" dirty="0" err="1" smtClean="0"/>
              <a:t>mGy</a:t>
            </a:r>
            <a:r>
              <a:rPr lang="en-GB" dirty="0" smtClean="0"/>
              <a:t> for a vs 0.5mGy ) </a:t>
            </a:r>
          </a:p>
          <a:p>
            <a:r>
              <a:rPr lang="en-GB" dirty="0" smtClean="0"/>
              <a:t>Radiation exposure to Pt’s breast for CTPA &gt;&gt; VQ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 err="1" smtClean="0"/>
              <a:t>ie</a:t>
            </a:r>
            <a:r>
              <a:rPr lang="en-GB" dirty="0" smtClean="0"/>
              <a:t> 10-60mGy vs 0.98-1.07mGy</a:t>
            </a:r>
            <a:endParaRPr lang="en-GB" dirty="0"/>
          </a:p>
          <a:p>
            <a:r>
              <a:rPr lang="en-GB" dirty="0" smtClean="0"/>
              <a:t>There may be a future risk of breast Ca</a:t>
            </a:r>
          </a:p>
          <a:p>
            <a:r>
              <a:rPr lang="en-GB" dirty="0" smtClean="0"/>
              <a:t>suggested </a:t>
            </a:r>
            <a:r>
              <a:rPr lang="en-GB" dirty="0"/>
              <a:t>10mGy radiation </a:t>
            </a:r>
            <a:r>
              <a:rPr lang="en-GB" dirty="0" smtClean="0"/>
              <a:t> may increase risk by 13.6 </a:t>
            </a:r>
            <a:r>
              <a:rPr lang="en-GB" dirty="0"/>
              <a:t>%</a:t>
            </a:r>
            <a:r>
              <a:rPr lang="en-GB" baseline="30000" dirty="0"/>
              <a:t>11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Although </a:t>
            </a:r>
            <a:r>
              <a:rPr lang="en-GB" dirty="0"/>
              <a:t>the relative risk increase may look large, as the absolute risk of breast cancer is small, perhaps only 0.1% for a 25 year old for the over the next 10 years.  This means the absolute risk increase over the next 10 years is negligible (0.1% of 13.6% = 0. 0136% excess risk per 10mGy radiation).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424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Avenues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trimester a negative D-dimer is helpful in excluding PE.</a:t>
            </a:r>
          </a:p>
          <a:p>
            <a:r>
              <a:rPr lang="en-GB" dirty="0" smtClean="0"/>
              <a:t>If one of the patient’s legs shows signs of DVT do ultrasound (no point if both swollen or no signs </a:t>
            </a:r>
            <a:r>
              <a:rPr lang="en-GB" dirty="0" err="1" smtClean="0"/>
              <a:t>symps</a:t>
            </a:r>
            <a:r>
              <a:rPr lang="en-GB" dirty="0" smtClean="0"/>
              <a:t> DVT)</a:t>
            </a:r>
          </a:p>
          <a:p>
            <a:r>
              <a:rPr lang="en-GB" dirty="0" smtClean="0"/>
              <a:t>Consider risk – difficult</a:t>
            </a:r>
          </a:p>
          <a:p>
            <a:r>
              <a:rPr lang="en-GB" dirty="0" smtClean="0"/>
              <a:t>Most will end up doing scan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4248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Which scan?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½ Q scan with normal CXR – lowest radiation but 1/10 will need further imaging (9/10 PE excluded)</a:t>
            </a:r>
          </a:p>
          <a:p>
            <a:r>
              <a:rPr lang="en-GB" dirty="0" smtClean="0"/>
              <a:t>CTPA generally definitive but breast radiation a risk.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29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Anticoagulation in malignancy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LMWH for 6 month is recommended.</a:t>
            </a:r>
          </a:p>
          <a:p>
            <a:r>
              <a:rPr lang="en-GB" dirty="0" smtClean="0"/>
              <a:t>Clot trial 2003 NEJM.</a:t>
            </a:r>
          </a:p>
          <a:p>
            <a:r>
              <a:rPr lang="en-GB" dirty="0" smtClean="0"/>
              <a:t>Mortality and bleeding rates the same warfarin vs LMWH but recurrent VTE rate halved.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96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Looking for malignancy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/>
              <a:t>Consider further investigations for cancer with an </a:t>
            </a:r>
            <a:r>
              <a:rPr lang="en-GB" dirty="0" err="1"/>
              <a:t>abdomino</a:t>
            </a:r>
            <a:r>
              <a:rPr lang="en-GB" dirty="0"/>
              <a:t>-pelvic CT scan (and a mammogram for women) in all patients aged over 40 years with a first unprovoked DVT or PE who do not have signs or symptoms of cancer based on initial investigation (see recommendation 1.5.1). </a:t>
            </a:r>
            <a:r>
              <a:rPr lang="en-GB" b="1" dirty="0"/>
              <a:t>[2012]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6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mtClean="0"/>
              <a:t>45 year old lady presents with left sided pleuritic chest pain.</a:t>
            </a:r>
          </a:p>
          <a:p>
            <a:pPr>
              <a:lnSpc>
                <a:spcPct val="90000"/>
              </a:lnSpc>
              <a:defRPr/>
            </a:pPr>
            <a:r>
              <a:rPr lang="en-GB" smtClean="0"/>
              <a:t>Had since yesterday.</a:t>
            </a:r>
          </a:p>
          <a:p>
            <a:pPr>
              <a:lnSpc>
                <a:spcPct val="90000"/>
              </a:lnSpc>
              <a:defRPr/>
            </a:pPr>
            <a:r>
              <a:rPr lang="en-GB" smtClean="0"/>
              <a:t>Dry cough. No fevers.</a:t>
            </a:r>
          </a:p>
          <a:p>
            <a:pPr>
              <a:lnSpc>
                <a:spcPct val="90000"/>
              </a:lnSpc>
              <a:defRPr/>
            </a:pPr>
            <a:r>
              <a:rPr lang="en-GB" smtClean="0"/>
              <a:t>Been on a long coach journey a week ago.</a:t>
            </a:r>
          </a:p>
          <a:p>
            <a:pPr>
              <a:lnSpc>
                <a:spcPct val="90000"/>
              </a:lnSpc>
              <a:defRPr/>
            </a:pPr>
            <a:r>
              <a:rPr lang="en-GB" smtClean="0"/>
              <a:t>On No Meds. No PMH.</a:t>
            </a:r>
          </a:p>
          <a:p>
            <a:pPr>
              <a:lnSpc>
                <a:spcPct val="90000"/>
              </a:lnSpc>
              <a:defRPr/>
            </a:pPr>
            <a:r>
              <a:rPr lang="en-GB" smtClean="0"/>
              <a:t>P80  BP 135/70 T37.0 SpO2 95% RR 18</a:t>
            </a:r>
          </a:p>
          <a:p>
            <a:pPr>
              <a:lnSpc>
                <a:spcPct val="90000"/>
              </a:lnSpc>
              <a:defRPr/>
            </a:pPr>
            <a:r>
              <a:rPr lang="en-GB" smtClean="0"/>
              <a:t>Chest clear.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Looking for malignancy in 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First </a:t>
            </a:r>
            <a:r>
              <a:rPr lang="en-GB" dirty="0"/>
              <a:t>unprovoked (idiopathic) episode of VTE should be limited to a complete history and examination, basic laboratory testing, routine age-appropriate cancer screening, and a chest </a:t>
            </a:r>
            <a:r>
              <a:rPr lang="en-GB" dirty="0" smtClean="0"/>
              <a:t>radiograph</a:t>
            </a:r>
          </a:p>
          <a:p>
            <a:r>
              <a:rPr lang="en-GB" dirty="0"/>
              <a:t>N </a:t>
            </a:r>
            <a:r>
              <a:rPr lang="en-GB" dirty="0" err="1"/>
              <a:t>Engl</a:t>
            </a:r>
            <a:r>
              <a:rPr lang="en-GB" dirty="0"/>
              <a:t> J Med. 2015;373(8):697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dirty="0"/>
              <a:t>prevalence of occult cancer was low among patients with a first unprovoked venous thromboembolism. Routine screening with CT of the abdomen and pelvis did not provide a clinically significant benefit. </a:t>
            </a:r>
            <a:endParaRPr lang="en-GB" dirty="0" smtClean="0"/>
          </a:p>
          <a:p>
            <a:r>
              <a:rPr lang="en-GB" dirty="0" smtClean="0"/>
              <a:t>This seems at odds with NICE recommendation.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017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How long for anticoagulation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Provoked 3 months</a:t>
            </a:r>
          </a:p>
          <a:p>
            <a:r>
              <a:rPr lang="en-GB" dirty="0" smtClean="0"/>
              <a:t>Unprovoked life long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3732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PMID: 21671894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741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Questions to be answered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GB" dirty="0" smtClean="0"/>
              <a:t>How do can we avoid investigating low risk patients? </a:t>
            </a:r>
            <a:r>
              <a:rPr lang="en-GB" dirty="0" smtClean="0">
                <a:solidFill>
                  <a:srgbClr val="FFC000"/>
                </a:solidFill>
              </a:rPr>
              <a:t>PERC, dimer, wells</a:t>
            </a:r>
          </a:p>
          <a:p>
            <a:r>
              <a:rPr lang="en-GB" dirty="0" smtClean="0"/>
              <a:t>How can we avoid testing in the elderly?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Age </a:t>
            </a:r>
            <a:r>
              <a:rPr lang="en-GB" dirty="0" err="1" smtClean="0">
                <a:solidFill>
                  <a:srgbClr val="FFC000"/>
                </a:solidFill>
              </a:rPr>
              <a:t>adusted</a:t>
            </a:r>
            <a:r>
              <a:rPr lang="en-GB" dirty="0" smtClean="0">
                <a:solidFill>
                  <a:srgbClr val="FFC000"/>
                </a:solidFill>
              </a:rPr>
              <a:t> Dimers</a:t>
            </a:r>
          </a:p>
          <a:p>
            <a:r>
              <a:rPr lang="en-GB" dirty="0" smtClean="0"/>
              <a:t>Is a dimer only helpful if it is negative? </a:t>
            </a:r>
            <a:r>
              <a:rPr lang="en-GB" dirty="0" smtClean="0">
                <a:solidFill>
                  <a:srgbClr val="FFC000"/>
                </a:solidFill>
              </a:rPr>
              <a:t>No has some predictive value when v. high</a:t>
            </a:r>
          </a:p>
          <a:p>
            <a:r>
              <a:rPr lang="en-GB" dirty="0" smtClean="0"/>
              <a:t>Who should we </a:t>
            </a:r>
            <a:r>
              <a:rPr lang="en-GB" dirty="0" err="1" smtClean="0"/>
              <a:t>thrombolyse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FFC000"/>
                </a:solidFill>
              </a:rPr>
              <a:t>Massive, &amp; </a:t>
            </a:r>
            <a:r>
              <a:rPr lang="en-GB" dirty="0" err="1" smtClean="0">
                <a:solidFill>
                  <a:srgbClr val="FFC000"/>
                </a:solidFill>
              </a:rPr>
              <a:t>submassive</a:t>
            </a:r>
            <a:r>
              <a:rPr lang="en-GB" dirty="0" smtClean="0">
                <a:solidFill>
                  <a:srgbClr val="FFC000"/>
                </a:solidFill>
              </a:rPr>
              <a:t> on case by case basis</a:t>
            </a:r>
          </a:p>
          <a:p>
            <a:r>
              <a:rPr lang="en-GB" dirty="0" smtClean="0"/>
              <a:t>How dangerous is thrombolysis? </a:t>
            </a:r>
            <a:r>
              <a:rPr lang="en-GB" dirty="0" smtClean="0">
                <a:solidFill>
                  <a:srgbClr val="FFC000"/>
                </a:solidFill>
              </a:rPr>
              <a:t>4% bleeding, 0.4% ICH </a:t>
            </a:r>
            <a:r>
              <a:rPr lang="en-GB" dirty="0" err="1" smtClean="0">
                <a:solidFill>
                  <a:srgbClr val="FFC000"/>
                </a:solidFill>
              </a:rPr>
              <a:t>Alteplase</a:t>
            </a:r>
            <a:r>
              <a:rPr lang="en-GB" dirty="0" smtClean="0">
                <a:solidFill>
                  <a:srgbClr val="FFC000"/>
                </a:solidFill>
              </a:rPr>
              <a:t> higher </a:t>
            </a:r>
            <a:r>
              <a:rPr lang="en-GB" dirty="0" err="1" smtClean="0">
                <a:solidFill>
                  <a:srgbClr val="FFC000"/>
                </a:solidFill>
              </a:rPr>
              <a:t>tenec</a:t>
            </a:r>
            <a:endParaRPr lang="en-GB" dirty="0" smtClean="0">
              <a:solidFill>
                <a:srgbClr val="FFC000"/>
              </a:solidFill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092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Questions to be answered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sz="2800" dirty="0"/>
              <a:t>What agent should we use to </a:t>
            </a:r>
            <a:r>
              <a:rPr lang="en-GB" sz="2800" dirty="0" err="1"/>
              <a:t>thrombolyse</a:t>
            </a:r>
            <a:r>
              <a:rPr lang="en-GB" sz="2800" dirty="0" smtClean="0"/>
              <a:t>? </a:t>
            </a:r>
            <a:r>
              <a:rPr lang="en-GB" sz="2800" dirty="0" err="1" smtClean="0">
                <a:solidFill>
                  <a:srgbClr val="FFC000"/>
                </a:solidFill>
              </a:rPr>
              <a:t>Alteplase</a:t>
            </a:r>
            <a:r>
              <a:rPr lang="en-GB" sz="2800" dirty="0" smtClean="0">
                <a:solidFill>
                  <a:srgbClr val="FFC000"/>
                </a:solidFill>
              </a:rPr>
              <a:t> 50mg</a:t>
            </a:r>
          </a:p>
          <a:p>
            <a:r>
              <a:rPr lang="en-GB" sz="2800" dirty="0" smtClean="0"/>
              <a:t>How should we investigate PE in pregnancy? </a:t>
            </a:r>
            <a:r>
              <a:rPr lang="en-GB" sz="2800" dirty="0" smtClean="0">
                <a:solidFill>
                  <a:srgbClr val="FFC000"/>
                </a:solidFill>
              </a:rPr>
              <a:t>Difficult, just be aware of risks</a:t>
            </a:r>
          </a:p>
          <a:p>
            <a:r>
              <a:rPr lang="en-GB" sz="2800" dirty="0" smtClean="0"/>
              <a:t>What should we </a:t>
            </a:r>
            <a:r>
              <a:rPr lang="en-GB" sz="2800" dirty="0" err="1" smtClean="0"/>
              <a:t>anticoagulate</a:t>
            </a:r>
            <a:r>
              <a:rPr lang="en-GB" sz="2800" dirty="0" smtClean="0"/>
              <a:t> with in malignancy? </a:t>
            </a:r>
            <a:r>
              <a:rPr lang="en-GB" sz="2800" dirty="0" smtClean="0">
                <a:solidFill>
                  <a:srgbClr val="FFC000"/>
                </a:solidFill>
              </a:rPr>
              <a:t>LMWH 6/12</a:t>
            </a:r>
          </a:p>
          <a:p>
            <a:r>
              <a:rPr lang="en-GB" sz="2800" dirty="0" smtClean="0"/>
              <a:t>Should we investigate patients with PE for malignancy? </a:t>
            </a:r>
            <a:r>
              <a:rPr lang="en-GB" sz="2800" dirty="0" smtClean="0">
                <a:solidFill>
                  <a:srgbClr val="FFC000"/>
                </a:solidFill>
              </a:rPr>
              <a:t>No</a:t>
            </a:r>
          </a:p>
          <a:p>
            <a:r>
              <a:rPr lang="en-GB" sz="2800" dirty="0" smtClean="0"/>
              <a:t>How long should we </a:t>
            </a:r>
            <a:r>
              <a:rPr lang="en-GB" sz="2800" dirty="0" err="1" smtClean="0"/>
              <a:t>anticoagulate</a:t>
            </a:r>
            <a:r>
              <a:rPr lang="en-GB" sz="2800" dirty="0" smtClean="0"/>
              <a:t> PEs for? </a:t>
            </a:r>
            <a:r>
              <a:rPr lang="en-GB" sz="2800" dirty="0" smtClean="0">
                <a:solidFill>
                  <a:srgbClr val="FFC000"/>
                </a:solidFill>
              </a:rPr>
              <a:t>3mths provoked, 6 months unprovoked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374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92275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Investigate or not?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1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/>
              <a:t>The PERC rule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/>
              <a:t>Age &lt; 50?	 					Yes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HR &lt; 100?						Yes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O2 Sat on Room Air &gt;94%?			Yes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No Prior History of DVT/PE?			Yes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No Recent Trauma or Surgery?		Yes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No Hemoptysis?					Yes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No Exogenous Estrogen? 			Yes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No Clinical Signs Suggesting DVT?	Yes 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611560" y="6101376"/>
            <a:ext cx="65162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/>
              <a:t> Jeff Kline PMID:15304025 and PMID:18318689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1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/>
              <a:t>The PERC rule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/>
              <a:t>If you can answer yes to all the PERC rule questions then PE can be excluded on clinical grounds alone (ie no dimer needed)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Your risk if you are PERC negative is the same as if you had just finished a PE exclusion algorithm ie you have had a negative CTPA </a:t>
            </a:r>
          </a:p>
          <a:p>
            <a:pPr>
              <a:buFont typeface="Wingdings" pitchFamily="2" charset="2"/>
              <a:buNone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dirty="0"/>
              <a:t>Case 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/>
              <a:t>70 year old lady presents with left sided </a:t>
            </a:r>
            <a:r>
              <a:rPr lang="en-GB" dirty="0" err="1"/>
              <a:t>pleuritic</a:t>
            </a:r>
            <a:r>
              <a:rPr lang="en-GB" dirty="0"/>
              <a:t> chest pain.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Had since yesterday.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Dry cough. No fevers.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Been on a long coach journey a week ago.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On No Meds. Had DVT 5 years ago.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P80  BP 135/70 T37.0 SpO2 95% RR 18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Chest clear.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81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92275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How do you assess?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270578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1583</Words>
  <Application>Microsoft Office PowerPoint</Application>
  <PresentationFormat>On-screen Show (4:3)</PresentationFormat>
  <Paragraphs>221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Ripple</vt:lpstr>
      <vt:lpstr>Pulmonary Embolism</vt:lpstr>
      <vt:lpstr>10 Questions to be answered</vt:lpstr>
      <vt:lpstr>10 Questions to be answered</vt:lpstr>
      <vt:lpstr>Case 1</vt:lpstr>
      <vt:lpstr>Investigate or not?</vt:lpstr>
      <vt:lpstr>The PERC rule</vt:lpstr>
      <vt:lpstr>The PERC rule</vt:lpstr>
      <vt:lpstr>Case 2</vt:lpstr>
      <vt:lpstr>How do you assess?</vt:lpstr>
      <vt:lpstr>PE assessment</vt:lpstr>
      <vt:lpstr>Wells</vt:lpstr>
      <vt:lpstr>Well’s score </vt:lpstr>
      <vt:lpstr>Bottom line</vt:lpstr>
      <vt:lpstr>Avoiding testing in the elderly</vt:lpstr>
      <vt:lpstr>Age adjustment of Dimers</vt:lpstr>
      <vt:lpstr>Is a dimer only helpful if it is negative?</vt:lpstr>
      <vt:lpstr>Dimer </vt:lpstr>
      <vt:lpstr>When is thrombolysis indicated?</vt:lpstr>
      <vt:lpstr>Definition Massive PE</vt:lpstr>
      <vt:lpstr>Definition Submassive PE</vt:lpstr>
      <vt:lpstr>How dangerous is thrombolysis</vt:lpstr>
      <vt:lpstr>How dangerous is thrombolysis</vt:lpstr>
      <vt:lpstr>Reduce the dose of alteplase?</vt:lpstr>
      <vt:lpstr>Reduce dose Alteplase</vt:lpstr>
      <vt:lpstr>MOPETT trial</vt:lpstr>
      <vt:lpstr>How dangerous is thrombolysis?</vt:lpstr>
      <vt:lpstr>Tenecteplase</vt:lpstr>
      <vt:lpstr>Peitho trial</vt:lpstr>
      <vt:lpstr>PowerPoint Presentation</vt:lpstr>
      <vt:lpstr>Major haemorrhage rates</vt:lpstr>
      <vt:lpstr>Bottom line</vt:lpstr>
      <vt:lpstr>Pregnancy and PE</vt:lpstr>
      <vt:lpstr>Fetus radiation exposure</vt:lpstr>
      <vt:lpstr>PowerPoint Presentation</vt:lpstr>
      <vt:lpstr>Patient’s breast exposure</vt:lpstr>
      <vt:lpstr>Avenues</vt:lpstr>
      <vt:lpstr>Which scan?</vt:lpstr>
      <vt:lpstr>Anticoagulation in malignancy</vt:lpstr>
      <vt:lpstr>Looking for malignancy</vt:lpstr>
      <vt:lpstr>Looking for malignancy in PE</vt:lpstr>
      <vt:lpstr>How long for anticoagulation</vt:lpstr>
      <vt:lpstr>10 Questions to be answered</vt:lpstr>
      <vt:lpstr>10 Questions to be answered</vt:lpstr>
      <vt:lpstr>Questions</vt:lpstr>
    </vt:vector>
  </TitlesOfParts>
  <Company>James Paget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</dc:title>
  <dc:creator>Green Alistair</dc:creator>
  <cp:lastModifiedBy>Green Alistair</cp:lastModifiedBy>
  <cp:revision>31</cp:revision>
  <dcterms:created xsi:type="dcterms:W3CDTF">2016-01-07T09:37:47Z</dcterms:created>
  <dcterms:modified xsi:type="dcterms:W3CDTF">2016-01-14T09:08:20Z</dcterms:modified>
</cp:coreProperties>
</file>