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</p:sldMasterIdLst>
  <p:notesMasterIdLst>
    <p:notesMasterId r:id="rId13"/>
  </p:notesMasterIdLst>
  <p:sldIdLst>
    <p:sldId id="302" r:id="rId3"/>
    <p:sldId id="267" r:id="rId4"/>
    <p:sldId id="284" r:id="rId5"/>
    <p:sldId id="298" r:id="rId6"/>
    <p:sldId id="300" r:id="rId7"/>
    <p:sldId id="276" r:id="rId8"/>
    <p:sldId id="273" r:id="rId9"/>
    <p:sldId id="285" r:id="rId10"/>
    <p:sldId id="303" r:id="rId11"/>
    <p:sldId id="290" r:id="rId12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27B"/>
    <a:srgbClr val="B79533"/>
    <a:srgbClr val="8C722C"/>
    <a:srgbClr val="009CD5"/>
    <a:srgbClr val="4B89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9" autoAdjust="0"/>
    <p:restoredTop sz="80144" autoAdjust="0"/>
  </p:normalViewPr>
  <p:slideViewPr>
    <p:cSldViewPr snapToObjects="1">
      <p:cViewPr>
        <p:scale>
          <a:sx n="80" d="100"/>
          <a:sy n="80" d="100"/>
        </p:scale>
        <p:origin x="-86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2" d="100"/>
          <a:sy n="82" d="100"/>
        </p:scale>
        <p:origin x="-1974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489C052-8826-FE4C-8367-E58F791E3815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91620C-5F40-794D-B06C-5BC30FB3EC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76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21E8E-AE79-49F9-9D45-4D64949BC63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414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2C2FB07-8C9F-4A95-B51F-32686B29C287}" type="slidenum">
              <a:rPr lang="en-US" b="0" smtClean="0">
                <a:ea typeface="ＭＳ Ｐゴシック"/>
                <a:cs typeface="ＭＳ Ｐゴシック"/>
              </a:rPr>
              <a:pPr eaLnBrk="1" hangingPunct="1"/>
              <a:t>10</a:t>
            </a:fld>
            <a:endParaRPr lang="en-US" b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1BE3245-770A-44F4-A45E-33CD5658773A}" type="slidenum">
              <a:rPr lang="en-GB" b="0" smtClean="0"/>
              <a:pPr/>
              <a:t>2</a:t>
            </a:fld>
            <a:endParaRPr lang="en-GB" b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21E8E-AE79-49F9-9D45-4D64949BC63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375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D9EFFC7-3B7D-413E-BDDC-E6FFAB9EF845}" type="slidenum">
              <a:rPr lang="en-GB" altLang="en-US" sz="1200"/>
              <a:pPr/>
              <a:t>4</a:t>
            </a:fld>
            <a:endParaRPr lang="en-GB" alt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2CFF8862-2960-453E-B126-E6BAC659664F}" type="slidenum">
              <a:rPr lang="en-GB" altLang="en-US" sz="1200"/>
              <a:pPr/>
              <a:t>5</a:t>
            </a:fld>
            <a:endParaRPr lang="en-GB" altLang="en-US" sz="1200"/>
          </a:p>
        </p:txBody>
      </p:sp>
      <p:sp>
        <p:nvSpPr>
          <p:cNvPr id="286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28676" name="Notes Placeholder 2"/>
          <p:cNvSpPr>
            <a:spLocks noGrp="1"/>
          </p:cNvSpPr>
          <p:nvPr>
            <p:ph type="body" idx="1"/>
          </p:nvPr>
        </p:nvSpPr>
        <p:spPr>
          <a:xfrm>
            <a:off x="679451" y="4718805"/>
            <a:ext cx="5438775" cy="4464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latin typeface="Times" charset="0"/>
            </a:endParaRPr>
          </a:p>
        </p:txBody>
      </p:sp>
      <p:sp>
        <p:nvSpPr>
          <p:cNvPr id="28677" name="Slide Number Placeholder 3"/>
          <p:cNvSpPr txBox="1">
            <a:spLocks noGrp="1"/>
          </p:cNvSpPr>
          <p:nvPr/>
        </p:nvSpPr>
        <p:spPr bwMode="auto">
          <a:xfrm>
            <a:off x="3851276" y="9429670"/>
            <a:ext cx="2944813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 eaLnBrk="1" hangingPunct="1"/>
            <a:fld id="{54022D61-B28F-40D0-A129-86A432098259}" type="slidenum">
              <a:rPr lang="en-GB" altLang="en-US" sz="1200">
                <a:latin typeface="Arial" charset="0"/>
                <a:cs typeface="Arial" charset="0"/>
              </a:rPr>
              <a:pPr algn="r" eaLnBrk="1" hangingPunct="1"/>
              <a:t>5</a:t>
            </a:fld>
            <a:endParaRPr lang="en-GB" alt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25000" lnSpcReduction="20000"/>
          </a:bodyPr>
          <a:lstStyle/>
          <a:p>
            <a:r>
              <a:rPr lang="en-US" b="0" dirty="0" smtClean="0"/>
              <a:t>Number of Causes and Contributory Factors and these are some of the Early Warning Signs that</a:t>
            </a:r>
            <a:r>
              <a:rPr lang="en-US" b="0" baseline="0" dirty="0" smtClean="0"/>
              <a:t> can often indicate underlying problems</a:t>
            </a:r>
            <a:endParaRPr lang="en-US" b="0" dirty="0" smtClean="0"/>
          </a:p>
          <a:p>
            <a:r>
              <a:rPr lang="en-GB" b="0" dirty="0" smtClean="0"/>
              <a:t>Disappearing </a:t>
            </a:r>
            <a:r>
              <a:rPr lang="en-GB" dirty="0" smtClean="0"/>
              <a:t>- not answering bleeps; disappearing between the clinic and the ward, lateness</a:t>
            </a:r>
            <a:r>
              <a:rPr lang="en-GB" baseline="0" dirty="0" smtClean="0"/>
              <a:t> or</a:t>
            </a:r>
            <a:r>
              <a:rPr lang="en-GB" dirty="0" smtClean="0"/>
              <a:t> frequent sick leave</a:t>
            </a:r>
            <a:r>
              <a:rPr lang="en-GB" baseline="0" dirty="0" smtClean="0"/>
              <a:t> are all potential early warning signs leading to the big “</a:t>
            </a:r>
            <a:r>
              <a:rPr lang="en-GB" baseline="0" dirty="0" err="1" smtClean="0"/>
              <a:t>houdini</a:t>
            </a:r>
            <a:r>
              <a:rPr lang="en-GB" baseline="0" dirty="0" smtClean="0"/>
              <a:t>” Disappearing act. </a:t>
            </a:r>
            <a:r>
              <a:rPr lang="en-GB" dirty="0" smtClean="0"/>
              <a:t> </a:t>
            </a:r>
          </a:p>
          <a:p>
            <a:r>
              <a:rPr lang="en-GB" b="1" dirty="0" smtClean="0"/>
              <a:t>Low Work Rate </a:t>
            </a:r>
            <a:r>
              <a:rPr lang="en-GB" dirty="0" smtClean="0"/>
              <a:t>- slowness in doing procedures, clerking patients, dictating letters, making slow decisions, arriving early</a:t>
            </a:r>
            <a:r>
              <a:rPr lang="en-GB" baseline="0" dirty="0" smtClean="0"/>
              <a:t> and</a:t>
            </a:r>
            <a:r>
              <a:rPr lang="en-GB" dirty="0" smtClean="0"/>
              <a:t> leaving late and still not achieving a reasonable workload.  </a:t>
            </a:r>
          </a:p>
          <a:p>
            <a:r>
              <a:rPr lang="en-GB" b="1" dirty="0" smtClean="0"/>
              <a:t>Ward Rage </a:t>
            </a:r>
            <a:r>
              <a:rPr lang="en-GB" dirty="0" smtClean="0"/>
              <a:t>- bursts of temper, shouting matches, real or imagined slights. </a:t>
            </a:r>
          </a:p>
          <a:p>
            <a:r>
              <a:rPr lang="en-GB" b="1" dirty="0" smtClean="0"/>
              <a:t>Rigidity</a:t>
            </a:r>
            <a:r>
              <a:rPr lang="en-GB" dirty="0" smtClean="0"/>
              <a:t> - poor tolerance of ambiguity, inability to compromise, difficulty prioritising,  inappropriate “whistle blowing‟. </a:t>
            </a:r>
          </a:p>
          <a:p>
            <a:r>
              <a:rPr lang="en-GB" b="1" dirty="0" smtClean="0"/>
              <a:t>Bypass Syndrome </a:t>
            </a:r>
            <a:r>
              <a:rPr lang="en-GB" dirty="0" smtClean="0"/>
              <a:t>- junior colleagues or nurses find ways to avoid seeking the doctor’s opinion or help. </a:t>
            </a:r>
          </a:p>
          <a:p>
            <a:r>
              <a:rPr lang="en-GB" b="1" dirty="0" smtClean="0"/>
              <a:t>Career problems </a:t>
            </a:r>
            <a:r>
              <a:rPr lang="en-GB" dirty="0" smtClean="0"/>
              <a:t>- difficulty with exams, uncertainty about career choice, disillusionment with medicine. </a:t>
            </a:r>
          </a:p>
          <a:p>
            <a:r>
              <a:rPr lang="en-GB" b="1" dirty="0" smtClean="0"/>
              <a:t>Insight failure </a:t>
            </a:r>
            <a:r>
              <a:rPr lang="en-GB" dirty="0" smtClean="0"/>
              <a:t>- rejection of constructive criticism, defensiveness, counter-challenge. </a:t>
            </a:r>
          </a:p>
          <a:p>
            <a:pPr eaLnBrk="1" hangingPunct="1"/>
            <a:endParaRPr lang="en-GB" b="1" dirty="0" smtClean="0">
              <a:solidFill>
                <a:schemeClr val="folHlink"/>
              </a:solidFill>
            </a:endParaRPr>
          </a:p>
          <a:p>
            <a:pPr eaLnBrk="1" hangingPunct="1"/>
            <a:r>
              <a:rPr lang="en-GB" b="1" dirty="0" smtClean="0">
                <a:solidFill>
                  <a:schemeClr val="folHlink"/>
                </a:solidFill>
              </a:rPr>
              <a:t>Work-based</a:t>
            </a:r>
            <a:endParaRPr lang="en-GB" dirty="0" smtClean="0">
              <a:solidFill>
                <a:schemeClr val="folHlink"/>
              </a:solidFill>
            </a:endParaRPr>
          </a:p>
          <a:p>
            <a:pPr eaLnBrk="1" hangingPunct="1"/>
            <a:r>
              <a:rPr lang="en-GB" dirty="0" smtClean="0"/>
              <a:t>Absence from duty/persistent lateness</a:t>
            </a:r>
          </a:p>
          <a:p>
            <a:pPr eaLnBrk="1" hangingPunct="1"/>
            <a:r>
              <a:rPr lang="en-GB" dirty="0" smtClean="0"/>
              <a:t>Poor time management/backlog of work</a:t>
            </a:r>
          </a:p>
          <a:p>
            <a:pPr eaLnBrk="1" hangingPunct="1"/>
            <a:r>
              <a:rPr lang="en-GB" dirty="0" smtClean="0"/>
              <a:t>Failure to learn and change</a:t>
            </a:r>
          </a:p>
          <a:p>
            <a:pPr eaLnBrk="1" hangingPunct="1"/>
            <a:r>
              <a:rPr lang="en-GB" b="1" dirty="0" smtClean="0">
                <a:solidFill>
                  <a:schemeClr val="folHlink"/>
                </a:solidFill>
              </a:rPr>
              <a:t>Clinical performance markers</a:t>
            </a:r>
          </a:p>
          <a:p>
            <a:pPr eaLnBrk="1" hangingPunct="1"/>
            <a:r>
              <a:rPr lang="en-GB" dirty="0" smtClean="0"/>
              <a:t>Over or under investigating </a:t>
            </a:r>
          </a:p>
          <a:p>
            <a:pPr eaLnBrk="1" hangingPunct="1"/>
            <a:r>
              <a:rPr lang="en-GB" dirty="0" smtClean="0"/>
              <a:t>Poor decision making</a:t>
            </a:r>
          </a:p>
          <a:p>
            <a:pPr eaLnBrk="1" hangingPunct="1"/>
            <a:r>
              <a:rPr lang="en-GB" dirty="0" smtClean="0"/>
              <a:t>Poor record keeping</a:t>
            </a:r>
          </a:p>
          <a:p>
            <a:pPr eaLnBrk="1" hangingPunct="1"/>
            <a:r>
              <a:rPr lang="en-GB" dirty="0" smtClean="0"/>
              <a:t>Complaints</a:t>
            </a:r>
          </a:p>
          <a:p>
            <a:pPr eaLnBrk="1" hangingPunct="1"/>
            <a:r>
              <a:rPr lang="en-GB" dirty="0" smtClean="0"/>
              <a:t>Failure to follow guidelines</a:t>
            </a:r>
          </a:p>
          <a:p>
            <a:pPr eaLnBrk="1" hangingPunct="1"/>
            <a:r>
              <a:rPr lang="en-GB" dirty="0" smtClean="0"/>
              <a:t>Missed diagnosis</a:t>
            </a:r>
          </a:p>
          <a:p>
            <a:pPr>
              <a:lnSpc>
                <a:spcPts val="2400"/>
              </a:lnSpc>
              <a:spcBef>
                <a:spcPts val="700"/>
              </a:spcBef>
            </a:pPr>
            <a:r>
              <a:rPr lang="en-GB" dirty="0" smtClean="0">
                <a:solidFill>
                  <a:schemeClr val="folHlink"/>
                </a:solidFill>
                <a:latin typeface="Verdana" pitchFamily="34" charset="0"/>
              </a:rPr>
              <a:t>Cognitive</a:t>
            </a:r>
          </a:p>
          <a:p>
            <a:pPr>
              <a:lnSpc>
                <a:spcPts val="2400"/>
              </a:lnSpc>
              <a:spcBef>
                <a:spcPts val="700"/>
              </a:spcBef>
            </a:pPr>
            <a:r>
              <a:rPr lang="en-GB" dirty="0" smtClean="0">
                <a:solidFill>
                  <a:srgbClr val="00213A"/>
                </a:solidFill>
                <a:latin typeface="Verdana" pitchFamily="34" charset="0"/>
              </a:rPr>
              <a:t>Memory problems</a:t>
            </a:r>
          </a:p>
          <a:p>
            <a:pPr>
              <a:lnSpc>
                <a:spcPts val="2400"/>
              </a:lnSpc>
              <a:spcBef>
                <a:spcPts val="700"/>
              </a:spcBef>
            </a:pPr>
            <a:r>
              <a:rPr lang="en-GB" dirty="0" smtClean="0">
                <a:solidFill>
                  <a:srgbClr val="00213A"/>
                </a:solidFill>
                <a:latin typeface="Verdana" pitchFamily="34" charset="0"/>
              </a:rPr>
              <a:t>Poor problem solving/reasoning</a:t>
            </a:r>
          </a:p>
          <a:p>
            <a:pPr>
              <a:lnSpc>
                <a:spcPts val="2400"/>
              </a:lnSpc>
              <a:spcBef>
                <a:spcPts val="700"/>
              </a:spcBef>
            </a:pPr>
            <a:r>
              <a:rPr lang="en-GB" dirty="0" smtClean="0">
                <a:solidFill>
                  <a:srgbClr val="00213A"/>
                </a:solidFill>
                <a:latin typeface="Verdana" pitchFamily="34" charset="0"/>
              </a:rPr>
              <a:t>Decision-making difficulties</a:t>
            </a:r>
          </a:p>
          <a:p>
            <a:pPr>
              <a:lnSpc>
                <a:spcPts val="2400"/>
              </a:lnSpc>
              <a:spcBef>
                <a:spcPts val="700"/>
              </a:spcBef>
            </a:pPr>
            <a:r>
              <a:rPr lang="en-GB" dirty="0" smtClean="0">
                <a:solidFill>
                  <a:srgbClr val="00213A"/>
                </a:solidFill>
                <a:latin typeface="Verdana" pitchFamily="34" charset="0"/>
              </a:rPr>
              <a:t>Poor concentration /attention</a:t>
            </a:r>
          </a:p>
          <a:p>
            <a:pPr>
              <a:lnSpc>
                <a:spcPts val="2400"/>
              </a:lnSpc>
              <a:spcBef>
                <a:spcPts val="700"/>
              </a:spcBef>
            </a:pPr>
            <a:r>
              <a:rPr lang="en-GB" dirty="0" smtClean="0">
                <a:solidFill>
                  <a:srgbClr val="00213A"/>
                </a:solidFill>
                <a:latin typeface="Verdana" pitchFamily="34" charset="0"/>
              </a:rPr>
              <a:t>Learning problems</a:t>
            </a:r>
          </a:p>
          <a:p>
            <a:pPr>
              <a:lnSpc>
                <a:spcPts val="2400"/>
              </a:lnSpc>
              <a:spcBef>
                <a:spcPts val="700"/>
              </a:spcBef>
            </a:pPr>
            <a:r>
              <a:rPr lang="en-GB" dirty="0" smtClean="0">
                <a:solidFill>
                  <a:schemeClr val="folHlink"/>
                </a:solidFill>
                <a:latin typeface="Verdana" pitchFamily="34" charset="0"/>
              </a:rPr>
              <a:t>Language/Cultural</a:t>
            </a:r>
          </a:p>
          <a:p>
            <a:pPr>
              <a:lnSpc>
                <a:spcPts val="2400"/>
              </a:lnSpc>
              <a:spcBef>
                <a:spcPts val="700"/>
              </a:spcBef>
            </a:pPr>
            <a:r>
              <a:rPr lang="en-GB" dirty="0" smtClean="0">
                <a:solidFill>
                  <a:srgbClr val="00213A"/>
                </a:solidFill>
                <a:latin typeface="Verdana" pitchFamily="34" charset="0"/>
              </a:rPr>
              <a:t>Poor verbal fluency</a:t>
            </a:r>
          </a:p>
          <a:p>
            <a:pPr>
              <a:lnSpc>
                <a:spcPts val="2400"/>
              </a:lnSpc>
              <a:spcBef>
                <a:spcPts val="700"/>
              </a:spcBef>
            </a:pPr>
            <a:r>
              <a:rPr lang="en-GB" dirty="0" smtClean="0">
                <a:solidFill>
                  <a:srgbClr val="00213A"/>
                </a:solidFill>
                <a:latin typeface="Verdana" pitchFamily="34" charset="0"/>
              </a:rPr>
              <a:t>Poor understanding</a:t>
            </a:r>
          </a:p>
          <a:p>
            <a:pPr eaLnBrk="1" hangingPunct="1"/>
            <a:r>
              <a:rPr lang="en-GB" b="1" dirty="0" smtClean="0">
                <a:solidFill>
                  <a:schemeClr val="folHlink"/>
                </a:solidFill>
              </a:rPr>
              <a:t>Psychological/Personality</a:t>
            </a:r>
          </a:p>
          <a:p>
            <a:pPr eaLnBrk="1" hangingPunct="1"/>
            <a:r>
              <a:rPr lang="en-GB" dirty="0" smtClean="0"/>
              <a:t>Irritability</a:t>
            </a:r>
          </a:p>
          <a:p>
            <a:pPr eaLnBrk="1" hangingPunct="1"/>
            <a:r>
              <a:rPr lang="en-GB" dirty="0" smtClean="0"/>
              <a:t>Unpredictability</a:t>
            </a:r>
          </a:p>
          <a:p>
            <a:pPr eaLnBrk="1" hangingPunct="1"/>
            <a:r>
              <a:rPr lang="en-GB" dirty="0" smtClean="0"/>
              <a:t>Forgetfulness</a:t>
            </a:r>
          </a:p>
          <a:p>
            <a:pPr eaLnBrk="1" hangingPunct="1"/>
            <a:r>
              <a:rPr lang="en-GB" dirty="0" smtClean="0"/>
              <a:t>High self-criticism/perfectionist</a:t>
            </a:r>
          </a:p>
          <a:p>
            <a:pPr eaLnBrk="1" hangingPunct="1"/>
            <a:r>
              <a:rPr lang="en-GB" dirty="0" smtClean="0"/>
              <a:t>Arrogance </a:t>
            </a:r>
          </a:p>
          <a:p>
            <a:pPr eaLnBrk="1" hangingPunct="1"/>
            <a:r>
              <a:rPr lang="en-GB" dirty="0" smtClean="0"/>
              <a:t>Lack of insight /denial</a:t>
            </a:r>
          </a:p>
          <a:p>
            <a:pPr eaLnBrk="1" hangingPunct="1"/>
            <a:r>
              <a:rPr lang="en-GB" dirty="0" smtClean="0"/>
              <a:t>Risky/impulsive</a:t>
            </a:r>
          </a:p>
          <a:p>
            <a:pPr eaLnBrk="1" hangingPunct="1"/>
            <a:r>
              <a:rPr lang="en-GB" b="1" dirty="0" smtClean="0">
                <a:solidFill>
                  <a:schemeClr val="folHlink"/>
                </a:solidFill>
              </a:rPr>
              <a:t>Social </a:t>
            </a:r>
          </a:p>
          <a:p>
            <a:pPr eaLnBrk="1" hangingPunct="1"/>
            <a:r>
              <a:rPr lang="en-GB" dirty="0" smtClean="0"/>
              <a:t>Isolation</a:t>
            </a:r>
          </a:p>
          <a:p>
            <a:pPr eaLnBrk="1" hangingPunct="1"/>
            <a:r>
              <a:rPr lang="en-GB" dirty="0" smtClean="0"/>
              <a:t>Withdrawal</a:t>
            </a:r>
          </a:p>
          <a:p>
            <a:pPr eaLnBrk="1" hangingPunct="1"/>
            <a:r>
              <a:rPr lang="en-GB" dirty="0" smtClean="0"/>
              <a:t>Poor personal interactions</a:t>
            </a:r>
            <a:endParaRPr lang="en-US" dirty="0" smtClean="0"/>
          </a:p>
          <a:p>
            <a:pPr>
              <a:lnSpc>
                <a:spcPts val="2400"/>
              </a:lnSpc>
              <a:spcBef>
                <a:spcPts val="700"/>
              </a:spcBef>
            </a:pPr>
            <a:endParaRPr lang="en-US" b="1" dirty="0" smtClean="0">
              <a:solidFill>
                <a:srgbClr val="00213A"/>
              </a:solidFill>
              <a:latin typeface="Verdana" pitchFamily="34" charset="0"/>
            </a:endParaRPr>
          </a:p>
          <a:p>
            <a:pPr eaLnBrk="1" hangingPunct="1"/>
            <a:endParaRPr lang="en-US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09" indent="-285734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2937" indent="-228587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111" indent="-228587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287" indent="-228587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3BA12DB-ED93-4D56-8EB3-EA336374E0E2}" type="slidenum">
              <a:rPr lang="en-GB" b="0" smtClean="0"/>
              <a:pPr/>
              <a:t>6</a:t>
            </a:fld>
            <a:endParaRPr lang="en-GB" b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21E8E-AE79-49F9-9D45-4D64949BC63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68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1620C-5F40-794D-B06C-5BC30FB3EC4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9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pd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 bracket Dark Pink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553201" y="1905001"/>
            <a:ext cx="846363" cy="289401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 userDrawn="1"/>
        </p:nvSpPr>
        <p:spPr>
          <a:xfrm>
            <a:off x="1066800" y="2209800"/>
            <a:ext cx="54864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a"/>
                <a:ea typeface="+mn-ea"/>
                <a:cs typeface="Frutiga"/>
              </a:rPr>
              <a:t>Slide header 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a"/>
                <a:ea typeface="+mn-ea"/>
                <a:cs typeface="Frutiga"/>
              </a:rPr>
              <a:t>Sub header 2 to go here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a"/>
              <a:ea typeface="+mn-ea"/>
              <a:cs typeface="Frutig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8D350BD9-AAAD-4939-8F76-EB4DF1A72C40}" type="datetimeFigureOut">
              <a:rPr lang="en-GB" smtClean="0"/>
              <a:t>07/04/2015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4F18C82-6175-409F-91D6-FB56640E9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8D350BD9-AAAD-4939-8F76-EB4DF1A72C40}" type="datetimeFigureOut">
              <a:rPr lang="en-GB" smtClean="0"/>
              <a:t>07/04/2015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4F18C82-6175-409F-91D6-FB56640E9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36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8D350BD9-AAAD-4939-8F76-EB4DF1A72C40}" type="datetimeFigureOut">
              <a:rPr lang="en-GB" smtClean="0"/>
              <a:t>07/04/2015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14F18C82-6175-409F-91D6-FB56640E9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88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057400"/>
            <a:ext cx="3429000" cy="3124200"/>
          </a:xfrm>
        </p:spPr>
        <p:txBody>
          <a:bodyPr>
            <a:normAutofit/>
          </a:bodyPr>
          <a:lstStyle>
            <a:lvl1pPr>
              <a:buNone/>
              <a:defRPr sz="1400">
                <a:latin typeface="FRutiga"/>
                <a:cs typeface="FRutiga"/>
              </a:defRPr>
            </a:lvl1pPr>
            <a:lvl2pPr>
              <a:defRPr sz="1400">
                <a:latin typeface="FRutiga"/>
                <a:cs typeface="FRutiga"/>
              </a:defRPr>
            </a:lvl2pPr>
            <a:lvl3pPr>
              <a:defRPr sz="1400">
                <a:latin typeface="FRutiga"/>
                <a:cs typeface="FRutiga"/>
              </a:defRPr>
            </a:lvl3pPr>
            <a:lvl4pPr>
              <a:defRPr sz="1400">
                <a:latin typeface="FRutiga"/>
                <a:cs typeface="FRutiga"/>
              </a:defRPr>
            </a:lvl4pPr>
            <a:lvl5pPr>
              <a:defRPr sz="1400">
                <a:latin typeface="FRutiga"/>
                <a:cs typeface="FRutiga"/>
              </a:defRPr>
            </a:lvl5pPr>
          </a:lstStyle>
          <a:p>
            <a:pPr lvl="0"/>
            <a:r>
              <a:rPr lang="en-GB" dirty="0" smtClean="0"/>
              <a:t>Header 2</a:t>
            </a:r>
          </a:p>
          <a:p>
            <a:pPr lvl="0"/>
            <a:endParaRPr lang="en-GB" dirty="0" smtClean="0"/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0" y="2057400"/>
            <a:ext cx="3429000" cy="3124200"/>
          </a:xfrm>
        </p:spPr>
        <p:txBody>
          <a:bodyPr>
            <a:normAutofit/>
          </a:bodyPr>
          <a:lstStyle>
            <a:lvl1pPr>
              <a:buNone/>
              <a:defRPr sz="1400">
                <a:latin typeface="FRutiga"/>
                <a:cs typeface="FRutiga"/>
              </a:defRPr>
            </a:lvl1pPr>
            <a:lvl2pPr>
              <a:defRPr sz="1400">
                <a:latin typeface="FRutiga"/>
                <a:cs typeface="FRutiga"/>
              </a:defRPr>
            </a:lvl2pPr>
            <a:lvl3pPr>
              <a:defRPr sz="1400">
                <a:latin typeface="FRutiga"/>
                <a:cs typeface="FRutiga"/>
              </a:defRPr>
            </a:lvl3pPr>
            <a:lvl4pPr>
              <a:defRPr sz="1400">
                <a:latin typeface="FRutiga"/>
                <a:cs typeface="FRutiga"/>
              </a:defRPr>
            </a:lvl4pPr>
            <a:lvl5pPr>
              <a:defRPr sz="1400">
                <a:latin typeface="FRutiga"/>
                <a:cs typeface="FRutiga"/>
              </a:defRPr>
            </a:lvl5pPr>
          </a:lstStyle>
          <a:p>
            <a:pPr lvl="0"/>
            <a:r>
              <a:rPr lang="en-GB" dirty="0" smtClean="0"/>
              <a:t>Header 2</a:t>
            </a:r>
          </a:p>
          <a:p>
            <a:pPr lvl="0"/>
            <a:endParaRPr lang="en-GB" dirty="0" smtClean="0"/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81493" y="1066800"/>
            <a:ext cx="7471913" cy="922338"/>
          </a:xfrm>
          <a:prstGeom prst="rect">
            <a:avLst/>
          </a:prstGeom>
        </p:spPr>
        <p:txBody>
          <a:bodyPr vert="horz"/>
          <a:lstStyle>
            <a:lvl1pPr algn="l">
              <a:defRPr sz="4800">
                <a:solidFill>
                  <a:srgbClr val="009CD5"/>
                </a:solidFill>
                <a:latin typeface="Frutiga"/>
                <a:cs typeface="Frutiga"/>
              </a:defRPr>
            </a:lvl1pPr>
          </a:lstStyle>
          <a:p>
            <a:r>
              <a:rPr lang="en-GB" dirty="0" smtClean="0"/>
              <a:t>Header 1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126397"/>
            <a:ext cx="3429000" cy="2971800"/>
          </a:xfrm>
        </p:spPr>
        <p:txBody>
          <a:bodyPr>
            <a:normAutofit/>
          </a:bodyPr>
          <a:lstStyle>
            <a:lvl1pPr>
              <a:buNone/>
              <a:defRPr sz="1400" baseline="0">
                <a:latin typeface="FRutiga"/>
                <a:cs typeface="FRutiga"/>
              </a:defRPr>
            </a:lvl1pPr>
            <a:lvl2pPr>
              <a:defRPr sz="1400">
                <a:latin typeface="FRutiga"/>
                <a:cs typeface="FRutiga"/>
              </a:defRPr>
            </a:lvl2pPr>
            <a:lvl3pPr>
              <a:defRPr sz="1400">
                <a:latin typeface="FRutiga"/>
                <a:cs typeface="FRutiga"/>
              </a:defRPr>
            </a:lvl3pPr>
            <a:lvl4pPr>
              <a:defRPr sz="1400">
                <a:latin typeface="FRutiga"/>
                <a:cs typeface="FRutiga"/>
              </a:defRPr>
            </a:lvl4pPr>
            <a:lvl5pPr>
              <a:defRPr sz="1400">
                <a:latin typeface="FRutiga"/>
                <a:cs typeface="FRutiga"/>
              </a:defRPr>
            </a:lvl5pPr>
          </a:lstStyle>
          <a:p>
            <a:pPr lvl="0"/>
            <a:r>
              <a:rPr lang="en-GB" dirty="0" smtClean="0"/>
              <a:t>Header 2</a:t>
            </a:r>
          </a:p>
          <a:p>
            <a:pPr lvl="0"/>
            <a:endParaRPr lang="en-GB" dirty="0" smtClean="0"/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Title 8"/>
          <p:cNvSpPr>
            <a:spLocks noGrp="1"/>
          </p:cNvSpPr>
          <p:nvPr>
            <p:ph type="title" hasCustomPrompt="1"/>
          </p:nvPr>
        </p:nvSpPr>
        <p:spPr>
          <a:xfrm>
            <a:off x="762005" y="1066800"/>
            <a:ext cx="7471913" cy="922338"/>
          </a:xfrm>
          <a:prstGeom prst="rect">
            <a:avLst/>
          </a:prstGeom>
        </p:spPr>
        <p:txBody>
          <a:bodyPr vert="horz"/>
          <a:lstStyle>
            <a:lvl1pPr algn="l">
              <a:defRPr sz="4800">
                <a:solidFill>
                  <a:srgbClr val="009CD5"/>
                </a:solidFill>
                <a:latin typeface="Frutiga"/>
                <a:cs typeface="Frutiga"/>
              </a:defRPr>
            </a:lvl1pPr>
          </a:lstStyle>
          <a:p>
            <a:r>
              <a:rPr lang="en-GB" dirty="0" smtClean="0"/>
              <a:t>Header 1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5105400" y="2507397"/>
            <a:ext cx="3124200" cy="25908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126397"/>
            <a:ext cx="3429000" cy="2971800"/>
          </a:xfrm>
        </p:spPr>
        <p:txBody>
          <a:bodyPr>
            <a:normAutofit/>
          </a:bodyPr>
          <a:lstStyle>
            <a:lvl1pPr>
              <a:buNone/>
              <a:defRPr sz="1400" baseline="0">
                <a:latin typeface="FRutiga"/>
                <a:cs typeface="FRutiga"/>
              </a:defRPr>
            </a:lvl1pPr>
            <a:lvl2pPr>
              <a:defRPr sz="1400">
                <a:latin typeface="FRutiga"/>
                <a:cs typeface="FRutiga"/>
              </a:defRPr>
            </a:lvl2pPr>
            <a:lvl3pPr>
              <a:defRPr sz="1400">
                <a:latin typeface="FRutiga"/>
                <a:cs typeface="FRutiga"/>
              </a:defRPr>
            </a:lvl3pPr>
            <a:lvl4pPr>
              <a:defRPr sz="1400">
                <a:latin typeface="FRutiga"/>
                <a:cs typeface="FRutiga"/>
              </a:defRPr>
            </a:lvl4pPr>
            <a:lvl5pPr>
              <a:defRPr sz="1400">
                <a:latin typeface="FRutiga"/>
                <a:cs typeface="FRutiga"/>
              </a:defRPr>
            </a:lvl5pPr>
          </a:lstStyle>
          <a:p>
            <a:pPr lvl="0"/>
            <a:r>
              <a:rPr lang="en-GB" dirty="0" smtClean="0"/>
              <a:t>Header 2</a:t>
            </a:r>
          </a:p>
          <a:p>
            <a:pPr lvl="0"/>
            <a:endParaRPr lang="en-GB" dirty="0" smtClean="0"/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8"/>
          <p:cNvSpPr>
            <a:spLocks noGrp="1"/>
          </p:cNvSpPr>
          <p:nvPr>
            <p:ph type="title" hasCustomPrompt="1"/>
          </p:nvPr>
        </p:nvSpPr>
        <p:spPr>
          <a:xfrm>
            <a:off x="762005" y="1066800"/>
            <a:ext cx="7471913" cy="922338"/>
          </a:xfrm>
          <a:prstGeom prst="rect">
            <a:avLst/>
          </a:prstGeom>
        </p:spPr>
        <p:txBody>
          <a:bodyPr vert="horz"/>
          <a:lstStyle>
            <a:lvl1pPr algn="l">
              <a:defRPr sz="4800">
                <a:solidFill>
                  <a:srgbClr val="009CD5"/>
                </a:solidFill>
                <a:latin typeface="Frutiga"/>
                <a:cs typeface="Frutiga"/>
              </a:defRPr>
            </a:lvl1pPr>
          </a:lstStyle>
          <a:p>
            <a:r>
              <a:rPr lang="en-GB" dirty="0" smtClean="0"/>
              <a:t>Header 1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219200"/>
            <a:ext cx="7772400" cy="1143000"/>
          </a:xfrm>
          <a:prstGeom prst="rect">
            <a:avLst/>
          </a:prstGeom>
        </p:spPr>
        <p:txBody>
          <a:bodyPr anchor="t"/>
          <a:lstStyle>
            <a:lvl1pPr algn="l">
              <a:defRPr sz="4800" b="1" cap="none">
                <a:solidFill>
                  <a:srgbClr val="009CD5"/>
                </a:solidFill>
                <a:latin typeface="Frutiga"/>
                <a:cs typeface="Frutiga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143000"/>
            <a:ext cx="7926600" cy="990600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rgbClr val="009CD5"/>
                </a:solidFill>
                <a:latin typeface="Frutiga "/>
                <a:cs typeface="Frutiga 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133600"/>
            <a:ext cx="3886200" cy="33528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00000"/>
                </a:solidFill>
                <a:latin typeface="FRutiga"/>
                <a:cs typeface="FRutiga"/>
              </a:defRPr>
            </a:lvl1pPr>
            <a:lvl2pPr>
              <a:defRPr sz="1400">
                <a:solidFill>
                  <a:srgbClr val="000000"/>
                </a:solidFill>
                <a:latin typeface="FRutiga"/>
                <a:cs typeface="FRutiga"/>
              </a:defRPr>
            </a:lvl2pPr>
            <a:lvl3pPr>
              <a:defRPr sz="1400">
                <a:solidFill>
                  <a:srgbClr val="000000"/>
                </a:solidFill>
                <a:latin typeface="FRutiga"/>
                <a:cs typeface="FRutiga"/>
              </a:defRPr>
            </a:lvl3pPr>
            <a:lvl4pPr>
              <a:defRPr sz="1400">
                <a:solidFill>
                  <a:srgbClr val="000000"/>
                </a:solidFill>
                <a:latin typeface="FRutiga"/>
                <a:cs typeface="FRutiga"/>
              </a:defRPr>
            </a:lvl4pPr>
            <a:lvl5pPr>
              <a:defRPr sz="1400">
                <a:solidFill>
                  <a:srgbClr val="000000"/>
                </a:solidFill>
                <a:latin typeface="FRutiga"/>
                <a:cs typeface="FRutig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133599"/>
            <a:ext cx="3888000" cy="33480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00000"/>
                </a:solidFill>
                <a:latin typeface="FRutiga"/>
                <a:cs typeface="FRutiga"/>
              </a:defRPr>
            </a:lvl1pPr>
            <a:lvl2pPr>
              <a:defRPr sz="1400">
                <a:solidFill>
                  <a:srgbClr val="000000"/>
                </a:solidFill>
                <a:latin typeface="FRutiga"/>
                <a:cs typeface="FRutiga"/>
              </a:defRPr>
            </a:lvl2pPr>
            <a:lvl3pPr>
              <a:defRPr sz="1400">
                <a:solidFill>
                  <a:srgbClr val="000000"/>
                </a:solidFill>
                <a:latin typeface="FRutiga"/>
                <a:cs typeface="FRutiga"/>
              </a:defRPr>
            </a:lvl3pPr>
            <a:lvl4pPr>
              <a:defRPr sz="1400">
                <a:solidFill>
                  <a:srgbClr val="000000"/>
                </a:solidFill>
                <a:latin typeface="FRutiga"/>
                <a:cs typeface="FRutiga"/>
              </a:defRPr>
            </a:lvl4pPr>
            <a:lvl5pPr>
              <a:defRPr sz="1400">
                <a:solidFill>
                  <a:srgbClr val="000000"/>
                </a:solidFill>
                <a:latin typeface="FRutiga"/>
                <a:cs typeface="FRutig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d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"/>
            <a:ext cx="9144000" cy="6126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pic>
        <p:nvPicPr>
          <p:cNvPr id="5" name="Picture 4" descr="Orange 2 Cover background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HE East of England col.jp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88224" y="5877272"/>
            <a:ext cx="2368296" cy="760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80" r:id="rId3"/>
    <p:sldLayoutId id="214748368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</a:t>
            </a:r>
            <a:r>
              <a:rPr lang="en-GB" dirty="0" err="1" smtClean="0"/>
              <a:t>leve</a:t>
            </a:r>
            <a:endParaRPr lang="en-GB" dirty="0" smtClean="0"/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10" name="Picture 9" descr="HEE Logo copy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172200" y="278200"/>
            <a:ext cx="2667000" cy="560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57202" y="6031468"/>
            <a:ext cx="186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1E427B"/>
                </a:solidFill>
                <a:latin typeface="Frutiga"/>
                <a:cs typeface="Frutiga"/>
              </a:rPr>
              <a:t>www.hee.nhs.uk</a:t>
            </a:r>
            <a:endParaRPr lang="en-US" dirty="0"/>
          </a:p>
        </p:txBody>
      </p:sp>
      <p:pic>
        <p:nvPicPr>
          <p:cNvPr id="6" name="Picture 5" descr="PP inner background without.jpg"/>
          <p:cNvPicPr>
            <a:picLocks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" y="0"/>
            <a:ext cx="9195451" cy="6881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57200" y="6096000"/>
            <a:ext cx="2313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E427B"/>
                </a:solidFill>
                <a:latin typeface="Frutiga"/>
                <a:cs typeface="Frutiga"/>
              </a:rPr>
              <a:t>www.eoe.hee.nhs.uk</a:t>
            </a:r>
            <a:endParaRPr lang="en-US" dirty="0"/>
          </a:p>
        </p:txBody>
      </p:sp>
      <p:pic>
        <p:nvPicPr>
          <p:cNvPr id="11" name="Picture 10" descr="HE East of England col.jp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588224" y="278200"/>
            <a:ext cx="2368296" cy="760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8" r:id="rId3"/>
    <p:sldLayoutId id="2147483676" r:id="rId4"/>
    <p:sldLayoutId id="2147483677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328070"/>
            <a:ext cx="7776864" cy="792088"/>
          </a:xfrm>
        </p:spPr>
        <p:txBody>
          <a:bodyPr/>
          <a:lstStyle/>
          <a:p>
            <a:r>
              <a:rPr lang="en-US" dirty="0" smtClean="0"/>
              <a:t>Introducing the </a:t>
            </a:r>
            <a:br>
              <a:rPr lang="en-US" dirty="0" smtClean="0"/>
            </a:br>
            <a:r>
              <a:rPr lang="en-US" dirty="0" smtClean="0"/>
              <a:t>Professional Support Unit “PSU”</a:t>
            </a:r>
          </a:p>
        </p:txBody>
      </p:sp>
      <p:pic>
        <p:nvPicPr>
          <p:cNvPr id="4102" name="Picture 6" descr="C:\Documents and Settings\kpanesar\Local Settings\Temporary Internet Files\Content.IE5\SQ176PK8\MP90040656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80931"/>
            <a:ext cx="3960440" cy="273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1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83905" y="1916836"/>
            <a:ext cx="5973763" cy="1470025"/>
          </a:xfrm>
        </p:spPr>
        <p:txBody>
          <a:bodyPr>
            <a:noAutofit/>
          </a:bodyPr>
          <a:lstStyle/>
          <a:p>
            <a:pPr eaLnBrk="1" hangingPunct="1"/>
            <a:r>
              <a:rPr lang="en-GB" sz="4800" dirty="0" smtClean="0"/>
              <a:t>Thank you</a:t>
            </a:r>
            <a:br>
              <a:rPr lang="en-GB" sz="4800" dirty="0" smtClean="0"/>
            </a:br>
            <a:r>
              <a:rPr lang="en-GB" sz="4800" dirty="0" smtClean="0"/>
              <a:t>Any Questions..?</a:t>
            </a:r>
            <a:endParaRPr lang="en-US" sz="4800" dirty="0" smtClean="0"/>
          </a:p>
        </p:txBody>
      </p:sp>
      <p:pic>
        <p:nvPicPr>
          <p:cNvPr id="4098" name="Picture 2" descr="C:\Documents and Settings\kpanesar\Local Settings\Temporary Internet Files\Content.IE5\0YS4I7IZ\MP90031559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93" y="3573017"/>
            <a:ext cx="2138799" cy="152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6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1" y="333375"/>
            <a:ext cx="8064500" cy="1143000"/>
          </a:xfrm>
        </p:spPr>
        <p:txBody>
          <a:bodyPr/>
          <a:lstStyle/>
          <a:p>
            <a:pPr algn="r"/>
            <a:r>
              <a:rPr lang="en-US" dirty="0" smtClean="0"/>
              <a:t>What do we offer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39751" y="1557342"/>
            <a:ext cx="8064500" cy="39592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Single point of contact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Access to specialist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Expert advice</a:t>
            </a:r>
            <a:endParaRPr lang="en-GB" dirty="0"/>
          </a:p>
        </p:txBody>
      </p:sp>
      <p:pic>
        <p:nvPicPr>
          <p:cNvPr id="2051" name="Picture 3" descr="C:\Documents and Settings\Spilmer\Local Settings\Temporary Internet Files\Content.IE5\XEEAC9ON\MP91021639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420888"/>
            <a:ext cx="4362451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7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1143000"/>
          </a:xfrm>
        </p:spPr>
        <p:txBody>
          <a:bodyPr/>
          <a:lstStyle/>
          <a:p>
            <a:pPr algn="r"/>
            <a:r>
              <a:rPr lang="en-GB" dirty="0" smtClean="0"/>
              <a:t>Support Services Accessed</a:t>
            </a:r>
            <a:endParaRPr lang="en-GB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412780"/>
            <a:ext cx="7200800" cy="388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3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91" y="1844676"/>
            <a:ext cx="7008812" cy="3746500"/>
          </a:xfrm>
        </p:spPr>
        <p:txBody>
          <a:bodyPr lIns="16660" tIns="8330" rIns="16660" bIns="8330"/>
          <a:lstStyle/>
          <a:p>
            <a:pPr lvl="1" eaLnBrk="1" hangingPunct="1">
              <a:lnSpc>
                <a:spcPct val="120000"/>
              </a:lnSpc>
              <a:buClr>
                <a:schemeClr val="tx1"/>
              </a:buClr>
              <a:buFont typeface="Wingdings" charset="2"/>
              <a:buChar char="§"/>
            </a:pPr>
            <a:r>
              <a:rPr lang="en-US" altLang="en-US" sz="3200" dirty="0" smtClean="0"/>
              <a:t>Supportive</a:t>
            </a:r>
          </a:p>
          <a:p>
            <a:pPr lvl="1" eaLnBrk="1" hangingPunct="1">
              <a:lnSpc>
                <a:spcPct val="120000"/>
              </a:lnSpc>
              <a:buClr>
                <a:schemeClr val="tx1"/>
              </a:buClr>
              <a:buFont typeface="Wingdings" charset="2"/>
              <a:buChar char="§"/>
            </a:pPr>
            <a:r>
              <a:rPr lang="en-US" altLang="en-US" sz="3200" dirty="0" smtClean="0"/>
              <a:t> Confidential</a:t>
            </a:r>
          </a:p>
          <a:p>
            <a:pPr lvl="1" eaLnBrk="1" hangingPunct="1">
              <a:lnSpc>
                <a:spcPct val="120000"/>
              </a:lnSpc>
              <a:buClr>
                <a:schemeClr val="tx1"/>
              </a:buClr>
              <a:buFont typeface="Wingdings" charset="2"/>
              <a:buChar char="§"/>
            </a:pPr>
            <a:r>
              <a:rPr lang="en-GB" altLang="en-US" sz="3200" dirty="0" smtClean="0"/>
              <a:t> Impartial advice</a:t>
            </a:r>
          </a:p>
          <a:p>
            <a:pPr lvl="1" eaLnBrk="1" hangingPunct="1">
              <a:lnSpc>
                <a:spcPct val="120000"/>
              </a:lnSpc>
              <a:buClr>
                <a:schemeClr val="tx1"/>
              </a:buClr>
              <a:buFont typeface="Wingdings" charset="2"/>
              <a:buChar char="§"/>
            </a:pPr>
            <a:r>
              <a:rPr lang="en-GB" altLang="en-US" sz="3200" dirty="0" smtClean="0"/>
              <a:t> Challenging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charset="2"/>
              <a:buChar char="§"/>
            </a:pPr>
            <a:r>
              <a:rPr lang="en-US" altLang="en-US" sz="3200" dirty="0"/>
              <a:t> Not punitive</a:t>
            </a:r>
          </a:p>
          <a:p>
            <a:pPr lvl="1" eaLnBrk="1" hangingPunct="1">
              <a:lnSpc>
                <a:spcPct val="120000"/>
              </a:lnSpc>
              <a:buClr>
                <a:schemeClr val="tx1"/>
              </a:buClr>
              <a:buFont typeface="Wingdings" charset="2"/>
              <a:buChar char="§"/>
            </a:pPr>
            <a:endParaRPr lang="en-US" altLang="en-US" sz="3200" dirty="0" smtClean="0"/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0" y="332659"/>
            <a:ext cx="86044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GB" sz="4400" dirty="0">
                <a:latin typeface="+mj-lt"/>
                <a:ea typeface="+mn-ea"/>
                <a:cs typeface="Arial" charset="0"/>
              </a:rPr>
              <a:t>Referral to PSU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29002"/>
            <a:ext cx="3744416" cy="2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7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512888"/>
            <a:ext cx="8459787" cy="5300662"/>
          </a:xfrm>
        </p:spPr>
        <p:txBody>
          <a:bodyPr lIns="91394" tIns="45697" rIns="91394" bIns="45697"/>
          <a:lstStyle/>
          <a:p>
            <a:pPr marL="230188" indent="-450850" eaLnBrk="1" hangingPunct="1">
              <a:buClr>
                <a:schemeClr val="tx1"/>
              </a:buClr>
              <a:buFont typeface="Wingdings" charset="2"/>
              <a:buChar char="§"/>
            </a:pPr>
            <a:endParaRPr lang="en-GB" altLang="en-US" sz="2800" dirty="0" smtClean="0"/>
          </a:p>
          <a:p>
            <a:pPr marL="230188" indent="-450850" eaLnBrk="1" hangingPunct="1">
              <a:buClr>
                <a:schemeClr val="tx1"/>
              </a:buClr>
              <a:buFont typeface="Wingdings" charset="2"/>
              <a:buChar char="§"/>
            </a:pPr>
            <a:r>
              <a:rPr lang="en-GB" altLang="en-US" sz="2800" dirty="0" smtClean="0"/>
              <a:t>General confidential advice trainees/trainers</a:t>
            </a:r>
          </a:p>
          <a:p>
            <a:pPr marL="230188" indent="-450850" eaLnBrk="1" hangingPunct="1">
              <a:buClr>
                <a:schemeClr val="tx1"/>
              </a:buClr>
              <a:buFont typeface="Wingdings" charset="2"/>
              <a:buChar char="§"/>
            </a:pPr>
            <a:r>
              <a:rPr lang="en-GB" altLang="en-US" sz="2800" dirty="0" smtClean="0"/>
              <a:t>Repeated exam failure</a:t>
            </a:r>
          </a:p>
          <a:p>
            <a:pPr marL="230188" indent="-450850" eaLnBrk="1" hangingPunct="1">
              <a:buClr>
                <a:schemeClr val="tx1"/>
              </a:buClr>
              <a:buFont typeface="Wingdings" charset="2"/>
              <a:buChar char="§"/>
            </a:pPr>
            <a:r>
              <a:rPr lang="en-GB" altLang="en-US" sz="2800" dirty="0" smtClean="0"/>
              <a:t>Help with educational plan </a:t>
            </a:r>
          </a:p>
          <a:p>
            <a:pPr marL="230188" indent="-450850" eaLnBrk="1" hangingPunct="1">
              <a:buClr>
                <a:schemeClr val="tx1"/>
              </a:buClr>
              <a:buFont typeface="Wingdings" charset="2"/>
              <a:buChar char="§"/>
            </a:pPr>
            <a:r>
              <a:rPr lang="en-GB" altLang="en-US" sz="2800" dirty="0" smtClean="0"/>
              <a:t>Disability &amp; Adjustments</a:t>
            </a:r>
          </a:p>
          <a:p>
            <a:pPr marL="230188" indent="-450850" eaLnBrk="1" hangingPunct="1">
              <a:buClr>
                <a:schemeClr val="tx1"/>
              </a:buClr>
              <a:buFont typeface="Wingdings" charset="2"/>
              <a:buChar char="§"/>
            </a:pPr>
            <a:r>
              <a:rPr lang="en-GB" altLang="en-US" sz="2800" dirty="0" smtClean="0"/>
              <a:t>Occupational Health Referral</a:t>
            </a:r>
          </a:p>
          <a:p>
            <a:pPr marL="230188" indent="-450850" eaLnBrk="1" hangingPunct="1">
              <a:buClr>
                <a:schemeClr val="tx1"/>
              </a:buClr>
              <a:buFont typeface="Wingdings" charset="2"/>
              <a:buChar char="§"/>
            </a:pPr>
            <a:r>
              <a:rPr lang="en-GB" altLang="en-US" sz="2800" dirty="0" smtClean="0"/>
              <a:t>Careers</a:t>
            </a:r>
          </a:p>
          <a:p>
            <a:pPr marL="230188" indent="-450850" eaLnBrk="1" hangingPunct="1">
              <a:buClr>
                <a:schemeClr val="tx1"/>
              </a:buClr>
              <a:buFont typeface="Wingdings" charset="2"/>
              <a:buChar char="§"/>
            </a:pPr>
            <a:endParaRPr lang="en-GB" altLang="en-US" sz="2800" dirty="0" smtClean="0"/>
          </a:p>
        </p:txBody>
      </p:sp>
      <p:pic>
        <p:nvPicPr>
          <p:cNvPr id="14339" name="Picture 5" descr="Hel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689" y="4509124"/>
            <a:ext cx="171767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0" y="404667"/>
            <a:ext cx="85324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GB" sz="4400" dirty="0">
                <a:latin typeface="+mj-lt"/>
                <a:ea typeface="+mn-ea"/>
                <a:cs typeface="Arial" charset="0"/>
              </a:rPr>
              <a:t>PSU Support</a:t>
            </a:r>
          </a:p>
        </p:txBody>
      </p:sp>
    </p:spTree>
    <p:extLst>
      <p:ext uri="{BB962C8B-B14F-4D97-AF65-F5344CB8AC3E}">
        <p14:creationId xmlns:p14="http://schemas.microsoft.com/office/powerpoint/2010/main" val="39794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942725" y="188913"/>
            <a:ext cx="7805739" cy="1143000"/>
          </a:xfrm>
        </p:spPr>
        <p:txBody>
          <a:bodyPr/>
          <a:lstStyle/>
          <a:p>
            <a:pPr algn="r"/>
            <a:r>
              <a:rPr lang="en-GB" dirty="0" smtClean="0"/>
              <a:t>7 early warning signs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98526" y="1418209"/>
            <a:ext cx="4259833" cy="4103687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The ‘Disappearing Act’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Low work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‘Ward Rage’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Rigidity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‘Bypass Syndrome’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Career problems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Insight failure</a:t>
            </a: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611565" y="5182171"/>
            <a:ext cx="16621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600" dirty="0" err="1">
                <a:latin typeface="Verdana" pitchFamily="34" charset="0"/>
                <a:ea typeface="ＭＳ Ｐゴシック"/>
                <a:cs typeface="ＭＳ Ｐゴシック"/>
              </a:rPr>
              <a:t>Paice</a:t>
            </a:r>
            <a:r>
              <a:rPr lang="en-GB" sz="1600" dirty="0">
                <a:latin typeface="Verdana" pitchFamily="34" charset="0"/>
                <a:ea typeface="ＭＳ Ｐゴシック"/>
                <a:cs typeface="ＭＳ Ｐゴシック"/>
              </a:rPr>
              <a:t>, 2006</a:t>
            </a:r>
          </a:p>
        </p:txBody>
      </p:sp>
      <p:sp>
        <p:nvSpPr>
          <p:cNvPr id="16389" name="AutoShape 2" descr="data:image/jpeg;base64,/9j/4AAQSkZJRgABAQAAAQABAAD/2wCEAAkGBhQSERUSERIWExUVERUXFBUVFxUUGBQYGBMVFBkSFhUXGyYeGBkjGRIXHy8gIycpLSwsFR8xNTAqNSYrLCkBCQoKDgwOGg8PGikdHyUsKSksLCksLCkpKSksLCksKSwsLDQsLCkqKSkpKSkpLCwsLDUpLCksLCwsLCkrLCwpKf/AABEIALcBEwMBIgACEQEDEQH/xAAcAAEAAgMBAQEAAAAAAAAAAAAABAUCAwYHAQj/xABBEAACAQIDBQUFBQUGBwAAAAAAAQIDEQQSIQUxQVFhBiJxgaEHEzKRsVJiweHwI0JygtEUM0NzwvEVJERTkqKy/8QAGQEBAQEBAQEAAAAAAAAAAAAAAAECAwQF/8QAIxEBAQACAgICAQUAAAAAAAAAAAECEQMhEjEEQWEUUVJxkf/aAAwDAQACEQMRAD8A9xAAAAAAAAAAAAAAAAAAAAAAUG0+3mBw8nGti6UJR3xzZpLTNujd7iFsz2p7NryywxcIybslUUqV/BzSXqTcXVdYD5GV1dan0qAAAAAAAAAAAAAAAAAAAAAAAAAAAAAAAAAAAAAAAAMK9aMIuc2oxim5SeiSSu23wSSPz/7QvaVXxcpww9SVLDptKMXllUX25y36/Z3LS92d/wC2/bbo4BUouzxFTI/4IrPJebyrwZ4TT1jZ6Xf13Ga3jEFQ5k/YWyadarkq4iOGjlbzzV02mu5vVt7er4ErD7MzaaXul1PVey/ZyeGw6iqVCpK7k5OLU+833ZOzuluOeefjHo4+Pyr77PaNXBu1LH08Vh72lSd+4996UlKWV3e7c/U9SwmMjUjeL8VxXRnnFfa2LhZLZ+aG5yhVpN25qMsvq0XOzMXNpTUZ0X9mVr79zSbRyx5bPbpnwY311Xag0YLEZ4KVrXWq6p2f0N56pdvDZq6AAVAAAAAAAAAAAAAAAAAAAAAAAAAAAAAAAAAAAed+07Y0cXXw1KpfLCnVqNXyqTcqcLOS1SWrZ5l2o7IxoWq0G3TvlkrqbhLmpLfG25vXge0dsK0Y1aDklrGsm3wUVTnd9LpfM4/tXRU6eSNkqtSN2rvTR6fJHlzyszfQ4sMcuL124nsj2dqTlGoo91S3t7nx8XoeovCJpP8AeS0d5Jb72aT1RowWCVOmowWkY2SIGJ7SShGTvBOD1i7X+TtfyZwuVzr1Y4TCJ1bakaa/awnBc45px9Lu3ikStnbUpVU5UqudJ2dnufLcmvMo6PaFVY/tKfu7fE38Nuab3eBlsnZ0qUp4lQcaNZxjC6azZU5Z7P8AdeZ2fHK+hZKznqdu+7O4rNGUXwd14P8ANepcHE7Jx7hNSitNzXNcbHZUK8ZxUou6e5nr4stzT53NjrLbYADq4AAAAAAAAAAAAAAAAAAAAAAAAAAAAAAAAABE2jissGlK0not111SLJu6FP2olGUoqybjGV+ma2n/AK/Q56VOKSikrLcraLiSK2daVG5P7b1zdblRWxTjPK/I+fyW+d2+pxY6wmllQxNiLiNn0p1I1J04ymno7an2jXW9kfHbXpxT95mpLhNxnbo88U1HzaOUlvp6YscfsGGK91SlC8XWi5LddR1d/K/od1UwMJQ93KKcEkkuVt1uVig7JbOm4QrVZtvvZFpZxaspt21uvwZ0x7uLHWPb5fyM5ln19OQ2ns3+zzSV3Cfwve4v7Lf0/Ir6uxpznGdOvUoOLTvTdnL7sovuteKZ2u0sEqtOUHpdaPk1qn8yowWDSiryzO1m7bmtHp4rcduPj45fK/455cudx0sdj42dSF6iSlma00ulxtw4+Nr8SwKqMXHjcm0MTfeay97jkkAAyAAAAAAAAAAAAAAAAAAAAAAAAAAAA+NmqVe/w/MCPtHa0aMqMJJt1qvu4WtZPJOd5Xe60H5tHzE4ZTTjLetU+KfNFZ2t2VOthZe6/vqco1qLf/dpSU4rzs4/zE/Ye044mlTxMPhq04yS4p21i+qd15Fl13BT1IauFRfrg1/UoNv7HajnjdqOqa3x8VyO6xez41LxejWsXyvrbwvc5HtnjqmFwdV04uVVxcKaXNp3mukYKUvJHfPDj+RO+sl4+XPiup3HL7P21CzU2u7a7T0V3lXhd8Dpez/ZpYir72WZ0FF3i5aSlyVtbc9TyTsbs+eMxE4RnJurCMpKWqWSad31T0SXNnsezNgzw1FxlUm02r2u0uWZLhwueO8Ewr1fqMrOunbwikkkrJKyXQ+qSObw+FdrNvhxf0JtHB2eZXT5redHm0uCs2pUVO0sukm83y0djOnWmuKatx587rgacfXcoOMo+aburcUVNFOcZLuO/nc+ZnF6mnCYKnNapN8Jbm11txW4wrYecH3Jtr7M9flLf87lFxh619H5dSQUmGxXBrK+H5MtqFXMiVG0AEAAAAAAAAAAAAAAAAAAAAAAMZzsrvgZFfi62bMlujGT8WlZev0AxhiM713X0RMSIdKzk4veoxfimrXfmmbMNJrNGTu4Ssm97i0pRb62dv5Sit7SbXqUVSpYeEZ4ivUcKKm2oRyxc51Z21yxity3tpHM7LweP2fTk1Uw+LpKdSrUo04yp1IZpOdT3Wruk23lfW19xe7ZwU5bQwk1bIqWJhK7s1mVNvKlrdqKV+CLp4aNrZUuVla3VAaaOJhiqcJ05fs6tNSutHlfDo3u8macTsuNWmoOznSd6U3vjKMrx1WttEnzRD7FYOVGnWw8lpSxVRU/8uWWpFLwzteRMq4erTqupBe8hL4oL4l96PN9Cy2XcPbxr2bUamF2xDD1llm/e06i+9klNPqrxunyl1Pe5QujjNt7BjLaGBx1Nd6Fb3VbSzcJU6ihKSet4yeXwmuR1W0cQ4xyx+KWi6K2svJerRrPLysIg7LxcKsXKm7pVJw4qzhNxcWnuat+rllZWOd7OyccTi6Vnl97SqxfC9WlBSXjmpt/zF/Vf68jIZjGcbo+cT452KIlan7t5oLRNKUem666/wBPAkVI31Wprxs1lu1eL0kvF6epW1tq5FaEXKzdryjHTxf9CL7S60FzsydsitmT42trzKLZ2CrYh5p92PO3dX8MX/eS+9LRcDqqFBQiorh831b5ktGwAEQAAAAAAAAAAAAAAAAAAAAAa69XLGUuSb9Cpws7StLc45W+vP53+ZZY/wDu5X5fiiolhc9ldrqiwTK6yzhLo4y6p6/VG1y73Vx+dnp/9MjYeq5U3GbtODtfqtz8zVVxLUoX071reKenomvBlGeNaz0ZPfGtZdM8JRfrYmtlXtmL91Jx3xcZLxjJSS9Cwo1lKKlHVSSa8GroCPQVq1Wz+JU5ekof6CT/AGixHi176X+TC/8A51LfRm1VlubuB9pQd1O6eqT8Pwa5mtXm6lXlFxp+CW/zf4G5KKi9LJ7/AA4v5GVRJQaWiUfwIIlOvCnQTk7RUO9rq3bvdXO9+tyPszasan7JzTrU6dOVWN02s0Fq7db/AKsT3hYWbyRvJd52V3fTfv3EfD7Jowryrwgo1akIwlK8u8o2srN20yrcuB0x8dXe/wAf3+U7+ki9lchYrG5Y2jrJ8dyXi93kSMVO7yRV+duPG35n2jsVN5qmvS7fzZz20q6CnUfdbm+i7kfN6ejLPB7AjF5qnfly/dXlxLSFNJWSSXJGRDYAAgAAAAAAAAAAAAAAAAAAAAAAACJtCWkY85fRN/0K/B1/2k7q0Y2SfXW5J2nPvLpFv5u34M0YGC1zb5Nt/wBDU9DKVK1RtaxqR9V+X0K/ac/2cdLyUo23X7s46p819Lo318LKlK8W8l93LwI+KbdalFbnKbfgoqS9Wvkyi0nTzJrmiHg6nuabjGEqtpy7sXBOmpd7Kk2rxu3bkmlwJy0+RFp7PhmcnG7k7tsDVsyr75zm+7JuKcLpuEY3sm1o225PTn0LGNGMRRw0Y3yxUb77JK58qxbIHvM0rLct/U1Z2oTg98HlvzTtlfydvGLJUIKKNEo5nfm4p+EW2Qbq+iItT3i1WWPRpydvG9l6kuv8PkYVnfTmUSMJHup2V3vfM3mNONklyRkZAAAAAAAAAAAAAAAAAAAAAAAAAAAAABU493m1/Cvx/E0tVN8YaG6FR+8nZb5aPw0sZ1pVndRcY2VldZ3fm7ySWnBf77G2Hfjqrc0+BTbQpuNamvuS+v5m/EU68Vm965eEF9E7lfiqk80Z1IuPdaV01+mPQssNUlmtJ3VtCRJlXhsT349botlG4CnVZlKsYOnyMZQuQbqUbq7Z8by5XwzJS6XaSl4J6Po+hnThYzlTvpwaZAqLuLy+qNNaKzpt2Ue8+C05vkrXIPaftRh8DTU8ROzb7lOPeqVGuEIcfF2S4tHj3aftfiNoNqp+xocKEHfNydaa+N/d0j0e8bWO17V+1xLNR2alVlqpYmSvSh/lr/Fl1+Hq9xymD7d7Sp/9Z7zpVpUpL5xUZL5lDThZWRsUTFrWnaUvazjo2zYfDVFbXLOdNvfrZuWXwZbYT2yw/wAfBYin1p5Ky9Gn6HnCPua3FrS2/hyJtdR7NgvaXs+oo/8ANQpuS+GtejJdHnsk/Mv8JtGlVV6VWFRNXWScZXWmvdfVfM8d7N9ha+MtJr3VH7c1dyX3Iv4vHReJ6l2e7JYbBRaw9KMZNd+pZZ5/xSS3dFp0NSsWRcAAqAAAAAAAAAAAAAAAAAAAAADmMRGSrTvJxjKpZPkt9o/ebb14LqWqxUYq0Ve2iK/bmEnnzaypuUXzyW/PXzMf+IRirJOXl9Lm5pV1SqPj+mZVLS7skmmtU9fmUdTb0Uu7Bvxf9CNHblWT0UU3+uJNIm4jYFpp0npm1i38OnB8V0JcaE47436rU0Yab31Kkm+S0Xpqb8bj8qjFPfq/D/f6GscbbqFrc92gjZb2vOyOWr7ZcpO0mluVm0rX36czT/bU3ZPVs82XPJdSPVj8a2btdjnXNfNHn/bv2v0cK3QwsoVsRulJu9Ki/vWffn91aLi+Bu2ltStRV1Rc0vsZXbrZtM5baGIpY5ZZYXVfvuFOLXnfd0JObf0t+Pr7clLEzrzdetVdWpP4pyd3bhFcIxXCKskb4wXM37R2VTo5I04uF4ttaJN6aqO9fjY0Qpvnc6b3NuFmrpsijaomCVt6Ov7K+zypirVK16NHevt1F91P4V95+SZBzuzdmVcRNU6FOU5dNyXOTekV1Z6b2Z9mlOjapibVqm9R/wAOD8H8b6vTodTsrY9LDQVOjBQjxtvk+cpPWT6smlkZtEgAaZAAAAAAAAAAAAAAAAAAAAAAAACuxmw4T1XcfTd5osQByeN2JUh1XNbvPkRfcygtU0nxy/jY7Y0Y34H0LtXGUZ2lffy6PmR9sbYyOUnplpZrLXRRb9bMta8029F8kRngqU5Kc43atxaTSd0mlv3s68efjdpY4/ZWLliaH9ooxlKnCVnLK0k7Xa624tbrm2WKzb3brxXqemYSMcqypRjbSKSSXSy0IWL2HhpSzOjHNzV438otI8mXB/F6sfkfu8+hSr15RhGpdt62i3x63SRfYvsPVyJU8TCMnG0m6Tld801JcvsnUYbCwpK1OCgui3+L3syvc3jxSe2M+a5enmOI9k2LWsatGp/NOL9Y29SDU7C42CT9xmT3OE6cr+Wa563PFXjKMN60Xi9F6m2rpaK3RVl5WRvTlHO9j/Z1Cko1sU1Vqb1DfTpv/XLq9OXM7k0YOXd8zeTSUAAQAAAAAAAAAAAAAAAAAAAAAAAAAAAAADViH3WABymKjaUkR4y+gBpa2QxclubR9jj5J3vfxANIlU8dm6EbE7XsrRXmAKMtmbTtFaJb/wCZ3WrfiyzjO71+z+IBhpY7PlvXgTACJQABAAAAAAAAAAAAAAAAH//Z"/>
          <p:cNvSpPr>
            <a:spLocks noChangeAspect="1" noChangeArrowheads="1"/>
          </p:cNvSpPr>
          <p:nvPr/>
        </p:nvSpPr>
        <p:spPr bwMode="auto">
          <a:xfrm>
            <a:off x="69853" y="-839788"/>
            <a:ext cx="2417763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AutoShape 4" descr="data:image/jpeg;base64,/9j/4AAQSkZJRgABAQAAAQABAAD/2wCEAAkGBhQSERUSERIWExUVERUXFBUVFxUUGBQYGBMVFBkSFhUXGyYeGBkjGRIXHy8gIycpLSwsFR8xNTAqNSYrLCkBCQoKDgwOGg8PGikdHyUsKSksLCksLCkpKSksLCksKSwsLDQsLCkqKSkpKSkpLCwsLDUpLCksLCwsLCkrLCwpKf/AABEIALcBEwMBIgACEQEDEQH/xAAcAAEAAgMBAQEAAAAAAAAAAAAABAUCAwYHAQj/xABBEAACAQIDBQUFBQUGBwAAAAAAAQIDEQQSIQUxQVFhBiJxgaEHEzKRsVJiweHwI0JygtEUM0NzwvEVJERTkqKy/8QAGQEBAQEBAQEAAAAAAAAAAAAAAAECAwQF/8QAIxEBAQACAgICAQUAAAAAAAAAAAECEQMhEjEEQWEUUVJxkf/aAAwDAQACEQMRAD8A9xAAAAAAAAAAAAAAAAAAAAAAUG0+3mBw8nGti6UJR3xzZpLTNujd7iFsz2p7NryywxcIybslUUqV/BzSXqTcXVdYD5GV1dan0qAAAAAAAAAAAAAAAAAAAAAAAAAAAAAAAAAAAAAAAAMK9aMIuc2oxim5SeiSSu23wSSPz/7QvaVXxcpww9SVLDptKMXllUX25y36/Z3LS92d/wC2/bbo4BUouzxFTI/4IrPJebyrwZ4TT1jZ6Xf13Ga3jEFQ5k/YWyadarkq4iOGjlbzzV02mu5vVt7er4ErD7MzaaXul1PVey/ZyeGw6iqVCpK7k5OLU+833ZOzuluOeefjHo4+Pyr77PaNXBu1LH08Vh72lSd+4996UlKWV3e7c/U9SwmMjUjeL8VxXRnnFfa2LhZLZ+aG5yhVpN25qMsvq0XOzMXNpTUZ0X9mVr79zSbRyx5bPbpnwY311Xag0YLEZ4KVrXWq6p2f0N56pdvDZq6AAVAAAAAAAAAAAAAAAAAAAAAAAAAAAAAAAAAAAed+07Y0cXXw1KpfLCnVqNXyqTcqcLOS1SWrZ5l2o7IxoWq0G3TvlkrqbhLmpLfG25vXge0dsK0Y1aDklrGsm3wUVTnd9LpfM4/tXRU6eSNkqtSN2rvTR6fJHlzyszfQ4sMcuL124nsj2dqTlGoo91S3t7nx8XoeovCJpP8AeS0d5Jb72aT1RowWCVOmowWkY2SIGJ7SShGTvBOD1i7X+TtfyZwuVzr1Y4TCJ1bakaa/awnBc45px9Lu3ikStnbUpVU5UqudJ2dnufLcmvMo6PaFVY/tKfu7fE38Nuab3eBlsnZ0qUp4lQcaNZxjC6azZU5Z7P8AdeZ2fHK+hZKznqdu+7O4rNGUXwd14P8ANepcHE7Jx7hNSitNzXNcbHZUK8ZxUou6e5nr4stzT53NjrLbYADq4AAAAAAAAAAAAAAAAAAAAAAAAAAAAAAAAABE2jissGlK0not111SLJu6FP2olGUoqybjGV+ma2n/AK/Q56VOKSikrLcraLiSK2daVG5P7b1zdblRWxTjPK/I+fyW+d2+pxY6wmllQxNiLiNn0p1I1J04ymno7an2jXW9kfHbXpxT95mpLhNxnbo88U1HzaOUlvp6YscfsGGK91SlC8XWi5LddR1d/K/od1UwMJQ93KKcEkkuVt1uVig7JbOm4QrVZtvvZFpZxaspt21uvwZ0x7uLHWPb5fyM5ln19OQ2ns3+zzSV3Cfwve4v7Lf0/Ir6uxpznGdOvUoOLTvTdnL7sovuteKZ2u0sEqtOUHpdaPk1qn8yowWDSiryzO1m7bmtHp4rcduPj45fK/455cudx0sdj42dSF6iSlma00ulxtw4+Nr8SwKqMXHjcm0MTfeay97jkkAAyAAAAAAAAAAAAAAAAAAAAAAAAAAAA+NmqVe/w/MCPtHa0aMqMJJt1qvu4WtZPJOd5Xe60H5tHzE4ZTTjLetU+KfNFZ2t2VOthZe6/vqco1qLf/dpSU4rzs4/zE/Ye044mlTxMPhq04yS4p21i+qd15Fl13BT1IauFRfrg1/UoNv7HajnjdqOqa3x8VyO6xez41LxejWsXyvrbwvc5HtnjqmFwdV04uVVxcKaXNp3mukYKUvJHfPDj+RO+sl4+XPiup3HL7P21CzU2u7a7T0V3lXhd8Dpez/ZpYir72WZ0FF3i5aSlyVtbc9TyTsbs+eMxE4RnJurCMpKWqWSad31T0SXNnsezNgzw1FxlUm02r2u0uWZLhwueO8Ewr1fqMrOunbwikkkrJKyXQ+qSObw+FdrNvhxf0JtHB2eZXT5redHm0uCs2pUVO0sukm83y0djOnWmuKatx587rgacfXcoOMo+aburcUVNFOcZLuO/nc+ZnF6mnCYKnNapN8Jbm11txW4wrYecH3Jtr7M9flLf87lFxh619H5dSQUmGxXBrK+H5MtqFXMiVG0AEAAAAAAAAAAAAAAAAAAAAAAMZzsrvgZFfi62bMlujGT8WlZev0AxhiM713X0RMSIdKzk4veoxfimrXfmmbMNJrNGTu4Ssm97i0pRb62dv5Sit7SbXqUVSpYeEZ4ivUcKKm2oRyxc51Z21yxity3tpHM7LweP2fTk1Uw+LpKdSrUo04yp1IZpOdT3Wruk23lfW19xe7ZwU5bQwk1bIqWJhK7s1mVNvKlrdqKV+CLp4aNrZUuVla3VAaaOJhiqcJ05fs6tNSutHlfDo3u8macTsuNWmoOznSd6U3vjKMrx1WttEnzRD7FYOVGnWw8lpSxVRU/8uWWpFLwzteRMq4erTqupBe8hL4oL4l96PN9Cy2XcPbxr2bUamF2xDD1llm/e06i+9klNPqrxunyl1Pe5QujjNt7BjLaGBx1Nd6Fb3VbSzcJU6ihKSet4yeXwmuR1W0cQ4xyx+KWi6K2svJerRrPLysIg7LxcKsXKm7pVJw4qzhNxcWnuat+rllZWOd7OyccTi6Vnl97SqxfC9WlBSXjmpt/zF/Vf68jIZjGcbo+cT452KIlan7t5oLRNKUem666/wBPAkVI31Wprxs1lu1eL0kvF6epW1tq5FaEXKzdryjHTxf9CL7S60FzsydsitmT42trzKLZ2CrYh5p92PO3dX8MX/eS+9LRcDqqFBQiorh831b5ktGwAEQAAAAAAAAAAAAAAAAAAAAAa69XLGUuSb9Cpws7StLc45W+vP53+ZZY/wDu5X5fiiolhc9ldrqiwTK6yzhLo4y6p6/VG1y73Vx+dnp/9MjYeq5U3GbtODtfqtz8zVVxLUoX071reKenomvBlGeNaz0ZPfGtZdM8JRfrYmtlXtmL91Jx3xcZLxjJSS9Cwo1lKKlHVSSa8GroCPQVq1Wz+JU5ekof6CT/AGixHi176X+TC/8A51LfRm1VlubuB9pQd1O6eqT8Pwa5mtXm6lXlFxp+CW/zf4G5KKi9LJ7/AA4v5GVRJQaWiUfwIIlOvCnQTk7RUO9rq3bvdXO9+tyPszasan7JzTrU6dOVWN02s0Fq7db/AKsT3hYWbyRvJd52V3fTfv3EfD7Jowryrwgo1akIwlK8u8o2srN20yrcuB0x8dXe/wAf3+U7+ki9lchYrG5Y2jrJ8dyXi93kSMVO7yRV+duPG35n2jsVN5qmvS7fzZz20q6CnUfdbm+i7kfN6ejLPB7AjF5qnfly/dXlxLSFNJWSSXJGRDYAAgAAAAAAAAAAAAAAAAAAAAAAACJtCWkY85fRN/0K/B1/2k7q0Y2SfXW5J2nPvLpFv5u34M0YGC1zb5Nt/wBDU9DKVK1RtaxqR9V+X0K/ac/2cdLyUo23X7s46p819Lo318LKlK8W8l93LwI+KbdalFbnKbfgoqS9Wvkyi0nTzJrmiHg6nuabjGEqtpy7sXBOmpd7Kk2rxu3bkmlwJy0+RFp7PhmcnG7k7tsDVsyr75zm+7JuKcLpuEY3sm1o225PTn0LGNGMRRw0Y3yxUb77JK58qxbIHvM0rLct/U1Z2oTg98HlvzTtlfydvGLJUIKKNEo5nfm4p+EW2Qbq+iItT3i1WWPRpydvG9l6kuv8PkYVnfTmUSMJHup2V3vfM3mNONklyRkZAAAAAAAAAAAAAAAAAAAAAAAAAAAAABU493m1/Cvx/E0tVN8YaG6FR+8nZb5aPw0sZ1pVndRcY2VldZ3fm7ySWnBf77G2Hfjqrc0+BTbQpuNamvuS+v5m/EU68Vm965eEF9E7lfiqk80Z1IuPdaV01+mPQssNUlmtJ3VtCRJlXhsT349botlG4CnVZlKsYOnyMZQuQbqUbq7Z8by5XwzJS6XaSl4J6Po+hnThYzlTvpwaZAqLuLy+qNNaKzpt2Ue8+C05vkrXIPaftRh8DTU8ROzb7lOPeqVGuEIcfF2S4tHj3aftfiNoNqp+xocKEHfNydaa+N/d0j0e8bWO17V+1xLNR2alVlqpYmSvSh/lr/Fl1+Hq9xymD7d7Sp/9Z7zpVpUpL5xUZL5lDThZWRsUTFrWnaUvazjo2zYfDVFbXLOdNvfrZuWXwZbYT2yw/wAfBYin1p5Ky9Gn6HnCPua3FrS2/hyJtdR7NgvaXs+oo/8ANQpuS+GtejJdHnsk/Mv8JtGlVV6VWFRNXWScZXWmvdfVfM8d7N9ha+MtJr3VH7c1dyX3Iv4vHReJ6l2e7JYbBRaw9KMZNd+pZZ5/xSS3dFp0NSsWRcAAqAAAAAAAAAAAAAAAAAAAAADmMRGSrTvJxjKpZPkt9o/ebb14LqWqxUYq0Ve2iK/bmEnnzaypuUXzyW/PXzMf+IRirJOXl9Lm5pV1SqPj+mZVLS7skmmtU9fmUdTb0Uu7Bvxf9CNHblWT0UU3+uJNIm4jYFpp0npm1i38OnB8V0JcaE47436rU0Yab31Kkm+S0Xpqb8bj8qjFPfq/D/f6GscbbqFrc92gjZb2vOyOWr7ZcpO0mluVm0rX36czT/bU3ZPVs82XPJdSPVj8a2btdjnXNfNHn/bv2v0cK3QwsoVsRulJu9Ki/vWffn91aLi+Bu2ltStRV1Rc0vsZXbrZtM5baGIpY5ZZYXVfvuFOLXnfd0JObf0t+Pr7clLEzrzdetVdWpP4pyd3bhFcIxXCKskb4wXM37R2VTo5I04uF4ttaJN6aqO9fjY0Qpvnc6b3NuFmrpsijaomCVt6Ov7K+zypirVK16NHevt1F91P4V95+SZBzuzdmVcRNU6FOU5dNyXOTekV1Z6b2Z9mlOjapibVqm9R/wAOD8H8b6vTodTsrY9LDQVOjBQjxtvk+cpPWT6smlkZtEgAaZAAAAAAAAAAAAAAAAAAAAAAAACuxmw4T1XcfTd5osQByeN2JUh1XNbvPkRfcygtU0nxy/jY7Y0Y34H0LtXGUZ2lffy6PmR9sbYyOUnplpZrLXRRb9bMta8029F8kRngqU5Kc43atxaTSd0mlv3s68efjdpY4/ZWLliaH9ooxlKnCVnLK0k7Xa624tbrm2WKzb3brxXqemYSMcqypRjbSKSSXSy0IWL2HhpSzOjHNzV438otI8mXB/F6sfkfu8+hSr15RhGpdt62i3x63SRfYvsPVyJU8TCMnG0m6Tld801JcvsnUYbCwpK1OCgui3+L3syvc3jxSe2M+a5enmOI9k2LWsatGp/NOL9Y29SDU7C42CT9xmT3OE6cr+Wa563PFXjKMN60Xi9F6m2rpaK3RVl5WRvTlHO9j/Z1Cko1sU1Vqb1DfTpv/XLq9OXM7k0YOXd8zeTSUAAQAAAAAAAAAAAAAAAAAAAAAAAAAAAAADViH3WABymKjaUkR4y+gBpa2QxclubR9jj5J3vfxANIlU8dm6EbE7XsrRXmAKMtmbTtFaJb/wCZ3WrfiyzjO71+z+IBhpY7PlvXgTACJQABAAAAAAAAAAAAAAAAH//Z"/>
          <p:cNvSpPr>
            <a:spLocks noChangeAspect="1" noChangeArrowheads="1"/>
          </p:cNvSpPr>
          <p:nvPr/>
        </p:nvSpPr>
        <p:spPr bwMode="auto">
          <a:xfrm>
            <a:off x="69853" y="-839788"/>
            <a:ext cx="2417763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5" y="188913"/>
            <a:ext cx="7804151" cy="1143000"/>
          </a:xfrm>
        </p:spPr>
        <p:txBody>
          <a:bodyPr/>
          <a:lstStyle/>
          <a:p>
            <a:pPr algn="r" eaLnBrk="1" hangingPunct="1"/>
            <a:r>
              <a:rPr lang="en-GB" dirty="0" smtClean="0"/>
              <a:t>What lies beneath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125538"/>
            <a:ext cx="7772400" cy="41021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sz="1800" dirty="0" smtClean="0"/>
              <a:t>    </a:t>
            </a:r>
          </a:p>
          <a:p>
            <a:pPr marL="0" indent="0" eaLnBrk="1" hangingPunct="1">
              <a:buFontTx/>
              <a:buNone/>
            </a:pPr>
            <a:endParaRPr lang="en-GB" sz="1800" dirty="0" smtClean="0"/>
          </a:p>
          <a:p>
            <a:pPr marL="0" indent="0" eaLnBrk="1" hangingPunct="1">
              <a:buFontTx/>
              <a:buNone/>
            </a:pPr>
            <a:endParaRPr lang="en-GB" sz="1800" dirty="0" smtClean="0"/>
          </a:p>
          <a:p>
            <a:pPr marL="0" indent="0" eaLnBrk="1" hangingPunct="1">
              <a:buFontTx/>
              <a:buNone/>
            </a:pPr>
            <a:endParaRPr lang="en-GB" sz="1800" dirty="0" smtClean="0"/>
          </a:p>
        </p:txBody>
      </p:sp>
      <p:pic>
        <p:nvPicPr>
          <p:cNvPr id="13316" name="Picture 2" descr="http://lasirenagrill.files.wordpress.com/2012/03/iceberg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5" y="1481414"/>
            <a:ext cx="6048847" cy="40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6395" y="1707710"/>
            <a:ext cx="3097212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FFFF00"/>
                </a:solidFill>
                <a:latin typeface="+mj-lt"/>
              </a:rPr>
              <a:t>Disruptive Behaviours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5981" y="3140971"/>
            <a:ext cx="2735263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FFFF00"/>
                </a:solidFill>
                <a:latin typeface="+mj-lt"/>
              </a:rPr>
              <a:t>Workload 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FFFF00"/>
                </a:solidFill>
                <a:latin typeface="+mj-lt"/>
              </a:rPr>
              <a:t>Psychological Factors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FFFF00"/>
                </a:solidFill>
                <a:latin typeface="+mj-lt"/>
              </a:rPr>
              <a:t>Sleep Loss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FFFF00"/>
                </a:solidFill>
                <a:latin typeface="+mj-lt"/>
              </a:rPr>
              <a:t>Family Pressure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FFFF00"/>
                </a:solidFill>
                <a:latin typeface="+mj-lt"/>
              </a:rPr>
              <a:t>Training and Education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FFFF00"/>
                </a:solidFill>
                <a:latin typeface="+mj-lt"/>
              </a:rPr>
              <a:t>Health Issues</a:t>
            </a:r>
          </a:p>
        </p:txBody>
      </p:sp>
    </p:spTree>
    <p:extLst>
      <p:ext uri="{BB962C8B-B14F-4D97-AF65-F5344CB8AC3E}">
        <p14:creationId xmlns:p14="http://schemas.microsoft.com/office/powerpoint/2010/main" val="4262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9" y="-27384"/>
            <a:ext cx="80645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Classifying the scale  </a:t>
            </a:r>
            <a:br>
              <a:rPr lang="en-US" dirty="0" smtClean="0"/>
            </a:br>
            <a:r>
              <a:rPr lang="en-US" dirty="0" smtClean="0"/>
              <a:t>of concern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5" y="1556792"/>
            <a:ext cx="700289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18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28978"/>
            <a:ext cx="8229600" cy="1143000"/>
          </a:xfrm>
        </p:spPr>
        <p:txBody>
          <a:bodyPr/>
          <a:lstStyle/>
          <a:p>
            <a:pPr algn="r"/>
            <a:r>
              <a:rPr lang="en-US" altLang="en-US" sz="3200" b="1" dirty="0">
                <a:solidFill>
                  <a:schemeClr val="bg1"/>
                </a:solidFill>
              </a:rPr>
              <a:t>Referral - The Process</a:t>
            </a:r>
            <a:endParaRPr lang="en-US" alt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19268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68423" y="4833347"/>
            <a:ext cx="316835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Form 3  Clinical Case Manager Assessment completed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1150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367</Words>
  <Application>Microsoft Office PowerPoint</Application>
  <PresentationFormat>On-screen Show (4:3)</PresentationFormat>
  <Paragraphs>97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Office Theme</vt:lpstr>
      <vt:lpstr>Introducing the  Professional Support Unit “PSU”</vt:lpstr>
      <vt:lpstr>What do we offer</vt:lpstr>
      <vt:lpstr>Support Services Accessed</vt:lpstr>
      <vt:lpstr>PowerPoint Presentation</vt:lpstr>
      <vt:lpstr>PowerPoint Presentation</vt:lpstr>
      <vt:lpstr>7 early warning signs</vt:lpstr>
      <vt:lpstr>What lies beneath </vt:lpstr>
      <vt:lpstr>Classifying the scale   of concern</vt:lpstr>
      <vt:lpstr>Referral - The Process</vt:lpstr>
      <vt:lpstr>Thank you Any Questions..?</vt:lpstr>
    </vt:vector>
  </TitlesOfParts>
  <Company>Whatever Design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Stephen Lake</dc:creator>
  <cp:lastModifiedBy>Kelson Emma</cp:lastModifiedBy>
  <cp:revision>118</cp:revision>
  <cp:lastPrinted>2015-03-24T11:20:19Z</cp:lastPrinted>
  <dcterms:created xsi:type="dcterms:W3CDTF">2013-04-09T14:05:23Z</dcterms:created>
  <dcterms:modified xsi:type="dcterms:W3CDTF">2015-04-07T12:07:55Z</dcterms:modified>
</cp:coreProperties>
</file>