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4" r:id="rId8"/>
    <p:sldId id="265" r:id="rId9"/>
    <p:sldId id="261" r:id="rId10"/>
    <p:sldId id="266" r:id="rId11"/>
    <p:sldId id="267" r:id="rId12"/>
    <p:sldId id="270" r:id="rId13"/>
    <p:sldId id="271" r:id="rId14"/>
    <p:sldId id="272" r:id="rId15"/>
    <p:sldId id="268" r:id="rId16"/>
    <p:sldId id="25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1067C02-1CE5-4B78-9675-D90D6EEA4250}"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2683219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067C02-1CE5-4B78-9675-D90D6EEA4250}"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367606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067C02-1CE5-4B78-9675-D90D6EEA4250}"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205708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067C02-1CE5-4B78-9675-D90D6EEA4250}"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120091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67C02-1CE5-4B78-9675-D90D6EEA4250}"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181593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067C02-1CE5-4B78-9675-D90D6EEA4250}" type="datetimeFigureOut">
              <a:rPr lang="en-GB" smtClean="0"/>
              <a:t>24/11/2017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380638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1067C02-1CE5-4B78-9675-D90D6EEA4250}" type="datetimeFigureOut">
              <a:rPr lang="en-GB" smtClean="0"/>
              <a:t>24/11/2017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57293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1067C02-1CE5-4B78-9675-D90D6EEA4250}" type="datetimeFigureOut">
              <a:rPr lang="en-GB" smtClean="0"/>
              <a:t>24/11/2017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2837750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67C02-1CE5-4B78-9675-D90D6EEA4250}" type="datetimeFigureOut">
              <a:rPr lang="en-GB" smtClean="0"/>
              <a:t>24/11/2017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272749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67C02-1CE5-4B78-9675-D90D6EEA4250}" type="datetimeFigureOut">
              <a:rPr lang="en-GB" smtClean="0"/>
              <a:t>24/11/2017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31192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67C02-1CE5-4B78-9675-D90D6EEA4250}" type="datetimeFigureOut">
              <a:rPr lang="en-GB" smtClean="0"/>
              <a:t>24/11/2017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72399D-7E51-4F83-AA5E-9D43730AB019}" type="slidenum">
              <a:rPr lang="en-GB" smtClean="0"/>
              <a:t>‹#›</a:t>
            </a:fld>
            <a:endParaRPr lang="en-GB"/>
          </a:p>
        </p:txBody>
      </p:sp>
    </p:spTree>
    <p:extLst>
      <p:ext uri="{BB962C8B-B14F-4D97-AF65-F5344CB8AC3E}">
        <p14:creationId xmlns:p14="http://schemas.microsoft.com/office/powerpoint/2010/main" val="101130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67C02-1CE5-4B78-9675-D90D6EEA4250}" type="datetimeFigureOut">
              <a:rPr lang="en-GB" smtClean="0"/>
              <a:t>24/11/2017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2399D-7E51-4F83-AA5E-9D43730AB019}" type="slidenum">
              <a:rPr lang="en-GB" smtClean="0"/>
              <a:t>‹#›</a:t>
            </a:fld>
            <a:endParaRPr lang="en-GB"/>
          </a:p>
        </p:txBody>
      </p:sp>
    </p:spTree>
    <p:extLst>
      <p:ext uri="{BB962C8B-B14F-4D97-AF65-F5344CB8AC3E}">
        <p14:creationId xmlns:p14="http://schemas.microsoft.com/office/powerpoint/2010/main" val="713524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PSA testing</a:t>
            </a:r>
            <a:endParaRPr lang="en-GB" dirty="0"/>
          </a:p>
        </p:txBody>
      </p:sp>
    </p:spTree>
    <p:extLst>
      <p:ext uri="{BB962C8B-B14F-4D97-AF65-F5344CB8AC3E}">
        <p14:creationId xmlns:p14="http://schemas.microsoft.com/office/powerpoint/2010/main" val="1464297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09120"/>
          </a:xfrm>
        </p:spPr>
        <p:txBody>
          <a:bodyPr>
            <a:normAutofit fontScale="47500" lnSpcReduction="20000"/>
          </a:bodyPr>
          <a:lstStyle/>
          <a:p>
            <a:r>
              <a:rPr lang="en-GB" dirty="0" smtClean="0"/>
              <a:t>Explain this is </a:t>
            </a:r>
            <a:r>
              <a:rPr lang="en-GB" dirty="0"/>
              <a:t>a protein produced by the prostate normally and has a background level in the blood, but that with prostate cancer this can go </a:t>
            </a:r>
            <a:r>
              <a:rPr lang="en-GB" dirty="0" smtClean="0"/>
              <a:t>up.</a:t>
            </a:r>
          </a:p>
          <a:p>
            <a:endParaRPr lang="en-GB" dirty="0"/>
          </a:p>
          <a:p>
            <a:r>
              <a:rPr lang="en-GB" dirty="0" smtClean="0"/>
              <a:t>That </a:t>
            </a:r>
            <a:r>
              <a:rPr lang="en-GB" dirty="0"/>
              <a:t>if we tested his PSA and it was to be raised then he would likely go on to have a </a:t>
            </a:r>
            <a:r>
              <a:rPr lang="en-GB" dirty="0" smtClean="0"/>
              <a:t>biopsy.</a:t>
            </a:r>
          </a:p>
          <a:p>
            <a:endParaRPr lang="en-GB" dirty="0"/>
          </a:p>
          <a:p>
            <a:r>
              <a:rPr lang="en-GB" dirty="0" smtClean="0"/>
              <a:t>A </a:t>
            </a:r>
            <a:r>
              <a:rPr lang="en-GB" dirty="0"/>
              <a:t>raised PSA doesn't mean he has prostate ca but increases the </a:t>
            </a:r>
            <a:r>
              <a:rPr lang="en-GB" dirty="0" smtClean="0"/>
              <a:t>likelihood</a:t>
            </a:r>
          </a:p>
          <a:p>
            <a:endParaRPr lang="en-GB" dirty="0"/>
          </a:p>
          <a:p>
            <a:r>
              <a:rPr lang="en-GB" dirty="0" smtClean="0"/>
              <a:t>The </a:t>
            </a:r>
            <a:r>
              <a:rPr lang="en-GB" dirty="0"/>
              <a:t>biopsy is not without risk, for example it can lead to life-threatening </a:t>
            </a:r>
            <a:r>
              <a:rPr lang="en-GB" dirty="0" smtClean="0"/>
              <a:t>sepsis.</a:t>
            </a:r>
          </a:p>
          <a:p>
            <a:endParaRPr lang="en-GB" dirty="0"/>
          </a:p>
          <a:p>
            <a:r>
              <a:rPr lang="en-GB" dirty="0" smtClean="0"/>
              <a:t>A </a:t>
            </a:r>
            <a:r>
              <a:rPr lang="en-GB" dirty="0"/>
              <a:t>biopsy can also miss a tumour that might be </a:t>
            </a:r>
            <a:r>
              <a:rPr lang="en-GB" dirty="0" smtClean="0"/>
              <a:t>there.</a:t>
            </a:r>
          </a:p>
          <a:p>
            <a:endParaRPr lang="en-GB" dirty="0"/>
          </a:p>
          <a:p>
            <a:r>
              <a:rPr lang="en-GB" dirty="0" smtClean="0"/>
              <a:t>It </a:t>
            </a:r>
            <a:r>
              <a:rPr lang="en-GB" dirty="0"/>
              <a:t>is also possible that prostate cancer may be present and that it will be picked up by </a:t>
            </a:r>
            <a:r>
              <a:rPr lang="en-GB" dirty="0" smtClean="0"/>
              <a:t>biopsy. May </a:t>
            </a:r>
            <a:r>
              <a:rPr lang="en-GB" dirty="0"/>
              <a:t>then be recommended to have various treatment options (chemo/radio/surgery). However, it is possible that his prostate cancer would never have progressed or metastasised or caused shortened lifespan. </a:t>
            </a:r>
            <a:endParaRPr lang="en-GB" dirty="0" smtClean="0"/>
          </a:p>
          <a:p>
            <a:endParaRPr lang="en-GB" dirty="0" smtClean="0"/>
          </a:p>
          <a:p>
            <a:r>
              <a:rPr lang="en-GB" dirty="0" smtClean="0"/>
              <a:t>The </a:t>
            </a:r>
            <a:r>
              <a:rPr lang="en-GB" dirty="0"/>
              <a:t>treatment in that circumstance would have been unnecessary, and so would the exposure to all the risks that come with these treatment </a:t>
            </a:r>
            <a:r>
              <a:rPr lang="en-GB" dirty="0" smtClean="0"/>
              <a:t>options.</a:t>
            </a:r>
            <a:endParaRPr lang="en-GB" dirty="0"/>
          </a:p>
        </p:txBody>
      </p:sp>
      <p:sp>
        <p:nvSpPr>
          <p:cNvPr id="5" name="Title 1"/>
          <p:cNvSpPr>
            <a:spLocks noGrp="1"/>
          </p:cNvSpPr>
          <p:nvPr>
            <p:ph type="title"/>
          </p:nvPr>
        </p:nvSpPr>
        <p:spPr>
          <a:xfrm>
            <a:off x="457200" y="274638"/>
            <a:ext cx="8229600" cy="1143000"/>
          </a:xfrm>
        </p:spPr>
        <p:txBody>
          <a:bodyPr/>
          <a:lstStyle/>
          <a:p>
            <a:r>
              <a:rPr lang="en-GB" dirty="0" smtClean="0"/>
              <a:t>Counselling pre PSA</a:t>
            </a:r>
            <a:endParaRPr lang="en-GB" dirty="0"/>
          </a:p>
        </p:txBody>
      </p:sp>
    </p:spTree>
    <p:extLst>
      <p:ext uri="{BB962C8B-B14F-4D97-AF65-F5344CB8AC3E}">
        <p14:creationId xmlns:p14="http://schemas.microsoft.com/office/powerpoint/2010/main" val="1748010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 above is partly why there is no national prostate screening programme like there is for e.g. bowel cancer or AAA.</a:t>
            </a:r>
          </a:p>
          <a:p>
            <a:endParaRPr lang="en-GB" dirty="0"/>
          </a:p>
          <a:p>
            <a:r>
              <a:rPr lang="en-GB" dirty="0" smtClean="0"/>
              <a:t>Another option would be to check his PSA and if it were only slightly elevated then simply to track it and if it was stable then simply to be for monitoring whereas if it is increasing rapidly to refer for further investigation.</a:t>
            </a:r>
          </a:p>
          <a:p>
            <a:endParaRPr lang="en-GB" dirty="0"/>
          </a:p>
        </p:txBody>
      </p:sp>
    </p:spTree>
    <p:extLst>
      <p:ext uri="{BB962C8B-B14F-4D97-AF65-F5344CB8AC3E}">
        <p14:creationId xmlns:p14="http://schemas.microsoft.com/office/powerpoint/2010/main" val="3310695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MRI</a:t>
            </a:r>
            <a:endParaRPr lang="en-GB" dirty="0"/>
          </a:p>
        </p:txBody>
      </p:sp>
      <p:sp>
        <p:nvSpPr>
          <p:cNvPr id="3" name="Content Placeholder 2"/>
          <p:cNvSpPr>
            <a:spLocks noGrp="1"/>
          </p:cNvSpPr>
          <p:nvPr>
            <p:ph idx="1"/>
          </p:nvPr>
        </p:nvSpPr>
        <p:spPr/>
        <p:txBody>
          <a:bodyPr>
            <a:normAutofit fontScale="85000" lnSpcReduction="20000"/>
          </a:bodyPr>
          <a:lstStyle/>
          <a:p>
            <a:r>
              <a:rPr lang="nb-NO" dirty="0" smtClean="0"/>
              <a:t>?Prostate Ca ?MRI before biopsy</a:t>
            </a:r>
          </a:p>
          <a:p>
            <a:endParaRPr lang="nb-NO" dirty="0" smtClean="0"/>
          </a:p>
          <a:p>
            <a:r>
              <a:rPr lang="en-GB" dirty="0" smtClean="0"/>
              <a:t>PROMIS (Prostate MRI Imaging Study) published in Lancet. (included 11 NHS hospitals and 576 men with suspected prostate cancer)</a:t>
            </a:r>
            <a:br>
              <a:rPr lang="en-GB" dirty="0" smtClean="0"/>
            </a:br>
            <a:endParaRPr lang="en-GB" dirty="0" smtClean="0"/>
          </a:p>
          <a:p>
            <a:r>
              <a:rPr lang="en-GB" dirty="0" err="1" smtClean="0"/>
              <a:t>Multiparametric</a:t>
            </a:r>
            <a:r>
              <a:rPr lang="en-GB" dirty="0" smtClean="0"/>
              <a:t> MRI (MP-MRI) can reduce the need for biopsies by 25%</a:t>
            </a:r>
            <a:br>
              <a:rPr lang="en-GB" dirty="0" smtClean="0"/>
            </a:br>
            <a:endParaRPr lang="en-GB" dirty="0" smtClean="0"/>
          </a:p>
          <a:p>
            <a:r>
              <a:rPr lang="en-GB" dirty="0" smtClean="0"/>
              <a:t>MP-MRI prior to TRUS biopsy can double detection rate of aggressive cancers (as gives information about size and location of suspected cancer)</a:t>
            </a:r>
          </a:p>
          <a:p>
            <a:endParaRPr lang="en-GB" dirty="0"/>
          </a:p>
        </p:txBody>
      </p:sp>
    </p:spTree>
    <p:extLst>
      <p:ext uri="{BB962C8B-B14F-4D97-AF65-F5344CB8AC3E}">
        <p14:creationId xmlns:p14="http://schemas.microsoft.com/office/powerpoint/2010/main" val="3190275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dirty="0"/>
              <a:t>If MP-MRI is negative the patient can either be monitored with PSA or discharged. </a:t>
            </a:r>
            <a:endParaRPr lang="en-GB" dirty="0" smtClean="0"/>
          </a:p>
          <a:p>
            <a:endParaRPr lang="en-GB" dirty="0"/>
          </a:p>
          <a:p>
            <a:r>
              <a:rPr lang="en-GB" dirty="0" smtClean="0"/>
              <a:t>If </a:t>
            </a:r>
            <a:r>
              <a:rPr lang="en-GB" dirty="0"/>
              <a:t>positive can have biopsy (which will also be more accurate due to information provided by the MRI</a:t>
            </a:r>
            <a:r>
              <a:rPr lang="en-GB" dirty="0" smtClean="0"/>
              <a:t>).</a:t>
            </a:r>
          </a:p>
          <a:p>
            <a:endParaRPr lang="en-GB" dirty="0" smtClean="0"/>
          </a:p>
          <a:p>
            <a:r>
              <a:rPr lang="en-GB" dirty="0"/>
              <a:t>It is already known that TRUS biopsies can miss clinically important tumours. The PROMIS study demonstrated the extent to which this </a:t>
            </a:r>
            <a:r>
              <a:rPr lang="en-GB" dirty="0" smtClean="0"/>
              <a:t>occurs.</a:t>
            </a:r>
          </a:p>
          <a:p>
            <a:endParaRPr lang="en-GB" dirty="0"/>
          </a:p>
          <a:p>
            <a:r>
              <a:rPr lang="en-GB" dirty="0" smtClean="0"/>
              <a:t>93</a:t>
            </a:r>
            <a:r>
              <a:rPr lang="en-GB" dirty="0"/>
              <a:t>% of clinically important tumours were detected by MP-MRI followed by biopsy, whereas only 48% were detected by biopsy </a:t>
            </a:r>
            <a:r>
              <a:rPr lang="en-GB" dirty="0" smtClean="0"/>
              <a:t>alone.</a:t>
            </a:r>
            <a:endParaRPr lang="en-GB" dirty="0"/>
          </a:p>
          <a:p>
            <a:endParaRPr lang="en-GB" dirty="0" smtClean="0"/>
          </a:p>
          <a:p>
            <a:r>
              <a:rPr lang="en-GB" dirty="0" smtClean="0"/>
              <a:t>89</a:t>
            </a:r>
            <a:r>
              <a:rPr lang="en-GB" dirty="0"/>
              <a:t>% of negative MP-MRIs either had no cancer or harmless cancers.</a:t>
            </a:r>
          </a:p>
        </p:txBody>
      </p:sp>
    </p:spTree>
    <p:extLst>
      <p:ext uri="{BB962C8B-B14F-4D97-AF65-F5344CB8AC3E}">
        <p14:creationId xmlns:p14="http://schemas.microsoft.com/office/powerpoint/2010/main" val="4151729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a:t>The increased detection of aggressive cancers also reduced the need for repeat biopsies (through increasing the accuracy of the initial biopsy</a:t>
            </a:r>
            <a:r>
              <a:rPr lang="en-GB" dirty="0" smtClean="0"/>
              <a:t>).</a:t>
            </a:r>
          </a:p>
          <a:p>
            <a:endParaRPr lang="en-GB" dirty="0" smtClean="0"/>
          </a:p>
          <a:p>
            <a:r>
              <a:rPr lang="en-GB" dirty="0"/>
              <a:t>Increasing accuracy of diagnosis reduces the emotional toll of misdiagnosis</a:t>
            </a:r>
            <a:r>
              <a:rPr lang="en-GB" dirty="0" smtClean="0"/>
              <a:t>.</a:t>
            </a:r>
          </a:p>
          <a:p>
            <a:endParaRPr lang="en-GB" dirty="0" smtClean="0"/>
          </a:p>
          <a:p>
            <a:r>
              <a:rPr lang="en-GB" dirty="0"/>
              <a:t>Further clarification is needed on the overall cost-effectiveness of MP-MRI as part of routine work-up. ?enough MRI scanners ?enough appropriately trained urologists / radiologists to implement.</a:t>
            </a:r>
          </a:p>
        </p:txBody>
      </p:sp>
    </p:spTree>
    <p:extLst>
      <p:ext uri="{BB962C8B-B14F-4D97-AF65-F5344CB8AC3E}">
        <p14:creationId xmlns:p14="http://schemas.microsoft.com/office/powerpoint/2010/main" val="3670652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For doctors</a:t>
            </a:r>
          </a:p>
          <a:p>
            <a:pPr lvl="1"/>
            <a:r>
              <a:rPr lang="en-GB" dirty="0" smtClean="0"/>
              <a:t>PCRMP (NHS Prostate Cancer Risk Management Programme) provided guidance on consulting PSA requests from asymptomatic men.</a:t>
            </a:r>
          </a:p>
          <a:p>
            <a:pPr lvl="1"/>
            <a:r>
              <a:rPr lang="en-GB" dirty="0" smtClean="0"/>
              <a:t>CKS / NICE</a:t>
            </a:r>
          </a:p>
          <a:p>
            <a:pPr lvl="1"/>
            <a:r>
              <a:rPr lang="en-GB" dirty="0" smtClean="0"/>
              <a:t>IPSS</a:t>
            </a:r>
          </a:p>
          <a:p>
            <a:pPr lvl="1"/>
            <a:endParaRPr lang="en-GB" dirty="0" smtClean="0"/>
          </a:p>
          <a:p>
            <a:r>
              <a:rPr lang="en-GB" dirty="0" smtClean="0"/>
              <a:t>For pts</a:t>
            </a:r>
          </a:p>
          <a:p>
            <a:pPr lvl="1"/>
            <a:r>
              <a:rPr lang="en-GB" dirty="0" smtClean="0"/>
              <a:t>Public Health England (PSA testing and prostate cancer)</a:t>
            </a:r>
          </a:p>
          <a:p>
            <a:pPr lvl="1"/>
            <a:r>
              <a:rPr lang="en-GB" dirty="0" smtClean="0"/>
              <a:t>Prostate risk calculator</a:t>
            </a:r>
            <a:endParaRPr lang="en-GB" dirty="0"/>
          </a:p>
        </p:txBody>
      </p:sp>
    </p:spTree>
    <p:extLst>
      <p:ext uri="{BB962C8B-B14F-4D97-AF65-F5344CB8AC3E}">
        <p14:creationId xmlns:p14="http://schemas.microsoft.com/office/powerpoint/2010/main" val="1654911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Understand how to council asymptomatic men on the pros/cons of PSA testing and help them to make an informed decision</a:t>
            </a:r>
          </a:p>
          <a:p>
            <a:endParaRPr lang="en-GB" dirty="0"/>
          </a:p>
          <a:p>
            <a:r>
              <a:rPr lang="en-GB" dirty="0" smtClean="0"/>
              <a:t>Be cognisant of the current limitations and pitfalls of working patients up for possible prostate ca</a:t>
            </a:r>
          </a:p>
          <a:p>
            <a:endParaRPr lang="en-GB" dirty="0"/>
          </a:p>
          <a:p>
            <a:r>
              <a:rPr lang="en-GB" dirty="0" smtClean="0"/>
              <a:t>Understanding and being able to clearly communicate the pros and cons of PSA testing to the patient and how to aid them in making a decision in their best interest (with imperfect data / trying to apply population level data to an individual)</a:t>
            </a:r>
          </a:p>
          <a:p>
            <a:pPr marL="0" indent="0">
              <a:buNone/>
            </a:pPr>
            <a:endParaRPr lang="en-GB" dirty="0" smtClean="0"/>
          </a:p>
          <a:p>
            <a:r>
              <a:rPr lang="en-GB" dirty="0" smtClean="0"/>
              <a:t>PSA test is not diagnostic</a:t>
            </a:r>
          </a:p>
          <a:p>
            <a:pPr marL="0" indent="0">
              <a:buNone/>
            </a:pPr>
            <a:endParaRPr lang="en-GB" dirty="0" smtClean="0"/>
          </a:p>
          <a:p>
            <a:endParaRPr lang="en-GB" dirty="0"/>
          </a:p>
        </p:txBody>
      </p:sp>
    </p:spTree>
    <p:extLst>
      <p:ext uri="{BB962C8B-B14F-4D97-AF65-F5344CB8AC3E}">
        <p14:creationId xmlns:p14="http://schemas.microsoft.com/office/powerpoint/2010/main" val="1744014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ERSPC (European trial) showed 20% reduced in mortality from prostate cancer in men aged 55 to 69, but showed high risk of over diagnosis and treatment.</a:t>
            </a:r>
          </a:p>
          <a:p>
            <a:endParaRPr lang="en-GB" dirty="0" smtClean="0"/>
          </a:p>
          <a:p>
            <a:r>
              <a:rPr lang="en-GB" dirty="0" smtClean="0"/>
              <a:t>On review by national screening committee it was determined that it would not be prudent to have a screening programme, but men can individually make informed decisions. </a:t>
            </a:r>
          </a:p>
          <a:p>
            <a:endParaRPr lang="en-GB" dirty="0"/>
          </a:p>
          <a:p>
            <a:r>
              <a:rPr lang="en-GB" dirty="0" smtClean="0"/>
              <a:t>If &gt; tumour markers for more accurate risk </a:t>
            </a:r>
            <a:r>
              <a:rPr lang="en-GB" dirty="0" err="1" smtClean="0"/>
              <a:t>strat</a:t>
            </a:r>
            <a:r>
              <a:rPr lang="en-GB" dirty="0" smtClean="0"/>
              <a:t> or if MRI….then PSA better screening tool </a:t>
            </a:r>
          </a:p>
          <a:p>
            <a:endParaRPr lang="en-GB" dirty="0"/>
          </a:p>
        </p:txBody>
      </p:sp>
    </p:spTree>
    <p:extLst>
      <p:ext uri="{BB962C8B-B14F-4D97-AF65-F5344CB8AC3E}">
        <p14:creationId xmlns:p14="http://schemas.microsoft.com/office/powerpoint/2010/main" val="2876134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scenarios</a:t>
            </a:r>
            <a:endParaRPr lang="en-GB" dirty="0"/>
          </a:p>
        </p:txBody>
      </p:sp>
      <p:sp>
        <p:nvSpPr>
          <p:cNvPr id="3" name="Content Placeholder 2"/>
          <p:cNvSpPr>
            <a:spLocks noGrp="1"/>
          </p:cNvSpPr>
          <p:nvPr>
            <p:ph idx="1"/>
          </p:nvPr>
        </p:nvSpPr>
        <p:spPr/>
        <p:txBody>
          <a:bodyPr/>
          <a:lstStyle/>
          <a:p>
            <a:r>
              <a:rPr lang="en-GB" dirty="0" smtClean="0"/>
              <a:t>Asymptomatic pt. General concern. +/- </a:t>
            </a:r>
            <a:r>
              <a:rPr lang="en-GB" dirty="0" err="1" smtClean="0"/>
              <a:t>FHx</a:t>
            </a:r>
            <a:endParaRPr lang="en-GB" dirty="0" smtClean="0"/>
          </a:p>
          <a:p>
            <a:endParaRPr lang="en-GB" dirty="0" smtClean="0"/>
          </a:p>
          <a:p>
            <a:r>
              <a:rPr lang="en-GB" dirty="0" smtClean="0"/>
              <a:t>CHAPS / IPSS / failed venesection / ?informed / ?</a:t>
            </a:r>
            <a:r>
              <a:rPr lang="en-GB" dirty="0"/>
              <a:t>E</a:t>
            </a:r>
            <a:r>
              <a:rPr lang="en-GB" dirty="0" smtClean="0"/>
              <a:t>uropean guidance</a:t>
            </a:r>
          </a:p>
          <a:p>
            <a:endParaRPr lang="en-GB" dirty="0" smtClean="0"/>
          </a:p>
          <a:p>
            <a:r>
              <a:rPr lang="en-GB" dirty="0" smtClean="0"/>
              <a:t>Symptomatic pts (LUTS, ED, vis haem; LBP/</a:t>
            </a:r>
            <a:r>
              <a:rPr lang="en-GB" dirty="0" err="1" smtClean="0"/>
              <a:t>wt</a:t>
            </a:r>
            <a:r>
              <a:rPr lang="en-GB" dirty="0" smtClean="0"/>
              <a:t> loss)</a:t>
            </a:r>
          </a:p>
          <a:p>
            <a:endParaRPr lang="en-GB" dirty="0" smtClean="0"/>
          </a:p>
          <a:p>
            <a:endParaRPr lang="en-GB" dirty="0"/>
          </a:p>
        </p:txBody>
      </p:sp>
    </p:spTree>
    <p:extLst>
      <p:ext uri="{BB962C8B-B14F-4D97-AF65-F5344CB8AC3E}">
        <p14:creationId xmlns:p14="http://schemas.microsoft.com/office/powerpoint/2010/main" val="4093413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466" t="12897" r="34518" b="8712"/>
          <a:stretch/>
        </p:blipFill>
        <p:spPr bwMode="auto">
          <a:xfrm>
            <a:off x="2267744" y="130235"/>
            <a:ext cx="4896544" cy="6740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4207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PSA (prostate-specific antigen) is a serine protease enzyme produced by prostate epithelial cells (both normal and malignant).</a:t>
            </a:r>
          </a:p>
          <a:p>
            <a:endParaRPr lang="en-GB" dirty="0"/>
          </a:p>
          <a:p>
            <a:r>
              <a:rPr lang="en-GB" dirty="0" smtClean="0"/>
              <a:t>Function </a:t>
            </a:r>
            <a:r>
              <a:rPr lang="en-GB" dirty="0"/>
              <a:t>is to liquefy semen and thus allow spermatozoa to move more freely.</a:t>
            </a:r>
            <a:endParaRPr lang="en-GB" dirty="0" smtClean="0"/>
          </a:p>
          <a:p>
            <a:pPr marL="0" indent="0">
              <a:buNone/>
            </a:pPr>
            <a:r>
              <a:rPr lang="en-GB" dirty="0" smtClean="0"/>
              <a:t> </a:t>
            </a:r>
          </a:p>
          <a:p>
            <a:r>
              <a:rPr lang="en-GB" dirty="0" smtClean="0"/>
              <a:t>It is used as a tumour marker, though its' utility is controversial.</a:t>
            </a:r>
          </a:p>
          <a:p>
            <a:endParaRPr lang="en-GB" dirty="0"/>
          </a:p>
        </p:txBody>
      </p:sp>
      <p:sp>
        <p:nvSpPr>
          <p:cNvPr id="4" name="Title 1"/>
          <p:cNvSpPr>
            <a:spLocks noGrp="1"/>
          </p:cNvSpPr>
          <p:nvPr>
            <p:ph type="title"/>
          </p:nvPr>
        </p:nvSpPr>
        <p:spPr>
          <a:xfrm>
            <a:off x="457200" y="274638"/>
            <a:ext cx="8229600" cy="1143000"/>
          </a:xfrm>
        </p:spPr>
        <p:txBody>
          <a:bodyPr>
            <a:normAutofit/>
          </a:bodyPr>
          <a:lstStyle/>
          <a:p>
            <a:r>
              <a:rPr lang="en-GB" dirty="0" smtClean="0"/>
              <a:t>PSA</a:t>
            </a:r>
            <a:endParaRPr lang="en-GB" dirty="0"/>
          </a:p>
        </p:txBody>
      </p:sp>
    </p:spTree>
    <p:extLst>
      <p:ext uri="{BB962C8B-B14F-4D97-AF65-F5344CB8AC3E}">
        <p14:creationId xmlns:p14="http://schemas.microsoft.com/office/powerpoint/2010/main" val="3757379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PSA may be increased for many reasons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BPH</a:t>
            </a:r>
            <a:r>
              <a:rPr lang="en-GB" dirty="0"/>
              <a:t> </a:t>
            </a:r>
            <a:endParaRPr lang="en-GB" dirty="0" smtClean="0"/>
          </a:p>
          <a:p>
            <a:r>
              <a:rPr lang="en-GB" dirty="0" err="1" smtClean="0"/>
              <a:t>Prostatis</a:t>
            </a:r>
            <a:r>
              <a:rPr lang="en-GB" dirty="0" smtClean="0"/>
              <a:t> </a:t>
            </a:r>
            <a:r>
              <a:rPr lang="en-GB" dirty="0"/>
              <a:t>/ UTI (delay testing &gt;1/12 after </a:t>
            </a:r>
            <a:r>
              <a:rPr lang="en-GB" dirty="0" smtClean="0"/>
              <a:t>treatment)</a:t>
            </a:r>
          </a:p>
          <a:p>
            <a:r>
              <a:rPr lang="en-GB" dirty="0" smtClean="0"/>
              <a:t>Ejaculation </a:t>
            </a:r>
            <a:r>
              <a:rPr lang="en-GB" dirty="0"/>
              <a:t>or </a:t>
            </a:r>
            <a:r>
              <a:rPr lang="en-GB" dirty="0" err="1"/>
              <a:t>vigourous</a:t>
            </a:r>
            <a:r>
              <a:rPr lang="en-GB" dirty="0"/>
              <a:t> exercise within </a:t>
            </a:r>
            <a:r>
              <a:rPr lang="en-GB" dirty="0" smtClean="0"/>
              <a:t>2/7</a:t>
            </a:r>
          </a:p>
          <a:p>
            <a:r>
              <a:rPr lang="en-GB" dirty="0" smtClean="0"/>
              <a:t>Urinary retention</a:t>
            </a:r>
          </a:p>
          <a:p>
            <a:r>
              <a:rPr lang="en-GB" dirty="0" smtClean="0"/>
              <a:t>Instrumentation </a:t>
            </a:r>
            <a:r>
              <a:rPr lang="en-GB" dirty="0"/>
              <a:t>of urinary </a:t>
            </a:r>
            <a:r>
              <a:rPr lang="en-GB" dirty="0" smtClean="0"/>
              <a:t>tract (e.g. prostate biopsy 6/52)</a:t>
            </a:r>
          </a:p>
          <a:p>
            <a:pPr marL="0" indent="0">
              <a:buNone/>
            </a:pPr>
            <a:endParaRPr lang="en-GB" dirty="0"/>
          </a:p>
          <a:p>
            <a:pPr marL="0" indent="0">
              <a:buNone/>
            </a:pPr>
            <a:r>
              <a:rPr lang="en-GB" dirty="0"/>
              <a:t>It is unclear whether PR/DRE increases PSA</a:t>
            </a:r>
            <a:br>
              <a:rPr lang="en-GB" dirty="0"/>
            </a:br>
            <a:endParaRPr lang="en-GB" dirty="0"/>
          </a:p>
        </p:txBody>
      </p:sp>
    </p:spTree>
    <p:extLst>
      <p:ext uri="{BB962C8B-B14F-4D97-AF65-F5344CB8AC3E}">
        <p14:creationId xmlns:p14="http://schemas.microsoft.com/office/powerpoint/2010/main" val="3476550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PSA has poor sensitivity and specificity. </a:t>
            </a:r>
            <a:endParaRPr lang="en-GB" dirty="0" smtClean="0"/>
          </a:p>
          <a:p>
            <a:r>
              <a:rPr lang="en-GB" dirty="0" smtClean="0"/>
              <a:t>1/3 </a:t>
            </a:r>
            <a:r>
              <a:rPr lang="en-GB" dirty="0"/>
              <a:t>men with PSA 4-10 turn out to have prostate </a:t>
            </a:r>
            <a:r>
              <a:rPr lang="en-GB" dirty="0" smtClean="0"/>
              <a:t>ca and 60</a:t>
            </a:r>
            <a:r>
              <a:rPr lang="en-GB" dirty="0"/>
              <a:t>% with PSA </a:t>
            </a:r>
            <a:r>
              <a:rPr lang="en-GB" dirty="0" smtClean="0"/>
              <a:t>10-20</a:t>
            </a:r>
          </a:p>
          <a:p>
            <a:r>
              <a:rPr lang="en-GB" dirty="0" smtClean="0"/>
              <a:t>15-20</a:t>
            </a:r>
            <a:r>
              <a:rPr lang="en-GB" dirty="0"/>
              <a:t>% of men with prostate ca have a normal </a:t>
            </a:r>
            <a:r>
              <a:rPr lang="en-GB" dirty="0" smtClean="0"/>
              <a:t>PSA</a:t>
            </a:r>
          </a:p>
          <a:p>
            <a:r>
              <a:rPr lang="en-GB" dirty="0"/>
              <a:t>A</a:t>
            </a:r>
            <a:r>
              <a:rPr lang="en-GB" dirty="0" smtClean="0"/>
              <a:t>ttempts </a:t>
            </a:r>
            <a:r>
              <a:rPr lang="en-GB" dirty="0"/>
              <a:t>to enhance yield of PSA </a:t>
            </a:r>
            <a:r>
              <a:rPr lang="en-GB" dirty="0" smtClean="0"/>
              <a:t>include </a:t>
            </a:r>
            <a:r>
              <a:rPr lang="en-GB" dirty="0"/>
              <a:t>using age-adjusted upper limits and trends (velocity / doubling time)</a:t>
            </a:r>
            <a:br>
              <a:rPr lang="en-GB" dirty="0"/>
            </a:br>
            <a:endParaRPr lang="en-GB" dirty="0"/>
          </a:p>
        </p:txBody>
      </p:sp>
    </p:spTree>
    <p:extLst>
      <p:ext uri="{BB962C8B-B14F-4D97-AF65-F5344CB8AC3E}">
        <p14:creationId xmlns:p14="http://schemas.microsoft.com/office/powerpoint/2010/main" val="3755072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Age-adjusted upper limits:</a:t>
            </a:r>
            <a:br>
              <a:rPr lang="en-GB" dirty="0"/>
            </a:br>
            <a:r>
              <a:rPr lang="en-GB" dirty="0"/>
              <a:t>age 50-59 = 3ng/ml</a:t>
            </a:r>
            <a:br>
              <a:rPr lang="en-GB" dirty="0"/>
            </a:br>
            <a:r>
              <a:rPr lang="en-GB" dirty="0"/>
              <a:t>age 60-69 = 4</a:t>
            </a:r>
            <a:br>
              <a:rPr lang="en-GB" dirty="0"/>
            </a:br>
            <a:r>
              <a:rPr lang="en-GB" dirty="0"/>
              <a:t>age &gt;70 = </a:t>
            </a:r>
            <a:r>
              <a:rPr lang="en-GB" dirty="0" smtClean="0"/>
              <a:t>5</a:t>
            </a:r>
          </a:p>
          <a:p>
            <a:endParaRPr lang="en-GB" dirty="0"/>
          </a:p>
          <a:p>
            <a:r>
              <a:rPr lang="en-GB" dirty="0" smtClean="0"/>
              <a:t>Most men over 80 have Ca prostate and will die of something else</a:t>
            </a:r>
          </a:p>
          <a:p>
            <a:endParaRPr lang="en-GB" dirty="0" smtClean="0"/>
          </a:p>
          <a:p>
            <a:endParaRPr lang="en-GB" dirty="0"/>
          </a:p>
        </p:txBody>
      </p:sp>
    </p:spTree>
    <p:extLst>
      <p:ext uri="{BB962C8B-B14F-4D97-AF65-F5344CB8AC3E}">
        <p14:creationId xmlns:p14="http://schemas.microsoft.com/office/powerpoint/2010/main" val="3251785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raised PSA</a:t>
            </a:r>
            <a:endParaRPr lang="en-GB" dirty="0"/>
          </a:p>
        </p:txBody>
      </p:sp>
      <p:sp>
        <p:nvSpPr>
          <p:cNvPr id="3" name="Content Placeholder 2"/>
          <p:cNvSpPr>
            <a:spLocks noGrp="1"/>
          </p:cNvSpPr>
          <p:nvPr>
            <p:ph idx="1"/>
          </p:nvPr>
        </p:nvSpPr>
        <p:spPr/>
        <p:txBody>
          <a:bodyPr>
            <a:normAutofit fontScale="62500" lnSpcReduction="20000"/>
          </a:bodyPr>
          <a:lstStyle/>
          <a:p>
            <a:r>
              <a:rPr lang="en-GB" dirty="0"/>
              <a:t>Early prostate ca may have no symptoms so men have a PSA test. This is not specific. If it is raised they may go on to have a TRUS (</a:t>
            </a:r>
            <a:r>
              <a:rPr lang="en-GB" dirty="0" err="1"/>
              <a:t>transrectal</a:t>
            </a:r>
            <a:r>
              <a:rPr lang="en-GB" dirty="0"/>
              <a:t> ultrasound) guided biopsy of prostate. </a:t>
            </a:r>
            <a:endParaRPr lang="en-GB" dirty="0" smtClean="0"/>
          </a:p>
          <a:p>
            <a:endParaRPr lang="en-GB" dirty="0" smtClean="0"/>
          </a:p>
          <a:p>
            <a:r>
              <a:rPr lang="en-GB" dirty="0"/>
              <a:t>100,000 men per year in UK have a biopsy. About 2/3 have no cancer or no life-threatening cancer</a:t>
            </a:r>
            <a:r>
              <a:rPr lang="en-GB" dirty="0" smtClean="0"/>
              <a:t>.</a:t>
            </a:r>
          </a:p>
          <a:p>
            <a:endParaRPr lang="en-GB" dirty="0" smtClean="0"/>
          </a:p>
          <a:p>
            <a:r>
              <a:rPr lang="en-GB" dirty="0"/>
              <a:t>TRUS biopsies are relatively invasive and not uncommonly encountered complications include urinary retention, bleeding, pain, infection/sepsis, and erectile dysfunction</a:t>
            </a:r>
            <a:r>
              <a:rPr lang="en-GB" dirty="0" smtClean="0"/>
              <a:t>.</a:t>
            </a:r>
          </a:p>
          <a:p>
            <a:endParaRPr lang="en-GB" dirty="0" smtClean="0"/>
          </a:p>
          <a:p>
            <a:r>
              <a:rPr lang="en-GB" dirty="0"/>
              <a:t>TRUS biopsies can be inaccurate because only a random sampling of some areas occurs. It is also possible that low risk cancers are picked up that may never have progressed but as detected then men go on to have essentially unnecessary treatment for it.</a:t>
            </a:r>
            <a:r>
              <a:rPr lang="en-GB" dirty="0" smtClean="0"/>
              <a:t/>
            </a:r>
            <a:br>
              <a:rPr lang="en-GB" dirty="0" smtClean="0"/>
            </a:br>
            <a:endParaRPr lang="en-GB" dirty="0"/>
          </a:p>
        </p:txBody>
      </p:sp>
    </p:spTree>
    <p:extLst>
      <p:ext uri="{BB962C8B-B14F-4D97-AF65-F5344CB8AC3E}">
        <p14:creationId xmlns:p14="http://schemas.microsoft.com/office/powerpoint/2010/main" val="1628225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Counselling pre PSA</a:t>
            </a:r>
            <a:endParaRPr lang="en-GB" dirty="0"/>
          </a:p>
        </p:txBody>
      </p:sp>
      <p:sp>
        <p:nvSpPr>
          <p:cNvPr id="3" name="Content Placeholder 2"/>
          <p:cNvSpPr>
            <a:spLocks noGrp="1"/>
          </p:cNvSpPr>
          <p:nvPr>
            <p:ph idx="1"/>
          </p:nvPr>
        </p:nvSpPr>
        <p:spPr/>
        <p:txBody>
          <a:bodyPr/>
          <a:lstStyle/>
          <a:p>
            <a:r>
              <a:rPr lang="en-GB" dirty="0" smtClean="0"/>
              <a:t>Balance early detection / Rx with risks of false positives / negatives and subsequent harm by </a:t>
            </a:r>
            <a:r>
              <a:rPr lang="en-GB" dirty="0" err="1" smtClean="0"/>
              <a:t>underRx</a:t>
            </a:r>
            <a:r>
              <a:rPr lang="en-GB" dirty="0" smtClean="0"/>
              <a:t> or </a:t>
            </a:r>
            <a:r>
              <a:rPr lang="en-GB" dirty="0" err="1" smtClean="0"/>
              <a:t>overIx</a:t>
            </a:r>
            <a:r>
              <a:rPr lang="en-GB" dirty="0" smtClean="0"/>
              <a:t> / unnecessary Rx</a:t>
            </a:r>
            <a:endParaRPr lang="en-GB" dirty="0"/>
          </a:p>
        </p:txBody>
      </p:sp>
    </p:spTree>
    <p:extLst>
      <p:ext uri="{BB962C8B-B14F-4D97-AF65-F5344CB8AC3E}">
        <p14:creationId xmlns:p14="http://schemas.microsoft.com/office/powerpoint/2010/main" val="4265203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800</Words>
  <Application>Microsoft Office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PSA testing</vt:lpstr>
      <vt:lpstr>Common scenarios</vt:lpstr>
      <vt:lpstr>PowerPoint Presentation</vt:lpstr>
      <vt:lpstr>PSA</vt:lpstr>
      <vt:lpstr>PSA may be increased for many reasons</vt:lpstr>
      <vt:lpstr>PowerPoint Presentation</vt:lpstr>
      <vt:lpstr>PowerPoint Presentation</vt:lpstr>
      <vt:lpstr>After raised PSA</vt:lpstr>
      <vt:lpstr>Counselling pre PSA</vt:lpstr>
      <vt:lpstr>Counselling pre PSA</vt:lpstr>
      <vt:lpstr>PowerPoint Presentation</vt:lpstr>
      <vt:lpstr>MRI</vt:lpstr>
      <vt:lpstr>PowerPoint Presentation</vt:lpstr>
      <vt:lpstr>PowerPoint Presentation</vt:lpstr>
      <vt:lpstr>Resources</vt:lpstr>
      <vt:lpstr>Key points</vt:lpstr>
      <vt:lpstr>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 testing</dc:title>
  <dc:creator>Sean</dc:creator>
  <cp:lastModifiedBy>liwatson</cp:lastModifiedBy>
  <cp:revision>7</cp:revision>
  <dcterms:created xsi:type="dcterms:W3CDTF">2017-11-07T21:11:26Z</dcterms:created>
  <dcterms:modified xsi:type="dcterms:W3CDTF">2017-11-24T12:02:24Z</dcterms:modified>
</cp:coreProperties>
</file>