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5" r:id="rId5"/>
    <p:sldMasterId id="2147483681" r:id="rId6"/>
    <p:sldMasterId id="2147483688" r:id="rId7"/>
  </p:sldMasterIdLst>
  <p:notesMasterIdLst>
    <p:notesMasterId r:id="rId41"/>
  </p:notesMasterIdLst>
  <p:handoutMasterIdLst>
    <p:handoutMasterId r:id="rId42"/>
  </p:handoutMasterIdLst>
  <p:sldIdLst>
    <p:sldId id="256" r:id="rId8"/>
    <p:sldId id="259" r:id="rId9"/>
    <p:sldId id="444" r:id="rId10"/>
    <p:sldId id="450" r:id="rId11"/>
    <p:sldId id="440" r:id="rId12"/>
    <p:sldId id="452" r:id="rId13"/>
    <p:sldId id="451" r:id="rId14"/>
    <p:sldId id="261" r:id="rId15"/>
    <p:sldId id="265" r:id="rId16"/>
    <p:sldId id="447" r:id="rId17"/>
    <p:sldId id="325" r:id="rId18"/>
    <p:sldId id="454" r:id="rId19"/>
    <p:sldId id="448" r:id="rId20"/>
    <p:sldId id="276" r:id="rId21"/>
    <p:sldId id="449" r:id="rId22"/>
    <p:sldId id="281" r:id="rId23"/>
    <p:sldId id="282" r:id="rId24"/>
    <p:sldId id="278" r:id="rId25"/>
    <p:sldId id="283" r:id="rId26"/>
    <p:sldId id="274" r:id="rId27"/>
    <p:sldId id="287" r:id="rId28"/>
    <p:sldId id="284" r:id="rId29"/>
    <p:sldId id="273" r:id="rId30"/>
    <p:sldId id="455" r:id="rId31"/>
    <p:sldId id="456" r:id="rId32"/>
    <p:sldId id="267" r:id="rId33"/>
    <p:sldId id="441" r:id="rId34"/>
    <p:sldId id="286" r:id="rId35"/>
    <p:sldId id="285" r:id="rId36"/>
    <p:sldId id="288" r:id="rId37"/>
    <p:sldId id="289" r:id="rId38"/>
    <p:sldId id="341" r:id="rId39"/>
    <p:sldId id="338" r:id="rId4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6"/>
            <p14:sldId id="259"/>
            <p14:sldId id="444"/>
            <p14:sldId id="450"/>
            <p14:sldId id="440"/>
            <p14:sldId id="452"/>
            <p14:sldId id="451"/>
            <p14:sldId id="261"/>
            <p14:sldId id="265"/>
            <p14:sldId id="447"/>
            <p14:sldId id="325"/>
            <p14:sldId id="454"/>
            <p14:sldId id="448"/>
            <p14:sldId id="276"/>
            <p14:sldId id="449"/>
            <p14:sldId id="281"/>
            <p14:sldId id="282"/>
            <p14:sldId id="278"/>
            <p14:sldId id="283"/>
            <p14:sldId id="274"/>
            <p14:sldId id="287"/>
            <p14:sldId id="284"/>
            <p14:sldId id="273"/>
            <p14:sldId id="455"/>
            <p14:sldId id="456"/>
            <p14:sldId id="267"/>
            <p14:sldId id="441"/>
            <p14:sldId id="286"/>
            <p14:sldId id="285"/>
            <p14:sldId id="288"/>
            <p14:sldId id="289"/>
            <p14:sldId id="341"/>
            <p14:sldId id="33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3"/>
    <a:srgbClr val="A00054"/>
    <a:srgbClr val="FFFF00"/>
    <a:srgbClr val="640054"/>
    <a:srgbClr val="E28C05"/>
    <a:srgbClr val="FFFFCC"/>
    <a:srgbClr val="E4E4E5"/>
    <a:srgbClr val="0091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B05A11-0CF3-4482-A4D8-B46CABD4280B}" v="37" dt="2019-08-15T13:55:42.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0" autoAdjust="0"/>
    <p:restoredTop sz="84780" autoAdjust="0"/>
  </p:normalViewPr>
  <p:slideViewPr>
    <p:cSldViewPr snapToGrid="0" snapToObjects="1">
      <p:cViewPr>
        <p:scale>
          <a:sx n="55" d="100"/>
          <a:sy n="55" d="100"/>
        </p:scale>
        <p:origin x="-12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healtheducationengland-my.sharepoint.com/personal/michaela_wee_hee_nhs_uk/Documents/WIP/~NEW%202_Record%20of%20support%20services%20received%20and%20referral%20date_April%2018%20-%20March%201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20737316092367"/>
          <c:y val="0.1190212444897689"/>
          <c:w val="0.65059385008066661"/>
          <c:h val="0.82258079187636668"/>
        </c:manualLayout>
      </c:layout>
      <c:barChart>
        <c:barDir val="bar"/>
        <c:grouping val="clustered"/>
        <c:varyColors val="0"/>
        <c:ser>
          <c:idx val="0"/>
          <c:order val="0"/>
          <c:tx>
            <c:strRef>
              <c:f>Sheet6!$B$1</c:f>
              <c:strCache>
                <c:ptCount val="1"/>
                <c:pt idx="0">
                  <c:v>2018-19</c:v>
                </c:pt>
              </c:strCache>
            </c:strRef>
          </c:tx>
          <c:spPr>
            <a:solidFill>
              <a:srgbClr val="0072C6"/>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Sheet6!$A$2:$A$12</c:f>
              <c:strCache>
                <c:ptCount val="11"/>
                <c:pt idx="0">
                  <c:v>Specialised OH</c:v>
                </c:pt>
                <c:pt idx="1">
                  <c:v>EQ-i</c:v>
                </c:pt>
                <c:pt idx="2">
                  <c:v>Comms Skills: Accent Reduction</c:v>
                </c:pt>
                <c:pt idx="3">
                  <c:v>Comms Skills: Workplace </c:v>
                </c:pt>
                <c:pt idx="4">
                  <c:v>Comms Skills: Skype sessions</c:v>
                </c:pt>
                <c:pt idx="5">
                  <c:v>Comms Skills: Workshops</c:v>
                </c:pt>
                <c:pt idx="6">
                  <c:v>Exam Support: Skype sessions</c:v>
                </c:pt>
                <c:pt idx="7">
                  <c:v>Exam Support: Workshops</c:v>
                </c:pt>
                <c:pt idx="8">
                  <c:v>Careers Support Coach</c:v>
                </c:pt>
                <c:pt idx="9">
                  <c:v>Neurodiverse Conditions</c:v>
                </c:pt>
                <c:pt idx="10">
                  <c:v>Psychological Support</c:v>
                </c:pt>
              </c:strCache>
            </c:strRef>
          </c:cat>
          <c:val>
            <c:numRef>
              <c:f>Sheet6!$B$2:$B$12</c:f>
              <c:numCache>
                <c:formatCode>General</c:formatCode>
                <c:ptCount val="11"/>
                <c:pt idx="0">
                  <c:v>7</c:v>
                </c:pt>
                <c:pt idx="1">
                  <c:v>20</c:v>
                </c:pt>
                <c:pt idx="2">
                  <c:v>2</c:v>
                </c:pt>
                <c:pt idx="3">
                  <c:v>4</c:v>
                </c:pt>
                <c:pt idx="4">
                  <c:v>30</c:v>
                </c:pt>
                <c:pt idx="5">
                  <c:v>28</c:v>
                </c:pt>
                <c:pt idx="6">
                  <c:v>54</c:v>
                </c:pt>
                <c:pt idx="7">
                  <c:v>56</c:v>
                </c:pt>
                <c:pt idx="8">
                  <c:v>87</c:v>
                </c:pt>
                <c:pt idx="9">
                  <c:v>109</c:v>
                </c:pt>
                <c:pt idx="10">
                  <c:v>109</c:v>
                </c:pt>
              </c:numCache>
            </c:numRef>
          </c:val>
          <c:extLst xmlns:c16r2="http://schemas.microsoft.com/office/drawing/2015/06/chart">
            <c:ext xmlns:c16="http://schemas.microsoft.com/office/drawing/2014/chart" uri="{C3380CC4-5D6E-409C-BE32-E72D297353CC}">
              <c16:uniqueId val="{00000000-0CA7-4307-9CEE-0C781E5926CC}"/>
            </c:ext>
          </c:extLst>
        </c:ser>
        <c:ser>
          <c:idx val="1"/>
          <c:order val="1"/>
          <c:tx>
            <c:strRef>
              <c:f>Sheet6!$C$1</c:f>
              <c:strCache>
                <c:ptCount val="1"/>
                <c:pt idx="0">
                  <c:v>2017-18</c:v>
                </c:pt>
              </c:strCache>
            </c:strRef>
          </c:tx>
          <c:spPr>
            <a:solidFill>
              <a:srgbClr val="A00054"/>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Sheet6!$A$2:$A$12</c:f>
              <c:strCache>
                <c:ptCount val="11"/>
                <c:pt idx="0">
                  <c:v>Specialised OH</c:v>
                </c:pt>
                <c:pt idx="1">
                  <c:v>EQ-i</c:v>
                </c:pt>
                <c:pt idx="2">
                  <c:v>Comms Skills: Accent Reduction</c:v>
                </c:pt>
                <c:pt idx="3">
                  <c:v>Comms Skills: Workplace </c:v>
                </c:pt>
                <c:pt idx="4">
                  <c:v>Comms Skills: Skype sessions</c:v>
                </c:pt>
                <c:pt idx="5">
                  <c:v>Comms Skills: Workshops</c:v>
                </c:pt>
                <c:pt idx="6">
                  <c:v>Exam Support: Skype sessions</c:v>
                </c:pt>
                <c:pt idx="7">
                  <c:v>Exam Support: Workshops</c:v>
                </c:pt>
                <c:pt idx="8">
                  <c:v>Careers Support Coach</c:v>
                </c:pt>
                <c:pt idx="9">
                  <c:v>Neurodiverse Conditions</c:v>
                </c:pt>
                <c:pt idx="10">
                  <c:v>Psychological Support</c:v>
                </c:pt>
              </c:strCache>
            </c:strRef>
          </c:cat>
          <c:val>
            <c:numRef>
              <c:f>Sheet6!$C$2:$C$12</c:f>
              <c:numCache>
                <c:formatCode>General</c:formatCode>
                <c:ptCount val="11"/>
                <c:pt idx="0">
                  <c:v>13</c:v>
                </c:pt>
                <c:pt idx="1">
                  <c:v>11</c:v>
                </c:pt>
                <c:pt idx="2">
                  <c:v>0</c:v>
                </c:pt>
                <c:pt idx="3">
                  <c:v>0</c:v>
                </c:pt>
                <c:pt idx="4">
                  <c:v>22</c:v>
                </c:pt>
                <c:pt idx="5">
                  <c:v>0</c:v>
                </c:pt>
                <c:pt idx="6">
                  <c:v>53</c:v>
                </c:pt>
                <c:pt idx="7">
                  <c:v>52</c:v>
                </c:pt>
                <c:pt idx="8">
                  <c:v>35</c:v>
                </c:pt>
                <c:pt idx="9">
                  <c:v>47</c:v>
                </c:pt>
                <c:pt idx="10">
                  <c:v>91</c:v>
                </c:pt>
              </c:numCache>
            </c:numRef>
          </c:val>
          <c:extLst xmlns:c16r2="http://schemas.microsoft.com/office/drawing/2015/06/chart">
            <c:ext xmlns:c16="http://schemas.microsoft.com/office/drawing/2014/chart" uri="{C3380CC4-5D6E-409C-BE32-E72D297353CC}">
              <c16:uniqueId val="{00000001-0CA7-4307-9CEE-0C781E5926CC}"/>
            </c:ext>
          </c:extLst>
        </c:ser>
        <c:dLbls>
          <c:showLegendKey val="0"/>
          <c:showVal val="0"/>
          <c:showCatName val="0"/>
          <c:showSerName val="0"/>
          <c:showPercent val="0"/>
          <c:showBubbleSize val="0"/>
        </c:dLbls>
        <c:gapWidth val="182"/>
        <c:axId val="60791808"/>
        <c:axId val="60797696"/>
      </c:barChart>
      <c:catAx>
        <c:axId val="60791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797696"/>
        <c:crosses val="autoZero"/>
        <c:auto val="1"/>
        <c:lblAlgn val="ctr"/>
        <c:lblOffset val="100"/>
        <c:noMultiLvlLbl val="0"/>
      </c:catAx>
      <c:valAx>
        <c:axId val="60797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07918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507173300585137"/>
          <c:y val="0"/>
          <c:w val="0.25277670110968276"/>
          <c:h val="0.1128521248531463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183A3-684B-4DA3-BE84-B88FC09BA032}" type="doc">
      <dgm:prSet loTypeId="urn:microsoft.com/office/officeart/2005/8/layout/pyramid1" loCatId="pyramid" qsTypeId="urn:microsoft.com/office/officeart/2005/8/quickstyle/simple1" qsCatId="simple" csTypeId="urn:microsoft.com/office/officeart/2005/8/colors/accent1_2" csCatId="accent1" phldr="1"/>
      <dgm:spPr/>
    </dgm:pt>
    <dgm:pt modelId="{B6CF7C58-6914-4A03-9E2F-A5AB329DA66A}">
      <dgm:prSet phldrT="[Text]" custT="1"/>
      <dgm:spPr>
        <a:solidFill>
          <a:srgbClr val="E28C05"/>
        </a:solidFill>
      </dgm:spPr>
      <dgm:t>
        <a:bodyPr/>
        <a:lstStyle/>
        <a:p>
          <a:r>
            <a:rPr lang="en-GB" sz="2000"/>
            <a:t>high</a:t>
          </a:r>
        </a:p>
      </dgm:t>
    </dgm:pt>
    <dgm:pt modelId="{6A616B30-2127-4676-BCB8-4D4FA0D904AA}" type="parTrans" cxnId="{1577B430-23D7-4F17-BD2B-245F5F529922}">
      <dgm:prSet/>
      <dgm:spPr/>
      <dgm:t>
        <a:bodyPr/>
        <a:lstStyle/>
        <a:p>
          <a:endParaRPr lang="en-GB"/>
        </a:p>
      </dgm:t>
    </dgm:pt>
    <dgm:pt modelId="{427AD069-CA01-40AB-8A6F-CC088D23659B}" type="sibTrans" cxnId="{1577B430-23D7-4F17-BD2B-245F5F529922}">
      <dgm:prSet/>
      <dgm:spPr/>
      <dgm:t>
        <a:bodyPr/>
        <a:lstStyle/>
        <a:p>
          <a:endParaRPr lang="en-GB"/>
        </a:p>
      </dgm:t>
    </dgm:pt>
    <dgm:pt modelId="{CEA1379D-3F22-4F49-979E-9621CFEDEB59}">
      <dgm:prSet phldrT="[Text]" custT="1"/>
      <dgm:spPr>
        <a:solidFill>
          <a:srgbClr val="A00054"/>
        </a:solidFill>
      </dgm:spPr>
      <dgm:t>
        <a:bodyPr/>
        <a:lstStyle/>
        <a:p>
          <a:r>
            <a:rPr lang="en-GB" sz="2000"/>
            <a:t>intermediate</a:t>
          </a:r>
        </a:p>
      </dgm:t>
    </dgm:pt>
    <dgm:pt modelId="{0E239B37-02C9-41C1-AC01-0AA5876F4527}" type="parTrans" cxnId="{24F7DB02-59EC-434D-BDAE-62BE12196647}">
      <dgm:prSet/>
      <dgm:spPr/>
      <dgm:t>
        <a:bodyPr/>
        <a:lstStyle/>
        <a:p>
          <a:endParaRPr lang="en-GB"/>
        </a:p>
      </dgm:t>
    </dgm:pt>
    <dgm:pt modelId="{F9B9ACC8-1864-4D64-8F05-D0B28818C889}" type="sibTrans" cxnId="{24F7DB02-59EC-434D-BDAE-62BE12196647}">
      <dgm:prSet/>
      <dgm:spPr/>
      <dgm:t>
        <a:bodyPr/>
        <a:lstStyle/>
        <a:p>
          <a:endParaRPr lang="en-GB"/>
        </a:p>
      </dgm:t>
    </dgm:pt>
    <dgm:pt modelId="{52C4B434-CA4A-4490-B465-F0449C537E48}">
      <dgm:prSet phldrT="[Text]" custT="1"/>
      <dgm:spPr>
        <a:solidFill>
          <a:srgbClr val="0072C6"/>
        </a:solidFill>
      </dgm:spPr>
      <dgm:t>
        <a:bodyPr/>
        <a:lstStyle/>
        <a:p>
          <a:r>
            <a:rPr lang="en-GB" sz="2000"/>
            <a:t>low</a:t>
          </a:r>
        </a:p>
      </dgm:t>
    </dgm:pt>
    <dgm:pt modelId="{D499E51A-72E7-4721-9FBA-10B35D1EA405}" type="parTrans" cxnId="{66096A4A-2D74-4A20-B339-D293D76A4404}">
      <dgm:prSet/>
      <dgm:spPr/>
      <dgm:t>
        <a:bodyPr/>
        <a:lstStyle/>
        <a:p>
          <a:endParaRPr lang="en-GB"/>
        </a:p>
      </dgm:t>
    </dgm:pt>
    <dgm:pt modelId="{34F8CCC1-071B-4CF2-A27E-1B64AFCB7FDE}" type="sibTrans" cxnId="{66096A4A-2D74-4A20-B339-D293D76A4404}">
      <dgm:prSet/>
      <dgm:spPr/>
      <dgm:t>
        <a:bodyPr/>
        <a:lstStyle/>
        <a:p>
          <a:endParaRPr lang="en-GB"/>
        </a:p>
      </dgm:t>
    </dgm:pt>
    <dgm:pt modelId="{408AC2CB-34BC-4529-8FA2-A7AB8FD1276D}">
      <dgm:prSet phldrT="[Text]"/>
      <dgm:spPr/>
      <dgm:t>
        <a:bodyPr/>
        <a:lstStyle/>
        <a:p>
          <a:endParaRPr lang="en-GB" dirty="0"/>
        </a:p>
      </dgm:t>
    </dgm:pt>
    <dgm:pt modelId="{316E276E-9D31-4C96-8441-786AAFB4D132}" type="parTrans" cxnId="{B8BDB6B7-EF77-4CC9-B53B-B190BEC6BF1B}">
      <dgm:prSet/>
      <dgm:spPr/>
      <dgm:t>
        <a:bodyPr/>
        <a:lstStyle/>
        <a:p>
          <a:endParaRPr lang="en-GB"/>
        </a:p>
      </dgm:t>
    </dgm:pt>
    <dgm:pt modelId="{9DEEF07F-A178-43EB-B407-E5E385524FF3}" type="sibTrans" cxnId="{B8BDB6B7-EF77-4CC9-B53B-B190BEC6BF1B}">
      <dgm:prSet/>
      <dgm:spPr/>
      <dgm:t>
        <a:bodyPr/>
        <a:lstStyle/>
        <a:p>
          <a:endParaRPr lang="en-GB"/>
        </a:p>
      </dgm:t>
    </dgm:pt>
    <dgm:pt modelId="{2DBD57E9-C367-4CBC-9F4A-7CB4C3AA5822}">
      <dgm:prSet phldrT="[Text]"/>
      <dgm:spPr/>
      <dgm:t>
        <a:bodyPr/>
        <a:lstStyle/>
        <a:p>
          <a:endParaRPr lang="en-GB" dirty="0"/>
        </a:p>
      </dgm:t>
    </dgm:pt>
    <dgm:pt modelId="{BFF424AB-4ACD-4A6A-AB10-A5754E5BC123}" type="parTrans" cxnId="{04D78696-1555-4B92-8A42-19750386B902}">
      <dgm:prSet/>
      <dgm:spPr/>
      <dgm:t>
        <a:bodyPr/>
        <a:lstStyle/>
        <a:p>
          <a:endParaRPr lang="en-GB"/>
        </a:p>
      </dgm:t>
    </dgm:pt>
    <dgm:pt modelId="{3CFBDDC0-2E1F-4EFB-B9C7-B7FA4C9DCC30}" type="sibTrans" cxnId="{04D78696-1555-4B92-8A42-19750386B902}">
      <dgm:prSet/>
      <dgm:spPr/>
      <dgm:t>
        <a:bodyPr/>
        <a:lstStyle/>
        <a:p>
          <a:endParaRPr lang="en-GB"/>
        </a:p>
      </dgm:t>
    </dgm:pt>
    <dgm:pt modelId="{8DC8A8EF-2AAE-4D1B-AACB-A17AA3F02C3B}">
      <dgm:prSet phldrT="[Text]"/>
      <dgm:spPr/>
      <dgm:t>
        <a:bodyPr/>
        <a:lstStyle/>
        <a:p>
          <a:endParaRPr lang="en-GB" dirty="0"/>
        </a:p>
      </dgm:t>
    </dgm:pt>
    <dgm:pt modelId="{2CF7A08C-6586-4D04-B1C9-1E5BE180EB0D}" type="parTrans" cxnId="{4BBC33E3-2725-4A3A-897A-3AD20D35A4FD}">
      <dgm:prSet/>
      <dgm:spPr/>
      <dgm:t>
        <a:bodyPr/>
        <a:lstStyle/>
        <a:p>
          <a:endParaRPr lang="en-GB"/>
        </a:p>
      </dgm:t>
    </dgm:pt>
    <dgm:pt modelId="{67E2DA9C-2820-4DB8-8A9A-274D4E8CD9CF}" type="sibTrans" cxnId="{4BBC33E3-2725-4A3A-897A-3AD20D35A4FD}">
      <dgm:prSet/>
      <dgm:spPr/>
      <dgm:t>
        <a:bodyPr/>
        <a:lstStyle/>
        <a:p>
          <a:endParaRPr lang="en-GB"/>
        </a:p>
      </dgm:t>
    </dgm:pt>
    <dgm:pt modelId="{53FB0F8F-9EC8-4B99-A8D8-C8776A9629D7}" type="pres">
      <dgm:prSet presAssocID="{AD1183A3-684B-4DA3-BE84-B88FC09BA032}" presName="Name0" presStyleCnt="0">
        <dgm:presLayoutVars>
          <dgm:dir/>
          <dgm:animLvl val="lvl"/>
          <dgm:resizeHandles val="exact"/>
        </dgm:presLayoutVars>
      </dgm:prSet>
      <dgm:spPr/>
    </dgm:pt>
    <dgm:pt modelId="{3AC5A4A1-E015-4E51-B9D0-807F1E8B0A8C}" type="pres">
      <dgm:prSet presAssocID="{B6CF7C58-6914-4A03-9E2F-A5AB329DA66A}" presName="Name8" presStyleCnt="0"/>
      <dgm:spPr/>
    </dgm:pt>
    <dgm:pt modelId="{ED85B854-8A97-4D05-9B01-CCFE0AE1EC1A}" type="pres">
      <dgm:prSet presAssocID="{B6CF7C58-6914-4A03-9E2F-A5AB329DA66A}" presName="acctBkgd" presStyleLbl="alignAcc1" presStyleIdx="0" presStyleCnt="3"/>
      <dgm:spPr/>
      <dgm:t>
        <a:bodyPr/>
        <a:lstStyle/>
        <a:p>
          <a:endParaRPr lang="en-GB"/>
        </a:p>
      </dgm:t>
    </dgm:pt>
    <dgm:pt modelId="{CDA89D52-A1C6-4BEE-B49F-891DFC7A83D1}" type="pres">
      <dgm:prSet presAssocID="{B6CF7C58-6914-4A03-9E2F-A5AB329DA66A}" presName="acctTx" presStyleLbl="alignAcc1" presStyleIdx="0" presStyleCnt="3">
        <dgm:presLayoutVars>
          <dgm:bulletEnabled val="1"/>
        </dgm:presLayoutVars>
      </dgm:prSet>
      <dgm:spPr/>
      <dgm:t>
        <a:bodyPr/>
        <a:lstStyle/>
        <a:p>
          <a:endParaRPr lang="en-GB"/>
        </a:p>
      </dgm:t>
    </dgm:pt>
    <dgm:pt modelId="{8993359D-A4D7-4043-8FCB-810C18E0A650}" type="pres">
      <dgm:prSet presAssocID="{B6CF7C58-6914-4A03-9E2F-A5AB329DA66A}" presName="level" presStyleLbl="node1" presStyleIdx="0" presStyleCnt="3">
        <dgm:presLayoutVars>
          <dgm:chMax val="1"/>
          <dgm:bulletEnabled val="1"/>
        </dgm:presLayoutVars>
      </dgm:prSet>
      <dgm:spPr/>
      <dgm:t>
        <a:bodyPr/>
        <a:lstStyle/>
        <a:p>
          <a:endParaRPr lang="en-GB"/>
        </a:p>
      </dgm:t>
    </dgm:pt>
    <dgm:pt modelId="{3907D7E5-1797-40EB-A2D6-65028925F61C}" type="pres">
      <dgm:prSet presAssocID="{B6CF7C58-6914-4A03-9E2F-A5AB329DA66A}" presName="levelTx" presStyleLbl="revTx" presStyleIdx="0" presStyleCnt="0">
        <dgm:presLayoutVars>
          <dgm:chMax val="1"/>
          <dgm:bulletEnabled val="1"/>
        </dgm:presLayoutVars>
      </dgm:prSet>
      <dgm:spPr/>
      <dgm:t>
        <a:bodyPr/>
        <a:lstStyle/>
        <a:p>
          <a:endParaRPr lang="en-GB"/>
        </a:p>
      </dgm:t>
    </dgm:pt>
    <dgm:pt modelId="{055FDFA9-ED0E-47CB-BBD6-C863172DD5E9}" type="pres">
      <dgm:prSet presAssocID="{CEA1379D-3F22-4F49-979E-9621CFEDEB59}" presName="Name8" presStyleCnt="0"/>
      <dgm:spPr/>
    </dgm:pt>
    <dgm:pt modelId="{AD842CAC-2FA1-4579-949B-B6F008C9FFF5}" type="pres">
      <dgm:prSet presAssocID="{CEA1379D-3F22-4F49-979E-9621CFEDEB59}" presName="acctBkgd" presStyleLbl="alignAcc1" presStyleIdx="1" presStyleCnt="3"/>
      <dgm:spPr/>
      <dgm:t>
        <a:bodyPr/>
        <a:lstStyle/>
        <a:p>
          <a:endParaRPr lang="en-GB"/>
        </a:p>
      </dgm:t>
    </dgm:pt>
    <dgm:pt modelId="{6A88677F-D8D1-40D7-886A-CA8FB4F486B1}" type="pres">
      <dgm:prSet presAssocID="{CEA1379D-3F22-4F49-979E-9621CFEDEB59}" presName="acctTx" presStyleLbl="alignAcc1" presStyleIdx="1" presStyleCnt="3">
        <dgm:presLayoutVars>
          <dgm:bulletEnabled val="1"/>
        </dgm:presLayoutVars>
      </dgm:prSet>
      <dgm:spPr/>
      <dgm:t>
        <a:bodyPr/>
        <a:lstStyle/>
        <a:p>
          <a:endParaRPr lang="en-GB"/>
        </a:p>
      </dgm:t>
    </dgm:pt>
    <dgm:pt modelId="{2260954F-130D-4713-943B-A155645A1E92}" type="pres">
      <dgm:prSet presAssocID="{CEA1379D-3F22-4F49-979E-9621CFEDEB59}" presName="level" presStyleLbl="node1" presStyleIdx="1" presStyleCnt="3">
        <dgm:presLayoutVars>
          <dgm:chMax val="1"/>
          <dgm:bulletEnabled val="1"/>
        </dgm:presLayoutVars>
      </dgm:prSet>
      <dgm:spPr/>
      <dgm:t>
        <a:bodyPr/>
        <a:lstStyle/>
        <a:p>
          <a:endParaRPr lang="en-GB"/>
        </a:p>
      </dgm:t>
    </dgm:pt>
    <dgm:pt modelId="{4E721DCE-B614-4460-9337-28E00A1AAFBF}" type="pres">
      <dgm:prSet presAssocID="{CEA1379D-3F22-4F49-979E-9621CFEDEB59}" presName="levelTx" presStyleLbl="revTx" presStyleIdx="0" presStyleCnt="0">
        <dgm:presLayoutVars>
          <dgm:chMax val="1"/>
          <dgm:bulletEnabled val="1"/>
        </dgm:presLayoutVars>
      </dgm:prSet>
      <dgm:spPr/>
      <dgm:t>
        <a:bodyPr/>
        <a:lstStyle/>
        <a:p>
          <a:endParaRPr lang="en-GB"/>
        </a:p>
      </dgm:t>
    </dgm:pt>
    <dgm:pt modelId="{F63A9706-A411-427E-93F7-B2A07D8A0558}" type="pres">
      <dgm:prSet presAssocID="{52C4B434-CA4A-4490-B465-F0449C537E48}" presName="Name8" presStyleCnt="0"/>
      <dgm:spPr/>
    </dgm:pt>
    <dgm:pt modelId="{0A62DA4C-2007-47D5-81BE-2120ACB791CB}" type="pres">
      <dgm:prSet presAssocID="{52C4B434-CA4A-4490-B465-F0449C537E48}" presName="acctBkgd" presStyleLbl="alignAcc1" presStyleIdx="2" presStyleCnt="3" custLinFactNeighborX="0" custLinFactNeighborY="70516"/>
      <dgm:spPr/>
      <dgm:t>
        <a:bodyPr/>
        <a:lstStyle/>
        <a:p>
          <a:endParaRPr lang="en-GB"/>
        </a:p>
      </dgm:t>
    </dgm:pt>
    <dgm:pt modelId="{B5AD52A2-E274-44F0-BEBE-C5E189ED3576}" type="pres">
      <dgm:prSet presAssocID="{52C4B434-CA4A-4490-B465-F0449C537E48}" presName="acctTx" presStyleLbl="alignAcc1" presStyleIdx="2" presStyleCnt="3">
        <dgm:presLayoutVars>
          <dgm:bulletEnabled val="1"/>
        </dgm:presLayoutVars>
      </dgm:prSet>
      <dgm:spPr/>
      <dgm:t>
        <a:bodyPr/>
        <a:lstStyle/>
        <a:p>
          <a:endParaRPr lang="en-GB"/>
        </a:p>
      </dgm:t>
    </dgm:pt>
    <dgm:pt modelId="{486474F4-F819-4258-91CA-1BB5142D38DF}" type="pres">
      <dgm:prSet presAssocID="{52C4B434-CA4A-4490-B465-F0449C537E48}" presName="level" presStyleLbl="node1" presStyleIdx="2" presStyleCnt="3" custLinFactNeighborX="-1771" custLinFactNeighborY="-768">
        <dgm:presLayoutVars>
          <dgm:chMax val="1"/>
          <dgm:bulletEnabled val="1"/>
        </dgm:presLayoutVars>
      </dgm:prSet>
      <dgm:spPr/>
      <dgm:t>
        <a:bodyPr/>
        <a:lstStyle/>
        <a:p>
          <a:endParaRPr lang="en-GB"/>
        </a:p>
      </dgm:t>
    </dgm:pt>
    <dgm:pt modelId="{B7DA4972-ECDD-4832-AEB6-3727715EFCCF}" type="pres">
      <dgm:prSet presAssocID="{52C4B434-CA4A-4490-B465-F0449C537E48}" presName="levelTx" presStyleLbl="revTx" presStyleIdx="0" presStyleCnt="0">
        <dgm:presLayoutVars>
          <dgm:chMax val="1"/>
          <dgm:bulletEnabled val="1"/>
        </dgm:presLayoutVars>
      </dgm:prSet>
      <dgm:spPr/>
      <dgm:t>
        <a:bodyPr/>
        <a:lstStyle/>
        <a:p>
          <a:endParaRPr lang="en-GB"/>
        </a:p>
      </dgm:t>
    </dgm:pt>
  </dgm:ptLst>
  <dgm:cxnLst>
    <dgm:cxn modelId="{89C01A4B-328E-4302-8941-EFA08E8F6CC3}" type="presOf" srcId="{52C4B434-CA4A-4490-B465-F0449C537E48}" destId="{B7DA4972-ECDD-4832-AEB6-3727715EFCCF}" srcOrd="1" destOrd="0" presId="urn:microsoft.com/office/officeart/2005/8/layout/pyramid1"/>
    <dgm:cxn modelId="{5BB5FD04-E023-49D2-A42F-708C188F9F7C}" type="presOf" srcId="{CEA1379D-3F22-4F49-979E-9621CFEDEB59}" destId="{4E721DCE-B614-4460-9337-28E00A1AAFBF}" srcOrd="1" destOrd="0" presId="urn:microsoft.com/office/officeart/2005/8/layout/pyramid1"/>
    <dgm:cxn modelId="{24F7DB02-59EC-434D-BDAE-62BE12196647}" srcId="{AD1183A3-684B-4DA3-BE84-B88FC09BA032}" destId="{CEA1379D-3F22-4F49-979E-9621CFEDEB59}" srcOrd="1" destOrd="0" parTransId="{0E239B37-02C9-41C1-AC01-0AA5876F4527}" sibTransId="{F9B9ACC8-1864-4D64-8F05-D0B28818C889}"/>
    <dgm:cxn modelId="{66096A4A-2D74-4A20-B339-D293D76A4404}" srcId="{AD1183A3-684B-4DA3-BE84-B88FC09BA032}" destId="{52C4B434-CA4A-4490-B465-F0449C537E48}" srcOrd="2" destOrd="0" parTransId="{D499E51A-72E7-4721-9FBA-10B35D1EA405}" sibTransId="{34F8CCC1-071B-4CF2-A27E-1B64AFCB7FDE}"/>
    <dgm:cxn modelId="{D44B9742-6B42-48E6-B29F-5A64DD634C80}" type="presOf" srcId="{2DBD57E9-C367-4CBC-9F4A-7CB4C3AA5822}" destId="{AD842CAC-2FA1-4579-949B-B6F008C9FFF5}" srcOrd="0" destOrd="0" presId="urn:microsoft.com/office/officeart/2005/8/layout/pyramid1"/>
    <dgm:cxn modelId="{8A0ED400-76DE-4265-8982-E8A7AB3FE3BB}" type="presOf" srcId="{CEA1379D-3F22-4F49-979E-9621CFEDEB59}" destId="{2260954F-130D-4713-943B-A155645A1E92}" srcOrd="0" destOrd="0" presId="urn:microsoft.com/office/officeart/2005/8/layout/pyramid1"/>
    <dgm:cxn modelId="{F8898FB2-8730-4F79-9746-49C663E48255}" type="presOf" srcId="{52C4B434-CA4A-4490-B465-F0449C537E48}" destId="{486474F4-F819-4258-91CA-1BB5142D38DF}" srcOrd="0" destOrd="0" presId="urn:microsoft.com/office/officeart/2005/8/layout/pyramid1"/>
    <dgm:cxn modelId="{4FAAC131-CB64-4B42-AFB9-19DA5C570AAE}" type="presOf" srcId="{408AC2CB-34BC-4529-8FA2-A7AB8FD1276D}" destId="{ED85B854-8A97-4D05-9B01-CCFE0AE1EC1A}" srcOrd="0" destOrd="0" presId="urn:microsoft.com/office/officeart/2005/8/layout/pyramid1"/>
    <dgm:cxn modelId="{4BBC33E3-2725-4A3A-897A-3AD20D35A4FD}" srcId="{52C4B434-CA4A-4490-B465-F0449C537E48}" destId="{8DC8A8EF-2AAE-4D1B-AACB-A17AA3F02C3B}" srcOrd="0" destOrd="0" parTransId="{2CF7A08C-6586-4D04-B1C9-1E5BE180EB0D}" sibTransId="{67E2DA9C-2820-4DB8-8A9A-274D4E8CD9CF}"/>
    <dgm:cxn modelId="{1577B430-23D7-4F17-BD2B-245F5F529922}" srcId="{AD1183A3-684B-4DA3-BE84-B88FC09BA032}" destId="{B6CF7C58-6914-4A03-9E2F-A5AB329DA66A}" srcOrd="0" destOrd="0" parTransId="{6A616B30-2127-4676-BCB8-4D4FA0D904AA}" sibTransId="{427AD069-CA01-40AB-8A6F-CC088D23659B}"/>
    <dgm:cxn modelId="{9883F412-3C62-41A8-9389-5E74142A9B60}" type="presOf" srcId="{8DC8A8EF-2AAE-4D1B-AACB-A17AA3F02C3B}" destId="{B5AD52A2-E274-44F0-BEBE-C5E189ED3576}" srcOrd="1" destOrd="0" presId="urn:microsoft.com/office/officeart/2005/8/layout/pyramid1"/>
    <dgm:cxn modelId="{B8BDB6B7-EF77-4CC9-B53B-B190BEC6BF1B}" srcId="{B6CF7C58-6914-4A03-9E2F-A5AB329DA66A}" destId="{408AC2CB-34BC-4529-8FA2-A7AB8FD1276D}" srcOrd="0" destOrd="0" parTransId="{316E276E-9D31-4C96-8441-786AAFB4D132}" sibTransId="{9DEEF07F-A178-43EB-B407-E5E385524FF3}"/>
    <dgm:cxn modelId="{04D78696-1555-4B92-8A42-19750386B902}" srcId="{CEA1379D-3F22-4F49-979E-9621CFEDEB59}" destId="{2DBD57E9-C367-4CBC-9F4A-7CB4C3AA5822}" srcOrd="0" destOrd="0" parTransId="{BFF424AB-4ACD-4A6A-AB10-A5754E5BC123}" sibTransId="{3CFBDDC0-2E1F-4EFB-B9C7-B7FA4C9DCC30}"/>
    <dgm:cxn modelId="{76ACD3FA-7F83-4BEB-9AE3-95E3ADA094E1}" type="presOf" srcId="{408AC2CB-34BC-4529-8FA2-A7AB8FD1276D}" destId="{CDA89D52-A1C6-4BEE-B49F-891DFC7A83D1}" srcOrd="1" destOrd="0" presId="urn:microsoft.com/office/officeart/2005/8/layout/pyramid1"/>
    <dgm:cxn modelId="{03D8F1FF-9B09-48CF-9984-EB80AD4B54EA}" type="presOf" srcId="{2DBD57E9-C367-4CBC-9F4A-7CB4C3AA5822}" destId="{6A88677F-D8D1-40D7-886A-CA8FB4F486B1}" srcOrd="1" destOrd="0" presId="urn:microsoft.com/office/officeart/2005/8/layout/pyramid1"/>
    <dgm:cxn modelId="{0E63D577-4653-436E-B72A-131E5EFBE1A7}" type="presOf" srcId="{8DC8A8EF-2AAE-4D1B-AACB-A17AA3F02C3B}" destId="{0A62DA4C-2007-47D5-81BE-2120ACB791CB}" srcOrd="0" destOrd="0" presId="urn:microsoft.com/office/officeart/2005/8/layout/pyramid1"/>
    <dgm:cxn modelId="{DA9F633D-BEC3-42AB-9726-B180F0C83FE0}" type="presOf" srcId="{B6CF7C58-6914-4A03-9E2F-A5AB329DA66A}" destId="{3907D7E5-1797-40EB-A2D6-65028925F61C}" srcOrd="1" destOrd="0" presId="urn:microsoft.com/office/officeart/2005/8/layout/pyramid1"/>
    <dgm:cxn modelId="{6BA1C7B4-E64D-4E80-8D22-D592B3F016FE}" type="presOf" srcId="{B6CF7C58-6914-4A03-9E2F-A5AB329DA66A}" destId="{8993359D-A4D7-4043-8FCB-810C18E0A650}" srcOrd="0" destOrd="0" presId="urn:microsoft.com/office/officeart/2005/8/layout/pyramid1"/>
    <dgm:cxn modelId="{008197EA-F943-4B28-AB9D-651872E20540}" type="presOf" srcId="{AD1183A3-684B-4DA3-BE84-B88FC09BA032}" destId="{53FB0F8F-9EC8-4B99-A8D8-C8776A9629D7}" srcOrd="0" destOrd="0" presId="urn:microsoft.com/office/officeart/2005/8/layout/pyramid1"/>
    <dgm:cxn modelId="{4EBEEFAE-37FC-495C-ABA4-B6A8456175B6}" type="presParOf" srcId="{53FB0F8F-9EC8-4B99-A8D8-C8776A9629D7}" destId="{3AC5A4A1-E015-4E51-B9D0-807F1E8B0A8C}" srcOrd="0" destOrd="0" presId="urn:microsoft.com/office/officeart/2005/8/layout/pyramid1"/>
    <dgm:cxn modelId="{A9D6360F-A221-4C3A-8CC6-65FA39E03EF6}" type="presParOf" srcId="{3AC5A4A1-E015-4E51-B9D0-807F1E8B0A8C}" destId="{ED85B854-8A97-4D05-9B01-CCFE0AE1EC1A}" srcOrd="0" destOrd="0" presId="urn:microsoft.com/office/officeart/2005/8/layout/pyramid1"/>
    <dgm:cxn modelId="{30151FF0-802F-4118-825F-3A142A941A52}" type="presParOf" srcId="{3AC5A4A1-E015-4E51-B9D0-807F1E8B0A8C}" destId="{CDA89D52-A1C6-4BEE-B49F-891DFC7A83D1}" srcOrd="1" destOrd="0" presId="urn:microsoft.com/office/officeart/2005/8/layout/pyramid1"/>
    <dgm:cxn modelId="{B8E44AE0-A840-4DD2-83DC-66984E7F0C2B}" type="presParOf" srcId="{3AC5A4A1-E015-4E51-B9D0-807F1E8B0A8C}" destId="{8993359D-A4D7-4043-8FCB-810C18E0A650}" srcOrd="2" destOrd="0" presId="urn:microsoft.com/office/officeart/2005/8/layout/pyramid1"/>
    <dgm:cxn modelId="{6554F7D6-F47E-416E-8765-674C96FE75F6}" type="presParOf" srcId="{3AC5A4A1-E015-4E51-B9D0-807F1E8B0A8C}" destId="{3907D7E5-1797-40EB-A2D6-65028925F61C}" srcOrd="3" destOrd="0" presId="urn:microsoft.com/office/officeart/2005/8/layout/pyramid1"/>
    <dgm:cxn modelId="{1E822D82-6476-4067-A5C6-FFABD482E09F}" type="presParOf" srcId="{53FB0F8F-9EC8-4B99-A8D8-C8776A9629D7}" destId="{055FDFA9-ED0E-47CB-BBD6-C863172DD5E9}" srcOrd="1" destOrd="0" presId="urn:microsoft.com/office/officeart/2005/8/layout/pyramid1"/>
    <dgm:cxn modelId="{3DD6C8E8-F0C6-4641-922F-06D8D920D488}" type="presParOf" srcId="{055FDFA9-ED0E-47CB-BBD6-C863172DD5E9}" destId="{AD842CAC-2FA1-4579-949B-B6F008C9FFF5}" srcOrd="0" destOrd="0" presId="urn:microsoft.com/office/officeart/2005/8/layout/pyramid1"/>
    <dgm:cxn modelId="{5AF8AED8-F3B6-42BA-BF75-0A37E34EF2D7}" type="presParOf" srcId="{055FDFA9-ED0E-47CB-BBD6-C863172DD5E9}" destId="{6A88677F-D8D1-40D7-886A-CA8FB4F486B1}" srcOrd="1" destOrd="0" presId="urn:microsoft.com/office/officeart/2005/8/layout/pyramid1"/>
    <dgm:cxn modelId="{027D717A-96A3-49A0-AED7-AA67E9BE471E}" type="presParOf" srcId="{055FDFA9-ED0E-47CB-BBD6-C863172DD5E9}" destId="{2260954F-130D-4713-943B-A155645A1E92}" srcOrd="2" destOrd="0" presId="urn:microsoft.com/office/officeart/2005/8/layout/pyramid1"/>
    <dgm:cxn modelId="{5807BE3A-3E4E-40D3-90A0-0E77936D0AFD}" type="presParOf" srcId="{055FDFA9-ED0E-47CB-BBD6-C863172DD5E9}" destId="{4E721DCE-B614-4460-9337-28E00A1AAFBF}" srcOrd="3" destOrd="0" presId="urn:microsoft.com/office/officeart/2005/8/layout/pyramid1"/>
    <dgm:cxn modelId="{364B5AE2-A692-4F34-B92C-6BC2F5FCB9A8}" type="presParOf" srcId="{53FB0F8F-9EC8-4B99-A8D8-C8776A9629D7}" destId="{F63A9706-A411-427E-93F7-B2A07D8A0558}" srcOrd="2" destOrd="0" presId="urn:microsoft.com/office/officeart/2005/8/layout/pyramid1"/>
    <dgm:cxn modelId="{F018596B-2853-4DEF-8266-D7F8ABB9EB6E}" type="presParOf" srcId="{F63A9706-A411-427E-93F7-B2A07D8A0558}" destId="{0A62DA4C-2007-47D5-81BE-2120ACB791CB}" srcOrd="0" destOrd="0" presId="urn:microsoft.com/office/officeart/2005/8/layout/pyramid1"/>
    <dgm:cxn modelId="{A00DAA92-B942-4DBD-BB17-30BB44435069}" type="presParOf" srcId="{F63A9706-A411-427E-93F7-B2A07D8A0558}" destId="{B5AD52A2-E274-44F0-BEBE-C5E189ED3576}" srcOrd="1" destOrd="0" presId="urn:microsoft.com/office/officeart/2005/8/layout/pyramid1"/>
    <dgm:cxn modelId="{64CF4D3E-515A-4AE6-A2A8-6DF6A4720ABA}" type="presParOf" srcId="{F63A9706-A411-427E-93F7-B2A07D8A0558}" destId="{486474F4-F819-4258-91CA-1BB5142D38DF}" srcOrd="2" destOrd="0" presId="urn:microsoft.com/office/officeart/2005/8/layout/pyramid1"/>
    <dgm:cxn modelId="{3F36E43D-ED6B-4134-AF4D-DD60DDE47BBC}" type="presParOf" srcId="{F63A9706-A411-427E-93F7-B2A07D8A0558}" destId="{B7DA4972-ECDD-4832-AEB6-3727715EFCCF}"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D5DF0B-8AD0-4EAA-A448-1C83EBE22AEA}" type="doc">
      <dgm:prSet loTypeId="urn:microsoft.com/office/officeart/2005/8/layout/default" loCatId="list" qsTypeId="urn:microsoft.com/office/officeart/2005/8/quickstyle/simple2" qsCatId="simple" csTypeId="urn:microsoft.com/office/officeart/2005/8/colors/accent1_1" csCatId="accent1" phldr="1"/>
      <dgm:spPr/>
      <dgm:t>
        <a:bodyPr/>
        <a:lstStyle/>
        <a:p>
          <a:endParaRPr lang="en-US"/>
        </a:p>
      </dgm:t>
    </dgm:pt>
    <dgm:pt modelId="{0F8E8F0C-0FE1-46BE-94B4-783E0476CDCC}">
      <dgm:prSet custT="1"/>
      <dgm:spPr/>
      <dgm:t>
        <a:bodyPr/>
        <a:lstStyle/>
        <a:p>
          <a:r>
            <a:rPr lang="en-US" sz="2800" dirty="0"/>
            <a:t>Document everything</a:t>
          </a:r>
        </a:p>
        <a:p>
          <a:r>
            <a:rPr lang="en-US" sz="2800" dirty="0" err="1"/>
            <a:t>Eportfolio</a:t>
          </a:r>
          <a:endParaRPr lang="en-US" sz="2800" dirty="0"/>
        </a:p>
      </dgm:t>
    </dgm:pt>
    <dgm:pt modelId="{629DB5E0-4760-482E-A999-9FFCE0F30B1E}" type="parTrans" cxnId="{DC530910-1A23-4F3D-B1C0-C383FF81CA97}">
      <dgm:prSet/>
      <dgm:spPr/>
      <dgm:t>
        <a:bodyPr/>
        <a:lstStyle/>
        <a:p>
          <a:endParaRPr lang="en-US"/>
        </a:p>
      </dgm:t>
    </dgm:pt>
    <dgm:pt modelId="{4F74DEB4-113E-4745-981D-845FDD792E47}" type="sibTrans" cxnId="{DC530910-1A23-4F3D-B1C0-C383FF81CA97}">
      <dgm:prSet/>
      <dgm:spPr/>
      <dgm:t>
        <a:bodyPr/>
        <a:lstStyle/>
        <a:p>
          <a:endParaRPr lang="en-US"/>
        </a:p>
      </dgm:t>
    </dgm:pt>
    <dgm:pt modelId="{D0F11DBE-2AB2-447F-A48D-002715F277D8}">
      <dgm:prSet custT="1"/>
      <dgm:spPr/>
      <dgm:t>
        <a:bodyPr/>
        <a:lstStyle/>
        <a:p>
          <a:r>
            <a:rPr lang="en-US" sz="2800" dirty="0"/>
            <a:t>Action plan-</a:t>
          </a:r>
        </a:p>
        <a:p>
          <a:r>
            <a:rPr lang="en-US" sz="2800" dirty="0"/>
            <a:t>Shared</a:t>
          </a:r>
        </a:p>
      </dgm:t>
    </dgm:pt>
    <dgm:pt modelId="{4559D2E0-34C4-4F73-9095-8E6E0AB8D39C}" type="parTrans" cxnId="{0F3D646B-3C11-4D10-A4DC-5575B9025F36}">
      <dgm:prSet/>
      <dgm:spPr/>
      <dgm:t>
        <a:bodyPr/>
        <a:lstStyle/>
        <a:p>
          <a:endParaRPr lang="en-US"/>
        </a:p>
      </dgm:t>
    </dgm:pt>
    <dgm:pt modelId="{B9F86902-1ED2-4B43-90FD-32DBF1E906D4}" type="sibTrans" cxnId="{0F3D646B-3C11-4D10-A4DC-5575B9025F36}">
      <dgm:prSet/>
      <dgm:spPr/>
      <dgm:t>
        <a:bodyPr/>
        <a:lstStyle/>
        <a:p>
          <a:endParaRPr lang="en-US"/>
        </a:p>
      </dgm:t>
    </dgm:pt>
    <dgm:pt modelId="{7CA5A7FF-6369-461C-8BED-3112555FD438}">
      <dgm:prSet custT="1"/>
      <dgm:spPr/>
      <dgm:t>
        <a:bodyPr/>
        <a:lstStyle/>
        <a:p>
          <a:r>
            <a:rPr lang="en-US" sz="2800" dirty="0"/>
            <a:t>Seek advice and help – you’re not alone</a:t>
          </a:r>
        </a:p>
      </dgm:t>
    </dgm:pt>
    <dgm:pt modelId="{278517AF-3371-4338-8F8F-4299E54A8DF9}" type="parTrans" cxnId="{39F949DC-0497-4C14-9504-A5198C7E75E1}">
      <dgm:prSet/>
      <dgm:spPr/>
      <dgm:t>
        <a:bodyPr/>
        <a:lstStyle/>
        <a:p>
          <a:endParaRPr lang="en-US"/>
        </a:p>
      </dgm:t>
    </dgm:pt>
    <dgm:pt modelId="{DF2D29DA-65E7-4D8F-953D-79F2F1E6F2F3}" type="sibTrans" cxnId="{39F949DC-0497-4C14-9504-A5198C7E75E1}">
      <dgm:prSet/>
      <dgm:spPr/>
      <dgm:t>
        <a:bodyPr/>
        <a:lstStyle/>
        <a:p>
          <a:endParaRPr lang="en-US"/>
        </a:p>
      </dgm:t>
    </dgm:pt>
    <dgm:pt modelId="{8FE7281A-F5E6-4F5F-9666-D26EFBE3E22F}">
      <dgm:prSet custT="1"/>
      <dgm:spPr/>
      <dgm:t>
        <a:bodyPr/>
        <a:lstStyle/>
        <a:p>
          <a:r>
            <a:rPr lang="en-US" sz="2800" dirty="0"/>
            <a:t>Professional / supportive tone</a:t>
          </a:r>
        </a:p>
      </dgm:t>
    </dgm:pt>
    <dgm:pt modelId="{9359DD36-9B56-4F45-86AF-6FBF13EE8614}" type="parTrans" cxnId="{A27DDA2C-8375-4D3A-82E7-711360B27963}">
      <dgm:prSet/>
      <dgm:spPr/>
      <dgm:t>
        <a:bodyPr/>
        <a:lstStyle/>
        <a:p>
          <a:endParaRPr lang="en-US"/>
        </a:p>
      </dgm:t>
    </dgm:pt>
    <dgm:pt modelId="{042E3619-2B12-4DA2-B0CE-2E7B1F6F486B}" type="sibTrans" cxnId="{A27DDA2C-8375-4D3A-82E7-711360B27963}">
      <dgm:prSet/>
      <dgm:spPr/>
      <dgm:t>
        <a:bodyPr/>
        <a:lstStyle/>
        <a:p>
          <a:endParaRPr lang="en-US"/>
        </a:p>
      </dgm:t>
    </dgm:pt>
    <dgm:pt modelId="{775598FA-436E-44EA-B238-73BE1F25024E}">
      <dgm:prSet custT="1"/>
      <dgm:spPr/>
      <dgm:t>
        <a:bodyPr/>
        <a:lstStyle/>
        <a:p>
          <a:r>
            <a:rPr lang="en-US" sz="2800" dirty="0"/>
            <a:t>Respect Confidentiality Emails</a:t>
          </a:r>
          <a:endParaRPr lang="en-US" sz="2600" dirty="0"/>
        </a:p>
      </dgm:t>
    </dgm:pt>
    <dgm:pt modelId="{D32DD412-9648-46B5-B87C-DA9C10403609}" type="sibTrans" cxnId="{779156C8-FD32-489A-AD4B-8D20B7284AAC}">
      <dgm:prSet/>
      <dgm:spPr/>
      <dgm:t>
        <a:bodyPr/>
        <a:lstStyle/>
        <a:p>
          <a:endParaRPr lang="en-US"/>
        </a:p>
      </dgm:t>
    </dgm:pt>
    <dgm:pt modelId="{CB28EDD8-3318-4380-82C0-C37F523B0AC6}" type="parTrans" cxnId="{779156C8-FD32-489A-AD4B-8D20B7284AAC}">
      <dgm:prSet/>
      <dgm:spPr/>
      <dgm:t>
        <a:bodyPr/>
        <a:lstStyle/>
        <a:p>
          <a:endParaRPr lang="en-US"/>
        </a:p>
      </dgm:t>
    </dgm:pt>
    <dgm:pt modelId="{B4571529-822B-4BED-8302-040574B6301B}" type="pres">
      <dgm:prSet presAssocID="{DDD5DF0B-8AD0-4EAA-A448-1C83EBE22AEA}" presName="diagram" presStyleCnt="0">
        <dgm:presLayoutVars>
          <dgm:dir/>
          <dgm:resizeHandles val="exact"/>
        </dgm:presLayoutVars>
      </dgm:prSet>
      <dgm:spPr/>
      <dgm:t>
        <a:bodyPr/>
        <a:lstStyle/>
        <a:p>
          <a:endParaRPr lang="en-GB"/>
        </a:p>
      </dgm:t>
    </dgm:pt>
    <dgm:pt modelId="{981EE73B-4E00-42EF-951B-B2CE9F3FCB19}" type="pres">
      <dgm:prSet presAssocID="{0F8E8F0C-0FE1-46BE-94B4-783E0476CDCC}" presName="node" presStyleLbl="node1" presStyleIdx="0" presStyleCnt="5">
        <dgm:presLayoutVars>
          <dgm:bulletEnabled val="1"/>
        </dgm:presLayoutVars>
      </dgm:prSet>
      <dgm:spPr/>
      <dgm:t>
        <a:bodyPr/>
        <a:lstStyle/>
        <a:p>
          <a:endParaRPr lang="en-GB"/>
        </a:p>
      </dgm:t>
    </dgm:pt>
    <dgm:pt modelId="{FFA9487E-0F4A-4EFB-B59C-828D13CD7420}" type="pres">
      <dgm:prSet presAssocID="{4F74DEB4-113E-4745-981D-845FDD792E47}" presName="sibTrans" presStyleCnt="0"/>
      <dgm:spPr/>
    </dgm:pt>
    <dgm:pt modelId="{5F27792B-DDFA-422F-9930-145CA89A6A7C}" type="pres">
      <dgm:prSet presAssocID="{775598FA-436E-44EA-B238-73BE1F25024E}" presName="node" presStyleLbl="node1" presStyleIdx="1" presStyleCnt="5">
        <dgm:presLayoutVars>
          <dgm:bulletEnabled val="1"/>
        </dgm:presLayoutVars>
      </dgm:prSet>
      <dgm:spPr/>
      <dgm:t>
        <a:bodyPr/>
        <a:lstStyle/>
        <a:p>
          <a:endParaRPr lang="en-GB"/>
        </a:p>
      </dgm:t>
    </dgm:pt>
    <dgm:pt modelId="{061A934D-7412-41B4-9C39-01E97C1A4212}" type="pres">
      <dgm:prSet presAssocID="{D32DD412-9648-46B5-B87C-DA9C10403609}" presName="sibTrans" presStyleCnt="0"/>
      <dgm:spPr/>
    </dgm:pt>
    <dgm:pt modelId="{4B492A80-7619-4ACE-9F86-81C4A350911B}" type="pres">
      <dgm:prSet presAssocID="{D0F11DBE-2AB2-447F-A48D-002715F277D8}" presName="node" presStyleLbl="node1" presStyleIdx="2" presStyleCnt="5">
        <dgm:presLayoutVars>
          <dgm:bulletEnabled val="1"/>
        </dgm:presLayoutVars>
      </dgm:prSet>
      <dgm:spPr/>
      <dgm:t>
        <a:bodyPr/>
        <a:lstStyle/>
        <a:p>
          <a:endParaRPr lang="en-GB"/>
        </a:p>
      </dgm:t>
    </dgm:pt>
    <dgm:pt modelId="{CBCBC58C-FB86-4040-AD04-1C48A323DA1A}" type="pres">
      <dgm:prSet presAssocID="{B9F86902-1ED2-4B43-90FD-32DBF1E906D4}" presName="sibTrans" presStyleCnt="0"/>
      <dgm:spPr/>
    </dgm:pt>
    <dgm:pt modelId="{14221984-2074-4248-9AA1-C0466C0345C9}" type="pres">
      <dgm:prSet presAssocID="{7CA5A7FF-6369-461C-8BED-3112555FD438}" presName="node" presStyleLbl="node1" presStyleIdx="3" presStyleCnt="5">
        <dgm:presLayoutVars>
          <dgm:bulletEnabled val="1"/>
        </dgm:presLayoutVars>
      </dgm:prSet>
      <dgm:spPr/>
      <dgm:t>
        <a:bodyPr/>
        <a:lstStyle/>
        <a:p>
          <a:endParaRPr lang="en-GB"/>
        </a:p>
      </dgm:t>
    </dgm:pt>
    <dgm:pt modelId="{5DF1DB60-4ECA-4CAF-A777-113AC9B1B8CA}" type="pres">
      <dgm:prSet presAssocID="{DF2D29DA-65E7-4D8F-953D-79F2F1E6F2F3}" presName="sibTrans" presStyleCnt="0"/>
      <dgm:spPr/>
    </dgm:pt>
    <dgm:pt modelId="{92C92E9D-28D3-4AA5-8E71-B6424B1F380D}" type="pres">
      <dgm:prSet presAssocID="{8FE7281A-F5E6-4F5F-9666-D26EFBE3E22F}" presName="node" presStyleLbl="node1" presStyleIdx="4" presStyleCnt="5">
        <dgm:presLayoutVars>
          <dgm:bulletEnabled val="1"/>
        </dgm:presLayoutVars>
      </dgm:prSet>
      <dgm:spPr/>
      <dgm:t>
        <a:bodyPr/>
        <a:lstStyle/>
        <a:p>
          <a:endParaRPr lang="en-GB"/>
        </a:p>
      </dgm:t>
    </dgm:pt>
  </dgm:ptLst>
  <dgm:cxnLst>
    <dgm:cxn modelId="{779156C8-FD32-489A-AD4B-8D20B7284AAC}" srcId="{DDD5DF0B-8AD0-4EAA-A448-1C83EBE22AEA}" destId="{775598FA-436E-44EA-B238-73BE1F25024E}" srcOrd="1" destOrd="0" parTransId="{CB28EDD8-3318-4380-82C0-C37F523B0AC6}" sibTransId="{D32DD412-9648-46B5-B87C-DA9C10403609}"/>
    <dgm:cxn modelId="{8E8A56C6-273A-47B4-9DCA-709CCC22F946}" type="presOf" srcId="{0F8E8F0C-0FE1-46BE-94B4-783E0476CDCC}" destId="{981EE73B-4E00-42EF-951B-B2CE9F3FCB19}" srcOrd="0" destOrd="0" presId="urn:microsoft.com/office/officeart/2005/8/layout/default"/>
    <dgm:cxn modelId="{791FD0E8-A592-4F89-A16C-643FCB8B878A}" type="presOf" srcId="{7CA5A7FF-6369-461C-8BED-3112555FD438}" destId="{14221984-2074-4248-9AA1-C0466C0345C9}" srcOrd="0" destOrd="0" presId="urn:microsoft.com/office/officeart/2005/8/layout/default"/>
    <dgm:cxn modelId="{457465FB-8AE0-4EB9-A03A-C94A0F844699}" type="presOf" srcId="{775598FA-436E-44EA-B238-73BE1F25024E}" destId="{5F27792B-DDFA-422F-9930-145CA89A6A7C}" srcOrd="0" destOrd="0" presId="urn:microsoft.com/office/officeart/2005/8/layout/default"/>
    <dgm:cxn modelId="{E3ABF72F-412E-403F-AA8A-4CA2B6178147}" type="presOf" srcId="{8FE7281A-F5E6-4F5F-9666-D26EFBE3E22F}" destId="{92C92E9D-28D3-4AA5-8E71-B6424B1F380D}" srcOrd="0" destOrd="0" presId="urn:microsoft.com/office/officeart/2005/8/layout/default"/>
    <dgm:cxn modelId="{39F949DC-0497-4C14-9504-A5198C7E75E1}" srcId="{DDD5DF0B-8AD0-4EAA-A448-1C83EBE22AEA}" destId="{7CA5A7FF-6369-461C-8BED-3112555FD438}" srcOrd="3" destOrd="0" parTransId="{278517AF-3371-4338-8F8F-4299E54A8DF9}" sibTransId="{DF2D29DA-65E7-4D8F-953D-79F2F1E6F2F3}"/>
    <dgm:cxn modelId="{A27DDA2C-8375-4D3A-82E7-711360B27963}" srcId="{DDD5DF0B-8AD0-4EAA-A448-1C83EBE22AEA}" destId="{8FE7281A-F5E6-4F5F-9666-D26EFBE3E22F}" srcOrd="4" destOrd="0" parTransId="{9359DD36-9B56-4F45-86AF-6FBF13EE8614}" sibTransId="{042E3619-2B12-4DA2-B0CE-2E7B1F6F486B}"/>
    <dgm:cxn modelId="{0F3D646B-3C11-4D10-A4DC-5575B9025F36}" srcId="{DDD5DF0B-8AD0-4EAA-A448-1C83EBE22AEA}" destId="{D0F11DBE-2AB2-447F-A48D-002715F277D8}" srcOrd="2" destOrd="0" parTransId="{4559D2E0-34C4-4F73-9095-8E6E0AB8D39C}" sibTransId="{B9F86902-1ED2-4B43-90FD-32DBF1E906D4}"/>
    <dgm:cxn modelId="{DC530910-1A23-4F3D-B1C0-C383FF81CA97}" srcId="{DDD5DF0B-8AD0-4EAA-A448-1C83EBE22AEA}" destId="{0F8E8F0C-0FE1-46BE-94B4-783E0476CDCC}" srcOrd="0" destOrd="0" parTransId="{629DB5E0-4760-482E-A999-9FFCE0F30B1E}" sibTransId="{4F74DEB4-113E-4745-981D-845FDD792E47}"/>
    <dgm:cxn modelId="{63714A09-024A-42FC-8BEB-BB5741F0F187}" type="presOf" srcId="{D0F11DBE-2AB2-447F-A48D-002715F277D8}" destId="{4B492A80-7619-4ACE-9F86-81C4A350911B}" srcOrd="0" destOrd="0" presId="urn:microsoft.com/office/officeart/2005/8/layout/default"/>
    <dgm:cxn modelId="{4A8943AD-D88C-4C9E-B69C-48E15864CFEB}" type="presOf" srcId="{DDD5DF0B-8AD0-4EAA-A448-1C83EBE22AEA}" destId="{B4571529-822B-4BED-8302-040574B6301B}" srcOrd="0" destOrd="0" presId="urn:microsoft.com/office/officeart/2005/8/layout/default"/>
    <dgm:cxn modelId="{3B81C74D-6719-4402-BC7E-17DE6DF14C8B}" type="presParOf" srcId="{B4571529-822B-4BED-8302-040574B6301B}" destId="{981EE73B-4E00-42EF-951B-B2CE9F3FCB19}" srcOrd="0" destOrd="0" presId="urn:microsoft.com/office/officeart/2005/8/layout/default"/>
    <dgm:cxn modelId="{9529E159-738F-47E5-AFF8-C8DE8F257F38}" type="presParOf" srcId="{B4571529-822B-4BED-8302-040574B6301B}" destId="{FFA9487E-0F4A-4EFB-B59C-828D13CD7420}" srcOrd="1" destOrd="0" presId="urn:microsoft.com/office/officeart/2005/8/layout/default"/>
    <dgm:cxn modelId="{BC808EE2-5668-4C25-985C-4E670DF13555}" type="presParOf" srcId="{B4571529-822B-4BED-8302-040574B6301B}" destId="{5F27792B-DDFA-422F-9930-145CA89A6A7C}" srcOrd="2" destOrd="0" presId="urn:microsoft.com/office/officeart/2005/8/layout/default"/>
    <dgm:cxn modelId="{19CD18E8-7085-4E21-A9AD-B396B29E74B7}" type="presParOf" srcId="{B4571529-822B-4BED-8302-040574B6301B}" destId="{061A934D-7412-41B4-9C39-01E97C1A4212}" srcOrd="3" destOrd="0" presId="urn:microsoft.com/office/officeart/2005/8/layout/default"/>
    <dgm:cxn modelId="{5AF0607E-0336-47A2-8610-C04E163DF1C2}" type="presParOf" srcId="{B4571529-822B-4BED-8302-040574B6301B}" destId="{4B492A80-7619-4ACE-9F86-81C4A350911B}" srcOrd="4" destOrd="0" presId="urn:microsoft.com/office/officeart/2005/8/layout/default"/>
    <dgm:cxn modelId="{7E170EC9-537D-4872-A991-3953D4199A81}" type="presParOf" srcId="{B4571529-822B-4BED-8302-040574B6301B}" destId="{CBCBC58C-FB86-4040-AD04-1C48A323DA1A}" srcOrd="5" destOrd="0" presId="urn:microsoft.com/office/officeart/2005/8/layout/default"/>
    <dgm:cxn modelId="{5EACE855-6047-496E-91D5-3C493D046CC0}" type="presParOf" srcId="{B4571529-822B-4BED-8302-040574B6301B}" destId="{14221984-2074-4248-9AA1-C0466C0345C9}" srcOrd="6" destOrd="0" presId="urn:microsoft.com/office/officeart/2005/8/layout/default"/>
    <dgm:cxn modelId="{D7087F00-5F3B-4B53-9700-EF028F47551C}" type="presParOf" srcId="{B4571529-822B-4BED-8302-040574B6301B}" destId="{5DF1DB60-4ECA-4CAF-A777-113AC9B1B8CA}" srcOrd="7" destOrd="0" presId="urn:microsoft.com/office/officeart/2005/8/layout/default"/>
    <dgm:cxn modelId="{7D0D547D-2B2B-4439-81FB-E7BE8084AD30}" type="presParOf" srcId="{B4571529-822B-4BED-8302-040574B6301B}" destId="{92C92E9D-28D3-4AA5-8E71-B6424B1F380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2446" tIns="46223" rIns="92446" bIns="46223" rtlCol="0"/>
          <a:lstStyle>
            <a:lvl1pPr algn="l">
              <a:defRPr sz="1200"/>
            </a:lvl1pPr>
          </a:lstStyle>
          <a:p>
            <a:r>
              <a:rPr lang="en-US" dirty="0"/>
              <a:t>PSW Workshop</a:t>
            </a:r>
          </a:p>
        </p:txBody>
      </p:sp>
      <p:sp>
        <p:nvSpPr>
          <p:cNvPr id="3" name="Date Placeholder 2"/>
          <p:cNvSpPr>
            <a:spLocks noGrp="1"/>
          </p:cNvSpPr>
          <p:nvPr>
            <p:ph type="dt" sz="quarter" idx="1"/>
          </p:nvPr>
        </p:nvSpPr>
        <p:spPr>
          <a:xfrm>
            <a:off x="3850444" y="0"/>
            <a:ext cx="2945659" cy="496332"/>
          </a:xfrm>
          <a:prstGeom prst="rect">
            <a:avLst/>
          </a:prstGeom>
        </p:spPr>
        <p:txBody>
          <a:bodyPr vert="horz" lIns="92446" tIns="46223" rIns="92446" bIns="46223" rtlCol="0"/>
          <a:lstStyle>
            <a:lvl1pPr algn="r">
              <a:defRPr sz="1200"/>
            </a:lvl1pPr>
          </a:lstStyle>
          <a:p>
            <a:fld id="{923DCE92-2734-4F90-8DDA-0784B66469A8}" type="datetime1">
              <a:rPr lang="en-US" smtClean="0"/>
              <a:t>8/27/2019</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2446" tIns="46223" rIns="92446" bIns="46223"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2446" tIns="46223" rIns="92446" bIns="46223" rtlCol="0"/>
          <a:lstStyle>
            <a:lvl1pPr algn="l">
              <a:defRPr sz="1200"/>
            </a:lvl1pPr>
          </a:lstStyle>
          <a:p>
            <a:r>
              <a:rPr lang="en-US" dirty="0"/>
              <a:t>PSW Workshop</a:t>
            </a:r>
          </a:p>
        </p:txBody>
      </p:sp>
      <p:sp>
        <p:nvSpPr>
          <p:cNvPr id="3" name="Date Placeholder 2"/>
          <p:cNvSpPr>
            <a:spLocks noGrp="1"/>
          </p:cNvSpPr>
          <p:nvPr>
            <p:ph type="dt" idx="1"/>
          </p:nvPr>
        </p:nvSpPr>
        <p:spPr>
          <a:xfrm>
            <a:off x="3850444" y="0"/>
            <a:ext cx="2945659" cy="496332"/>
          </a:xfrm>
          <a:prstGeom prst="rect">
            <a:avLst/>
          </a:prstGeom>
        </p:spPr>
        <p:txBody>
          <a:bodyPr vert="horz" lIns="92446" tIns="46223" rIns="92446" bIns="46223" rtlCol="0"/>
          <a:lstStyle>
            <a:lvl1pPr algn="r">
              <a:defRPr sz="1200"/>
            </a:lvl1pPr>
          </a:lstStyle>
          <a:p>
            <a:fld id="{7C826727-2B5D-42A1-8C4E-6A87D61E3617}" type="datetime1">
              <a:rPr lang="en-US" smtClean="0"/>
              <a:t>8/27/2019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2446" tIns="46223" rIns="92446" bIns="4622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2446" tIns="46223" rIns="92446" bIns="46223"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 </a:t>
            </a:r>
          </a:p>
          <a:p>
            <a:r>
              <a:rPr lang="en-US" dirty="0"/>
              <a:t>Paper plane exercise for larger groups.</a:t>
            </a:r>
          </a:p>
          <a:p>
            <a:pPr marL="228600" indent="-228600">
              <a:buAutoNum type="arabicPeriod"/>
            </a:pPr>
            <a:r>
              <a:rPr lang="en-US" dirty="0"/>
              <a:t>Referral reason</a:t>
            </a:r>
          </a:p>
          <a:p>
            <a:pPr marL="228600" indent="-228600">
              <a:buAutoNum type="arabicPeriod"/>
            </a:pPr>
            <a:r>
              <a:rPr lang="en-US" dirty="0"/>
              <a:t>Barriers to referral</a:t>
            </a:r>
          </a:p>
          <a:p>
            <a:pPr marL="228600" indent="-228600">
              <a:buAutoNum type="arabicPeriod"/>
            </a:pPr>
            <a:r>
              <a:rPr lang="en-US" dirty="0"/>
              <a:t>How to overcome barriers</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a:p>
        </p:txBody>
      </p:sp>
      <p:sp>
        <p:nvSpPr>
          <p:cNvPr id="5" name="Date Placeholder 4">
            <a:extLst>
              <a:ext uri="{FF2B5EF4-FFF2-40B4-BE49-F238E27FC236}">
                <a16:creationId xmlns:a16="http://schemas.microsoft.com/office/drawing/2014/main" xmlns="" id="{17527800-6AA3-4297-9411-ECE4FC108FF4}"/>
              </a:ext>
            </a:extLst>
          </p:cNvPr>
          <p:cNvSpPr>
            <a:spLocks noGrp="1"/>
          </p:cNvSpPr>
          <p:nvPr>
            <p:ph type="dt" idx="1"/>
          </p:nvPr>
        </p:nvSpPr>
        <p:spPr/>
        <p:txBody>
          <a:bodyPr/>
          <a:lstStyle/>
          <a:p>
            <a:fld id="{BD955589-4106-4589-AA01-061EFEB440A0}" type="datetime1">
              <a:rPr lang="en-US" smtClean="0"/>
              <a:t>8/27/2019</a:t>
            </a:fld>
            <a:endParaRPr lang="en-US"/>
          </a:p>
        </p:txBody>
      </p:sp>
      <p:sp>
        <p:nvSpPr>
          <p:cNvPr id="6" name="Header Placeholder 5">
            <a:extLst>
              <a:ext uri="{FF2B5EF4-FFF2-40B4-BE49-F238E27FC236}">
                <a16:creationId xmlns:a16="http://schemas.microsoft.com/office/drawing/2014/main" xmlns="" id="{B18B3E18-7678-4206-889D-4E0182193CE5}"/>
              </a:ext>
            </a:extLst>
          </p:cNvPr>
          <p:cNvSpPr>
            <a:spLocks noGrp="1"/>
          </p:cNvSpPr>
          <p:nvPr>
            <p:ph type="hdr" sz="quarter"/>
          </p:nvPr>
        </p:nvSpPr>
        <p:spPr/>
        <p:txBody>
          <a:bodyPr/>
          <a:lstStyle/>
          <a:p>
            <a:r>
              <a:rPr lang="en-US" dirty="0"/>
              <a:t>PSW Workshop</a:t>
            </a:r>
          </a:p>
        </p:txBody>
      </p:sp>
    </p:spTree>
    <p:extLst>
      <p:ext uri="{BB962C8B-B14F-4D97-AF65-F5344CB8AC3E}">
        <p14:creationId xmlns:p14="http://schemas.microsoft.com/office/powerpoint/2010/main" val="113215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Classifying the Scale of Concern</a:t>
            </a:r>
          </a:p>
          <a:p>
            <a:endParaRPr lang="en-GB" dirty="0"/>
          </a:p>
          <a:p>
            <a:r>
              <a:rPr lang="en-GB" dirty="0"/>
              <a:t>The level of concern about individual trainees varies on a case by case basis. The Educational Supervisor and Clinical Supervisor (usually with the TPD in the case of GPSTs), should meet with the trainee in the first instance to classify the concern from level 1 (low level) to level 3 (high level). </a:t>
            </a:r>
          </a:p>
          <a:p>
            <a:r>
              <a:rPr lang="en-GB" dirty="0"/>
              <a:t>It is expected that trainees demonstrating level 1 concerns are managed at trust level or within the specialty/school</a:t>
            </a: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11</a:t>
            </a:fld>
            <a:endParaRPr lang="en-US"/>
          </a:p>
        </p:txBody>
      </p:sp>
      <p:sp>
        <p:nvSpPr>
          <p:cNvPr id="5" name="Date Placeholder 4">
            <a:extLst>
              <a:ext uri="{FF2B5EF4-FFF2-40B4-BE49-F238E27FC236}">
                <a16:creationId xmlns:a16="http://schemas.microsoft.com/office/drawing/2014/main" xmlns="" id="{701495A3-536E-401A-B904-9EB935B431D5}"/>
              </a:ext>
            </a:extLst>
          </p:cNvPr>
          <p:cNvSpPr>
            <a:spLocks noGrp="1"/>
          </p:cNvSpPr>
          <p:nvPr>
            <p:ph type="dt" idx="1"/>
          </p:nvPr>
        </p:nvSpPr>
        <p:spPr/>
        <p:txBody>
          <a:bodyPr/>
          <a:lstStyle/>
          <a:p>
            <a:fld id="{F2F56EE6-2091-40C3-A86C-A3963B4C7AC0}" type="datetime1">
              <a:rPr lang="en-US" smtClean="0"/>
              <a:t>8/27/2019</a:t>
            </a:fld>
            <a:endParaRPr lang="en-US"/>
          </a:p>
        </p:txBody>
      </p:sp>
      <p:sp>
        <p:nvSpPr>
          <p:cNvPr id="6" name="Header Placeholder 5">
            <a:extLst>
              <a:ext uri="{FF2B5EF4-FFF2-40B4-BE49-F238E27FC236}">
                <a16:creationId xmlns:a16="http://schemas.microsoft.com/office/drawing/2014/main" xmlns="" id="{CA75AAA6-04C3-4D62-8386-00B96F8F6D77}"/>
              </a:ext>
            </a:extLst>
          </p:cNvPr>
          <p:cNvSpPr>
            <a:spLocks noGrp="1"/>
          </p:cNvSpPr>
          <p:nvPr>
            <p:ph type="hdr" sz="quarter"/>
          </p:nvPr>
        </p:nvSpPr>
        <p:spPr/>
        <p:txBody>
          <a:bodyPr/>
          <a:lstStyle/>
          <a:p>
            <a:r>
              <a:rPr lang="en-US" dirty="0"/>
              <a:t>PSW Workshop</a:t>
            </a:r>
          </a:p>
        </p:txBody>
      </p:sp>
    </p:spTree>
    <p:extLst>
      <p:ext uri="{BB962C8B-B14F-4D97-AF65-F5344CB8AC3E}">
        <p14:creationId xmlns:p14="http://schemas.microsoft.com/office/powerpoint/2010/main" val="193998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US"/>
              <a:t>PSW Workshop</a:t>
            </a:r>
            <a:endParaRPr lang="en-US" dirty="0"/>
          </a:p>
        </p:txBody>
      </p:sp>
      <p:sp>
        <p:nvSpPr>
          <p:cNvPr id="5" name="Date Placeholder 4"/>
          <p:cNvSpPr>
            <a:spLocks noGrp="1"/>
          </p:cNvSpPr>
          <p:nvPr>
            <p:ph type="dt" idx="1"/>
          </p:nvPr>
        </p:nvSpPr>
        <p:spPr/>
        <p:txBody>
          <a:bodyPr/>
          <a:lstStyle/>
          <a:p>
            <a:fld id="{7C826727-2B5D-42A1-8C4E-6A87D61E3617}" type="datetime1">
              <a:rPr lang="en-US" smtClean="0"/>
              <a:t>8/27/2019</a:t>
            </a:fld>
            <a:endParaRPr lang="en-US"/>
          </a:p>
        </p:txBody>
      </p:sp>
      <p:sp>
        <p:nvSpPr>
          <p:cNvPr id="6" name="Slide Number Placeholder 5"/>
          <p:cNvSpPr>
            <a:spLocks noGrp="1"/>
          </p:cNvSpPr>
          <p:nvPr>
            <p:ph type="sldNum" sz="quarter" idx="5"/>
          </p:nvPr>
        </p:nvSpPr>
        <p:spPr/>
        <p:txBody>
          <a:bodyPr/>
          <a:lstStyle/>
          <a:p>
            <a:fld id="{DB0B3131-83C0-9847-95A8-B83A12FBB63A}" type="slidenum">
              <a:rPr lang="en-US" smtClean="0"/>
              <a:t>23</a:t>
            </a:fld>
            <a:endParaRPr lang="en-US"/>
          </a:p>
        </p:txBody>
      </p:sp>
    </p:spTree>
    <p:extLst>
      <p:ext uri="{BB962C8B-B14F-4D97-AF65-F5344CB8AC3E}">
        <p14:creationId xmlns:p14="http://schemas.microsoft.com/office/powerpoint/2010/main" val="263878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Exam workshops and 1:1 sessions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1:1 Careers Support sessions – High level support from an external provider. No in house support at present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6 sessions with Psychological support service – Hammet Street Consultants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Communication skills support for accent reduction, role play, confidence building, conflict management, CSA practice and team working as well as comms skills workshops for IMGs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Specialised OH for those with complex health concerns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In house emotional intelligence testing for more targeted support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Signposting to other external services such as charities specifically for doctors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Psychological Support and meetings with Deputy Deans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r>
              <a:rPr lang="en-GB" sz="1200" dirty="0">
                <a:solidFill>
                  <a:schemeClr val="tx1"/>
                </a:solidFill>
              </a:rPr>
              <a:t>Screening, Full cognitive assessments and strategic coaching</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823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services remain relevant </a:t>
            </a:r>
          </a:p>
          <a:p>
            <a:endParaRPr lang="en-US" dirty="0"/>
          </a:p>
          <a:p>
            <a:r>
              <a:rPr lang="en-US" dirty="0"/>
              <a:t>All have shown an increase apart from OH which we are pushing back on as feel this should sit with employer. In certain circumstances, we will request a high level OH report. </a:t>
            </a:r>
          </a:p>
          <a:p>
            <a:endParaRPr lang="en-US" dirty="0"/>
          </a:p>
          <a:p>
            <a:r>
              <a:rPr lang="en-US" dirty="0"/>
              <a:t>Large increase in neurodiverse screening &amp; support – change of provider who could offer more services. </a:t>
            </a:r>
          </a:p>
          <a:p>
            <a:endParaRPr lang="en-US" dirty="0"/>
          </a:p>
          <a:p>
            <a:r>
              <a:rPr lang="en-US" dirty="0"/>
              <a:t>Large increase in careers support. Addressing this with our careers strategy and educator development – would hope to see this level out over the year. </a:t>
            </a:r>
          </a:p>
          <a:p>
            <a:endParaRPr lang="en-US" dirty="0"/>
          </a:p>
          <a:p>
            <a:r>
              <a:rPr lang="en-US" dirty="0"/>
              <a:t>Comms skills workshops, workplace observations and accent reduction are new for 2019</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514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24993">
              <a:defRPr sz="2300">
                <a:latin typeface="Helvetica"/>
                <a:ea typeface="Helvetica"/>
                <a:cs typeface="Helvetica"/>
                <a:sym typeface="Helvetica"/>
              </a:defRPr>
            </a:pPr>
            <a:endParaRPr lang="en-US" sz="12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xmlns="" id="{E9790162-6D74-42DE-9D58-62628471C6E0}"/>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A23DDF-C472-4658-AF20-87FCB6EC8DF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Header Placeholder 5">
            <a:extLst>
              <a:ext uri="{FF2B5EF4-FFF2-40B4-BE49-F238E27FC236}">
                <a16:creationId xmlns:a16="http://schemas.microsoft.com/office/drawing/2014/main" xmlns="" id="{FD421A10-DC22-4D75-BC38-B47300342DA9}"/>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PSW Workshop</a:t>
            </a:r>
          </a:p>
        </p:txBody>
      </p:sp>
    </p:spTree>
    <p:extLst>
      <p:ext uri="{BB962C8B-B14F-4D97-AF65-F5344CB8AC3E}">
        <p14:creationId xmlns:p14="http://schemas.microsoft.com/office/powerpoint/2010/main" val="249937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471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149139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092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2745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92456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4023864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6193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892435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88" y="2638425"/>
            <a:ext cx="3451225" cy="2457450"/>
          </a:xfrm>
          <a:prstGeom prst="rect">
            <a:avLst/>
          </a:prstGeom>
        </p:spPr>
        <p:txBody>
          <a:bodyPr/>
          <a:lstStyle>
            <a:lvl1pPr marL="0" indent="0" algn="ctr">
              <a:buNone/>
              <a:defRPr sz="2400" baseline="0"/>
            </a:lvl1pPr>
          </a:lstStyle>
          <a:p>
            <a:r>
              <a:rPr lang="en-GB" dirty="0"/>
              <a:t>Click here to insert your photograph</a:t>
            </a:r>
          </a:p>
        </p:txBody>
      </p:sp>
      <p:sp>
        <p:nvSpPr>
          <p:cNvPr id="6"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1018756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83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681229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324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1048616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6193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380435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88" y="2638425"/>
            <a:ext cx="3451225" cy="2457450"/>
          </a:xfrm>
          <a:prstGeom prst="rect">
            <a:avLst/>
          </a:prstGeom>
        </p:spPr>
        <p:txBody>
          <a:bodyPr/>
          <a:lstStyle>
            <a:lvl1pPr marL="0" indent="0" algn="ctr">
              <a:buNone/>
              <a:defRPr sz="2400" baseline="0"/>
            </a:lvl1pPr>
          </a:lstStyle>
          <a:p>
            <a:r>
              <a:rPr lang="en-GB" dirty="0"/>
              <a:t>Click here to insert your photograph</a:t>
            </a:r>
          </a:p>
        </p:txBody>
      </p:sp>
      <p:sp>
        <p:nvSpPr>
          <p:cNvPr id="6"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981722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959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A66FA6B-AE74-4A30-A7FA-199B0F4B4797}" type="datetimeFigureOut">
              <a:rPr lang="en-GB" smtClean="0">
                <a:solidFill>
                  <a:prstClr val="black"/>
                </a:solidFill>
              </a:rPr>
              <a:pPr/>
              <a:t>27/08/2019</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16D1364-184F-4FB5-9872-E42CBBEC17D8}"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84763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66FA6B-AE74-4A30-A7FA-199B0F4B4797}" type="datetimeFigureOut">
              <a:rPr lang="en-GB" smtClean="0">
                <a:solidFill>
                  <a:prstClr val="black"/>
                </a:solidFill>
              </a:rPr>
              <a:pPr/>
              <a:t>27/08/2019</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16D1364-184F-4FB5-9872-E42CBBEC17D8}"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83434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55705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Content and section hea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56700" cy="928670"/>
          </a:xfrm>
          <a:prstGeom prst="rect">
            <a:avLst/>
          </a:prstGeom>
        </p:spPr>
        <p:txBody>
          <a:bodyPr/>
          <a:lstStyle>
            <a:lvl1pPr>
              <a:defRPr>
                <a:solidFill>
                  <a:srgbClr val="FFFFFF"/>
                </a:solidFill>
              </a:defRPr>
            </a:lvl1pPr>
          </a:lstStyle>
          <a:p>
            <a:r>
              <a:rPr lang="en-US"/>
              <a:t>Click to edit Master title style</a:t>
            </a:r>
            <a:endParaRPr lang="en-GB" dirty="0"/>
          </a:p>
        </p:txBody>
      </p:sp>
      <p:sp>
        <p:nvSpPr>
          <p:cNvPr id="3" name="Content Placeholder 2"/>
          <p:cNvSpPr>
            <a:spLocks noGrp="1"/>
          </p:cNvSpPr>
          <p:nvPr>
            <p:ph idx="1"/>
          </p:nvPr>
        </p:nvSpPr>
        <p:spPr>
          <a:xfrm>
            <a:off x="214313" y="1133475"/>
            <a:ext cx="8643937" cy="5160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2"/>
          <p:cNvSpPr>
            <a:spLocks noGrp="1"/>
          </p:cNvSpPr>
          <p:nvPr>
            <p:ph type="subTitle" idx="10"/>
          </p:nvPr>
        </p:nvSpPr>
        <p:spPr>
          <a:xfrm>
            <a:off x="6834586" y="47098"/>
            <a:ext cx="2322114" cy="354904"/>
          </a:xfrm>
          <a:prstGeom prst="rect">
            <a:avLst/>
          </a:prstGeom>
          <a:solidFill>
            <a:srgbClr val="599CDE"/>
          </a:solidFill>
          <a:ln>
            <a:noFill/>
          </a:ln>
          <a:effectLst/>
        </p:spPr>
        <p:style>
          <a:lnRef idx="1">
            <a:schemeClr val="dk1"/>
          </a:lnRef>
          <a:fillRef idx="3">
            <a:schemeClr val="dk1"/>
          </a:fillRef>
          <a:effectRef idx="2">
            <a:schemeClr val="dk1"/>
          </a:effectRef>
          <a:fontRef idx="none"/>
        </p:style>
        <p:txBody>
          <a:bodyPr>
            <a:normAutofit/>
          </a:bodyPr>
          <a:lstStyle>
            <a:lvl1pPr marL="0" indent="0" algn="r">
              <a:buNone/>
              <a:defRPr sz="1600">
                <a:ln>
                  <a:noFill/>
                </a:ln>
                <a:solidFill>
                  <a:srgbClr val="FFFFFF"/>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997291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4949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6323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576738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8288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5571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a:prstGeom prst="rect">
            <a:avLst/>
          </a:prstGeo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a:prstGeom prst="rect">
            <a:avLst/>
          </a:prstGeo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rot="16200000">
            <a:off x="7551351" y="1645920"/>
            <a:ext cx="2438399" cy="365760"/>
          </a:xfrm>
          <a:prstGeom prst="rect">
            <a:avLst/>
          </a:prstGeom>
        </p:spPr>
        <p:txBody>
          <a:bodyPr/>
          <a:lstStyle/>
          <a:p>
            <a:fld id="{8EDD5BCD-5D6F-4CBA-90A3-11AAC4FAC375}" type="datetimeFigureOut">
              <a:rPr lang="en-GB" smtClean="0">
                <a:solidFill>
                  <a:prstClr val="black"/>
                </a:solidFill>
              </a:rPr>
              <a:pPr/>
              <a:t>27/08/2019</a:t>
            </a:fld>
            <a:endParaRPr lang="en-GB">
              <a:solidFill>
                <a:prstClr val="black"/>
              </a:solidFill>
            </a:endParaRPr>
          </a:p>
        </p:txBody>
      </p:sp>
      <p:sp>
        <p:nvSpPr>
          <p:cNvPr id="8" name="Footer Placeholder 7"/>
          <p:cNvSpPr>
            <a:spLocks noGrp="1"/>
          </p:cNvSpPr>
          <p:nvPr>
            <p:ph type="ftr" sz="quarter" idx="11"/>
          </p:nvPr>
        </p:nvSpPr>
        <p:spPr>
          <a:xfrm rot="16200000">
            <a:off x="7586910" y="4048760"/>
            <a:ext cx="2367281" cy="365760"/>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8531788" y="5648960"/>
            <a:ext cx="548640" cy="396240"/>
          </a:xfrm>
          <a:prstGeom prst="bracketPair">
            <a:avLst>
              <a:gd name="adj" fmla="val 17949"/>
            </a:avLst>
          </a:prstGeom>
        </p:spPr>
        <p:txBody>
          <a:bodyPr/>
          <a:lstStyle/>
          <a:p>
            <a:fld id="{5133F6CC-DCF1-4A84-A227-D7831624E0FF}"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4948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6193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09336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88" y="2638425"/>
            <a:ext cx="3451225" cy="2457450"/>
          </a:xfrm>
          <a:prstGeom prst="rect">
            <a:avLst/>
          </a:prstGeom>
        </p:spPr>
        <p:txBody>
          <a:bodyPr/>
          <a:lstStyle>
            <a:lvl1pPr marL="0" indent="0" algn="ctr">
              <a:buNone/>
              <a:defRPr sz="2400" baseline="0"/>
            </a:lvl1pPr>
          </a:lstStyle>
          <a:p>
            <a:r>
              <a:rPr lang="en-GB" dirty="0"/>
              <a:t>Click here to insert your photograph</a:t>
            </a:r>
          </a:p>
        </p:txBody>
      </p:sp>
      <p:sp>
        <p:nvSpPr>
          <p:cNvPr id="6"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130330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62755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84028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7329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9.xml"/><Relationship Id="rId7" Type="http://schemas.openxmlformats.org/officeDocument/2006/relationships/image" Target="../media/image1.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2.emf"/><Relationship Id="rId2" Type="http://schemas.openxmlformats.org/officeDocument/2006/relationships/slideLayout" Target="../slideLayouts/slideLayout19.xml"/><Relationship Id="rId16" Type="http://schemas.openxmlformats.org/officeDocument/2006/relationships/image" Target="../media/image1.jp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4.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9"/>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74" r:id="rId1"/>
    <p:sldLayoutId id="2147483651" r:id="rId2"/>
    <p:sldLayoutId id="2147483673" r:id="rId3"/>
    <p:sldLayoutId id="2147483649" r:id="rId4"/>
    <p:sldLayoutId id="2147483650" r:id="rId5"/>
    <p:sldLayoutId id="214748365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8"/>
          <a:stretch>
            <a:fillRect/>
          </a:stretch>
        </p:blipFill>
        <p:spPr>
          <a:xfrm>
            <a:off x="0" y="6189288"/>
            <a:ext cx="9144000" cy="254000"/>
          </a:xfrm>
          <a:prstGeom prst="rect">
            <a:avLst/>
          </a:prstGeom>
        </p:spPr>
      </p:pic>
    </p:spTree>
    <p:extLst>
      <p:ext uri="{BB962C8B-B14F-4D97-AF65-F5344CB8AC3E}">
        <p14:creationId xmlns:p14="http://schemas.microsoft.com/office/powerpoint/2010/main" val="215435254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9"/>
          <a:stretch>
            <a:fillRect/>
          </a:stretch>
        </p:blipFill>
        <p:spPr>
          <a:xfrm>
            <a:off x="0" y="6189288"/>
            <a:ext cx="9144000" cy="254000"/>
          </a:xfrm>
          <a:prstGeom prst="rect">
            <a:avLst/>
          </a:prstGeom>
        </p:spPr>
      </p:pic>
    </p:spTree>
    <p:extLst>
      <p:ext uri="{BB962C8B-B14F-4D97-AF65-F5344CB8AC3E}">
        <p14:creationId xmlns:p14="http://schemas.microsoft.com/office/powerpoint/2010/main" val="381739949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17"/>
          <a:stretch>
            <a:fillRect/>
          </a:stretch>
        </p:blipFill>
        <p:spPr>
          <a:xfrm>
            <a:off x="0" y="6189288"/>
            <a:ext cx="9144000" cy="254000"/>
          </a:xfrm>
          <a:prstGeom prst="rect">
            <a:avLst/>
          </a:prstGeom>
        </p:spPr>
      </p:pic>
    </p:spTree>
    <p:extLst>
      <p:ext uri="{BB962C8B-B14F-4D97-AF65-F5344CB8AC3E}">
        <p14:creationId xmlns:p14="http://schemas.microsoft.com/office/powerpoint/2010/main" val="8506118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hemeOverride" Target="../theme/themeOverride2.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izvsSA_gtds?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14C72F6-3EEA-4C7F-8D01-4D0E903B0D13}"/>
              </a:ext>
            </a:extLst>
          </p:cNvPr>
          <p:cNvPicPr>
            <a:picLocks noChangeAspect="1"/>
          </p:cNvPicPr>
          <p:nvPr/>
        </p:nvPicPr>
        <p:blipFill>
          <a:blip r:embed="rId3"/>
          <a:stretch>
            <a:fillRect/>
          </a:stretch>
        </p:blipFill>
        <p:spPr>
          <a:xfrm>
            <a:off x="4832401" y="4540155"/>
            <a:ext cx="4016923" cy="2067065"/>
          </a:xfrm>
          <a:prstGeom prst="rect">
            <a:avLst/>
          </a:prstGeom>
          <a:effectLst>
            <a:softEdge rad="31750"/>
          </a:effectLst>
        </p:spPr>
      </p:pic>
      <p:pic>
        <p:nvPicPr>
          <p:cNvPr id="4" name="Picture 3">
            <a:extLst>
              <a:ext uri="{FF2B5EF4-FFF2-40B4-BE49-F238E27FC236}">
                <a16:creationId xmlns:a16="http://schemas.microsoft.com/office/drawing/2014/main" xmlns="" id="{CBED7FA4-770C-451C-8929-3828AD92120B}"/>
              </a:ext>
            </a:extLst>
          </p:cNvPr>
          <p:cNvPicPr>
            <a:picLocks noChangeAspect="1"/>
          </p:cNvPicPr>
          <p:nvPr/>
        </p:nvPicPr>
        <p:blipFill>
          <a:blip r:embed="rId4"/>
          <a:stretch>
            <a:fillRect/>
          </a:stretch>
        </p:blipFill>
        <p:spPr>
          <a:xfrm>
            <a:off x="2174761" y="4540155"/>
            <a:ext cx="3502140" cy="2070394"/>
          </a:xfrm>
          <a:prstGeom prst="rect">
            <a:avLst/>
          </a:prstGeom>
          <a:effectLst>
            <a:softEdge rad="31750"/>
          </a:effectLst>
        </p:spPr>
      </p:pic>
      <p:pic>
        <p:nvPicPr>
          <p:cNvPr id="7" name="Picture 6"/>
          <p:cNvPicPr>
            <a:picLocks noChangeAspect="1"/>
          </p:cNvPicPr>
          <p:nvPr/>
        </p:nvPicPr>
        <p:blipFill>
          <a:blip r:embed="rId5"/>
          <a:stretch>
            <a:fillRect/>
          </a:stretch>
        </p:blipFill>
        <p:spPr>
          <a:xfrm>
            <a:off x="383576" y="3459728"/>
            <a:ext cx="8336362" cy="892044"/>
          </a:xfrm>
          <a:prstGeom prst="rect">
            <a:avLst/>
          </a:prstGeom>
        </p:spPr>
      </p:pic>
      <p:pic>
        <p:nvPicPr>
          <p:cNvPr id="14" name="Picture 13" descr="bottom_brandin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2227958" y="1028173"/>
            <a:ext cx="4647619" cy="2308324"/>
          </a:xfrm>
          <a:prstGeom prst="rect">
            <a:avLst/>
          </a:prstGeom>
          <a:noFill/>
        </p:spPr>
        <p:txBody>
          <a:bodyPr wrap="none" rtlCol="0">
            <a:spAutoFit/>
          </a:bodyPr>
          <a:lstStyle/>
          <a:p>
            <a:pPr algn="ctr"/>
            <a:r>
              <a:rPr lang="en-US" sz="3600" b="1" dirty="0">
                <a:solidFill>
                  <a:srgbClr val="A00054"/>
                </a:solidFill>
              </a:rPr>
              <a:t>Trainees in difficulty</a:t>
            </a:r>
          </a:p>
          <a:p>
            <a:pPr algn="ctr"/>
            <a:r>
              <a:rPr lang="en-US" sz="3600" b="1" dirty="0">
                <a:solidFill>
                  <a:srgbClr val="A00054"/>
                </a:solidFill>
              </a:rPr>
              <a:t>How can you help?</a:t>
            </a:r>
          </a:p>
          <a:p>
            <a:pPr algn="ctr"/>
            <a:r>
              <a:rPr lang="en-US" sz="3600" b="1" dirty="0">
                <a:solidFill>
                  <a:srgbClr val="003893"/>
                </a:solidFill>
              </a:rPr>
              <a:t> </a:t>
            </a:r>
          </a:p>
          <a:p>
            <a:pPr algn="ctr"/>
            <a:r>
              <a:rPr lang="en-US" sz="3600" b="1" dirty="0">
                <a:solidFill>
                  <a:srgbClr val="003893"/>
                </a:solidFill>
              </a:rPr>
              <a:t>Francesca Crawley</a:t>
            </a:r>
            <a:endParaRPr lang="en-GB" sz="3600" b="1" dirty="0">
              <a:solidFill>
                <a:srgbClr val="003893"/>
              </a:solidFill>
            </a:endParaRPr>
          </a:p>
        </p:txBody>
      </p:sp>
    </p:spTree>
    <p:extLst>
      <p:ext uri="{BB962C8B-B14F-4D97-AF65-F5344CB8AC3E}">
        <p14:creationId xmlns:p14="http://schemas.microsoft.com/office/powerpoint/2010/main" val="328875766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0236" y="1054100"/>
            <a:ext cx="8455025" cy="720725"/>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A00054"/>
                </a:solidFill>
                <a:effectLst/>
                <a:uLnTx/>
                <a:uFillTx/>
                <a:latin typeface="Arial"/>
                <a:ea typeface="+mn-ea"/>
                <a:cs typeface="+mn-cs"/>
              </a:rPr>
              <a:t>How dangerous is dangerous ?</a:t>
            </a:r>
          </a:p>
        </p:txBody>
      </p:sp>
      <p:sp>
        <p:nvSpPr>
          <p:cNvPr id="5" name="Rectangle 3"/>
          <p:cNvSpPr txBox="1">
            <a:spLocks noChangeArrowheads="1"/>
          </p:cNvSpPr>
          <p:nvPr/>
        </p:nvSpPr>
        <p:spPr>
          <a:xfrm>
            <a:off x="415925" y="2081719"/>
            <a:ext cx="3163298" cy="2155493"/>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What is the risk to:</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Patients?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Self?</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Team?</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Organisation?</a:t>
            </a:r>
          </a:p>
        </p:txBody>
      </p:sp>
      <p:grpSp>
        <p:nvGrpSpPr>
          <p:cNvPr id="6" name="Group 16"/>
          <p:cNvGrpSpPr>
            <a:grpSpLocks/>
          </p:cNvGrpSpPr>
          <p:nvPr/>
        </p:nvGrpSpPr>
        <p:grpSpPr bwMode="auto">
          <a:xfrm>
            <a:off x="415925" y="2564657"/>
            <a:ext cx="8259336" cy="3459163"/>
            <a:chOff x="439" y="1117"/>
            <a:chExt cx="4817" cy="2179"/>
          </a:xfrm>
          <a:solidFill>
            <a:srgbClr val="FF0000"/>
          </a:solidFill>
        </p:grpSpPr>
        <p:sp>
          <p:nvSpPr>
            <p:cNvPr id="7" name="Rectangle 32"/>
            <p:cNvSpPr>
              <a:spLocks noChangeArrowheads="1"/>
            </p:cNvSpPr>
            <p:nvPr/>
          </p:nvSpPr>
          <p:spPr bwMode="auto">
            <a:xfrm>
              <a:off x="4349" y="1117"/>
              <a:ext cx="907" cy="2178"/>
            </a:xfrm>
            <a:prstGeom prst="rect">
              <a:avLst/>
            </a:prstGeom>
            <a:grpFill/>
            <a:ln>
              <a:headEnd type="none" w="lg" len="med"/>
              <a:tailEnd type="none" w="lg" len="med"/>
            </a:ln>
          </p:spPr>
          <p:style>
            <a:lnRef idx="0">
              <a:schemeClr val="accent5"/>
            </a:lnRef>
            <a:fillRef idx="3">
              <a:schemeClr val="accent5"/>
            </a:fillRef>
            <a:effectRef idx="3">
              <a:schemeClr val="accent5"/>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Dangerous</a:t>
              </a:r>
            </a:p>
          </p:txBody>
        </p:sp>
        <p:sp>
          <p:nvSpPr>
            <p:cNvPr id="8" name="Rectangle 37"/>
            <p:cNvSpPr>
              <a:spLocks noChangeArrowheads="1"/>
            </p:cNvSpPr>
            <p:nvPr/>
          </p:nvSpPr>
          <p:spPr bwMode="auto">
            <a:xfrm>
              <a:off x="439" y="2615"/>
              <a:ext cx="1005" cy="681"/>
            </a:xfrm>
            <a:prstGeom prst="rect">
              <a:avLst/>
            </a:prstGeom>
            <a:solidFill>
              <a:srgbClr val="92D050"/>
            </a:solidFill>
            <a:ln>
              <a:headEnd type="none" w="lg" len="med"/>
              <a:tailEnd type="none" w="lg" len="me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Distracting</a:t>
              </a:r>
            </a:p>
          </p:txBody>
        </p:sp>
        <p:sp>
          <p:nvSpPr>
            <p:cNvPr id="9" name="Rectangle 40"/>
            <p:cNvSpPr>
              <a:spLocks noChangeArrowheads="1"/>
            </p:cNvSpPr>
            <p:nvPr/>
          </p:nvSpPr>
          <p:spPr bwMode="auto">
            <a:xfrm>
              <a:off x="3344" y="1389"/>
              <a:ext cx="1005" cy="1906"/>
            </a:xfrm>
            <a:prstGeom prst="rect">
              <a:avLst/>
            </a:prstGeom>
            <a:solidFill>
              <a:schemeClr val="accent2">
                <a:lumMod val="60000"/>
                <a:lumOff val="40000"/>
              </a:schemeClr>
            </a:solidFill>
            <a:ln>
              <a:headEnd type="none" w="lg" len="med"/>
              <a:tailEnd type="none" w="lg" len="me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Destructive</a:t>
              </a:r>
            </a:p>
          </p:txBody>
        </p:sp>
        <p:sp>
          <p:nvSpPr>
            <p:cNvPr id="10" name="Rectangle 42"/>
            <p:cNvSpPr>
              <a:spLocks noChangeArrowheads="1"/>
            </p:cNvSpPr>
            <p:nvPr/>
          </p:nvSpPr>
          <p:spPr bwMode="auto">
            <a:xfrm>
              <a:off x="2349" y="1797"/>
              <a:ext cx="995" cy="1498"/>
            </a:xfrm>
            <a:prstGeom prst="rect">
              <a:avLst/>
            </a:prstGeom>
            <a:solidFill>
              <a:srgbClr val="FF6600"/>
            </a:solidFill>
            <a:ln>
              <a:headEnd type="none" w="lg" len="med"/>
              <a:tailEnd type="none" w="lg" len="me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Disruptive</a:t>
              </a:r>
            </a:p>
          </p:txBody>
        </p:sp>
        <p:sp>
          <p:nvSpPr>
            <p:cNvPr id="11" name="Rectangle 43"/>
            <p:cNvSpPr>
              <a:spLocks noChangeArrowheads="1"/>
            </p:cNvSpPr>
            <p:nvPr/>
          </p:nvSpPr>
          <p:spPr bwMode="auto">
            <a:xfrm>
              <a:off x="1444" y="2296"/>
              <a:ext cx="907" cy="999"/>
            </a:xfrm>
            <a:prstGeom prst="rect">
              <a:avLst/>
            </a:prstGeom>
            <a:solidFill>
              <a:srgbClr val="0070C0"/>
            </a:solidFill>
            <a:ln>
              <a:headEnd type="none" w="lg" len="med"/>
              <a:tailEnd type="none" w="lg" len="me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Disturbing</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4" y="138147"/>
            <a:ext cx="7772400" cy="679449"/>
          </a:xfrm>
        </p:spPr>
        <p:txBody>
          <a:bodyPr/>
          <a:lstStyle/>
          <a:p>
            <a:r>
              <a:rPr lang="en-US" sz="3200" dirty="0"/>
              <a:t>Scale of concern: examples of </a:t>
            </a:r>
            <a:r>
              <a:rPr lang="en-US" sz="3200" dirty="0" err="1"/>
              <a:t>TiD</a:t>
            </a:r>
            <a:endParaRPr lang="en-GB" sz="3200" dirty="0"/>
          </a:p>
        </p:txBody>
      </p:sp>
      <p:sp>
        <p:nvSpPr>
          <p:cNvPr id="3" name="TextBox 2">
            <a:extLst>
              <a:ext uri="{FF2B5EF4-FFF2-40B4-BE49-F238E27FC236}">
                <a16:creationId xmlns:a16="http://schemas.microsoft.com/office/drawing/2014/main" xmlns="" id="{2AE7B16B-3792-4D6D-BD2C-EE82932E8A46}"/>
              </a:ext>
            </a:extLst>
          </p:cNvPr>
          <p:cNvSpPr txBox="1"/>
          <p:nvPr/>
        </p:nvSpPr>
        <p:spPr>
          <a:xfrm>
            <a:off x="666128" y="2604791"/>
            <a:ext cx="2752856" cy="3256789"/>
          </a:xfrm>
          <a:prstGeom prst="rect">
            <a:avLst/>
          </a:prstGeom>
          <a:noFill/>
        </p:spPr>
        <p:txBody>
          <a:bodyPr wrap="square" rtlCol="0">
            <a:spAutoFit/>
          </a:bodyPr>
          <a:lstStyle/>
          <a:p>
            <a:pPr>
              <a:lnSpc>
                <a:spcPct val="115000"/>
              </a:lnSpc>
              <a:spcBef>
                <a:spcPts val="600"/>
              </a:spcBef>
              <a:spcAft>
                <a:spcPts val="1800"/>
              </a:spcAft>
            </a:pPr>
            <a:r>
              <a:rPr lang="en-GB" sz="1600" spc="10" dirty="0">
                <a:solidFill>
                  <a:schemeClr val="bg1"/>
                </a:solidFill>
              </a:rPr>
              <a:t>Non-attendance at educational programme</a:t>
            </a:r>
          </a:p>
          <a:p>
            <a:pPr>
              <a:lnSpc>
                <a:spcPct val="115000"/>
              </a:lnSpc>
              <a:spcBef>
                <a:spcPts val="600"/>
              </a:spcBef>
              <a:spcAft>
                <a:spcPts val="1800"/>
              </a:spcAft>
            </a:pPr>
            <a:r>
              <a:rPr lang="en-GB" sz="1600" spc="10" dirty="0">
                <a:solidFill>
                  <a:schemeClr val="bg1"/>
                </a:solidFill>
              </a:rPr>
              <a:t>Educational portfolio not up to date</a:t>
            </a:r>
          </a:p>
          <a:p>
            <a:pPr>
              <a:lnSpc>
                <a:spcPct val="115000"/>
              </a:lnSpc>
              <a:spcBef>
                <a:spcPts val="600"/>
              </a:spcBef>
              <a:spcAft>
                <a:spcPts val="1800"/>
              </a:spcAft>
            </a:pPr>
            <a:r>
              <a:rPr lang="en-GB" sz="1600" spc="10" dirty="0">
                <a:solidFill>
                  <a:schemeClr val="bg1"/>
                </a:solidFill>
              </a:rPr>
              <a:t>Some incidents of arriving late</a:t>
            </a:r>
          </a:p>
          <a:p>
            <a:pPr>
              <a:lnSpc>
                <a:spcPct val="115000"/>
              </a:lnSpc>
              <a:spcBef>
                <a:spcPts val="600"/>
              </a:spcBef>
              <a:spcAft>
                <a:spcPts val="1800"/>
              </a:spcAft>
            </a:pPr>
            <a:r>
              <a:rPr lang="en-GB" sz="1600" spc="10" dirty="0">
                <a:solidFill>
                  <a:schemeClr val="bg1"/>
                </a:solidFill>
              </a:rPr>
              <a:t>Unavailable on occasions when bleep required</a:t>
            </a:r>
          </a:p>
        </p:txBody>
      </p:sp>
      <p:sp>
        <p:nvSpPr>
          <p:cNvPr id="4" name="TextBox 3">
            <a:extLst>
              <a:ext uri="{FF2B5EF4-FFF2-40B4-BE49-F238E27FC236}">
                <a16:creationId xmlns:a16="http://schemas.microsoft.com/office/drawing/2014/main" xmlns="" id="{40C933A2-9496-4DB0-BBB5-E7A664528CB7}"/>
              </a:ext>
            </a:extLst>
          </p:cNvPr>
          <p:cNvSpPr txBox="1"/>
          <p:nvPr/>
        </p:nvSpPr>
        <p:spPr>
          <a:xfrm>
            <a:off x="3312160" y="2604791"/>
            <a:ext cx="5451830" cy="3293209"/>
          </a:xfrm>
          <a:prstGeom prst="rect">
            <a:avLst/>
          </a:prstGeom>
          <a:noFill/>
        </p:spPr>
        <p:txBody>
          <a:bodyPr wrap="square" rtlCol="0">
            <a:spAutoFit/>
          </a:bodyPr>
          <a:lstStyle/>
          <a:p>
            <a:pPr algn="ctr">
              <a:spcBef>
                <a:spcPts val="600"/>
              </a:spcBef>
              <a:spcAft>
                <a:spcPts val="1800"/>
              </a:spcAft>
            </a:pPr>
            <a:r>
              <a:rPr lang="en-GB" sz="1600" spc="10" dirty="0">
                <a:solidFill>
                  <a:schemeClr val="bg1"/>
                </a:solidFill>
              </a:rPr>
              <a:t>Serious Untoward Incidents</a:t>
            </a:r>
          </a:p>
          <a:p>
            <a:pPr algn="ctr">
              <a:spcBef>
                <a:spcPts val="600"/>
              </a:spcBef>
              <a:spcAft>
                <a:spcPts val="1800"/>
              </a:spcAft>
            </a:pPr>
            <a:r>
              <a:rPr lang="en-GB" sz="1600" spc="10" dirty="0">
                <a:solidFill>
                  <a:schemeClr val="bg1"/>
                </a:solidFill>
              </a:rPr>
              <a:t>Undue absence from the workplace</a:t>
            </a:r>
          </a:p>
          <a:p>
            <a:pPr algn="ctr">
              <a:spcBef>
                <a:spcPts val="600"/>
              </a:spcBef>
              <a:spcAft>
                <a:spcPts val="1800"/>
              </a:spcAft>
            </a:pPr>
            <a:r>
              <a:rPr lang="en-GB" sz="1600" spc="10" dirty="0">
                <a:solidFill>
                  <a:schemeClr val="bg1"/>
                </a:solidFill>
              </a:rPr>
              <a:t>Complaints from patients, relatives or healthcare professionals</a:t>
            </a:r>
            <a:br>
              <a:rPr lang="en-GB" sz="1600" spc="10" dirty="0">
                <a:solidFill>
                  <a:schemeClr val="bg1"/>
                </a:solidFill>
              </a:rPr>
            </a:br>
            <a:r>
              <a:rPr lang="en-GB" sz="1600" spc="10" dirty="0">
                <a:solidFill>
                  <a:schemeClr val="bg1"/>
                </a:solidFill>
              </a:rPr>
              <a:t>Poor performance in the workplace clinically, managerially or inter-personally.</a:t>
            </a:r>
          </a:p>
          <a:p>
            <a:pPr algn="ctr">
              <a:spcBef>
                <a:spcPts val="600"/>
              </a:spcBef>
              <a:spcAft>
                <a:spcPts val="1800"/>
              </a:spcAft>
            </a:pPr>
            <a:r>
              <a:rPr lang="en-GB" sz="1600" spc="10" dirty="0">
                <a:solidFill>
                  <a:schemeClr val="bg1"/>
                </a:solidFill>
              </a:rPr>
              <a:t>Failure to engage in the educational process</a:t>
            </a:r>
          </a:p>
          <a:p>
            <a:pPr algn="ctr">
              <a:spcBef>
                <a:spcPts val="600"/>
              </a:spcBef>
              <a:spcAft>
                <a:spcPts val="1800"/>
              </a:spcAft>
            </a:pPr>
            <a:r>
              <a:rPr lang="en-GB" sz="1600" spc="10" dirty="0">
                <a:solidFill>
                  <a:schemeClr val="bg1"/>
                </a:solidFill>
              </a:rPr>
              <a:t>Erratic behaviour or issues around bullying or harassment</a:t>
            </a:r>
            <a:endParaRPr lang="en-GB" sz="1600" dirty="0"/>
          </a:p>
        </p:txBody>
      </p:sp>
      <p:graphicFrame>
        <p:nvGraphicFramePr>
          <p:cNvPr id="8" name="Diagram 7">
            <a:extLst>
              <a:ext uri="{FF2B5EF4-FFF2-40B4-BE49-F238E27FC236}">
                <a16:creationId xmlns:a16="http://schemas.microsoft.com/office/drawing/2014/main" xmlns="" id="{9BBA119C-C629-4DBD-97C9-D6D34D55F52B}"/>
              </a:ext>
            </a:extLst>
          </p:cNvPr>
          <p:cNvGraphicFramePr/>
          <p:nvPr>
            <p:extLst>
              <p:ext uri="{D42A27DB-BD31-4B8C-83A1-F6EECF244321}">
                <p14:modId xmlns:p14="http://schemas.microsoft.com/office/powerpoint/2010/main" val="1161165439"/>
              </p:ext>
            </p:extLst>
          </p:nvPr>
        </p:nvGraphicFramePr>
        <p:xfrm>
          <a:off x="332510" y="1091897"/>
          <a:ext cx="8145362" cy="5137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B968004B-B875-4184-A3D4-051980973C10}"/>
              </a:ext>
            </a:extLst>
          </p:cNvPr>
          <p:cNvSpPr txBox="1"/>
          <p:nvPr/>
        </p:nvSpPr>
        <p:spPr>
          <a:xfrm>
            <a:off x="5752206" y="4551903"/>
            <a:ext cx="2868725" cy="1615827"/>
          </a:xfrm>
          <a:prstGeom prst="rect">
            <a:avLst/>
          </a:prstGeom>
          <a:noFill/>
        </p:spPr>
        <p:txBody>
          <a:bodyPr wrap="square" rtlCol="0">
            <a:spAutoFit/>
          </a:bodyPr>
          <a:lstStyle/>
          <a:p>
            <a:pPr marL="285750" lvl="0" indent="-285750">
              <a:buFont typeface="Arial" panose="020B0604020202020204" pitchFamily="34" charset="0"/>
              <a:buChar char="•"/>
            </a:pPr>
            <a:r>
              <a:rPr lang="en-GB" sz="1100" dirty="0"/>
              <a:t>non-attendance at educational programme</a:t>
            </a:r>
          </a:p>
          <a:p>
            <a:pPr marL="285750" lvl="0" indent="-285750">
              <a:buFont typeface="Arial" panose="020B0604020202020204" pitchFamily="34" charset="0"/>
              <a:buChar char="•"/>
            </a:pPr>
            <a:r>
              <a:rPr lang="en-GB" sz="1100" dirty="0"/>
              <a:t>some incidents of arriving late</a:t>
            </a:r>
          </a:p>
          <a:p>
            <a:pPr marL="285750" lvl="0" indent="-285750">
              <a:buFont typeface="Arial" panose="020B0604020202020204" pitchFamily="34" charset="0"/>
              <a:buChar char="•"/>
            </a:pPr>
            <a:r>
              <a:rPr lang="en-GB" sz="1100" dirty="0"/>
              <a:t>unavailable on occasions when required</a:t>
            </a:r>
          </a:p>
          <a:p>
            <a:pPr marL="285750" lvl="0" indent="-285750">
              <a:buFont typeface="Arial" panose="020B0604020202020204" pitchFamily="34" charset="0"/>
              <a:buChar char="•"/>
            </a:pPr>
            <a:r>
              <a:rPr lang="en-GB" sz="1100" dirty="0"/>
              <a:t>some absent portfolio documents</a:t>
            </a:r>
          </a:p>
          <a:p>
            <a:pPr marL="285750" lvl="0" indent="-285750">
              <a:buFont typeface="Arial" panose="020B0604020202020204" pitchFamily="34" charset="0"/>
              <a:buChar char="•"/>
            </a:pPr>
            <a:r>
              <a:rPr lang="en-GB" sz="1100" dirty="0"/>
              <a:t>some gaps in knowledge or skills</a:t>
            </a:r>
          </a:p>
          <a:p>
            <a:pPr marL="285750" lvl="0" indent="-285750">
              <a:buFont typeface="Arial" panose="020B0604020202020204" pitchFamily="34" charset="0"/>
              <a:buChar char="•"/>
            </a:pPr>
            <a:r>
              <a:rPr lang="en-GB" sz="1100" dirty="0"/>
              <a:t>reported minor non-clinical skills gaps</a:t>
            </a:r>
          </a:p>
          <a:p>
            <a:pPr marL="285750" lvl="0" indent="-285750">
              <a:buFont typeface="Arial" panose="020B0604020202020204" pitchFamily="34" charset="0"/>
              <a:buChar char="•"/>
            </a:pPr>
            <a:r>
              <a:rPr lang="en-GB" sz="1100" dirty="0"/>
              <a:t>occasional miscommunication</a:t>
            </a:r>
          </a:p>
        </p:txBody>
      </p:sp>
      <p:sp>
        <p:nvSpPr>
          <p:cNvPr id="9" name="TextBox 8">
            <a:extLst>
              <a:ext uri="{FF2B5EF4-FFF2-40B4-BE49-F238E27FC236}">
                <a16:creationId xmlns:a16="http://schemas.microsoft.com/office/drawing/2014/main" xmlns="" id="{9A47837A-E7A3-4C8F-B4C7-296BFAD060B2}"/>
              </a:ext>
            </a:extLst>
          </p:cNvPr>
          <p:cNvSpPr txBox="1"/>
          <p:nvPr/>
        </p:nvSpPr>
        <p:spPr>
          <a:xfrm>
            <a:off x="4805916" y="2849522"/>
            <a:ext cx="3671956" cy="1615827"/>
          </a:xfrm>
          <a:prstGeom prst="rect">
            <a:avLst/>
          </a:prstGeom>
          <a:noFill/>
        </p:spPr>
        <p:txBody>
          <a:bodyPr wrap="square" rtlCol="0">
            <a:spAutoFit/>
          </a:bodyPr>
          <a:lstStyle/>
          <a:p>
            <a:pPr marL="285750" lvl="0" indent="-285750">
              <a:buFont typeface="Arial" panose="020B0604020202020204" pitchFamily="34" charset="0"/>
              <a:buChar char="•"/>
            </a:pPr>
            <a:r>
              <a:rPr lang="en-GB" sz="1100" dirty="0"/>
              <a:t>repeated exam failure</a:t>
            </a:r>
          </a:p>
          <a:p>
            <a:pPr marL="285750" lvl="0" indent="-285750">
              <a:buFont typeface="Arial" panose="020B0604020202020204" pitchFamily="34" charset="0"/>
              <a:buChar char="•"/>
            </a:pPr>
            <a:r>
              <a:rPr lang="en-GB" sz="1100" dirty="0"/>
              <a:t>continued failure to complete work based assessments</a:t>
            </a:r>
          </a:p>
          <a:p>
            <a:pPr marL="285750" lvl="0" indent="-285750">
              <a:buFont typeface="Arial" panose="020B0604020202020204" pitchFamily="34" charset="0"/>
              <a:buChar char="•"/>
            </a:pPr>
            <a:r>
              <a:rPr lang="en-GB" sz="1100" dirty="0"/>
              <a:t>problems with generic skills such as team working or professionalism</a:t>
            </a:r>
          </a:p>
          <a:p>
            <a:pPr marL="285750" lvl="0" indent="-285750">
              <a:buFont typeface="Arial" panose="020B0604020202020204" pitchFamily="34" charset="0"/>
              <a:buChar char="•"/>
            </a:pPr>
            <a:r>
              <a:rPr lang="en-GB" sz="1100" dirty="0"/>
              <a:t>health/disability matters requiring specialist help</a:t>
            </a:r>
          </a:p>
          <a:p>
            <a:pPr marL="285750" lvl="0" indent="-285750">
              <a:buFont typeface="Arial" panose="020B0604020202020204" pitchFamily="34" charset="0"/>
              <a:buChar char="•"/>
            </a:pPr>
            <a:r>
              <a:rPr lang="en-GB" sz="1100" dirty="0"/>
              <a:t>repeatedly arriving late or low attendance</a:t>
            </a:r>
          </a:p>
          <a:p>
            <a:pPr marL="285750" lvl="0" indent="-285750">
              <a:buFont typeface="Arial" panose="020B0604020202020204" pitchFamily="34" charset="0"/>
              <a:buChar char="•"/>
            </a:pPr>
            <a:r>
              <a:rPr lang="en-GB" sz="1100" dirty="0"/>
              <a:t>repeated delay in acquiring areas of professional competence</a:t>
            </a:r>
          </a:p>
        </p:txBody>
      </p:sp>
      <p:sp>
        <p:nvSpPr>
          <p:cNvPr id="10" name="TextBox 9">
            <a:extLst>
              <a:ext uri="{FF2B5EF4-FFF2-40B4-BE49-F238E27FC236}">
                <a16:creationId xmlns:a16="http://schemas.microsoft.com/office/drawing/2014/main" xmlns="" id="{7A03A9BF-E706-4ABE-93BD-E3F81C5D179E}"/>
              </a:ext>
            </a:extLst>
          </p:cNvPr>
          <p:cNvSpPr txBox="1"/>
          <p:nvPr/>
        </p:nvSpPr>
        <p:spPr>
          <a:xfrm>
            <a:off x="3922453" y="1087326"/>
            <a:ext cx="4841537" cy="1615827"/>
          </a:xfrm>
          <a:prstGeom prst="rect">
            <a:avLst/>
          </a:prstGeom>
          <a:noFill/>
        </p:spPr>
        <p:txBody>
          <a:bodyPr wrap="square" rtlCol="0">
            <a:spAutoFit/>
          </a:bodyPr>
          <a:lstStyle/>
          <a:p>
            <a:pPr marL="285750" lvl="0" indent="-285750">
              <a:buFont typeface="Arial" panose="020B0604020202020204" pitchFamily="34" charset="0"/>
              <a:buChar char="•"/>
            </a:pPr>
            <a:r>
              <a:rPr lang="en-GB" sz="1100" dirty="0"/>
              <a:t>involvement in serious untoward incident(s)</a:t>
            </a:r>
          </a:p>
          <a:p>
            <a:pPr marL="285750" lvl="0" indent="-285750">
              <a:buFont typeface="Arial" panose="020B0604020202020204" pitchFamily="34" charset="0"/>
              <a:buChar char="•"/>
            </a:pPr>
            <a:r>
              <a:rPr lang="en-GB" sz="1100" dirty="0"/>
              <a:t>repeated complaints from patients, relatives or healthcare professionals</a:t>
            </a:r>
          </a:p>
          <a:p>
            <a:pPr marL="285750" lvl="0" indent="-285750">
              <a:buFont typeface="Arial" panose="020B0604020202020204" pitchFamily="34" charset="0"/>
              <a:buChar char="•"/>
            </a:pPr>
            <a:r>
              <a:rPr lang="en-GB" sz="1100" dirty="0"/>
              <a:t>serious disciplinary issues </a:t>
            </a:r>
          </a:p>
          <a:p>
            <a:pPr marL="285750" lvl="0" indent="-285750">
              <a:buFont typeface="Arial" panose="020B0604020202020204" pitchFamily="34" charset="0"/>
              <a:buChar char="•"/>
            </a:pPr>
            <a:r>
              <a:rPr lang="en-GB" sz="1100" dirty="0"/>
              <a:t>poor performance in the workplace, clinically, managerially or inter-personally.</a:t>
            </a:r>
          </a:p>
          <a:p>
            <a:pPr marL="285750" lvl="0" indent="-285750">
              <a:buFont typeface="Arial" panose="020B0604020202020204" pitchFamily="34" charset="0"/>
              <a:buChar char="•"/>
            </a:pPr>
            <a:r>
              <a:rPr lang="en-GB" sz="1100" dirty="0"/>
              <a:t>failure to engage in educational process</a:t>
            </a:r>
          </a:p>
          <a:p>
            <a:pPr marL="285750" lvl="0" indent="-285750">
              <a:buFont typeface="Arial" panose="020B0604020202020204" pitchFamily="34" charset="0"/>
              <a:buChar char="•"/>
            </a:pPr>
            <a:r>
              <a:rPr lang="en-GB" sz="1100" dirty="0"/>
              <a:t>erratic behaviour or issues around bullying or harassment</a:t>
            </a:r>
          </a:p>
          <a:p>
            <a:pPr marL="285750" lvl="0" indent="-285750">
              <a:buFont typeface="Arial" panose="020B0604020202020204" pitchFamily="34" charset="0"/>
              <a:buChar char="•"/>
            </a:pPr>
            <a:r>
              <a:rPr lang="en-GB" sz="1100" dirty="0"/>
              <a:t>adverse progress review outcomes (e.g. ARCP outcome 3)</a:t>
            </a:r>
          </a:p>
        </p:txBody>
      </p:sp>
      <p:sp>
        <p:nvSpPr>
          <p:cNvPr id="11" name="Right Arrow 6">
            <a:extLst>
              <a:ext uri="{FF2B5EF4-FFF2-40B4-BE49-F238E27FC236}">
                <a16:creationId xmlns:a16="http://schemas.microsoft.com/office/drawing/2014/main" xmlns="" id="{B71A7B9B-1F5B-4F58-BDDE-108DA8BD7700}"/>
              </a:ext>
            </a:extLst>
          </p:cNvPr>
          <p:cNvSpPr/>
          <p:nvPr/>
        </p:nvSpPr>
        <p:spPr>
          <a:xfrm rot="17862098">
            <a:off x="-1204472" y="3025788"/>
            <a:ext cx="5269922" cy="736270"/>
          </a:xfrm>
          <a:prstGeom prst="rightArrow">
            <a:avLst/>
          </a:prstGeom>
          <a:solidFill>
            <a:srgbClr val="003893"/>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0"/>
              </a:spcAft>
            </a:pPr>
            <a:endParaRPr lang="en-GB" spc="10" dirty="0"/>
          </a:p>
          <a:p>
            <a:pPr algn="ctr">
              <a:lnSpc>
                <a:spcPct val="115000"/>
              </a:lnSpc>
              <a:spcAft>
                <a:spcPts val="0"/>
              </a:spcAft>
            </a:pPr>
            <a:r>
              <a:rPr lang="en-GB" sz="2000" spc="10" dirty="0"/>
              <a:t>Repeated Incidents/Inability to resolve</a:t>
            </a:r>
          </a:p>
          <a:p>
            <a:pPr algn="ctr"/>
            <a:endParaRPr lang="en-GB" dirty="0"/>
          </a:p>
        </p:txBody>
      </p:sp>
      <p:sp>
        <p:nvSpPr>
          <p:cNvPr id="5" name="TextBox 4">
            <a:extLst>
              <a:ext uri="{FF2B5EF4-FFF2-40B4-BE49-F238E27FC236}">
                <a16:creationId xmlns:a16="http://schemas.microsoft.com/office/drawing/2014/main" xmlns="" id="{4EFF5BEB-FA5C-40A2-9CFF-5D7E3728DA04}"/>
              </a:ext>
            </a:extLst>
          </p:cNvPr>
          <p:cNvSpPr txBox="1"/>
          <p:nvPr/>
        </p:nvSpPr>
        <p:spPr>
          <a:xfrm>
            <a:off x="42674" y="6309881"/>
            <a:ext cx="2878523" cy="261610"/>
          </a:xfrm>
          <a:prstGeom prst="rect">
            <a:avLst/>
          </a:prstGeom>
          <a:noFill/>
        </p:spPr>
        <p:txBody>
          <a:bodyPr wrap="square" rtlCol="0">
            <a:spAutoFit/>
          </a:bodyPr>
          <a:lstStyle/>
          <a:p>
            <a:r>
              <a:rPr lang="en-US" sz="1100" i="1" dirty="0" err="1"/>
              <a:t>TiD</a:t>
            </a:r>
            <a:r>
              <a:rPr lang="en-US" sz="1100" i="1" dirty="0"/>
              <a:t>=trainee in difficulty</a:t>
            </a:r>
            <a:endParaRPr lang="en-GB" sz="1100" i="1" dirty="0"/>
          </a:p>
        </p:txBody>
      </p:sp>
      <p:sp>
        <p:nvSpPr>
          <p:cNvPr id="12" name="TextBox 11">
            <a:extLst>
              <a:ext uri="{FF2B5EF4-FFF2-40B4-BE49-F238E27FC236}">
                <a16:creationId xmlns:a16="http://schemas.microsoft.com/office/drawing/2014/main" xmlns="" id="{8741C62E-543A-4535-A27C-2C3CC1F58028}"/>
              </a:ext>
            </a:extLst>
          </p:cNvPr>
          <p:cNvSpPr txBox="1"/>
          <p:nvPr/>
        </p:nvSpPr>
        <p:spPr>
          <a:xfrm>
            <a:off x="6089164" y="6422293"/>
            <a:ext cx="2878523" cy="261610"/>
          </a:xfrm>
          <a:prstGeom prst="rect">
            <a:avLst/>
          </a:prstGeom>
          <a:noFill/>
        </p:spPr>
        <p:txBody>
          <a:bodyPr wrap="square" rtlCol="0">
            <a:spAutoFit/>
          </a:bodyPr>
          <a:lstStyle/>
          <a:p>
            <a:pPr algn="r"/>
            <a:r>
              <a:rPr lang="en-US" sz="1100" i="1" dirty="0"/>
              <a:t>HEE EoE Professional Support Unit (2018)</a:t>
            </a:r>
            <a:endParaRPr lang="en-GB" sz="1100" i="1" dirty="0"/>
          </a:p>
        </p:txBody>
      </p:sp>
    </p:spTree>
    <p:extLst>
      <p:ext uri="{BB962C8B-B14F-4D97-AF65-F5344CB8AC3E}">
        <p14:creationId xmlns:p14="http://schemas.microsoft.com/office/powerpoint/2010/main" val="36577101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6" grpId="0"/>
      <p:bldP spid="9" grpId="0"/>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0E0510B-A3C6-42B2-A7BE-4ACFEA0F5E4D}"/>
              </a:ext>
            </a:extLst>
          </p:cNvPr>
          <p:cNvPicPr>
            <a:picLocks noChangeAspect="1"/>
          </p:cNvPicPr>
          <p:nvPr/>
        </p:nvPicPr>
        <p:blipFill>
          <a:blip r:embed="rId2"/>
          <a:stretch>
            <a:fillRect/>
          </a:stretch>
        </p:blipFill>
        <p:spPr>
          <a:xfrm>
            <a:off x="457200" y="1685924"/>
            <a:ext cx="2619375" cy="1743075"/>
          </a:xfrm>
          <a:prstGeom prst="rect">
            <a:avLst/>
          </a:prstGeom>
        </p:spPr>
      </p:pic>
      <p:sp>
        <p:nvSpPr>
          <p:cNvPr id="2" name="Title 1">
            <a:extLst>
              <a:ext uri="{FF2B5EF4-FFF2-40B4-BE49-F238E27FC236}">
                <a16:creationId xmlns:a16="http://schemas.microsoft.com/office/drawing/2014/main" xmlns="" id="{A951346A-B072-4759-B0E3-17FE10546F39}"/>
              </a:ext>
            </a:extLst>
          </p:cNvPr>
          <p:cNvSpPr>
            <a:spLocks noGrp="1"/>
          </p:cNvSpPr>
          <p:nvPr>
            <p:ph type="ctrTitle"/>
          </p:nvPr>
        </p:nvSpPr>
        <p:spPr>
          <a:xfrm>
            <a:off x="457200" y="1177926"/>
            <a:ext cx="7772400" cy="249430"/>
          </a:xfrm>
        </p:spPr>
        <p:txBody>
          <a:bodyPr/>
          <a:lstStyle/>
          <a:p>
            <a:endParaRPr lang="en-GB" dirty="0"/>
          </a:p>
        </p:txBody>
      </p:sp>
      <p:pic>
        <p:nvPicPr>
          <p:cNvPr id="6" name="Picture 5">
            <a:extLst>
              <a:ext uri="{FF2B5EF4-FFF2-40B4-BE49-F238E27FC236}">
                <a16:creationId xmlns:a16="http://schemas.microsoft.com/office/drawing/2014/main" xmlns="" id="{A02F2D1A-15E2-44F3-8FDD-32D7701589CF}"/>
              </a:ext>
            </a:extLst>
          </p:cNvPr>
          <p:cNvPicPr>
            <a:picLocks noChangeAspect="1"/>
          </p:cNvPicPr>
          <p:nvPr/>
        </p:nvPicPr>
        <p:blipFill>
          <a:blip r:embed="rId3"/>
          <a:stretch>
            <a:fillRect/>
          </a:stretch>
        </p:blipFill>
        <p:spPr>
          <a:xfrm>
            <a:off x="6162675" y="3711498"/>
            <a:ext cx="2133600" cy="2133600"/>
          </a:xfrm>
          <a:prstGeom prst="rect">
            <a:avLst/>
          </a:prstGeom>
        </p:spPr>
      </p:pic>
      <p:sp>
        <p:nvSpPr>
          <p:cNvPr id="3" name="Text Placeholder 2">
            <a:extLst>
              <a:ext uri="{FF2B5EF4-FFF2-40B4-BE49-F238E27FC236}">
                <a16:creationId xmlns:a16="http://schemas.microsoft.com/office/drawing/2014/main" xmlns="" id="{519E392D-A94F-4301-9F2A-C31A0A78196F}"/>
              </a:ext>
            </a:extLst>
          </p:cNvPr>
          <p:cNvSpPr>
            <a:spLocks noGrp="1"/>
          </p:cNvSpPr>
          <p:nvPr>
            <p:ph type="body" sz="quarter" idx="13"/>
          </p:nvPr>
        </p:nvSpPr>
        <p:spPr>
          <a:xfrm flipV="1">
            <a:off x="2163337" y="5675586"/>
            <a:ext cx="6132938" cy="169512"/>
          </a:xfrm>
        </p:spPr>
        <p:txBody>
          <a:bodyPr/>
          <a:lstStyle/>
          <a:p>
            <a:endParaRPr lang="en-GB" dirty="0"/>
          </a:p>
        </p:txBody>
      </p:sp>
      <p:pic>
        <p:nvPicPr>
          <p:cNvPr id="5" name="Picture 4">
            <a:extLst>
              <a:ext uri="{FF2B5EF4-FFF2-40B4-BE49-F238E27FC236}">
                <a16:creationId xmlns:a16="http://schemas.microsoft.com/office/drawing/2014/main" xmlns="" id="{59FE45F9-48B6-40D4-AD20-FE07796570E8}"/>
              </a:ext>
            </a:extLst>
          </p:cNvPr>
          <p:cNvPicPr>
            <a:picLocks noChangeAspect="1"/>
          </p:cNvPicPr>
          <p:nvPr/>
        </p:nvPicPr>
        <p:blipFill>
          <a:blip r:embed="rId4"/>
          <a:stretch>
            <a:fillRect/>
          </a:stretch>
        </p:blipFill>
        <p:spPr>
          <a:xfrm>
            <a:off x="3324225" y="2609193"/>
            <a:ext cx="2362200" cy="1943100"/>
          </a:xfrm>
          <a:prstGeom prst="rect">
            <a:avLst/>
          </a:prstGeom>
        </p:spPr>
      </p:pic>
    </p:spTree>
    <p:extLst>
      <p:ext uri="{BB962C8B-B14F-4D97-AF65-F5344CB8AC3E}">
        <p14:creationId xmlns:p14="http://schemas.microsoft.com/office/powerpoint/2010/main" val="344622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Diagnose</a:t>
            </a:r>
          </a:p>
        </p:txBody>
      </p:sp>
      <p:sp>
        <p:nvSpPr>
          <p:cNvPr id="3" name="Text Placeholder 2"/>
          <p:cNvSpPr>
            <a:spLocks noGrp="1"/>
          </p:cNvSpPr>
          <p:nvPr>
            <p:ph type="body" sz="quarter" idx="13"/>
          </p:nvPr>
        </p:nvSpPr>
        <p:spPr>
          <a:xfrm>
            <a:off x="202474" y="2246921"/>
            <a:ext cx="8575766" cy="583995"/>
          </a:xfrm>
        </p:spPr>
        <p:txBody>
          <a:bodyPr/>
          <a:lstStyle/>
          <a:p>
            <a:pPr>
              <a:buNone/>
            </a:pPr>
            <a:r>
              <a:rPr lang="en-GB" sz="2800" i="1" dirty="0"/>
              <a:t>Poor performance is a symptom not a diagnosis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Diagnose</a:t>
            </a:r>
          </a:p>
        </p:txBody>
      </p:sp>
      <p:sp>
        <p:nvSpPr>
          <p:cNvPr id="4" name="TextBox 3"/>
          <p:cNvSpPr txBox="1"/>
          <p:nvPr/>
        </p:nvSpPr>
        <p:spPr>
          <a:xfrm>
            <a:off x="7052553" y="2529191"/>
            <a:ext cx="1643975" cy="2188488"/>
          </a:xfrm>
          <a:prstGeom prst="roundRect">
            <a:avLst>
              <a:gd name="adj" fmla="val 14892"/>
            </a:avLst>
          </a:prstGeom>
          <a:ln w="38100"/>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Symptoms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Knowledge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Skills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Attitudes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Diagnose</a:t>
            </a:r>
          </a:p>
        </p:txBody>
      </p:sp>
      <p:sp>
        <p:nvSpPr>
          <p:cNvPr id="4" name="TextBox 3"/>
          <p:cNvSpPr txBox="1"/>
          <p:nvPr/>
        </p:nvSpPr>
        <p:spPr>
          <a:xfrm>
            <a:off x="7052553" y="2529191"/>
            <a:ext cx="1643975" cy="2188488"/>
          </a:xfrm>
          <a:prstGeom prst="roundRect">
            <a:avLst>
              <a:gd name="adj" fmla="val 14892"/>
            </a:avLst>
          </a:prstGeom>
          <a:ln w="38100"/>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Symptoms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Knowledge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Skills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Attitudes</a:t>
            </a:r>
          </a:p>
        </p:txBody>
      </p:sp>
      <p:sp>
        <p:nvSpPr>
          <p:cNvPr id="5" name="TextBox 4"/>
          <p:cNvSpPr txBox="1"/>
          <p:nvPr/>
        </p:nvSpPr>
        <p:spPr>
          <a:xfrm>
            <a:off x="4202350" y="1857375"/>
            <a:ext cx="2039566" cy="3836194"/>
          </a:xfrm>
          <a:prstGeom prst="roundRect">
            <a:avLst>
              <a:gd name="adj" fmla="val 14892"/>
            </a:avLst>
          </a:prstGeom>
          <a:ln w="38100"/>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Trainee factors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Health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Life stresses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Sleep</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“Personality”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Cultural factors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Expectations</a:t>
            </a:r>
          </a:p>
        </p:txBody>
      </p:sp>
      <p:sp>
        <p:nvSpPr>
          <p:cNvPr id="6" name="Down Arrow 5"/>
          <p:cNvSpPr/>
          <p:nvPr/>
        </p:nvSpPr>
        <p:spPr>
          <a:xfrm rot="16200000">
            <a:off x="6438673" y="2714455"/>
            <a:ext cx="509080" cy="64202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Diagnose</a:t>
            </a:r>
          </a:p>
        </p:txBody>
      </p:sp>
      <p:sp>
        <p:nvSpPr>
          <p:cNvPr id="4" name="TextBox 3"/>
          <p:cNvSpPr txBox="1"/>
          <p:nvPr/>
        </p:nvSpPr>
        <p:spPr>
          <a:xfrm>
            <a:off x="7052553" y="2529191"/>
            <a:ext cx="1643975" cy="2188488"/>
          </a:xfrm>
          <a:prstGeom prst="roundRect">
            <a:avLst>
              <a:gd name="adj" fmla="val 14892"/>
            </a:avLst>
          </a:prstGeom>
          <a:ln w="38100"/>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Symptoms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Knowledge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Skills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Attitudes</a:t>
            </a:r>
          </a:p>
        </p:txBody>
      </p:sp>
      <p:sp>
        <p:nvSpPr>
          <p:cNvPr id="5" name="TextBox 4"/>
          <p:cNvSpPr txBox="1"/>
          <p:nvPr/>
        </p:nvSpPr>
        <p:spPr>
          <a:xfrm>
            <a:off x="4202350" y="1857375"/>
            <a:ext cx="2039566" cy="3836194"/>
          </a:xfrm>
          <a:prstGeom prst="roundRect">
            <a:avLst>
              <a:gd name="adj" fmla="val 14892"/>
            </a:avLst>
          </a:prstGeom>
          <a:ln w="38100"/>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Trainee factors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Health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Life stresses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Sleep</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“Personality”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Cultural factors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Expectations</a:t>
            </a:r>
          </a:p>
        </p:txBody>
      </p:sp>
      <p:sp>
        <p:nvSpPr>
          <p:cNvPr id="6" name="Down Arrow 5"/>
          <p:cNvSpPr/>
          <p:nvPr/>
        </p:nvSpPr>
        <p:spPr>
          <a:xfrm rot="16200000">
            <a:off x="6438673" y="2714455"/>
            <a:ext cx="509080" cy="64202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p:cNvSpPr txBox="1"/>
          <p:nvPr/>
        </p:nvSpPr>
        <p:spPr>
          <a:xfrm>
            <a:off x="2039567" y="2120630"/>
            <a:ext cx="2039566" cy="3291126"/>
          </a:xfrm>
          <a:prstGeom prst="roundRect">
            <a:avLst>
              <a:gd name="adj" fmla="val 14892"/>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Environment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Workload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Rotas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Lack of feedback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Wrong level of expertise</a:t>
            </a:r>
          </a:p>
        </p:txBody>
      </p:sp>
      <p:sp>
        <p:nvSpPr>
          <p:cNvPr id="8" name="Down Arrow 7"/>
          <p:cNvSpPr/>
          <p:nvPr/>
        </p:nvSpPr>
        <p:spPr>
          <a:xfrm rot="16200000">
            <a:off x="6438673" y="3375935"/>
            <a:ext cx="509080" cy="642025"/>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933" y="838201"/>
            <a:ext cx="2452990" cy="679449"/>
          </a:xfrm>
        </p:spPr>
        <p:txBody>
          <a:bodyPr/>
          <a:lstStyle/>
          <a:p>
            <a:r>
              <a:rPr lang="en-GB" dirty="0"/>
              <a:t>Diagnose</a:t>
            </a:r>
          </a:p>
        </p:txBody>
      </p:sp>
      <p:sp>
        <p:nvSpPr>
          <p:cNvPr id="4" name="TextBox 3"/>
          <p:cNvSpPr txBox="1"/>
          <p:nvPr/>
        </p:nvSpPr>
        <p:spPr>
          <a:xfrm>
            <a:off x="7052553" y="2529191"/>
            <a:ext cx="1643975" cy="2188488"/>
          </a:xfrm>
          <a:prstGeom prst="roundRect">
            <a:avLst>
              <a:gd name="adj" fmla="val 14892"/>
            </a:avLst>
          </a:prstGeom>
          <a:ln w="38100"/>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Symptoms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Knowledge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Skills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Attitudes</a:t>
            </a:r>
          </a:p>
        </p:txBody>
      </p:sp>
      <p:sp>
        <p:nvSpPr>
          <p:cNvPr id="5" name="TextBox 4"/>
          <p:cNvSpPr txBox="1"/>
          <p:nvPr/>
        </p:nvSpPr>
        <p:spPr>
          <a:xfrm>
            <a:off x="4202350" y="1857375"/>
            <a:ext cx="2039566" cy="3836194"/>
          </a:xfrm>
          <a:prstGeom prst="roundRect">
            <a:avLst>
              <a:gd name="adj" fmla="val 14892"/>
            </a:avLst>
          </a:prstGeom>
          <a:ln w="38100"/>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Trainee factors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Health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Life stresses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Sleep</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“Personality”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Cultural factors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Expectations</a:t>
            </a:r>
          </a:p>
        </p:txBody>
      </p:sp>
      <p:sp>
        <p:nvSpPr>
          <p:cNvPr id="6" name="Down Arrow 5"/>
          <p:cNvSpPr/>
          <p:nvPr/>
        </p:nvSpPr>
        <p:spPr>
          <a:xfrm rot="16200000">
            <a:off x="6438673" y="2714455"/>
            <a:ext cx="509080" cy="64202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p:cNvSpPr txBox="1"/>
          <p:nvPr/>
        </p:nvSpPr>
        <p:spPr>
          <a:xfrm>
            <a:off x="2039567" y="2120630"/>
            <a:ext cx="2039566" cy="3291126"/>
          </a:xfrm>
          <a:prstGeom prst="roundRect">
            <a:avLst>
              <a:gd name="adj" fmla="val 14892"/>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Environment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Workload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Rotas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Lack of feedback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Wrong level of expertise</a:t>
            </a:r>
          </a:p>
        </p:txBody>
      </p:sp>
      <p:sp>
        <p:nvSpPr>
          <p:cNvPr id="8" name="Down Arrow 7"/>
          <p:cNvSpPr/>
          <p:nvPr/>
        </p:nvSpPr>
        <p:spPr>
          <a:xfrm rot="16200000">
            <a:off x="6438673" y="3375935"/>
            <a:ext cx="509080" cy="642025"/>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p:cNvSpPr txBox="1"/>
          <p:nvPr/>
        </p:nvSpPr>
        <p:spPr>
          <a:xfrm>
            <a:off x="165370" y="2780927"/>
            <a:ext cx="1734767" cy="2188488"/>
          </a:xfrm>
          <a:prstGeom prst="roundRect">
            <a:avLst>
              <a:gd name="adj" fmla="val 15510"/>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Trainer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Bullying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Disorganised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Burnt-out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Absent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Down Arrow 9"/>
          <p:cNvSpPr/>
          <p:nvPr/>
        </p:nvSpPr>
        <p:spPr>
          <a:xfrm rot="16200000">
            <a:off x="6438673" y="4037415"/>
            <a:ext cx="509080" cy="64202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do you make the diagnosis?</a:t>
            </a:r>
          </a:p>
        </p:txBody>
      </p:sp>
      <p:sp>
        <p:nvSpPr>
          <p:cNvPr id="3" name="Text Placeholder 2"/>
          <p:cNvSpPr>
            <a:spLocks noGrp="1"/>
          </p:cNvSpPr>
          <p:nvPr>
            <p:ph type="body" sz="quarter" idx="13"/>
          </p:nvPr>
        </p:nvSpPr>
        <p:spPr/>
        <p:txBody>
          <a:bodyPr/>
          <a:lstStyle/>
          <a:p>
            <a:pPr marL="457200" indent="-457200">
              <a:buNone/>
            </a:pPr>
            <a:r>
              <a:rPr lang="en-GB" sz="2800" b="1" dirty="0"/>
              <a:t>					...you need information</a:t>
            </a:r>
          </a:p>
          <a:p>
            <a:pPr marL="457200" indent="-457200">
              <a:buNone/>
            </a:pPr>
            <a:endParaRPr lang="en-GB" dirty="0"/>
          </a:p>
          <a:p>
            <a:pPr marL="457200" indent="-457200">
              <a:buNone/>
            </a:pPr>
            <a:r>
              <a:rPr lang="en-GB" sz="2800" dirty="0"/>
              <a:t>For </a:t>
            </a:r>
            <a:r>
              <a:rPr lang="en-GB" sz="2800" b="1" dirty="0"/>
              <a:t>symptoms</a:t>
            </a:r>
            <a:r>
              <a:rPr lang="en-GB" sz="2800" dirty="0"/>
              <a:t>:</a:t>
            </a:r>
          </a:p>
          <a:p>
            <a:pPr marL="457200" indent="-457200">
              <a:buNone/>
            </a:pPr>
            <a:r>
              <a:rPr lang="en-GB" sz="2800" dirty="0"/>
              <a:t>	Usually from observation</a:t>
            </a:r>
          </a:p>
          <a:p>
            <a:pPr marL="457200" indent="-457200">
              <a:buNone/>
            </a:pPr>
            <a:r>
              <a:rPr lang="en-GB" sz="2800" dirty="0"/>
              <a:t>	Significant Incidents</a:t>
            </a:r>
          </a:p>
          <a:p>
            <a:pPr marL="457200" indent="-457200">
              <a:buNone/>
            </a:pPr>
            <a:r>
              <a:rPr lang="en-GB" sz="2800" dirty="0"/>
              <a:t>	Documented reports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do you make the diagnosis?</a:t>
            </a:r>
          </a:p>
        </p:txBody>
      </p:sp>
      <p:sp>
        <p:nvSpPr>
          <p:cNvPr id="3" name="Text Placeholder 2"/>
          <p:cNvSpPr>
            <a:spLocks noGrp="1"/>
          </p:cNvSpPr>
          <p:nvPr>
            <p:ph type="body" sz="quarter" idx="13"/>
          </p:nvPr>
        </p:nvSpPr>
        <p:spPr/>
        <p:txBody>
          <a:bodyPr/>
          <a:lstStyle/>
          <a:p>
            <a:pPr marL="457200" indent="-457200">
              <a:buNone/>
            </a:pPr>
            <a:r>
              <a:rPr lang="en-GB" sz="2800" b="1" dirty="0"/>
              <a:t>					...you need information</a:t>
            </a:r>
          </a:p>
          <a:p>
            <a:pPr marL="457200" indent="-457200">
              <a:buNone/>
            </a:pPr>
            <a:endParaRPr lang="en-GB" dirty="0"/>
          </a:p>
          <a:p>
            <a:pPr marL="457200" indent="-457200">
              <a:buNone/>
            </a:pPr>
            <a:r>
              <a:rPr lang="en-GB" sz="2800" dirty="0"/>
              <a:t>For </a:t>
            </a:r>
            <a:r>
              <a:rPr lang="en-GB" sz="2800" b="1" dirty="0"/>
              <a:t>causes</a:t>
            </a:r>
            <a:r>
              <a:rPr lang="en-GB" sz="2800" dirty="0"/>
              <a:t>:</a:t>
            </a:r>
          </a:p>
          <a:p>
            <a:pPr marL="457200" indent="-457200">
              <a:buNone/>
            </a:pPr>
            <a:r>
              <a:rPr lang="en-GB" sz="2800" dirty="0"/>
              <a:t>	Talk to the trainee</a:t>
            </a:r>
          </a:p>
          <a:p>
            <a:pPr marL="457200" indent="-457200">
              <a:buNone/>
            </a:pPr>
            <a:r>
              <a:rPr lang="en-GB" sz="2800" dirty="0"/>
              <a:t>	Talk to the supervisors</a:t>
            </a:r>
          </a:p>
          <a:p>
            <a:pPr marL="457200" indent="-457200">
              <a:buNone/>
            </a:pPr>
            <a:r>
              <a:rPr lang="en-GB" sz="2800" dirty="0"/>
              <a:t>	May need more specialist help</a:t>
            </a:r>
          </a:p>
          <a:p>
            <a:pPr marL="457200" indent="-457200">
              <a:buNone/>
            </a:pPr>
            <a:r>
              <a:rPr lang="en-GB" sz="2800" dirty="0"/>
              <a:t>			</a:t>
            </a:r>
            <a:r>
              <a:rPr lang="en-GB" sz="2800" dirty="0" err="1"/>
              <a:t>eg</a:t>
            </a:r>
            <a:r>
              <a:rPr lang="en-GB" sz="2800" dirty="0"/>
              <a:t> </a:t>
            </a:r>
            <a:r>
              <a:rPr lang="en-GB" sz="2800" dirty="0" err="1"/>
              <a:t>Occ</a:t>
            </a:r>
            <a:r>
              <a:rPr lang="en-GB" sz="2800" dirty="0"/>
              <a:t> Health</a:t>
            </a:r>
          </a:p>
          <a:p>
            <a:pPr marL="457200" indent="-457200">
              <a:buNone/>
            </a:pPr>
            <a:r>
              <a:rPr lang="en-GB" sz="2800" dirty="0"/>
              <a:t>				Assessments </a:t>
            </a:r>
            <a:r>
              <a:rPr lang="en-GB" sz="2800" dirty="0" err="1"/>
              <a:t>eg</a:t>
            </a:r>
            <a:r>
              <a:rPr lang="en-GB" sz="2800" dirty="0"/>
              <a:t> for dyslexia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roads to success.png">
            <a:extLst>
              <a:ext uri="{FF2B5EF4-FFF2-40B4-BE49-F238E27FC236}">
                <a16:creationId xmlns:a16="http://schemas.microsoft.com/office/drawing/2014/main" xmlns="" id="{2F655BB4-CEF9-4F37-B8C6-D7BC16B7CA83}"/>
              </a:ext>
            </a:extLst>
          </p:cNvPr>
          <p:cNvPicPr>
            <a:picLocks noChangeAspect="1"/>
          </p:cNvPicPr>
          <p:nvPr/>
        </p:nvPicPr>
        <p:blipFill rotWithShape="1">
          <a:blip r:embed="rId2">
            <a:extLst>
              <a:ext uri="{28A0092B-C50C-407E-A947-70E740481C1C}">
                <a14:useLocalDpi xmlns:a14="http://schemas.microsoft.com/office/drawing/2010/main" val="0"/>
              </a:ext>
            </a:extLst>
          </a:blip>
          <a:srcRect l="-1322" t="10274" r="-541" b="10732"/>
          <a:stretch/>
        </p:blipFill>
        <p:spPr>
          <a:xfrm>
            <a:off x="2200274" y="1086427"/>
            <a:ext cx="4872038" cy="5037686"/>
          </a:xfrm>
          <a:prstGeom prst="rect">
            <a:avLst/>
          </a:prstGeom>
        </p:spPr>
      </p:pic>
      <p:sp>
        <p:nvSpPr>
          <p:cNvPr id="9" name="Rectangle: Rounded Corners 8">
            <a:extLst>
              <a:ext uri="{FF2B5EF4-FFF2-40B4-BE49-F238E27FC236}">
                <a16:creationId xmlns:a16="http://schemas.microsoft.com/office/drawing/2014/main" xmlns="" id="{C263C032-01FB-417A-ABA5-B7D12B6547A3}"/>
              </a:ext>
            </a:extLst>
          </p:cNvPr>
          <p:cNvSpPr/>
          <p:nvPr/>
        </p:nvSpPr>
        <p:spPr>
          <a:xfrm>
            <a:off x="4636293" y="1147819"/>
            <a:ext cx="2378870" cy="497629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6667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complicated bits...</a:t>
            </a:r>
          </a:p>
        </p:txBody>
      </p:sp>
      <p:sp>
        <p:nvSpPr>
          <p:cNvPr id="3" name="Text Placeholder 2"/>
          <p:cNvSpPr>
            <a:spLocks noGrp="1"/>
          </p:cNvSpPr>
          <p:nvPr>
            <p:ph type="body" sz="quarter" idx="13"/>
          </p:nvPr>
        </p:nvSpPr>
        <p:spPr>
          <a:xfrm>
            <a:off x="457200" y="1954924"/>
            <a:ext cx="7839075" cy="2772719"/>
          </a:xfrm>
        </p:spPr>
        <p:txBody>
          <a:bodyPr/>
          <a:lstStyle/>
          <a:p>
            <a:r>
              <a:rPr lang="en-GB" sz="2800" dirty="0"/>
              <a:t>Human Resources &amp; Employment Law</a:t>
            </a:r>
          </a:p>
          <a:p>
            <a:r>
              <a:rPr lang="en-GB" sz="2800" dirty="0"/>
              <a:t>Discrimination / Equality considerations</a:t>
            </a:r>
          </a:p>
          <a:p>
            <a:r>
              <a:rPr lang="en-GB" sz="2800" dirty="0"/>
              <a:t>Health and Safety</a:t>
            </a:r>
          </a:p>
          <a:p>
            <a:r>
              <a:rPr lang="en-GB" sz="2800" dirty="0"/>
              <a:t>Litigation and Tribunals</a:t>
            </a:r>
          </a:p>
          <a:p>
            <a:r>
              <a:rPr lang="en-GB" sz="2800" dirty="0"/>
              <a:t>Confidentiality</a:t>
            </a:r>
          </a:p>
          <a:p>
            <a:r>
              <a:rPr lang="en-GB" sz="2800" dirty="0"/>
              <a:t>Bullying / Harassment issues</a:t>
            </a:r>
            <a:endParaRPr lang="en-GB" dirty="0"/>
          </a:p>
        </p:txBody>
      </p:sp>
      <p:sp>
        <p:nvSpPr>
          <p:cNvPr id="4" name="Title 1"/>
          <p:cNvSpPr txBox="1">
            <a:spLocks/>
          </p:cNvSpPr>
          <p:nvPr/>
        </p:nvSpPr>
        <p:spPr>
          <a:xfrm>
            <a:off x="950067" y="5097294"/>
            <a:ext cx="7772400" cy="679449"/>
          </a:xfrm>
          <a:prstGeom prst="rect">
            <a:avLst/>
          </a:prstGeom>
        </p:spPr>
        <p:txBody>
          <a:bodyPr/>
          <a:lstStyle/>
          <a:p>
            <a:pPr marL="457200" marR="0" lvl="0" indent="-457200" algn="r" defTabSz="4572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kumimoji="0" lang="en-GB" sz="3200" b="1" i="0" u="none" strike="noStrike" kern="1200" cap="none" spc="0" normalizeH="0" baseline="0" noProof="0" dirty="0">
                <a:ln>
                  <a:noFill/>
                </a:ln>
                <a:solidFill>
                  <a:srgbClr val="A00054"/>
                </a:solidFill>
                <a:effectLst/>
                <a:uLnTx/>
                <a:uFillTx/>
                <a:latin typeface="Arial"/>
                <a:ea typeface="+mn-ea"/>
                <a:cs typeface="+mn-cs"/>
              </a:rPr>
              <a:t>Talk to HR &amp; Deanery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39106" y="972488"/>
            <a:ext cx="6605079" cy="613011"/>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A00054"/>
                </a:solidFill>
                <a:effectLst/>
                <a:uLnTx/>
                <a:uFillTx/>
                <a:latin typeface="Arial"/>
                <a:ea typeface="+mn-ea"/>
                <a:cs typeface="+mn-cs"/>
              </a:rPr>
              <a:t>What is an ideal intervention?</a:t>
            </a:r>
            <a:endParaRPr kumimoji="0" lang="en-GB" sz="1600" b="1" i="0" u="none" strike="noStrike" kern="1200" cap="none" spc="0" normalizeH="0" baseline="0" noProof="0" dirty="0">
              <a:ln>
                <a:noFill/>
              </a:ln>
              <a:solidFill>
                <a:srgbClr val="A00054"/>
              </a:solidFill>
              <a:effectLst/>
              <a:uLnTx/>
              <a:uFillTx/>
              <a:latin typeface="Arial"/>
              <a:ea typeface="+mn-ea"/>
              <a:cs typeface="+mn-cs"/>
            </a:endParaRPr>
          </a:p>
        </p:txBody>
      </p:sp>
      <p:sp>
        <p:nvSpPr>
          <p:cNvPr id="5" name="Rectangle 3"/>
          <p:cNvSpPr>
            <a:spLocks noChangeArrowheads="1"/>
          </p:cNvSpPr>
          <p:nvPr/>
        </p:nvSpPr>
        <p:spPr bwMode="auto">
          <a:xfrm>
            <a:off x="73298" y="1585499"/>
            <a:ext cx="8672285" cy="3532591"/>
          </a:xfrm>
          <a:prstGeom prst="rect">
            <a:avLst/>
          </a:prstGeom>
          <a:noFill/>
          <a:ln w="9525">
            <a:noFill/>
            <a:miter lim="800000"/>
            <a:headEnd/>
            <a:tailEnd/>
          </a:ln>
        </p:spPr>
        <p:txBody>
          <a:bodyPr/>
          <a:lstStyle/>
          <a:p>
            <a:pPr marL="365125" marR="0" lvl="0" indent="-365125" algn="l" defTabSz="457200" rtl="0" eaLnBrk="1" fontAlgn="auto" latinLnBrk="0" hangingPunct="1">
              <a:lnSpc>
                <a:spcPct val="150000"/>
              </a:lnSpc>
              <a:spcBef>
                <a:spcPts val="700"/>
              </a:spcBef>
              <a:spcAft>
                <a:spcPts val="0"/>
              </a:spcAft>
              <a:buClrTx/>
              <a:buSzTx/>
              <a:buFontTx/>
              <a:buChar char="•"/>
              <a:tabLst/>
              <a:defRPr/>
            </a:pPr>
            <a:r>
              <a:rPr kumimoji="0" lang="en-GB" sz="2400" b="1" i="0" u="none" strike="noStrike" kern="1200" cap="none" spc="0" normalizeH="0" baseline="0" noProof="0" dirty="0">
                <a:ln>
                  <a:noFill/>
                </a:ln>
                <a:solidFill>
                  <a:srgbClr val="00213A"/>
                </a:solidFill>
                <a:effectLst/>
                <a:uLnTx/>
                <a:uFillTx/>
                <a:latin typeface="Verdana" pitchFamily="34" charset="0"/>
                <a:ea typeface="+mn-ea"/>
                <a:cs typeface="+mn-cs"/>
              </a:rPr>
              <a:t>Appropriate: </a:t>
            </a:r>
            <a:r>
              <a:rPr kumimoji="0" lang="en-GB" sz="2400" b="0" i="0" u="none" strike="noStrike" kern="1200" cap="none" spc="0" normalizeH="0" baseline="0" noProof="0" dirty="0">
                <a:ln>
                  <a:noFill/>
                </a:ln>
                <a:solidFill>
                  <a:srgbClr val="00213A"/>
                </a:solidFill>
                <a:effectLst/>
                <a:uLnTx/>
                <a:uFillTx/>
                <a:latin typeface="Verdana" pitchFamily="34" charset="0"/>
                <a:ea typeface="+mn-ea"/>
                <a:cs typeface="+mn-cs"/>
              </a:rPr>
              <a:t>addresses the problem</a:t>
            </a:r>
          </a:p>
          <a:p>
            <a:pPr marL="365125" marR="0" lvl="0" indent="-365125" algn="l" defTabSz="457200" rtl="0" eaLnBrk="1" fontAlgn="auto" latinLnBrk="0" hangingPunct="1">
              <a:lnSpc>
                <a:spcPct val="150000"/>
              </a:lnSpc>
              <a:spcBef>
                <a:spcPts val="700"/>
              </a:spcBef>
              <a:spcAft>
                <a:spcPts val="0"/>
              </a:spcAft>
              <a:buClrTx/>
              <a:buSzTx/>
              <a:buFontTx/>
              <a:buChar char="•"/>
              <a:tabLst/>
              <a:defRPr/>
            </a:pPr>
            <a:r>
              <a:rPr kumimoji="0" lang="en-GB" sz="2400" b="1" i="0" u="none" strike="noStrike" kern="1200" cap="none" spc="0" normalizeH="0" baseline="0" noProof="0" dirty="0">
                <a:ln>
                  <a:noFill/>
                </a:ln>
                <a:solidFill>
                  <a:srgbClr val="00213A"/>
                </a:solidFill>
                <a:effectLst/>
                <a:uLnTx/>
                <a:uFillTx/>
                <a:latin typeface="Verdana" pitchFamily="34" charset="0"/>
                <a:ea typeface="+mn-ea"/>
                <a:cs typeface="+mn-cs"/>
              </a:rPr>
              <a:t>Focused:</a:t>
            </a:r>
            <a:r>
              <a:rPr kumimoji="0" lang="en-GB" sz="2400" b="0" i="0" u="none" strike="noStrike" kern="1200" cap="none" spc="0" normalizeH="0" baseline="0" noProof="0" dirty="0">
                <a:ln>
                  <a:noFill/>
                </a:ln>
                <a:solidFill>
                  <a:srgbClr val="00213A"/>
                </a:solidFill>
                <a:effectLst/>
                <a:uLnTx/>
                <a:uFillTx/>
                <a:latin typeface="Verdana" pitchFamily="34" charset="0"/>
                <a:ea typeface="+mn-ea"/>
                <a:cs typeface="+mn-cs"/>
              </a:rPr>
              <a:t> suits the individual</a:t>
            </a:r>
          </a:p>
          <a:p>
            <a:pPr marL="365125" marR="0" lvl="0" indent="-365125" algn="l" defTabSz="457200" rtl="0" eaLnBrk="1" fontAlgn="auto" latinLnBrk="0" hangingPunct="1">
              <a:lnSpc>
                <a:spcPct val="150000"/>
              </a:lnSpc>
              <a:spcBef>
                <a:spcPts val="700"/>
              </a:spcBef>
              <a:spcAft>
                <a:spcPts val="0"/>
              </a:spcAft>
              <a:buClrTx/>
              <a:buSzTx/>
              <a:buFontTx/>
              <a:buChar char="•"/>
              <a:tabLst/>
              <a:defRPr/>
            </a:pPr>
            <a:r>
              <a:rPr kumimoji="0" lang="en-GB" sz="2400" b="1" i="0" u="none" strike="noStrike" kern="1200" cap="none" spc="0" normalizeH="0" baseline="0" noProof="0" dirty="0">
                <a:ln>
                  <a:noFill/>
                </a:ln>
                <a:solidFill>
                  <a:srgbClr val="00213A"/>
                </a:solidFill>
                <a:effectLst/>
                <a:uLnTx/>
                <a:uFillTx/>
                <a:latin typeface="Verdana" pitchFamily="34" charset="0"/>
                <a:ea typeface="+mn-ea"/>
                <a:cs typeface="+mn-cs"/>
              </a:rPr>
              <a:t>Effective: </a:t>
            </a:r>
            <a:r>
              <a:rPr kumimoji="0" lang="en-GB" sz="2400" b="0" i="0" u="none" strike="noStrike" kern="1200" cap="none" spc="0" normalizeH="0" baseline="0" noProof="0" dirty="0">
                <a:ln>
                  <a:noFill/>
                </a:ln>
                <a:solidFill>
                  <a:srgbClr val="00213A"/>
                </a:solidFill>
                <a:effectLst/>
                <a:uLnTx/>
                <a:uFillTx/>
                <a:latin typeface="Verdana" pitchFamily="34" charset="0"/>
                <a:ea typeface="+mn-ea"/>
                <a:cs typeface="+mn-cs"/>
              </a:rPr>
              <a:t>results in genuine, long lasting change</a:t>
            </a:r>
          </a:p>
          <a:p>
            <a:pPr marL="365125" marR="0" lvl="0" indent="-365125" algn="l" defTabSz="457200" rtl="0" eaLnBrk="1" fontAlgn="auto" latinLnBrk="0" hangingPunct="1">
              <a:lnSpc>
                <a:spcPct val="150000"/>
              </a:lnSpc>
              <a:spcBef>
                <a:spcPts val="700"/>
              </a:spcBef>
              <a:spcAft>
                <a:spcPts val="0"/>
              </a:spcAft>
              <a:buClrTx/>
              <a:buSzTx/>
              <a:buFontTx/>
              <a:buChar char="•"/>
              <a:tabLst/>
              <a:defRPr/>
            </a:pPr>
            <a:r>
              <a:rPr kumimoji="0" lang="en-GB" sz="2400" b="1" i="0" u="none" strike="noStrike" kern="1200" cap="none" spc="0" normalizeH="0" baseline="0" noProof="0" dirty="0">
                <a:ln>
                  <a:noFill/>
                </a:ln>
                <a:solidFill>
                  <a:srgbClr val="00213A"/>
                </a:solidFill>
                <a:effectLst/>
                <a:uLnTx/>
                <a:uFillTx/>
                <a:latin typeface="Verdana" pitchFamily="34" charset="0"/>
                <a:ea typeface="+mn-ea"/>
                <a:cs typeface="+mn-cs"/>
              </a:rPr>
              <a:t>Efficient: </a:t>
            </a:r>
            <a:r>
              <a:rPr kumimoji="0" lang="en-GB" sz="2400" b="0" i="0" u="none" strike="noStrike" kern="1200" cap="none" spc="0" normalizeH="0" baseline="0" noProof="0" dirty="0">
                <a:ln>
                  <a:noFill/>
                </a:ln>
                <a:solidFill>
                  <a:srgbClr val="00213A"/>
                </a:solidFill>
                <a:effectLst/>
                <a:uLnTx/>
                <a:uFillTx/>
                <a:latin typeface="Verdana" pitchFamily="34" charset="0"/>
                <a:ea typeface="+mn-ea"/>
                <a:cs typeface="+mn-cs"/>
              </a:rPr>
              <a:t>requires an acceptable investment of time, money, energy or other resources</a:t>
            </a:r>
          </a:p>
          <a:p>
            <a:pPr marL="365125" marR="0" lvl="0" indent="-365125" algn="l" defTabSz="457200" rtl="0" eaLnBrk="1" fontAlgn="auto" latinLnBrk="0" hangingPunct="1">
              <a:lnSpc>
                <a:spcPct val="150000"/>
              </a:lnSpc>
              <a:spcBef>
                <a:spcPts val="700"/>
              </a:spcBef>
              <a:spcAft>
                <a:spcPts val="0"/>
              </a:spcAft>
              <a:buClrTx/>
              <a:buSzTx/>
              <a:buFontTx/>
              <a:buChar char="•"/>
              <a:tabLst/>
              <a:defRPr/>
            </a:pPr>
            <a:r>
              <a:rPr kumimoji="0" lang="en-GB" sz="2400" b="1" i="0" u="none" strike="noStrike" kern="1200" cap="none" spc="0" normalizeH="0" baseline="0" noProof="0" dirty="0">
                <a:ln>
                  <a:noFill/>
                </a:ln>
                <a:solidFill>
                  <a:srgbClr val="00213A"/>
                </a:solidFill>
                <a:effectLst/>
                <a:uLnTx/>
                <a:uFillTx/>
                <a:latin typeface="Verdana" pitchFamily="34" charset="0"/>
                <a:ea typeface="+mn-ea"/>
                <a:cs typeface="+mn-cs"/>
              </a:rPr>
              <a:t>Measurable:</a:t>
            </a:r>
            <a:r>
              <a:rPr kumimoji="0" lang="en-GB" sz="2400" b="0" i="0" u="none" strike="noStrike" kern="1200" cap="none" spc="0" normalizeH="0" baseline="0" noProof="0" dirty="0">
                <a:ln>
                  <a:noFill/>
                </a:ln>
                <a:solidFill>
                  <a:srgbClr val="00213A"/>
                </a:solidFill>
                <a:effectLst/>
                <a:uLnTx/>
                <a:uFillTx/>
                <a:latin typeface="Verdana" pitchFamily="34" charset="0"/>
                <a:ea typeface="+mn-ea"/>
                <a:cs typeface="+mn-cs"/>
              </a:rPr>
              <a:t> makes a difference that can be quantified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933" y="838201"/>
            <a:ext cx="2876838" cy="679449"/>
          </a:xfrm>
        </p:spPr>
        <p:txBody>
          <a:bodyPr/>
          <a:lstStyle/>
          <a:p>
            <a:r>
              <a:rPr lang="en-GB" dirty="0"/>
              <a:t>Intervention</a:t>
            </a:r>
          </a:p>
        </p:txBody>
      </p:sp>
      <p:sp>
        <p:nvSpPr>
          <p:cNvPr id="4" name="TextBox 3"/>
          <p:cNvSpPr txBox="1"/>
          <p:nvPr/>
        </p:nvSpPr>
        <p:spPr>
          <a:xfrm>
            <a:off x="7052553" y="2529191"/>
            <a:ext cx="1643975" cy="2188488"/>
          </a:xfrm>
          <a:prstGeom prst="roundRect">
            <a:avLst>
              <a:gd name="adj" fmla="val 14892"/>
            </a:avLst>
          </a:prstGeom>
          <a:ln w="38100"/>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Symptoms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Knowledge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Skills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Attitudes</a:t>
            </a:r>
          </a:p>
        </p:txBody>
      </p:sp>
      <p:sp>
        <p:nvSpPr>
          <p:cNvPr id="5" name="TextBox 4"/>
          <p:cNvSpPr txBox="1"/>
          <p:nvPr/>
        </p:nvSpPr>
        <p:spPr>
          <a:xfrm>
            <a:off x="4202350" y="1712068"/>
            <a:ext cx="2039566" cy="4123908"/>
          </a:xfrm>
          <a:prstGeom prst="roundRect">
            <a:avLst>
              <a:gd name="adj" fmla="val 14892"/>
            </a:avLst>
          </a:prstGeom>
          <a:ln w="38100"/>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Trainee factors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Manage health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Address issues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Clear expectation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Feedback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Mentoring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Coaching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Down Arrow 5"/>
          <p:cNvSpPr/>
          <p:nvPr/>
        </p:nvSpPr>
        <p:spPr>
          <a:xfrm rot="16200000">
            <a:off x="6438673" y="2714455"/>
            <a:ext cx="509080" cy="64202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p:cNvSpPr txBox="1"/>
          <p:nvPr/>
        </p:nvSpPr>
        <p:spPr>
          <a:xfrm>
            <a:off x="2039567" y="2120630"/>
            <a:ext cx="2039566" cy="3291126"/>
          </a:xfrm>
          <a:prstGeom prst="roundRect">
            <a:avLst>
              <a:gd name="adj" fmla="val 14892"/>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Environment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Change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Improve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Reduce workload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Protected time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Down Arrow 7"/>
          <p:cNvSpPr/>
          <p:nvPr/>
        </p:nvSpPr>
        <p:spPr>
          <a:xfrm rot="16200000">
            <a:off x="6438673" y="3375935"/>
            <a:ext cx="509080" cy="642025"/>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p:cNvSpPr txBox="1"/>
          <p:nvPr/>
        </p:nvSpPr>
        <p:spPr>
          <a:xfrm>
            <a:off x="165370" y="2780927"/>
            <a:ext cx="1734767" cy="2188488"/>
          </a:xfrm>
          <a:prstGeom prst="roundRect">
            <a:avLst>
              <a:gd name="adj" fmla="val 15510"/>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Trainer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Talk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Change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Train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Down Arrow 9"/>
          <p:cNvSpPr/>
          <p:nvPr/>
        </p:nvSpPr>
        <p:spPr>
          <a:xfrm rot="16200000">
            <a:off x="6438673" y="4037415"/>
            <a:ext cx="509080" cy="64202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a:extLst>
              <a:ext uri="{FF2B5EF4-FFF2-40B4-BE49-F238E27FC236}">
                <a16:creationId xmlns:a16="http://schemas.microsoft.com/office/drawing/2014/main" xmlns="" id="{F67AC558-91D3-406B-B01D-F40D69191E0C}"/>
              </a:ext>
            </a:extLst>
          </p:cNvPr>
          <p:cNvSpPr txBox="1"/>
          <p:nvPr/>
        </p:nvSpPr>
        <p:spPr>
          <a:xfrm>
            <a:off x="4202351" y="1712068"/>
            <a:ext cx="2039566" cy="4123908"/>
          </a:xfrm>
          <a:prstGeom prst="roundRect">
            <a:avLst>
              <a:gd name="adj" fmla="val 14892"/>
            </a:avLst>
          </a:prstGeom>
          <a:ln w="38100"/>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Trainee factors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Manage health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Address issues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Clear expectation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Feedback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Mentoring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Coaching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Down Arrow 5">
            <a:extLst>
              <a:ext uri="{FF2B5EF4-FFF2-40B4-BE49-F238E27FC236}">
                <a16:creationId xmlns:a16="http://schemas.microsoft.com/office/drawing/2014/main" xmlns="" id="{620FE4CD-9356-4DEE-B830-172E953F9652}"/>
              </a:ext>
            </a:extLst>
          </p:cNvPr>
          <p:cNvSpPr/>
          <p:nvPr/>
        </p:nvSpPr>
        <p:spPr>
          <a:xfrm rot="16200000">
            <a:off x="6438674" y="2714455"/>
            <a:ext cx="509080" cy="64202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xmlns="" id="{FF523D0B-E7B2-48F6-9641-6571C91E2979}"/>
              </a:ext>
            </a:extLst>
          </p:cNvPr>
          <p:cNvSpPr txBox="1"/>
          <p:nvPr/>
        </p:nvSpPr>
        <p:spPr>
          <a:xfrm>
            <a:off x="2039568" y="2120630"/>
            <a:ext cx="2039566" cy="3291126"/>
          </a:xfrm>
          <a:prstGeom prst="roundRect">
            <a:avLst>
              <a:gd name="adj" fmla="val 14892"/>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Environment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Change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Improve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Reduce workload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Protected time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Down Arrow 7">
            <a:extLst>
              <a:ext uri="{FF2B5EF4-FFF2-40B4-BE49-F238E27FC236}">
                <a16:creationId xmlns:a16="http://schemas.microsoft.com/office/drawing/2014/main" xmlns="" id="{CE57A4E5-CA77-4E52-8427-CA7BC18D7FFA}"/>
              </a:ext>
            </a:extLst>
          </p:cNvPr>
          <p:cNvSpPr/>
          <p:nvPr/>
        </p:nvSpPr>
        <p:spPr>
          <a:xfrm rot="16200000">
            <a:off x="6438674" y="3375935"/>
            <a:ext cx="509080" cy="642025"/>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xmlns="" id="{FD193E1F-B394-4A32-975C-743B174CD947}"/>
              </a:ext>
            </a:extLst>
          </p:cNvPr>
          <p:cNvSpPr txBox="1"/>
          <p:nvPr/>
        </p:nvSpPr>
        <p:spPr>
          <a:xfrm>
            <a:off x="165371" y="2780927"/>
            <a:ext cx="1734767" cy="2188488"/>
          </a:xfrm>
          <a:prstGeom prst="roundRect">
            <a:avLst>
              <a:gd name="adj" fmla="val 15510"/>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Trainer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Talk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Change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Train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Down Arrow 9">
            <a:extLst>
              <a:ext uri="{FF2B5EF4-FFF2-40B4-BE49-F238E27FC236}">
                <a16:creationId xmlns:a16="http://schemas.microsoft.com/office/drawing/2014/main" xmlns="" id="{8759597A-E94B-447C-98A3-965B018DE5EA}"/>
              </a:ext>
            </a:extLst>
          </p:cNvPr>
          <p:cNvSpPr/>
          <p:nvPr/>
        </p:nvSpPr>
        <p:spPr>
          <a:xfrm rot="16200000">
            <a:off x="6438674" y="4037415"/>
            <a:ext cx="509080" cy="64202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17650"/>
            <a:ext cx="7772400" cy="679449"/>
          </a:xfrm>
        </p:spPr>
        <p:txBody>
          <a:bodyPr/>
          <a:lstStyle/>
          <a:p>
            <a:r>
              <a:rPr lang="en-GB" dirty="0"/>
              <a:t>Rule 1 of Doing Things Right... </a:t>
            </a:r>
          </a:p>
        </p:txBody>
      </p:sp>
      <p:sp>
        <p:nvSpPr>
          <p:cNvPr id="3" name="Text Placeholder 2"/>
          <p:cNvSpPr>
            <a:spLocks noGrp="1"/>
          </p:cNvSpPr>
          <p:nvPr>
            <p:ph type="body" sz="quarter" idx="13"/>
          </p:nvPr>
        </p:nvSpPr>
        <p:spPr/>
        <p:txBody>
          <a:bodyPr/>
          <a:lstStyle/>
          <a:p>
            <a:endParaRPr lang="en-GB" dirty="0"/>
          </a:p>
          <a:p>
            <a:endParaRPr lang="en-GB" dirty="0"/>
          </a:p>
          <a:p>
            <a:pPr>
              <a:buNone/>
            </a:pPr>
            <a:r>
              <a:rPr lang="en-GB" sz="3600" dirty="0"/>
              <a:t>Don’t try it on your own</a:t>
            </a:r>
          </a:p>
          <a:p>
            <a:pPr>
              <a:buNone/>
            </a:pPr>
            <a:endParaRPr lang="en-GB" sz="3600" dirty="0"/>
          </a:p>
          <a:p>
            <a:pPr>
              <a:buNone/>
            </a:pPr>
            <a:r>
              <a:rPr lang="en-GB" sz="3600" dirty="0"/>
              <a:t>Who can help?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229082-807E-4CBC-80B5-3E95E92FEA46}"/>
              </a:ext>
            </a:extLst>
          </p:cNvPr>
          <p:cNvSpPr>
            <a:spLocks noGrp="1"/>
          </p:cNvSpPr>
          <p:nvPr>
            <p:ph type="ctrTitle"/>
          </p:nvPr>
        </p:nvSpPr>
        <p:spPr/>
        <p:txBody>
          <a:bodyPr/>
          <a:lstStyle/>
          <a:p>
            <a:r>
              <a:rPr lang="en-US" dirty="0"/>
              <a:t>Who can help?</a:t>
            </a:r>
            <a:endParaRPr lang="en-GB" dirty="0"/>
          </a:p>
        </p:txBody>
      </p:sp>
      <p:sp>
        <p:nvSpPr>
          <p:cNvPr id="3" name="Text Placeholder 2">
            <a:extLst>
              <a:ext uri="{FF2B5EF4-FFF2-40B4-BE49-F238E27FC236}">
                <a16:creationId xmlns:a16="http://schemas.microsoft.com/office/drawing/2014/main" xmlns="" id="{434FA358-3C6F-485A-8DB8-6A1741466CF3}"/>
              </a:ext>
            </a:extLst>
          </p:cNvPr>
          <p:cNvSpPr>
            <a:spLocks noGrp="1"/>
          </p:cNvSpPr>
          <p:nvPr>
            <p:ph type="body" sz="quarter" idx="13"/>
          </p:nvPr>
        </p:nvSpPr>
        <p:spPr/>
        <p:txBody>
          <a:bodyPr/>
          <a:lstStyle/>
          <a:p>
            <a:r>
              <a:rPr lang="en-US" dirty="0"/>
              <a:t>Clinical Supervisor</a:t>
            </a:r>
          </a:p>
          <a:p>
            <a:r>
              <a:rPr lang="en-US" dirty="0"/>
              <a:t>Educational Supervisor</a:t>
            </a:r>
          </a:p>
          <a:p>
            <a:r>
              <a:rPr lang="en-US" dirty="0"/>
              <a:t>College Tutor</a:t>
            </a:r>
          </a:p>
          <a:p>
            <a:r>
              <a:rPr lang="en-US" dirty="0"/>
              <a:t>DME</a:t>
            </a:r>
          </a:p>
          <a:p>
            <a:r>
              <a:rPr lang="en-US" dirty="0"/>
              <a:t>Medical Director</a:t>
            </a:r>
          </a:p>
          <a:p>
            <a:r>
              <a:rPr lang="en-US" dirty="0"/>
              <a:t>HR</a:t>
            </a:r>
          </a:p>
          <a:p>
            <a:r>
              <a:rPr lang="en-US" dirty="0"/>
              <a:t>Deanery- the Professional Support and Wellbeing Service </a:t>
            </a:r>
            <a:endParaRPr lang="en-GB" dirty="0"/>
          </a:p>
        </p:txBody>
      </p:sp>
    </p:spTree>
    <p:extLst>
      <p:ext uri="{BB962C8B-B14F-4D97-AF65-F5344CB8AC3E}">
        <p14:creationId xmlns:p14="http://schemas.microsoft.com/office/powerpoint/2010/main" val="605660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04E04A-F513-40BA-9887-D119DDB363EE}"/>
              </a:ext>
            </a:extLst>
          </p:cNvPr>
          <p:cNvSpPr>
            <a:spLocks noGrp="1"/>
          </p:cNvSpPr>
          <p:nvPr>
            <p:ph type="ctrTitle"/>
          </p:nvPr>
        </p:nvSpPr>
        <p:spPr/>
        <p:txBody>
          <a:bodyPr/>
          <a:lstStyle/>
          <a:p>
            <a:r>
              <a:rPr lang="en-US" dirty="0"/>
              <a:t>PSW- process</a:t>
            </a:r>
            <a:endParaRPr lang="en-GB" dirty="0"/>
          </a:p>
        </p:txBody>
      </p:sp>
      <p:sp>
        <p:nvSpPr>
          <p:cNvPr id="3" name="Text Placeholder 2">
            <a:extLst>
              <a:ext uri="{FF2B5EF4-FFF2-40B4-BE49-F238E27FC236}">
                <a16:creationId xmlns:a16="http://schemas.microsoft.com/office/drawing/2014/main" xmlns="" id="{07D3F05E-F486-4E43-BD01-50237E20EC06}"/>
              </a:ext>
            </a:extLst>
          </p:cNvPr>
          <p:cNvSpPr>
            <a:spLocks noGrp="1"/>
          </p:cNvSpPr>
          <p:nvPr>
            <p:ph type="body" sz="quarter" idx="13"/>
          </p:nvPr>
        </p:nvSpPr>
        <p:spPr/>
        <p:txBody>
          <a:bodyPr/>
          <a:lstStyle/>
          <a:p>
            <a:r>
              <a:rPr lang="en-US" dirty="0"/>
              <a:t>Can self refer for exam failure</a:t>
            </a:r>
          </a:p>
          <a:p>
            <a:r>
              <a:rPr lang="en-US" dirty="0"/>
              <a:t>Otherwise, referred by a trainer</a:t>
            </a:r>
          </a:p>
          <a:p>
            <a:r>
              <a:rPr lang="en-US" dirty="0"/>
              <a:t>Referrals triaged and assigned a case manager</a:t>
            </a:r>
          </a:p>
          <a:p>
            <a:r>
              <a:rPr lang="en-US" dirty="0"/>
              <a:t>Meeting, generally face to face. Confidential</a:t>
            </a:r>
          </a:p>
          <a:p>
            <a:r>
              <a:rPr lang="en-US" dirty="0"/>
              <a:t>Action points shared with the referrer and TPD.</a:t>
            </a:r>
          </a:p>
          <a:p>
            <a:r>
              <a:rPr lang="en-US" dirty="0"/>
              <a:t>FU as required.</a:t>
            </a:r>
            <a:endParaRPr lang="en-GB" dirty="0"/>
          </a:p>
        </p:txBody>
      </p:sp>
    </p:spTree>
    <p:extLst>
      <p:ext uri="{BB962C8B-B14F-4D97-AF65-F5344CB8AC3E}">
        <p14:creationId xmlns:p14="http://schemas.microsoft.com/office/powerpoint/2010/main" val="4207627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0A451FE-D585-4618-AB21-E886BD4BBE2D}"/>
              </a:ext>
            </a:extLst>
          </p:cNvPr>
          <p:cNvSpPr>
            <a:spLocks noGrp="1"/>
          </p:cNvSpPr>
          <p:nvPr>
            <p:ph type="ctrTitle"/>
          </p:nvPr>
        </p:nvSpPr>
        <p:spPr>
          <a:xfrm>
            <a:off x="232913" y="180399"/>
            <a:ext cx="7772400" cy="679449"/>
          </a:xfrm>
        </p:spPr>
        <p:txBody>
          <a:bodyPr/>
          <a:lstStyle/>
          <a:p>
            <a:r>
              <a:rPr lang="en-US" sz="3200" dirty="0"/>
              <a:t>PSW: Support Services Available</a:t>
            </a:r>
            <a:endParaRPr lang="en-GB" sz="3200" dirty="0"/>
          </a:p>
        </p:txBody>
      </p:sp>
      <p:graphicFrame>
        <p:nvGraphicFramePr>
          <p:cNvPr id="2" name="Table 1">
            <a:extLst>
              <a:ext uri="{FF2B5EF4-FFF2-40B4-BE49-F238E27FC236}">
                <a16:creationId xmlns:a16="http://schemas.microsoft.com/office/drawing/2014/main" xmlns="" id="{1D9CFE2B-4CF1-4C60-9819-DD1784FD3332}"/>
              </a:ext>
            </a:extLst>
          </p:cNvPr>
          <p:cNvGraphicFramePr>
            <a:graphicFrameLocks noGrp="1"/>
          </p:cNvGraphicFramePr>
          <p:nvPr/>
        </p:nvGraphicFramePr>
        <p:xfrm>
          <a:off x="1200877" y="935340"/>
          <a:ext cx="6742246" cy="5778727"/>
        </p:xfrm>
        <a:graphic>
          <a:graphicData uri="http://schemas.openxmlformats.org/drawingml/2006/table">
            <a:tbl>
              <a:tblPr firstRow="1" bandRow="1">
                <a:tableStyleId>{2D5ABB26-0587-4C30-8999-92F81FD0307C}</a:tableStyleId>
              </a:tblPr>
              <a:tblGrid>
                <a:gridCol w="3371123">
                  <a:extLst>
                    <a:ext uri="{9D8B030D-6E8A-4147-A177-3AD203B41FA5}">
                      <a16:colId xmlns:a16="http://schemas.microsoft.com/office/drawing/2014/main" xmlns="" val="1225052738"/>
                    </a:ext>
                  </a:extLst>
                </a:gridCol>
                <a:gridCol w="3371123">
                  <a:extLst>
                    <a:ext uri="{9D8B030D-6E8A-4147-A177-3AD203B41FA5}">
                      <a16:colId xmlns:a16="http://schemas.microsoft.com/office/drawing/2014/main" xmlns="" val="1685357037"/>
                    </a:ext>
                  </a:extLst>
                </a:gridCol>
              </a:tblGrid>
              <a:tr h="89000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200" b="1" dirty="0">
                          <a:solidFill>
                            <a:srgbClr val="003893"/>
                          </a:solidFill>
                        </a:rPr>
                        <a:t>Exam Support</a:t>
                      </a:r>
                    </a:p>
                    <a:p>
                      <a:pPr algn="ct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200" b="1" dirty="0">
                          <a:solidFill>
                            <a:srgbClr val="003893"/>
                          </a:solidFill>
                        </a:rPr>
                        <a:t>High Level Occupational Health</a:t>
                      </a:r>
                    </a:p>
                    <a:p>
                      <a:pPr algn="ct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96243454"/>
                  </a:ext>
                </a:extLst>
              </a:tr>
              <a:tr h="106892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200" b="1" dirty="0">
                          <a:solidFill>
                            <a:srgbClr val="003893"/>
                          </a:solidFill>
                        </a:rPr>
                        <a:t>Careers Support</a:t>
                      </a:r>
                    </a:p>
                    <a:p>
                      <a:pPr algn="ct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200" b="1" dirty="0">
                          <a:solidFill>
                            <a:srgbClr val="003893"/>
                          </a:solidFill>
                        </a:rPr>
                        <a:t>Emotional Intelligence Testing</a:t>
                      </a:r>
                    </a:p>
                    <a:p>
                      <a:pPr algn="ct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27286054"/>
                  </a:ext>
                </a:extLst>
              </a:tr>
              <a:tr h="106892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200" b="1" dirty="0">
                          <a:solidFill>
                            <a:srgbClr val="003893"/>
                          </a:solidFill>
                        </a:rPr>
                        <a:t>Psychological Support</a:t>
                      </a:r>
                    </a:p>
                    <a:p>
                      <a:pPr algn="ct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200" b="1" dirty="0">
                          <a:solidFill>
                            <a:srgbClr val="003893"/>
                          </a:solidFill>
                        </a:rPr>
                        <a:t>Signposting to other External Services </a:t>
                      </a:r>
                    </a:p>
                    <a:p>
                      <a:pPr algn="ct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71306143"/>
                  </a:ext>
                </a:extLst>
              </a:tr>
              <a:tr h="138960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200" b="1" dirty="0">
                          <a:solidFill>
                            <a:srgbClr val="003893"/>
                          </a:solidFill>
                        </a:rPr>
                        <a:t>Communication Skills Support</a:t>
                      </a:r>
                    </a:p>
                    <a:p>
                      <a:pPr algn="ct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200" b="1" dirty="0">
                          <a:solidFill>
                            <a:srgbClr val="003893"/>
                          </a:solidFill>
                        </a:rPr>
                        <a:t>Trainer Support</a:t>
                      </a:r>
                    </a:p>
                    <a:p>
                      <a:pPr algn="ct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06524643"/>
                  </a:ext>
                </a:extLst>
              </a:tr>
              <a:tr h="1068928">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b="1" dirty="0">
                          <a:solidFill>
                            <a:srgbClr val="003893"/>
                          </a:solidFill>
                        </a:rPr>
                        <a:t>Screening, diagnosis and follow on support for </a:t>
                      </a:r>
                      <a:r>
                        <a:rPr lang="en-GB" sz="2200" b="1" dirty="0">
                          <a:solidFill>
                            <a:srgbClr val="003893"/>
                          </a:solidFill>
                        </a:rPr>
                        <a:t>Neuro-diverse Conditions</a:t>
                      </a:r>
                    </a:p>
                    <a:p>
                      <a:pPr algn="ctr"/>
                      <a:endParaRPr lang="en-GB"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50035658"/>
                  </a:ext>
                </a:extLst>
              </a:tr>
            </a:tbl>
          </a:graphicData>
        </a:graphic>
      </p:graphicFrame>
    </p:spTree>
    <p:extLst>
      <p:ext uri="{BB962C8B-B14F-4D97-AF65-F5344CB8AC3E}">
        <p14:creationId xmlns:p14="http://schemas.microsoft.com/office/powerpoint/2010/main" val="176137152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0A451FE-D585-4618-AB21-E886BD4BBE2D}"/>
              </a:ext>
            </a:extLst>
          </p:cNvPr>
          <p:cNvSpPr>
            <a:spLocks noGrp="1"/>
          </p:cNvSpPr>
          <p:nvPr>
            <p:ph type="ctrTitle"/>
          </p:nvPr>
        </p:nvSpPr>
        <p:spPr>
          <a:xfrm>
            <a:off x="128905" y="60325"/>
            <a:ext cx="7772400" cy="1059815"/>
          </a:xfrm>
        </p:spPr>
        <p:txBody>
          <a:bodyPr/>
          <a:lstStyle/>
          <a:p>
            <a:r>
              <a:rPr lang="en-US" sz="3200" dirty="0"/>
              <a:t>Support Services Accessed in EoE </a:t>
            </a:r>
            <a:endParaRPr lang="en-GB" sz="3200" dirty="0"/>
          </a:p>
        </p:txBody>
      </p:sp>
      <p:graphicFrame>
        <p:nvGraphicFramePr>
          <p:cNvPr id="4" name="Chart 3">
            <a:extLst>
              <a:ext uri="{FF2B5EF4-FFF2-40B4-BE49-F238E27FC236}">
                <a16:creationId xmlns:a16="http://schemas.microsoft.com/office/drawing/2014/main" xmlns="" id="{56067156-E340-45E8-AF3E-F2C00148EF82}"/>
              </a:ext>
            </a:extLst>
          </p:cNvPr>
          <p:cNvGraphicFramePr/>
          <p:nvPr>
            <p:extLst>
              <p:ext uri="{D42A27DB-BD31-4B8C-83A1-F6EECF244321}">
                <p14:modId xmlns:p14="http://schemas.microsoft.com/office/powerpoint/2010/main" val="3557074717"/>
              </p:ext>
            </p:extLst>
          </p:nvPr>
        </p:nvGraphicFramePr>
        <p:xfrm>
          <a:off x="-76834" y="596082"/>
          <a:ext cx="9220834" cy="60579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469535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17650"/>
            <a:ext cx="7772400" cy="679449"/>
          </a:xfrm>
        </p:spPr>
        <p:txBody>
          <a:bodyPr/>
          <a:lstStyle/>
          <a:p>
            <a:r>
              <a:rPr lang="en-GB" dirty="0"/>
              <a:t>Rule 2 of Doing Things Right... </a:t>
            </a:r>
          </a:p>
        </p:txBody>
      </p:sp>
      <p:sp>
        <p:nvSpPr>
          <p:cNvPr id="3" name="Text Placeholder 2"/>
          <p:cNvSpPr>
            <a:spLocks noGrp="1"/>
          </p:cNvSpPr>
          <p:nvPr>
            <p:ph type="body" sz="quarter" idx="13"/>
          </p:nvPr>
        </p:nvSpPr>
        <p:spPr/>
        <p:txBody>
          <a:bodyPr/>
          <a:lstStyle/>
          <a:p>
            <a:endParaRPr lang="en-GB" dirty="0"/>
          </a:p>
          <a:p>
            <a:endParaRPr lang="en-GB" dirty="0"/>
          </a:p>
          <a:p>
            <a:pPr>
              <a:buNone/>
            </a:pPr>
            <a:r>
              <a:rPr lang="en-GB" sz="3600" dirty="0"/>
              <a:t>Keep good records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914" y="367938"/>
            <a:ext cx="3291840" cy="679449"/>
          </a:xfrm>
        </p:spPr>
        <p:txBody>
          <a:bodyPr/>
          <a:lstStyle/>
          <a:p>
            <a:r>
              <a:rPr lang="en-GB" dirty="0"/>
              <a:t>When writing:</a:t>
            </a:r>
          </a:p>
        </p:txBody>
      </p:sp>
      <p:sp>
        <p:nvSpPr>
          <p:cNvPr id="3" name="Text Placeholder 2"/>
          <p:cNvSpPr>
            <a:spLocks noGrp="1"/>
          </p:cNvSpPr>
          <p:nvPr>
            <p:ph type="body" sz="quarter" idx="13"/>
          </p:nvPr>
        </p:nvSpPr>
        <p:spPr>
          <a:xfrm>
            <a:off x="293914" y="1378271"/>
            <a:ext cx="8294914" cy="3219855"/>
          </a:xfrm>
        </p:spPr>
        <p:txBody>
          <a:bodyPr/>
          <a:lstStyle/>
          <a:p>
            <a:r>
              <a:rPr lang="en-GB" sz="2800" dirty="0"/>
              <a:t>Clear, concise, unambiguous</a:t>
            </a:r>
          </a:p>
          <a:p>
            <a:r>
              <a:rPr lang="en-GB" sz="2800" dirty="0"/>
              <a:t>Accurate</a:t>
            </a:r>
          </a:p>
          <a:p>
            <a:r>
              <a:rPr lang="en-GB" sz="2800" dirty="0"/>
              <a:t>Jargon free</a:t>
            </a:r>
          </a:p>
          <a:p>
            <a:r>
              <a:rPr lang="en-GB" sz="2800" dirty="0"/>
              <a:t>Factual and objective</a:t>
            </a:r>
          </a:p>
          <a:p>
            <a:r>
              <a:rPr lang="en-GB" sz="2800" dirty="0"/>
              <a:t>Describe sources</a:t>
            </a:r>
          </a:p>
          <a:p>
            <a:r>
              <a:rPr lang="en-GB" sz="2800" dirty="0"/>
              <a:t>Separate facts from opinion</a:t>
            </a:r>
          </a:p>
          <a:p>
            <a:r>
              <a:rPr lang="en-GB" sz="2800" dirty="0"/>
              <a:t>Focus on behaviour not “personality”</a:t>
            </a:r>
          </a:p>
          <a:p>
            <a:r>
              <a:rPr lang="en-GB" sz="2800" dirty="0"/>
              <a:t>Acknowledge good points as well as bad</a:t>
            </a:r>
          </a:p>
          <a:p>
            <a:r>
              <a:rPr lang="en-GB" sz="2800" dirty="0"/>
              <a:t>Record in </a:t>
            </a:r>
            <a:r>
              <a:rPr lang="en-GB" sz="2800" dirty="0" err="1"/>
              <a:t>eportfolio</a:t>
            </a:r>
            <a:endParaRPr lang="en-GB" sz="2800"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1954923"/>
            <a:ext cx="7839075" cy="3891399"/>
          </a:xfrm>
        </p:spPr>
        <p:txBody>
          <a:bodyPr/>
          <a:lstStyle/>
          <a:p>
            <a:endParaRPr lang="en-GB" dirty="0"/>
          </a:p>
          <a:p>
            <a:pPr marL="0" indent="0">
              <a:buNone/>
            </a:pPr>
            <a:r>
              <a:rPr lang="en-GB" sz="2800" b="1" dirty="0"/>
              <a:t>Is there a sure-fire way of recognising struggling trainees, reducing your anxiety, getting them back on track and ensuring they will be excellent doctors ?</a:t>
            </a:r>
          </a:p>
          <a:p>
            <a:pPr marL="0" indent="0">
              <a:buNone/>
            </a:pPr>
            <a:endParaRPr lang="en-GB" sz="2800" b="1" dirty="0"/>
          </a:p>
          <a:p>
            <a:pPr marL="0" indent="0">
              <a:buNone/>
            </a:pPr>
            <a:r>
              <a:rPr lang="en-GB" sz="2800" b="1" dirty="0"/>
              <a:t>No…</a:t>
            </a:r>
          </a:p>
          <a:p>
            <a:pPr marL="0" indent="0">
              <a:buNone/>
            </a:pPr>
            <a:r>
              <a:rPr lang="en-GB" sz="2800" b="1" dirty="0"/>
              <a:t>Seriously... You’d have heard about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17650"/>
            <a:ext cx="7772400" cy="679449"/>
          </a:xfrm>
        </p:spPr>
        <p:txBody>
          <a:bodyPr/>
          <a:lstStyle/>
          <a:p>
            <a:r>
              <a:rPr lang="en-GB" dirty="0"/>
              <a:t>Rule 3 of Doing Things Right... </a:t>
            </a:r>
          </a:p>
        </p:txBody>
      </p:sp>
      <p:sp>
        <p:nvSpPr>
          <p:cNvPr id="3" name="Text Placeholder 2"/>
          <p:cNvSpPr>
            <a:spLocks noGrp="1"/>
          </p:cNvSpPr>
          <p:nvPr>
            <p:ph type="body" sz="quarter" idx="13"/>
          </p:nvPr>
        </p:nvSpPr>
        <p:spPr/>
        <p:txBody>
          <a:bodyPr/>
          <a:lstStyle/>
          <a:p>
            <a:endParaRPr lang="en-GB" dirty="0"/>
          </a:p>
          <a:p>
            <a:endParaRPr lang="en-GB" dirty="0"/>
          </a:p>
          <a:p>
            <a:pPr>
              <a:buNone/>
            </a:pPr>
            <a:r>
              <a:rPr lang="en-GB" sz="3600" dirty="0"/>
              <a:t>Do something </a:t>
            </a:r>
            <a:r>
              <a:rPr lang="en-GB" sz="2800" dirty="0"/>
              <a:t>(sensible…)</a:t>
            </a:r>
            <a:endParaRPr lang="en-GB"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17650"/>
            <a:ext cx="7772400" cy="679449"/>
          </a:xfrm>
        </p:spPr>
        <p:txBody>
          <a:bodyPr/>
          <a:lstStyle/>
          <a:p>
            <a:r>
              <a:rPr lang="en-GB" dirty="0"/>
              <a:t>Rule 4 of Doing Things Right... </a:t>
            </a:r>
          </a:p>
        </p:txBody>
      </p:sp>
      <p:sp>
        <p:nvSpPr>
          <p:cNvPr id="3" name="Text Placeholder 2"/>
          <p:cNvSpPr>
            <a:spLocks noGrp="1"/>
          </p:cNvSpPr>
          <p:nvPr>
            <p:ph type="body" sz="quarter" idx="13"/>
          </p:nvPr>
        </p:nvSpPr>
        <p:spPr/>
        <p:txBody>
          <a:bodyPr/>
          <a:lstStyle/>
          <a:p>
            <a:endParaRPr lang="en-GB" dirty="0"/>
          </a:p>
          <a:p>
            <a:endParaRPr lang="en-GB" dirty="0"/>
          </a:p>
          <a:p>
            <a:pPr>
              <a:buNone/>
            </a:pPr>
            <a:r>
              <a:rPr lang="en-GB" sz="3600" dirty="0"/>
              <a:t>Recognize your anxieties…</a:t>
            </a:r>
          </a:p>
          <a:p>
            <a:pPr>
              <a:buNone/>
            </a:pPr>
            <a:r>
              <a:rPr lang="en-GB" sz="3600" dirty="0"/>
              <a:t>but don’t be stopped by them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412D699-8C5D-4A0F-9862-D3B11214F401}"/>
              </a:ext>
            </a:extLst>
          </p:cNvPr>
          <p:cNvSpPr>
            <a:spLocks noGrp="1"/>
          </p:cNvSpPr>
          <p:nvPr>
            <p:ph type="ctrTitle"/>
          </p:nvPr>
        </p:nvSpPr>
        <p:spPr>
          <a:xfrm>
            <a:off x="238991" y="412898"/>
            <a:ext cx="7772400" cy="1489474"/>
          </a:xfrm>
        </p:spPr>
        <p:txBody>
          <a:bodyPr/>
          <a:lstStyle/>
          <a:p>
            <a:r>
              <a:rPr lang="en-US" sz="3200" dirty="0"/>
              <a:t>Best practice</a:t>
            </a:r>
            <a:br>
              <a:rPr lang="en-US" sz="3200" dirty="0"/>
            </a:br>
            <a:endParaRPr lang="en-GB" sz="3200" dirty="0"/>
          </a:p>
        </p:txBody>
      </p:sp>
      <p:graphicFrame>
        <p:nvGraphicFramePr>
          <p:cNvPr id="8" name="Content Placeholder 2">
            <a:extLst>
              <a:ext uri="{FF2B5EF4-FFF2-40B4-BE49-F238E27FC236}">
                <a16:creationId xmlns:a16="http://schemas.microsoft.com/office/drawing/2014/main" xmlns="" id="{B5ED3186-4649-4A25-BF43-4E2C201D0416}"/>
              </a:ext>
            </a:extLst>
          </p:cNvPr>
          <p:cNvGraphicFramePr/>
          <p:nvPr>
            <p:extLst>
              <p:ext uri="{D42A27DB-BD31-4B8C-83A1-F6EECF244321}">
                <p14:modId xmlns:p14="http://schemas.microsoft.com/office/powerpoint/2010/main" val="2416599578"/>
              </p:ext>
            </p:extLst>
          </p:nvPr>
        </p:nvGraphicFramePr>
        <p:xfrm>
          <a:off x="628650" y="1621663"/>
          <a:ext cx="78867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5312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B5B12-3EA3-4CE7-A7FC-0BB431184DD2}"/>
              </a:ext>
            </a:extLst>
          </p:cNvPr>
          <p:cNvSpPr>
            <a:spLocks noGrp="1"/>
          </p:cNvSpPr>
          <p:nvPr>
            <p:ph type="ctrTitle"/>
          </p:nvPr>
        </p:nvSpPr>
        <p:spPr/>
        <p:txBody>
          <a:bodyPr/>
          <a:lstStyle/>
          <a:p>
            <a:r>
              <a:rPr lang="en-US" dirty="0"/>
              <a:t>Animation </a:t>
            </a:r>
            <a:endParaRPr lang="en-GB" dirty="0"/>
          </a:p>
        </p:txBody>
      </p:sp>
      <p:pic>
        <p:nvPicPr>
          <p:cNvPr id="6" name="Online Media 5" title="HEE Professional Support Unit">
            <a:hlinkClick r:id="" action="ppaction://media"/>
            <a:extLst>
              <a:ext uri="{FF2B5EF4-FFF2-40B4-BE49-F238E27FC236}">
                <a16:creationId xmlns:a16="http://schemas.microsoft.com/office/drawing/2014/main" xmlns="" id="{69052545-AC65-4AE6-AE3A-B611590FAF68}"/>
              </a:ext>
            </a:extLst>
          </p:cNvPr>
          <p:cNvPicPr>
            <a:picLocks noRot="1" noChangeAspect="1"/>
          </p:cNvPicPr>
          <p:nvPr>
            <a:videoFile r:link="rId1"/>
          </p:nvPr>
        </p:nvPicPr>
        <p:blipFill>
          <a:blip r:embed="rId3"/>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3255641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73EC9-4393-4243-AA1B-F38CD1C53027}"/>
              </a:ext>
            </a:extLst>
          </p:cNvPr>
          <p:cNvSpPr>
            <a:spLocks noGrp="1"/>
          </p:cNvSpPr>
          <p:nvPr>
            <p:ph type="ctrTitle"/>
          </p:nvPr>
        </p:nvSpPr>
        <p:spPr>
          <a:xfrm>
            <a:off x="685800" y="2392772"/>
            <a:ext cx="7772400" cy="679449"/>
          </a:xfrm>
        </p:spPr>
        <p:txBody>
          <a:bodyPr/>
          <a:lstStyle/>
          <a:p>
            <a:r>
              <a:rPr lang="en-GB" dirty="0"/>
              <a:t>What are your experiences?</a:t>
            </a:r>
          </a:p>
        </p:txBody>
      </p:sp>
    </p:spTree>
    <p:extLst>
      <p:ext uri="{BB962C8B-B14F-4D97-AF65-F5344CB8AC3E}">
        <p14:creationId xmlns:p14="http://schemas.microsoft.com/office/powerpoint/2010/main" val="337882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asirenagrill.files.wordpress.com/2012/03/iceberg11.jpg"/>
          <p:cNvPicPr>
            <a:picLocks noChangeAspect="1" noChangeArrowheads="1"/>
          </p:cNvPicPr>
          <p:nvPr/>
        </p:nvPicPr>
        <p:blipFill rotWithShape="1">
          <a:blip r:embed="rId2">
            <a:extLst>
              <a:ext uri="{28A0092B-C50C-407E-A947-70E740481C1C}">
                <a14:useLocalDpi xmlns:a14="http://schemas.microsoft.com/office/drawing/2010/main" val="0"/>
              </a:ext>
            </a:extLst>
          </a:blip>
          <a:srcRect l="3833" t="4159" r="3874" b="3824"/>
          <a:stretch/>
        </p:blipFill>
        <p:spPr bwMode="auto">
          <a:xfrm>
            <a:off x="95513" y="1038535"/>
            <a:ext cx="9008666" cy="581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831275" y="1199068"/>
            <a:ext cx="3097212" cy="646331"/>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Performance</a:t>
            </a:r>
          </a:p>
        </p:txBody>
      </p:sp>
    </p:spTree>
    <p:extLst>
      <p:ext uri="{BB962C8B-B14F-4D97-AF65-F5344CB8AC3E}">
        <p14:creationId xmlns:p14="http://schemas.microsoft.com/office/powerpoint/2010/main" val="373918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asirenagrill.files.wordpress.com/2012/03/iceberg11.jpg"/>
          <p:cNvPicPr>
            <a:picLocks noChangeAspect="1" noChangeArrowheads="1"/>
          </p:cNvPicPr>
          <p:nvPr/>
        </p:nvPicPr>
        <p:blipFill rotWithShape="1">
          <a:blip r:embed="rId2">
            <a:extLst>
              <a:ext uri="{28A0092B-C50C-407E-A947-70E740481C1C}">
                <a14:useLocalDpi xmlns:a14="http://schemas.microsoft.com/office/drawing/2010/main" val="0"/>
              </a:ext>
            </a:extLst>
          </a:blip>
          <a:srcRect l="3833" t="4159" r="3874" b="3824"/>
          <a:stretch/>
        </p:blipFill>
        <p:spPr bwMode="auto">
          <a:xfrm>
            <a:off x="95513" y="1038535"/>
            <a:ext cx="9008666" cy="581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831275" y="1199068"/>
            <a:ext cx="3097212" cy="646331"/>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Performance</a:t>
            </a:r>
          </a:p>
        </p:txBody>
      </p:sp>
      <p:sp>
        <p:nvSpPr>
          <p:cNvPr id="6" name="TextBox 5"/>
          <p:cNvSpPr txBox="1"/>
          <p:nvPr/>
        </p:nvSpPr>
        <p:spPr>
          <a:xfrm>
            <a:off x="5390865" y="2772478"/>
            <a:ext cx="3332456" cy="304698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Workload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Psychological Factors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Life events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Sleep Loss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Family Pressure</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Training and Education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Health Issues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Cultural factors</a:t>
            </a:r>
            <a:endParaRPr kumimoji="0" lang="en-GB" sz="1400" b="1" i="0" u="none" strike="noStrike" kern="1200" cap="none" spc="0" normalizeH="0" baseline="0" noProof="0" dirty="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xmlns="" id="{869913CF-10BD-4223-B42A-891B883F8B1E}"/>
              </a:ext>
            </a:extLst>
          </p:cNvPr>
          <p:cNvSpPr txBox="1"/>
          <p:nvPr/>
        </p:nvSpPr>
        <p:spPr>
          <a:xfrm>
            <a:off x="420679" y="2980525"/>
            <a:ext cx="2581156" cy="224676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a:ea typeface="+mn-ea"/>
                <a:cs typeface="+mn-cs"/>
              </a:rPr>
              <a:t>Diagnose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a:ea typeface="+mn-ea"/>
                <a:cs typeface="+mn-cs"/>
              </a:rPr>
              <a:t>Document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a:ea typeface="+mn-ea"/>
                <a:cs typeface="+mn-cs"/>
              </a:rPr>
              <a:t>Do</a:t>
            </a:r>
            <a:r>
              <a:rPr kumimoji="0" lang="en-GB" sz="2800" b="1" i="0" u="none" strike="noStrike" kern="1200" cap="none" spc="0" normalizeH="0" noProof="0" dirty="0">
                <a:ln>
                  <a:noFill/>
                </a:ln>
                <a:solidFill>
                  <a:prstClr val="white"/>
                </a:solidFill>
                <a:effectLst/>
                <a:uLnTx/>
                <a:uFillTx/>
                <a:latin typeface="Arial"/>
                <a:ea typeface="+mn-ea"/>
                <a:cs typeface="+mn-cs"/>
              </a:rPr>
              <a:t> something</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0585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barn(inVertical)">
                                      <p:cBhvr>
                                        <p:cTn id="29" dur="500"/>
                                        <p:tgtEl>
                                          <p:spTgt spid="2">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barn(inVertical)">
                                      <p:cBhvr>
                                        <p:cTn id="32" dur="500"/>
                                        <p:tgtEl>
                                          <p:spTgt spid="2">
                                            <p:txEl>
                                              <p:pRg st="2" end="2"/>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barn(inVertical)">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24553DFF-9632-44C8-A6C8-FA447B51D9D3}"/>
              </a:ext>
            </a:extLst>
          </p:cNvPr>
          <p:cNvSpPr>
            <a:spLocks noGrp="1"/>
          </p:cNvSpPr>
          <p:nvPr>
            <p:ph type="subTitle" idx="1"/>
          </p:nvPr>
        </p:nvSpPr>
        <p:spPr/>
        <p:txBody>
          <a:bodyPr/>
          <a:lstStyle/>
          <a:p>
            <a:endParaRPr lang="en-GB"/>
          </a:p>
        </p:txBody>
      </p:sp>
      <p:pic>
        <p:nvPicPr>
          <p:cNvPr id="6" name="Picture 5">
            <a:extLst>
              <a:ext uri="{FF2B5EF4-FFF2-40B4-BE49-F238E27FC236}">
                <a16:creationId xmlns:a16="http://schemas.microsoft.com/office/drawing/2014/main" xmlns="" id="{34CB095C-467E-492E-B225-15D4B941DE1C}"/>
              </a:ext>
            </a:extLst>
          </p:cNvPr>
          <p:cNvPicPr>
            <a:picLocks noChangeAspect="1"/>
          </p:cNvPicPr>
          <p:nvPr/>
        </p:nvPicPr>
        <p:blipFill>
          <a:blip r:embed="rId2"/>
          <a:stretch>
            <a:fillRect/>
          </a:stretch>
        </p:blipFill>
        <p:spPr>
          <a:xfrm>
            <a:off x="3128498" y="2756886"/>
            <a:ext cx="3562234" cy="2370505"/>
          </a:xfrm>
          <a:prstGeom prst="rect">
            <a:avLst/>
          </a:prstGeom>
        </p:spPr>
      </p:pic>
      <p:sp>
        <p:nvSpPr>
          <p:cNvPr id="5" name="Title 4">
            <a:extLst>
              <a:ext uri="{FF2B5EF4-FFF2-40B4-BE49-F238E27FC236}">
                <a16:creationId xmlns:a16="http://schemas.microsoft.com/office/drawing/2014/main" xmlns="" id="{17ECDDB3-3285-4E10-AE15-E6BAB8F05447}"/>
              </a:ext>
            </a:extLst>
          </p:cNvPr>
          <p:cNvSpPr>
            <a:spLocks noGrp="1"/>
          </p:cNvSpPr>
          <p:nvPr>
            <p:ph type="ctrTitle"/>
          </p:nvPr>
        </p:nvSpPr>
        <p:spPr>
          <a:xfrm>
            <a:off x="457200" y="1177926"/>
            <a:ext cx="7672039" cy="1312861"/>
          </a:xfrm>
        </p:spPr>
        <p:txBody>
          <a:bodyPr/>
          <a:lstStyle/>
          <a:p>
            <a:r>
              <a:rPr lang="en-US" dirty="0"/>
              <a:t>What signs might alert you that a </a:t>
            </a:r>
            <a:r>
              <a:rPr lang="en-US" dirty="0" err="1"/>
              <a:t>collegue</a:t>
            </a:r>
            <a:r>
              <a:rPr lang="en-US" dirty="0"/>
              <a:t> was struggling?</a:t>
            </a:r>
            <a:endParaRPr lang="en-GB" dirty="0"/>
          </a:p>
        </p:txBody>
      </p:sp>
    </p:spTree>
    <p:extLst>
      <p:ext uri="{BB962C8B-B14F-4D97-AF65-F5344CB8AC3E}">
        <p14:creationId xmlns:p14="http://schemas.microsoft.com/office/powerpoint/2010/main" val="46947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0" y="1404257"/>
            <a:ext cx="9046029" cy="422554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01917" y="1147864"/>
            <a:ext cx="8455025" cy="600315"/>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A00054"/>
                </a:solidFill>
                <a:effectLst/>
                <a:uLnTx/>
                <a:uFillTx/>
                <a:latin typeface="Arial"/>
                <a:ea typeface="+mn-ea"/>
                <a:cs typeface="+mn-cs"/>
              </a:rPr>
              <a:t>Why aren’t these issues tackled earlier?</a:t>
            </a:r>
            <a:endParaRPr kumimoji="0" lang="en-US" sz="2800" b="1" i="0" u="none" strike="noStrike" kern="1200" cap="none" spc="0" normalizeH="0" baseline="0" noProof="0" dirty="0">
              <a:ln>
                <a:noFill/>
              </a:ln>
              <a:solidFill>
                <a:srgbClr val="A00054"/>
              </a:solidFill>
              <a:effectLst/>
              <a:uLnTx/>
              <a:uFillTx/>
              <a:latin typeface="Arial"/>
              <a:ea typeface="+mn-ea"/>
              <a:cs typeface="+mn-cs"/>
            </a:endParaRPr>
          </a:p>
        </p:txBody>
      </p:sp>
      <p:sp>
        <p:nvSpPr>
          <p:cNvPr id="5" name="Rectangle 3"/>
          <p:cNvSpPr>
            <a:spLocks noGrp="1" noChangeArrowheads="1"/>
          </p:cNvSpPr>
          <p:nvPr>
            <p:ph type="body" idx="4294967295"/>
          </p:nvPr>
        </p:nvSpPr>
        <p:spPr>
          <a:xfrm>
            <a:off x="201916" y="1756390"/>
            <a:ext cx="7452917" cy="3661758"/>
          </a:xfrm>
          <a:prstGeom prst="rect">
            <a:avLst/>
          </a:prstGeom>
        </p:spPr>
        <p:txBody>
          <a:bodyPr/>
          <a:lstStyle/>
          <a:p>
            <a:pPr marL="447675" lvl="1" indent="-273050" eaLnBrk="1" hangingPunct="1"/>
            <a:r>
              <a:rPr lang="en-GB" sz="2400" dirty="0"/>
              <a:t>Fear of confrontation</a:t>
            </a:r>
          </a:p>
          <a:p>
            <a:pPr marL="447675" lvl="1" indent="-273050" eaLnBrk="1" hangingPunct="1"/>
            <a:r>
              <a:rPr lang="en-GB" sz="2400" dirty="0"/>
              <a:t>Fear of retaliation</a:t>
            </a:r>
          </a:p>
          <a:p>
            <a:pPr marL="447675" lvl="1" indent="-273050" eaLnBrk="1" hangingPunct="1"/>
            <a:r>
              <a:rPr lang="en-GB" sz="2400" dirty="0"/>
              <a:t>Denial</a:t>
            </a:r>
          </a:p>
          <a:p>
            <a:pPr marL="447675" lvl="1" indent="-273050" eaLnBrk="1" hangingPunct="1"/>
            <a:r>
              <a:rPr lang="en-GB" sz="2400" dirty="0"/>
              <a:t>Lack of confidence in skills</a:t>
            </a:r>
          </a:p>
          <a:p>
            <a:pPr marL="447675" lvl="1" indent="-273050" eaLnBrk="1" hangingPunct="1"/>
            <a:r>
              <a:rPr lang="en-GB" sz="2400" dirty="0"/>
              <a:t>Cultural issues </a:t>
            </a:r>
          </a:p>
          <a:p>
            <a:pPr marL="447675" lvl="1" indent="-273050" eaLnBrk="1" hangingPunct="1"/>
            <a:r>
              <a:rPr lang="en-GB" sz="2400" dirty="0"/>
              <a:t>Lack of “evidence”</a:t>
            </a:r>
          </a:p>
          <a:p>
            <a:pPr marL="447675" lvl="1" indent="-273050" eaLnBrk="1" hangingPunct="1"/>
            <a:r>
              <a:rPr lang="en-GB" sz="2400" dirty="0"/>
              <a:t>Desire to rescue or protect</a:t>
            </a:r>
          </a:p>
          <a:p>
            <a:pPr marL="447675" lvl="1" indent="-273050" eaLnBrk="1" hangingPunct="1"/>
            <a:r>
              <a:rPr lang="en-GB" sz="2400" dirty="0"/>
              <a:t>Avoidance</a:t>
            </a:r>
          </a:p>
          <a:p>
            <a:pPr marL="447675" lvl="1" indent="-273050" eaLnBrk="1" hangingPunct="1"/>
            <a:r>
              <a:rPr lang="en-GB" sz="2400" dirty="0"/>
              <a:t>Frustration</a:t>
            </a:r>
          </a:p>
          <a:p>
            <a:pPr marL="447675" lvl="1" indent="-273050" eaLnBrk="1" hangingPunct="1"/>
            <a:r>
              <a:rPr lang="en-GB" sz="2400" dirty="0"/>
              <a:t>Helplessness</a:t>
            </a:r>
          </a:p>
          <a:p>
            <a:pPr lvl="1" eaLnBrk="1" hangingPunct="1">
              <a:buFont typeface="Times" pitchFamily="18" charset="0"/>
              <a:buNone/>
            </a:pPr>
            <a:endParaRPr lang="en-GB" sz="1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 Master slide deck 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EE PPT - Master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HEE PPT - Master slide deck_1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MPLATE - Master slide deck 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BF7DF93C7899348B002471554FA4BE5" ma:contentTypeVersion="5" ma:contentTypeDescription="Create a new document." ma:contentTypeScope="" ma:versionID="e0421abe9e2a89546fec22cac014002a">
  <xsd:schema xmlns:xsd="http://www.w3.org/2001/XMLSchema" xmlns:xs="http://www.w3.org/2001/XMLSchema" xmlns:p="http://schemas.microsoft.com/office/2006/metadata/properties" xmlns:ns3="1c354b13-53c5-4944-8855-3da410b74851" xmlns:ns4="e95a7d5c-905b-4045-916f-2c9f5ce6a8c0" targetNamespace="http://schemas.microsoft.com/office/2006/metadata/properties" ma:root="true" ma:fieldsID="4b0f465f501a43a9b7087effa35b285b" ns3:_="" ns4:_="">
    <xsd:import namespace="1c354b13-53c5-4944-8855-3da410b74851"/>
    <xsd:import namespace="e95a7d5c-905b-4045-916f-2c9f5ce6a8c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54b13-53c5-4944-8855-3da410b748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5a7d5c-905b-4045-916f-2c9f5ce6a8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FF2AB1-D815-45FD-A1C4-4584860D6FF6}">
  <ds:schemaRefs>
    <ds:schemaRef ds:uri="http://purl.org/dc/elements/1.1/"/>
    <ds:schemaRef ds:uri="http://schemas.microsoft.com/office/2006/documentManagement/types"/>
    <ds:schemaRef ds:uri="http://www.w3.org/XML/1998/namespace"/>
    <ds:schemaRef ds:uri="http://schemas.microsoft.com/office/infopath/2007/PartnerControls"/>
    <ds:schemaRef ds:uri="e95a7d5c-905b-4045-916f-2c9f5ce6a8c0"/>
    <ds:schemaRef ds:uri="http://purl.org/dc/terms/"/>
    <ds:schemaRef ds:uri="http://purl.org/dc/dcmitype/"/>
    <ds:schemaRef ds:uri="1c354b13-53c5-4944-8855-3da410b74851"/>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0545304D-A064-4EFE-B2BC-8AA4710A8000}">
  <ds:schemaRefs>
    <ds:schemaRef ds:uri="http://schemas.microsoft.com/sharepoint/v3/contenttype/forms"/>
  </ds:schemaRefs>
</ds:datastoreItem>
</file>

<file path=customXml/itemProps3.xml><?xml version="1.0" encoding="utf-8"?>
<ds:datastoreItem xmlns:ds="http://schemas.openxmlformats.org/officeDocument/2006/customXml" ds:itemID="{917F0750-D049-4F50-B4A4-2BC3CB5539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54b13-53c5-4944-8855-3da410b74851"/>
    <ds:schemaRef ds:uri="e95a7d5c-905b-4045-916f-2c9f5ce6a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 - Master slide deck v2</Template>
  <TotalTime>8129</TotalTime>
  <Words>1104</Words>
  <Application>Microsoft Office PowerPoint</Application>
  <PresentationFormat>On-screen Show (4:3)</PresentationFormat>
  <Paragraphs>385</Paragraphs>
  <Slides>33</Slides>
  <Notes>6</Notes>
  <HiddenSlides>0</HiddenSlides>
  <MMClips>1</MMClip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TEMPLATE - Master slide deck v2</vt:lpstr>
      <vt:lpstr>HEE PPT - Master slide deck</vt:lpstr>
      <vt:lpstr>HEE PPT - Master slide deck_1 (1)</vt:lpstr>
      <vt:lpstr>1_TEMPLATE - Master slide deck v2</vt:lpstr>
      <vt:lpstr>PowerPoint Presentation</vt:lpstr>
      <vt:lpstr>PowerPoint Presentation</vt:lpstr>
      <vt:lpstr>PowerPoint Presentation</vt:lpstr>
      <vt:lpstr>What are your experiences?</vt:lpstr>
      <vt:lpstr>PowerPoint Presentation</vt:lpstr>
      <vt:lpstr>PowerPoint Presentation</vt:lpstr>
      <vt:lpstr>What signs might alert you that a collegue was struggling?</vt:lpstr>
      <vt:lpstr>PowerPoint Presentation</vt:lpstr>
      <vt:lpstr>PowerPoint Presentation</vt:lpstr>
      <vt:lpstr>PowerPoint Presentation</vt:lpstr>
      <vt:lpstr>Scale of concern: examples of TiD</vt:lpstr>
      <vt:lpstr>PowerPoint Presentation</vt:lpstr>
      <vt:lpstr>Diagnose</vt:lpstr>
      <vt:lpstr>Diagnose</vt:lpstr>
      <vt:lpstr>Diagnose</vt:lpstr>
      <vt:lpstr>Diagnose</vt:lpstr>
      <vt:lpstr>Diagnose</vt:lpstr>
      <vt:lpstr>How do you make the diagnosis?</vt:lpstr>
      <vt:lpstr>How do you make the diagnosis?</vt:lpstr>
      <vt:lpstr>The complicated bits...</vt:lpstr>
      <vt:lpstr>PowerPoint Presentation</vt:lpstr>
      <vt:lpstr>Intervention</vt:lpstr>
      <vt:lpstr>Rule 1 of Doing Things Right... </vt:lpstr>
      <vt:lpstr>Who can help?</vt:lpstr>
      <vt:lpstr>PSW- process</vt:lpstr>
      <vt:lpstr>PSW: Support Services Available</vt:lpstr>
      <vt:lpstr>Support Services Accessed in EoE </vt:lpstr>
      <vt:lpstr>Rule 2 of Doing Things Right... </vt:lpstr>
      <vt:lpstr>When writing:</vt:lpstr>
      <vt:lpstr>Rule 3 of Doing Things Right... </vt:lpstr>
      <vt:lpstr>Rule 4 of Doing Things Right... </vt:lpstr>
      <vt:lpstr>Best practice </vt:lpstr>
      <vt:lpstr>Animation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Winchester Rebecca</dc:creator>
  <cp:lastModifiedBy>Phizacklea, Josie</cp:lastModifiedBy>
  <cp:revision>295</cp:revision>
  <cp:lastPrinted>2018-12-04T10:40:53Z</cp:lastPrinted>
  <dcterms:created xsi:type="dcterms:W3CDTF">2016-06-07T07:21:08Z</dcterms:created>
  <dcterms:modified xsi:type="dcterms:W3CDTF">2019-08-27T13:41:33Z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0x010100FBF7DF93C7899348B002471554FA4BE5</vt:lpwstr>
  </property>
</Properties>
</file>