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81" r:id="rId5"/>
  </p:sldMasterIdLst>
  <p:notesMasterIdLst>
    <p:notesMasterId r:id="rId28"/>
  </p:notesMasterIdLst>
  <p:handoutMasterIdLst>
    <p:handoutMasterId r:id="rId29"/>
  </p:handoutMasterIdLst>
  <p:sldIdLst>
    <p:sldId id="503" r:id="rId6"/>
    <p:sldId id="478" r:id="rId7"/>
    <p:sldId id="480" r:id="rId8"/>
    <p:sldId id="401" r:id="rId9"/>
    <p:sldId id="460" r:id="rId10"/>
    <p:sldId id="398" r:id="rId11"/>
    <p:sldId id="489" r:id="rId12"/>
    <p:sldId id="464" r:id="rId13"/>
    <p:sldId id="495" r:id="rId14"/>
    <p:sldId id="287" r:id="rId15"/>
    <p:sldId id="496" r:id="rId16"/>
    <p:sldId id="500" r:id="rId17"/>
    <p:sldId id="501" r:id="rId18"/>
    <p:sldId id="502" r:id="rId19"/>
    <p:sldId id="275" r:id="rId20"/>
    <p:sldId id="462" r:id="rId21"/>
    <p:sldId id="482" r:id="rId22"/>
    <p:sldId id="488" r:id="rId23"/>
    <p:sldId id="491" r:id="rId24"/>
    <p:sldId id="492" r:id="rId25"/>
    <p:sldId id="493" r:id="rId26"/>
    <p:sldId id="49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E powerpoint template" id="{1EFFF720-98EF-D645-AFB2-89C2470DC210}">
          <p14:sldIdLst>
            <p14:sldId id="503"/>
            <p14:sldId id="478"/>
            <p14:sldId id="480"/>
            <p14:sldId id="401"/>
            <p14:sldId id="460"/>
            <p14:sldId id="398"/>
            <p14:sldId id="489"/>
            <p14:sldId id="464"/>
            <p14:sldId id="495"/>
            <p14:sldId id="287"/>
            <p14:sldId id="496"/>
            <p14:sldId id="500"/>
            <p14:sldId id="501"/>
            <p14:sldId id="502"/>
            <p14:sldId id="275"/>
            <p14:sldId id="462"/>
            <p14:sldId id="482"/>
            <p14:sldId id="488"/>
            <p14:sldId id="491"/>
            <p14:sldId id="492"/>
            <p14:sldId id="493"/>
            <p14:sldId id="4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34B"/>
    <a:srgbClr val="62BC9E"/>
    <a:srgbClr val="A00054"/>
    <a:srgbClr val="003893"/>
    <a:srgbClr val="E28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014" autoAdjust="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 Swain" userId="3b602abb-1cdc-40b3-8b1f-92128af499eb" providerId="ADAL" clId="{06E083F2-6948-41F8-B46C-D62CD42BB693}"/>
    <pc:docChg chg="delSld modSection">
      <pc:chgData name="Jenni Swain" userId="3b602abb-1cdc-40b3-8b1f-92128af499eb" providerId="ADAL" clId="{06E083F2-6948-41F8-B46C-D62CD42BB693}" dt="2022-09-22T15:03:19.925" v="7" actId="47"/>
      <pc:docMkLst>
        <pc:docMk/>
      </pc:docMkLst>
      <pc:sldChg chg="del">
        <pc:chgData name="Jenni Swain" userId="3b602abb-1cdc-40b3-8b1f-92128af499eb" providerId="ADAL" clId="{06E083F2-6948-41F8-B46C-D62CD42BB693}" dt="2022-09-22T15:03:13.572" v="6" actId="47"/>
        <pc:sldMkLst>
          <pc:docMk/>
          <pc:sldMk cId="1603268802" sldId="316"/>
        </pc:sldMkLst>
      </pc:sldChg>
      <pc:sldChg chg="del">
        <pc:chgData name="Jenni Swain" userId="3b602abb-1cdc-40b3-8b1f-92128af499eb" providerId="ADAL" clId="{06E083F2-6948-41F8-B46C-D62CD42BB693}" dt="2022-09-22T15:02:41.519" v="0" actId="47"/>
        <pc:sldMkLst>
          <pc:docMk/>
          <pc:sldMk cId="4269938366" sldId="391"/>
        </pc:sldMkLst>
      </pc:sldChg>
      <pc:sldChg chg="del">
        <pc:chgData name="Jenni Swain" userId="3b602abb-1cdc-40b3-8b1f-92128af499eb" providerId="ADAL" clId="{06E083F2-6948-41F8-B46C-D62CD42BB693}" dt="2022-09-22T15:03:19.925" v="7" actId="47"/>
        <pc:sldMkLst>
          <pc:docMk/>
          <pc:sldMk cId="1175637031" sldId="475"/>
        </pc:sldMkLst>
      </pc:sldChg>
      <pc:sldChg chg="del">
        <pc:chgData name="Jenni Swain" userId="3b602abb-1cdc-40b3-8b1f-92128af499eb" providerId="ADAL" clId="{06E083F2-6948-41F8-B46C-D62CD42BB693}" dt="2022-09-22T15:02:55.717" v="3" actId="47"/>
        <pc:sldMkLst>
          <pc:docMk/>
          <pc:sldMk cId="2043521584" sldId="484"/>
        </pc:sldMkLst>
      </pc:sldChg>
      <pc:sldChg chg="del">
        <pc:chgData name="Jenni Swain" userId="3b602abb-1cdc-40b3-8b1f-92128af499eb" providerId="ADAL" clId="{06E083F2-6948-41F8-B46C-D62CD42BB693}" dt="2022-09-22T15:02:46.200" v="1" actId="47"/>
        <pc:sldMkLst>
          <pc:docMk/>
          <pc:sldMk cId="1748240960" sldId="487"/>
        </pc:sldMkLst>
      </pc:sldChg>
      <pc:sldChg chg="del">
        <pc:chgData name="Jenni Swain" userId="3b602abb-1cdc-40b3-8b1f-92128af499eb" providerId="ADAL" clId="{06E083F2-6948-41F8-B46C-D62CD42BB693}" dt="2022-09-22T15:02:50.231" v="2" actId="47"/>
        <pc:sldMkLst>
          <pc:docMk/>
          <pc:sldMk cId="3450236020" sldId="490"/>
        </pc:sldMkLst>
      </pc:sldChg>
      <pc:sldChg chg="del">
        <pc:chgData name="Jenni Swain" userId="3b602abb-1cdc-40b3-8b1f-92128af499eb" providerId="ADAL" clId="{06E083F2-6948-41F8-B46C-D62CD42BB693}" dt="2022-09-22T15:03:06.090" v="4" actId="47"/>
        <pc:sldMkLst>
          <pc:docMk/>
          <pc:sldMk cId="390759342" sldId="497"/>
        </pc:sldMkLst>
      </pc:sldChg>
      <pc:sldChg chg="del">
        <pc:chgData name="Jenni Swain" userId="3b602abb-1cdc-40b3-8b1f-92128af499eb" providerId="ADAL" clId="{06E083F2-6948-41F8-B46C-D62CD42BB693}" dt="2022-09-22T15:03:10.062" v="5" actId="47"/>
        <pc:sldMkLst>
          <pc:docMk/>
          <pc:sldMk cId="2942748568" sldId="4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E2E82-72CD-0544-803E-ECCCB1A6640C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868A9-83B6-F748-BF71-689B21C2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E4FC7-C1BC-BD40-85E8-F7D387FACD0C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B3131-83C0-9847-95A8-B83A12FBB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Supervisors should encourage this level in WPBA and other portfolio tools – reflective logs etc.</a:t>
            </a:r>
          </a:p>
          <a:p>
            <a:r>
              <a:rPr lang="en-GB" dirty="0"/>
              <a:t>The development of credentials may help in this area of evidencing knowledge – the behaviours are especially important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01920-27D2-4441-ACAF-82AC3C4B64F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33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Remember the key re less description and focus on the learning and impact on practice.   Link below for more info re </a:t>
            </a:r>
            <a:r>
              <a:rPr lang="en-GB" dirty="0" err="1"/>
              <a:t>Bawa-garba</a:t>
            </a:r>
            <a:r>
              <a:rPr lang="en-GB" dirty="0"/>
              <a:t> case</a:t>
            </a:r>
          </a:p>
          <a:p>
            <a:r>
              <a:rPr lang="en-GB" dirty="0"/>
              <a:t>https://www.bmj.com/bawa-garba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01920-27D2-4441-ACAF-82AC3C4B64F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575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info is all lifted from the Roadmap so please ensure you have a good understanding of the flow chart in the appendices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01920-27D2-4441-ACAF-82AC3C4B64F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4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Pt &amp; practitioner safety is key – needs to be flexible – mapped to practitioner capability – do nit make assumptions. One size does not fit all.</a:t>
            </a:r>
          </a:p>
          <a:p>
            <a:r>
              <a:rPr lang="en-US" dirty="0"/>
              <a:t>Before sharing the next slide ask what a RMV needs to think about before having a trainee arrive with them to ensure patient safety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01920-27D2-4441-ACAF-82AC3C4B64F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1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maybe nothing but some areas have developed their own processes – especially for ACP level – national processes are coming so will need to align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01920-27D2-4441-ACAF-82AC3C4B64F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276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extra charge for being a supervisor for med defence.  HEE region are being encouraged to open up their educator/supervisor updates/conferences/symposiums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801920-27D2-4441-ACAF-82AC3C4B64F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14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076950"/>
            <a:ext cx="9129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1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35456-80DE-4F66-8DA1-3E21D2F84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4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076950"/>
            <a:ext cx="9129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264109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502965"/>
            <a:ext cx="7772400" cy="1196626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rgbClr val="24234A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828800"/>
            <a:ext cx="7839075" cy="384678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445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954924"/>
            <a:ext cx="4619297" cy="3720662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218114" y="1954213"/>
            <a:ext cx="3673475" cy="3721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en-GB" dirty="0"/>
              <a:t>Click here to insert your photograph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7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24234A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4204388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ub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909763"/>
            <a:ext cx="6400800" cy="5810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00" b="1" baseline="0">
                <a:solidFill>
                  <a:srgbClr val="62BC9E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subtitle – Arial, 28, Bold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2619375"/>
            <a:ext cx="7839075" cy="2457450"/>
          </a:xfrm>
          <a:prstGeom prst="rect">
            <a:avLst/>
          </a:prstGeo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7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24234A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2908144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ubtitle, text and phot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360989" y="2638425"/>
            <a:ext cx="3451225" cy="2457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r>
              <a:rPr lang="en-GB" dirty="0"/>
              <a:t>Click here to insert your photograph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909763"/>
            <a:ext cx="6400800" cy="5810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100" b="1" baseline="0">
                <a:solidFill>
                  <a:srgbClr val="62BC9E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subtitle – Arial, 28,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2619375"/>
            <a:ext cx="4686300" cy="2457450"/>
          </a:xfrm>
          <a:prstGeom prst="rect">
            <a:avLst/>
          </a:prstGeo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7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24234A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3274486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graphs and large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272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54D1DC-C5AA-4E2B-9C81-B485ACE2F945}" type="datetimeFigureOut">
              <a:rPr lang="en-US" smtClean="0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92E9C-DC38-4F8D-ACFE-D7EEBFBD1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65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997" y="1412776"/>
            <a:ext cx="7416582" cy="3744416"/>
          </a:xfrm>
          <a:prstGeom prst="rect">
            <a:avLst/>
          </a:prstGeom>
        </p:spPr>
        <p:txBody>
          <a:bodyPr/>
          <a:lstStyle>
            <a:lvl1pPr>
              <a:buClr>
                <a:srgbClr val="0072C6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0072C6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0072C6"/>
              </a:buClr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0072C6"/>
              </a:buClr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0072C6"/>
              </a:buClr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9593" y="404664"/>
            <a:ext cx="7416824" cy="854968"/>
          </a:xfrm>
          <a:prstGeom prst="rect">
            <a:avLst/>
          </a:prstGeom>
        </p:spPr>
        <p:txBody>
          <a:bodyPr/>
          <a:lstStyle>
            <a:lvl1pPr algn="l">
              <a:defRPr sz="2700" b="0">
                <a:solidFill>
                  <a:srgbClr val="2423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504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22E84-C44B-46B9-833B-7649A69D151C}" type="datetimeFigureOut">
              <a:rPr lang="en-US" smtClean="0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52577-80CE-4539-B9EE-0CB7C0B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1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23161"/>
            <a:ext cx="7772400" cy="1207465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rgbClr val="24234B"/>
                </a:solidFill>
              </a:defRPr>
            </a:lvl1pPr>
          </a:lstStyle>
          <a:p>
            <a:r>
              <a:rPr lang="en-US" dirty="0"/>
              <a:t>Slide title – Arial, 36, Bol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30017"/>
            <a:ext cx="7839075" cy="40455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37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AD831-B35E-4B68-A227-110519A38E33}" type="datetimeFigureOut">
              <a:rPr lang="en-US" smtClean="0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E8A3F-DADA-46C5-B7D3-9EC9A7CA64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1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5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54924"/>
            <a:ext cx="4619297" cy="3720662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218113" y="1954213"/>
            <a:ext cx="3673475" cy="3721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en-GB" dirty="0"/>
              <a:t>Click here to insert your photograph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59F49-45BA-ACF4-2D45-24C68AD39E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323161"/>
            <a:ext cx="7772400" cy="1207465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rgbClr val="24234B"/>
                </a:solidFill>
              </a:defRPr>
            </a:lvl1pPr>
          </a:lstStyle>
          <a:p>
            <a:r>
              <a:rPr lang="en-US" dirty="0"/>
              <a:t>Slide title – Arial, 36, Bol</a:t>
            </a:r>
          </a:p>
        </p:txBody>
      </p:sp>
    </p:spTree>
    <p:extLst>
      <p:ext uri="{BB962C8B-B14F-4D97-AF65-F5344CB8AC3E}">
        <p14:creationId xmlns:p14="http://schemas.microsoft.com/office/powerpoint/2010/main" val="257673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ub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909762"/>
            <a:ext cx="6400800" cy="5810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rgbClr val="62BC9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subtitle – Arial, 28, Bold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619375"/>
            <a:ext cx="7839075" cy="245745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6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24234B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209336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ubtitle, text and phot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360988" y="2638425"/>
            <a:ext cx="3451225" cy="2457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/>
            </a:lvl1pPr>
          </a:lstStyle>
          <a:p>
            <a:r>
              <a:rPr lang="en-GB" dirty="0"/>
              <a:t>Click here to insert your photograph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909762"/>
            <a:ext cx="6400800" cy="5810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b="1" baseline="0">
                <a:solidFill>
                  <a:srgbClr val="62BC9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Slide subtitle – Arial, 28,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2619375"/>
            <a:ext cx="4686300" cy="245745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77926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24234B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</p:spTree>
    <p:extLst>
      <p:ext uri="{BB962C8B-B14F-4D97-AF65-F5344CB8AC3E}">
        <p14:creationId xmlns:p14="http://schemas.microsoft.com/office/powerpoint/2010/main" val="130330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graphs and large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97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22E84-C44B-46B9-833B-7649A69D151C}" type="datetimeFigureOut">
              <a:rPr lang="en-US" smtClean="0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52577-80CE-4539-B9EE-0CB7C0B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0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AD831-B35E-4B68-A227-110519A38E33}" type="datetimeFigureOut">
              <a:rPr lang="en-US" smtClean="0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E8A3F-DADA-46C5-B7D3-9EC9A7CA64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8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5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27379"/>
            <a:ext cx="9144000" cy="630621"/>
          </a:xfrm>
          <a:prstGeom prst="rect">
            <a:avLst/>
          </a:prstGeom>
          <a:solidFill>
            <a:srgbClr val="2423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C84F22-F20D-5CC6-E91D-71B50DFDAAAD}"/>
              </a:ext>
            </a:extLst>
          </p:cNvPr>
          <p:cNvSpPr/>
          <p:nvPr userDrawn="1"/>
        </p:nvSpPr>
        <p:spPr>
          <a:xfrm>
            <a:off x="0" y="6227378"/>
            <a:ext cx="9144000" cy="487017"/>
          </a:xfrm>
          <a:prstGeom prst="rect">
            <a:avLst/>
          </a:prstGeom>
          <a:solidFill>
            <a:srgbClr val="62B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1" r:id="rId2"/>
    <p:sldLayoutId id="2147483673" r:id="rId3"/>
    <p:sldLayoutId id="2147483649" r:id="rId4"/>
    <p:sldLayoutId id="2147483650" r:id="rId5"/>
    <p:sldLayoutId id="2147483655" r:id="rId6"/>
    <p:sldLayoutId id="2147483676" r:id="rId7"/>
    <p:sldLayoutId id="2147483677" r:id="rId8"/>
    <p:sldLayoutId id="2147483679" r:id="rId9"/>
    <p:sldLayoutId id="214748368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E9313E-9B6F-EA1C-CD7E-7A6DF49F4A96}"/>
              </a:ext>
            </a:extLst>
          </p:cNvPr>
          <p:cNvSpPr/>
          <p:nvPr userDrawn="1"/>
        </p:nvSpPr>
        <p:spPr>
          <a:xfrm>
            <a:off x="0" y="6227380"/>
            <a:ext cx="9144000" cy="630621"/>
          </a:xfrm>
          <a:prstGeom prst="rect">
            <a:avLst/>
          </a:prstGeom>
          <a:solidFill>
            <a:srgbClr val="2423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50B800-8320-DD46-41CB-76C49CB1BA5A}"/>
              </a:ext>
            </a:extLst>
          </p:cNvPr>
          <p:cNvSpPr/>
          <p:nvPr userDrawn="1"/>
        </p:nvSpPr>
        <p:spPr>
          <a:xfrm>
            <a:off x="-1" y="6227379"/>
            <a:ext cx="9144001" cy="487017"/>
          </a:xfrm>
          <a:prstGeom prst="rect">
            <a:avLst/>
          </a:prstGeom>
          <a:solidFill>
            <a:srgbClr val="62B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8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A164-DD10-620E-56BE-11984AE6F36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57350" y="1681163"/>
            <a:ext cx="5829300" cy="9060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4500" b="1" dirty="0">
                <a:solidFill>
                  <a:srgbClr val="242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FCP portfolio route </a:t>
            </a:r>
            <a:endParaRPr lang="en-US" sz="4500" b="1" dirty="0">
              <a:solidFill>
                <a:srgbClr val="2423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A7D18919-584F-2DA8-94B5-59C2980B0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802" y="3233628"/>
            <a:ext cx="1562987" cy="1741186"/>
          </a:xfrm>
          <a:prstGeom prst="ellipse">
            <a:avLst/>
          </a:prstGeom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847E75-D8E0-C089-84EE-D587E200AF3E}"/>
              </a:ext>
            </a:extLst>
          </p:cNvPr>
          <p:cNvSpPr txBox="1"/>
          <p:nvPr/>
        </p:nvSpPr>
        <p:spPr>
          <a:xfrm>
            <a:off x="3957970" y="3757971"/>
            <a:ext cx="321369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b="1" dirty="0">
                <a:solidFill>
                  <a:srgbClr val="62BC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Phin Robinson MCSP</a:t>
            </a:r>
          </a:p>
          <a:p>
            <a:pPr defTabSz="685800"/>
            <a:r>
              <a:rPr lang="en-GB" sz="13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 national sentinel trainer for FCP</a:t>
            </a:r>
            <a:endParaRPr lang="en-US" sz="13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B32D5B-FC25-098F-FB83-FD3D7EB4E16B}"/>
              </a:ext>
            </a:extLst>
          </p:cNvPr>
          <p:cNvCxnSpPr/>
          <p:nvPr/>
        </p:nvCxnSpPr>
        <p:spPr>
          <a:xfrm>
            <a:off x="1657350" y="2866803"/>
            <a:ext cx="5829300" cy="0"/>
          </a:xfrm>
          <a:prstGeom prst="line">
            <a:avLst/>
          </a:prstGeom>
          <a:ln>
            <a:solidFill>
              <a:srgbClr val="24234B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21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24234B"/>
                </a:solidFill>
              </a:rPr>
              <a:t>Roadmap Clinical Supervision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‘Everyday’ supervision – Hands on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Patient safety &amp; practitioner safety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Debriefs, tutorials, WPBA/SLEs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CSR – Review during/at the end of a post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Pastoral role – boundaries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Liaise with others – may include HEI/ES/TPD/employer/Training Hub/Primary Care School/Faculty of Advancing Practice</a:t>
            </a:r>
          </a:p>
        </p:txBody>
      </p:sp>
    </p:spTree>
    <p:extLst>
      <p:ext uri="{BB962C8B-B14F-4D97-AF65-F5344CB8AC3E}">
        <p14:creationId xmlns:p14="http://schemas.microsoft.com/office/powerpoint/2010/main" val="199816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B0D20D-9021-C3C4-804A-F7E764AA625A}"/>
              </a:ext>
            </a:extLst>
          </p:cNvPr>
          <p:cNvSpPr/>
          <p:nvPr/>
        </p:nvSpPr>
        <p:spPr>
          <a:xfrm>
            <a:off x="157480" y="182880"/>
            <a:ext cx="8859520" cy="5709920"/>
          </a:xfrm>
          <a:prstGeom prst="rect">
            <a:avLst/>
          </a:prstGeom>
          <a:solidFill>
            <a:srgbClr val="62BC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A859144-77BE-2DA1-F9C2-6191D0806C07}"/>
              </a:ext>
            </a:extLst>
          </p:cNvPr>
          <p:cNvSpPr txBox="1">
            <a:spLocks/>
          </p:cNvSpPr>
          <p:nvPr/>
        </p:nvSpPr>
        <p:spPr>
          <a:xfrm>
            <a:off x="370840" y="314960"/>
            <a:ext cx="8534399" cy="5435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dirty="0">
                <a:solidFill>
                  <a:srgbClr val="24234B"/>
                </a:solidFill>
              </a:rPr>
              <a:t>CPD SUPERVISION</a:t>
            </a:r>
          </a:p>
          <a:p>
            <a:pPr marL="0" indent="0">
              <a:buFont typeface="Arial"/>
              <a:buNone/>
            </a:pPr>
            <a:r>
              <a:rPr lang="en-US" sz="2000" b="1" dirty="0">
                <a:solidFill>
                  <a:schemeClr val="bg1"/>
                </a:solidFill>
              </a:rPr>
              <a:t>Must be provided by the employer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This </a:t>
            </a:r>
            <a:r>
              <a:rPr lang="en-US" sz="2000" b="1" dirty="0">
                <a:solidFill>
                  <a:schemeClr val="bg1"/>
                </a:solidFill>
              </a:rPr>
              <a:t>happens alongside Clinical Supervision </a:t>
            </a:r>
            <a:r>
              <a:rPr lang="en-US" sz="2000" dirty="0">
                <a:solidFill>
                  <a:schemeClr val="bg1"/>
                </a:solidFill>
              </a:rPr>
              <a:t>but has a different purpose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For those in </a:t>
            </a:r>
            <a:r>
              <a:rPr lang="en-US" sz="2000" b="1" dirty="0">
                <a:solidFill>
                  <a:schemeClr val="bg1"/>
                </a:solidFill>
              </a:rPr>
              <a:t>established roles </a:t>
            </a:r>
            <a:r>
              <a:rPr lang="en-US" sz="2000" dirty="0">
                <a:solidFill>
                  <a:schemeClr val="bg1"/>
                </a:solidFill>
              </a:rPr>
              <a:t>- need to evidence maintained capabilities and for CPD purposes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Regular meetings (such as 6 weekly) to touch base, discuss ways of working, developing teams, identify any learning needs/opportunities, support, feedback, peer review.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May need to use WBA to monitor standards/capabilities are being maintained.</a:t>
            </a:r>
          </a:p>
        </p:txBody>
      </p:sp>
    </p:spTree>
    <p:extLst>
      <p:ext uri="{BB962C8B-B14F-4D97-AF65-F5344CB8AC3E}">
        <p14:creationId xmlns:p14="http://schemas.microsoft.com/office/powerpoint/2010/main" val="212048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E88917-7E90-2C84-BAA5-C398CDC3940E}"/>
              </a:ext>
            </a:extLst>
          </p:cNvPr>
          <p:cNvSpPr/>
          <p:nvPr/>
        </p:nvSpPr>
        <p:spPr>
          <a:xfrm>
            <a:off x="208280" y="223520"/>
            <a:ext cx="8818880" cy="5902959"/>
          </a:xfrm>
          <a:prstGeom prst="rect">
            <a:avLst/>
          </a:prstGeom>
          <a:solidFill>
            <a:srgbClr val="62BC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29CC1-FB69-8779-D4C7-00194401D5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431800"/>
            <a:ext cx="7864475" cy="5511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24234B"/>
                </a:solidFill>
              </a:rPr>
              <a:t>CLINICAL SUPERVISION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Must be provided in the clinical setting</a:t>
            </a:r>
          </a:p>
          <a:p>
            <a:r>
              <a:rPr lang="en-US" dirty="0">
                <a:solidFill>
                  <a:schemeClr val="bg1"/>
                </a:solidFill>
              </a:rPr>
              <a:t>For those in training or in new/emerging roles/new clinical setting</a:t>
            </a:r>
          </a:p>
          <a:p>
            <a:r>
              <a:rPr lang="en-US" dirty="0">
                <a:solidFill>
                  <a:schemeClr val="bg1"/>
                </a:solidFill>
              </a:rPr>
              <a:t>Daily clinical supervision including debrief to ensure patient and practitioner safety</a:t>
            </a:r>
          </a:p>
          <a:p>
            <a:r>
              <a:rPr lang="en-US" dirty="0">
                <a:solidFill>
                  <a:schemeClr val="bg1"/>
                </a:solidFill>
              </a:rPr>
              <a:t>To provide feedback - managing patient &amp; practitioner uncertainty.</a:t>
            </a:r>
          </a:p>
          <a:p>
            <a:r>
              <a:rPr lang="en-US" dirty="0">
                <a:solidFill>
                  <a:schemeClr val="bg1"/>
                </a:solidFill>
              </a:rPr>
              <a:t>Workplace based assessment- suggest a </a:t>
            </a:r>
            <a:r>
              <a:rPr lang="en-US" b="1" u="sng" dirty="0">
                <a:solidFill>
                  <a:schemeClr val="bg1"/>
                </a:solidFill>
              </a:rPr>
              <a:t>minimum of one a month</a:t>
            </a:r>
            <a:r>
              <a:rPr lang="en-US" dirty="0">
                <a:solidFill>
                  <a:schemeClr val="bg1"/>
                </a:solidFill>
              </a:rPr>
              <a:t> to allow a portfolio of triangulated evidence against the appropriate framework.</a:t>
            </a:r>
          </a:p>
          <a:p>
            <a:r>
              <a:rPr lang="en-US" dirty="0">
                <a:solidFill>
                  <a:schemeClr val="bg1"/>
                </a:solidFill>
              </a:rPr>
              <a:t>Mainly formative but maybe some summative element.</a:t>
            </a:r>
          </a:p>
        </p:txBody>
      </p:sp>
    </p:spTree>
    <p:extLst>
      <p:ext uri="{BB962C8B-B14F-4D97-AF65-F5344CB8AC3E}">
        <p14:creationId xmlns:p14="http://schemas.microsoft.com/office/powerpoint/2010/main" val="230492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FF183B-9E62-EDCF-55BE-53E42729EE66}"/>
              </a:ext>
            </a:extLst>
          </p:cNvPr>
          <p:cNvSpPr/>
          <p:nvPr/>
        </p:nvSpPr>
        <p:spPr>
          <a:xfrm>
            <a:off x="177800" y="147320"/>
            <a:ext cx="8808720" cy="5902960"/>
          </a:xfrm>
          <a:prstGeom prst="rect">
            <a:avLst/>
          </a:prstGeom>
          <a:solidFill>
            <a:srgbClr val="62BC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DD2AC1-DA41-0EA4-8F0F-2D68D4DE3028}"/>
              </a:ext>
            </a:extLst>
          </p:cNvPr>
          <p:cNvSpPr txBox="1">
            <a:spLocks/>
          </p:cNvSpPr>
          <p:nvPr/>
        </p:nvSpPr>
        <p:spPr>
          <a:xfrm>
            <a:off x="604520" y="391160"/>
            <a:ext cx="7691755" cy="359605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b="1" dirty="0">
                <a:solidFill>
                  <a:srgbClr val="24234B"/>
                </a:solidFill>
              </a:rPr>
              <a:t>PATIENT SAFETY AND PRACTITIONER SAFETY</a:t>
            </a:r>
          </a:p>
          <a:p>
            <a:pPr marL="0" indent="0">
              <a:buFont typeface="Arial"/>
              <a:buNone/>
            </a:pPr>
            <a:r>
              <a:rPr lang="en-US" sz="2800" dirty="0">
                <a:solidFill>
                  <a:schemeClr val="bg1"/>
                </a:solidFill>
              </a:rPr>
              <a:t>Is the patient safe?</a:t>
            </a:r>
          </a:p>
          <a:p>
            <a:r>
              <a:rPr lang="en-US" sz="2800" dirty="0">
                <a:solidFill>
                  <a:schemeClr val="bg1"/>
                </a:solidFill>
              </a:rPr>
              <a:t>Is the practitioner safe - professionally, physically, and emotionally?</a:t>
            </a:r>
          </a:p>
          <a:p>
            <a:r>
              <a:rPr lang="en-US" sz="2800" dirty="0">
                <a:solidFill>
                  <a:schemeClr val="bg1"/>
                </a:solidFill>
              </a:rPr>
              <a:t>Acknowledgment &amp; understanding of human factors.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promote &amp; facilitate development of core capabilities against the appropriate framework.</a:t>
            </a:r>
          </a:p>
        </p:txBody>
      </p:sp>
    </p:spTree>
    <p:extLst>
      <p:ext uri="{BB962C8B-B14F-4D97-AF65-F5344CB8AC3E}">
        <p14:creationId xmlns:p14="http://schemas.microsoft.com/office/powerpoint/2010/main" val="946383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C33AC4-8F23-5FEA-64FF-F8C573E4A99A}"/>
              </a:ext>
            </a:extLst>
          </p:cNvPr>
          <p:cNvSpPr/>
          <p:nvPr/>
        </p:nvSpPr>
        <p:spPr>
          <a:xfrm>
            <a:off x="299720" y="284480"/>
            <a:ext cx="8245977" cy="1535322"/>
          </a:xfrm>
          <a:prstGeom prst="rect">
            <a:avLst/>
          </a:prstGeom>
          <a:solidFill>
            <a:srgbClr val="62BC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2E4F81-9DED-B22B-29C2-817D80EA9620}"/>
              </a:ext>
            </a:extLst>
          </p:cNvPr>
          <p:cNvSpPr/>
          <p:nvPr/>
        </p:nvSpPr>
        <p:spPr>
          <a:xfrm>
            <a:off x="299720" y="2011290"/>
            <a:ext cx="8245977" cy="4084710"/>
          </a:xfrm>
          <a:prstGeom prst="rect">
            <a:avLst/>
          </a:prstGeom>
          <a:solidFill>
            <a:srgbClr val="62BC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2447B-C692-8C78-3EC0-0B9B4A5AC3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2462" y="426919"/>
            <a:ext cx="7839075" cy="125140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24234B"/>
                </a:solidFill>
              </a:rPr>
              <a:t>CLINICAL SUPERVISOR (CS)</a:t>
            </a:r>
          </a:p>
          <a:p>
            <a:r>
              <a:rPr lang="en-US" sz="1200" dirty="0">
                <a:solidFill>
                  <a:schemeClr val="bg1"/>
                </a:solidFill>
              </a:rPr>
              <a:t>The CS takes </a:t>
            </a:r>
            <a:r>
              <a:rPr lang="en-US" sz="1200" b="1" dirty="0">
                <a:solidFill>
                  <a:schemeClr val="bg1"/>
                </a:solidFill>
              </a:rPr>
              <a:t>clinical responsibility </a:t>
            </a:r>
            <a:r>
              <a:rPr lang="en-US" sz="1200" dirty="0">
                <a:solidFill>
                  <a:schemeClr val="bg1"/>
                </a:solidFill>
              </a:rPr>
              <a:t>for patient and practitioner safety</a:t>
            </a:r>
          </a:p>
          <a:p>
            <a:r>
              <a:rPr lang="en-US" sz="1200" dirty="0">
                <a:solidFill>
                  <a:schemeClr val="bg1"/>
                </a:solidFill>
              </a:rPr>
              <a:t>Need a </a:t>
            </a:r>
            <a:r>
              <a:rPr lang="en-US" sz="1200" b="1" dirty="0">
                <a:solidFill>
                  <a:schemeClr val="bg1"/>
                </a:solidFill>
              </a:rPr>
              <a:t>flexible approach </a:t>
            </a:r>
            <a:r>
              <a:rPr lang="en-US" sz="1200" dirty="0">
                <a:solidFill>
                  <a:schemeClr val="bg1"/>
                </a:solidFill>
              </a:rPr>
              <a:t>- one size does not fit all!</a:t>
            </a:r>
          </a:p>
          <a:p>
            <a:r>
              <a:rPr lang="en-US" sz="1200" dirty="0">
                <a:solidFill>
                  <a:schemeClr val="bg1"/>
                </a:solidFill>
              </a:rPr>
              <a:t>Primarily focused on the </a:t>
            </a:r>
            <a:r>
              <a:rPr lang="en-US" sz="1200" b="1" dirty="0">
                <a:solidFill>
                  <a:schemeClr val="bg1"/>
                </a:solidFill>
              </a:rPr>
              <a:t>Clinical Pillar </a:t>
            </a:r>
            <a:r>
              <a:rPr lang="en-US" sz="1200" dirty="0">
                <a:solidFill>
                  <a:schemeClr val="bg1"/>
                </a:solidFill>
              </a:rPr>
              <a:t>but can consider the other 3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B1D1963-CE05-D304-FA3D-E30C392C43DA}"/>
              </a:ext>
            </a:extLst>
          </p:cNvPr>
          <p:cNvSpPr txBox="1">
            <a:spLocks/>
          </p:cNvSpPr>
          <p:nvPr/>
        </p:nvSpPr>
        <p:spPr>
          <a:xfrm>
            <a:off x="598303" y="2109263"/>
            <a:ext cx="7432158" cy="31578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There needs to be robust </a:t>
            </a:r>
            <a:r>
              <a:rPr lang="en-US" sz="1400" b="1" dirty="0">
                <a:solidFill>
                  <a:schemeClr val="bg1"/>
                </a:solidFill>
              </a:rPr>
              <a:t>induction </a:t>
            </a:r>
            <a:r>
              <a:rPr lang="en-US" sz="1400" b="1" dirty="0" err="1">
                <a:solidFill>
                  <a:schemeClr val="bg1"/>
                </a:solidFill>
              </a:rPr>
              <a:t>programme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where the CS undertakes shadowed sessions with the practitioner.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The level of </a:t>
            </a:r>
            <a:r>
              <a:rPr lang="en-US" sz="1400" b="1" dirty="0">
                <a:solidFill>
                  <a:schemeClr val="bg1"/>
                </a:solidFill>
              </a:rPr>
              <a:t>day to day supervision </a:t>
            </a:r>
            <a:r>
              <a:rPr lang="en-US" sz="1400" dirty="0">
                <a:solidFill>
                  <a:schemeClr val="bg1"/>
                </a:solidFill>
              </a:rPr>
              <a:t>will vary according to the level and rate of progression of the trainee/new practitioner. (Primary</a:t>
            </a:r>
          </a:p>
          <a:p>
            <a:r>
              <a:rPr lang="en-US" sz="1400" dirty="0">
                <a:solidFill>
                  <a:schemeClr val="bg1"/>
                </a:solidFill>
              </a:rPr>
              <a:t>Care is generalist and therefore it takes time to develop</a:t>
            </a:r>
          </a:p>
          <a:p>
            <a:r>
              <a:rPr lang="en-US" sz="1400" dirty="0">
                <a:solidFill>
                  <a:schemeClr val="bg1"/>
                </a:solidFill>
              </a:rPr>
              <a:t>capabilities).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Identify learning needs</a:t>
            </a:r>
          </a:p>
          <a:p>
            <a:r>
              <a:rPr lang="en-US" sz="1400" dirty="0">
                <a:solidFill>
                  <a:schemeClr val="bg1"/>
                </a:solidFill>
              </a:rPr>
              <a:t>Initially the CS must be prepared to </a:t>
            </a:r>
            <a:r>
              <a:rPr lang="en-US" sz="1400" b="1" dirty="0">
                <a:solidFill>
                  <a:schemeClr val="bg1"/>
                </a:solidFill>
              </a:rPr>
              <a:t>debrief</a:t>
            </a:r>
            <a:r>
              <a:rPr lang="en-US" sz="1400" dirty="0">
                <a:solidFill>
                  <a:schemeClr val="bg1"/>
                </a:solidFill>
              </a:rPr>
              <a:t> after every patient contact before the patient leaves; this will then evolve to after each session and then to the end of the day. This should be face to face.</a:t>
            </a:r>
          </a:p>
          <a:p>
            <a:r>
              <a:rPr lang="en-US" sz="1400" dirty="0">
                <a:solidFill>
                  <a:schemeClr val="bg1"/>
                </a:solidFill>
              </a:rPr>
              <a:t>The debrief should focus on clinical safety buy when undertaken by a trained S affords the opportunity to encourage the </a:t>
            </a:r>
            <a:r>
              <a:rPr lang="en-US" sz="1400" b="1" dirty="0">
                <a:solidFill>
                  <a:schemeClr val="bg1"/>
                </a:solidFill>
              </a:rPr>
              <a:t>development of clinical reasoning and critical thinking</a:t>
            </a:r>
            <a:r>
              <a:rPr lang="en-US" sz="1400" dirty="0">
                <a:solidFill>
                  <a:schemeClr val="bg1"/>
                </a:solidFill>
              </a:rPr>
              <a:t>. It should be a balance of support and challenge.</a:t>
            </a:r>
          </a:p>
          <a:p>
            <a:r>
              <a:rPr lang="en-US" sz="1400" dirty="0">
                <a:solidFill>
                  <a:schemeClr val="bg1"/>
                </a:solidFill>
              </a:rPr>
              <a:t>As well as regular timetabled debrief the S will need to undertake </a:t>
            </a:r>
            <a:r>
              <a:rPr lang="en-US" sz="1400" b="1" dirty="0">
                <a:solidFill>
                  <a:schemeClr val="bg1"/>
                </a:solidFill>
              </a:rPr>
              <a:t>workplace-based assessment </a:t>
            </a:r>
            <a:r>
              <a:rPr lang="en-US" sz="1400" dirty="0">
                <a:solidFill>
                  <a:schemeClr val="bg1"/>
                </a:solidFill>
              </a:rPr>
              <a:t>(WPBA) to allow the practitioner to develop a </a:t>
            </a:r>
            <a:r>
              <a:rPr lang="en-US" sz="1400" b="1" dirty="0">
                <a:solidFill>
                  <a:schemeClr val="bg1"/>
                </a:solidFill>
              </a:rPr>
              <a:t>portfolio of evidence </a:t>
            </a:r>
            <a:r>
              <a:rPr lang="en-US" sz="1400" dirty="0">
                <a:solidFill>
                  <a:schemeClr val="bg1"/>
                </a:solidFill>
              </a:rPr>
              <a:t>of capability against the appropriate framework.</a:t>
            </a:r>
          </a:p>
        </p:txBody>
      </p:sp>
    </p:spTree>
    <p:extLst>
      <p:ext uri="{BB962C8B-B14F-4D97-AF65-F5344CB8AC3E}">
        <p14:creationId xmlns:p14="http://schemas.microsoft.com/office/powerpoint/2010/main" val="3452114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200" b="1" dirty="0">
                <a:solidFill>
                  <a:srgbClr val="24234B"/>
                </a:solidFill>
              </a:rPr>
              <a:t>Debriefing – support and challenge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/>
              <a:t>Patient safety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Revealing possibilities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Guidance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Highlighting deficits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Identifying learning needs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Developing management plan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Supporting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2116138"/>
            <a:ext cx="4038600" cy="3878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/>
              <a:t>Practitioner safety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Education – sharing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Informal assessment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Unburdening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Emotional release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Thought-ordering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Encouraging reflection</a:t>
            </a:r>
          </a:p>
        </p:txBody>
      </p:sp>
    </p:spTree>
    <p:extLst>
      <p:ext uri="{BB962C8B-B14F-4D97-AF65-F5344CB8AC3E}">
        <p14:creationId xmlns:p14="http://schemas.microsoft.com/office/powerpoint/2010/main" val="418904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91CF-B517-47B6-BBFD-5A24BD1C1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For FCP Verification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79FC3-CA2F-4697-9D91-CCC088E358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Stages 1, 2 are the same process for each profession but with their own profession specific capabilities</a:t>
            </a:r>
          </a:p>
          <a:p>
            <a:endParaRPr lang="en-GB" dirty="0"/>
          </a:p>
          <a:p>
            <a:r>
              <a:rPr lang="en-GB" dirty="0"/>
              <a:t>Checklist of requirements for each stage within the Roadmap</a:t>
            </a:r>
          </a:p>
          <a:p>
            <a:endParaRPr lang="en-GB" dirty="0"/>
          </a:p>
          <a:p>
            <a:r>
              <a:rPr lang="en-GB" dirty="0"/>
              <a:t>Stage 2 will be verified in primary care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(Stage 1 also for those undergoing retrospective recognition)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061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0241-D14D-4943-8AB3-62B43EF4C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FCP Verification (process in Roadmap)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BCB8F-9D23-4AA8-8DB2-709718E531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Once stage 1 &amp; 2 checklists are completed trainee &amp; roadmap supervisor discuss readiness for verification process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Verification Form - Trainee completes the self ratings linking to evidence for stage 2 capability in practice  Roadmap Supervisor completes the Supervisor ratings on Verification Form linking to evidence – if deemed capable/excellent go on to complete the declaration page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On successful verification the FCP will gain digital recognition by the HEE Centre</a:t>
            </a:r>
          </a:p>
        </p:txBody>
      </p:sp>
    </p:spTree>
    <p:extLst>
      <p:ext uri="{BB962C8B-B14F-4D97-AF65-F5344CB8AC3E}">
        <p14:creationId xmlns:p14="http://schemas.microsoft.com/office/powerpoint/2010/main" val="3161620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CFDD-32F7-45D6-AF6E-1007692FB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Roadmap Supervisors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76EA9-EDFE-4878-83B4-F4B821B40F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Ensure your role as a supervisor forms part of your appraisal and ensure access to supervision/educator updates etc as part of your CPD</a:t>
            </a:r>
          </a:p>
          <a:p>
            <a:endParaRPr lang="en-GB" dirty="0"/>
          </a:p>
          <a:p>
            <a:r>
              <a:rPr lang="en-GB" dirty="0"/>
              <a:t>Keep up to date and maintain currency</a:t>
            </a:r>
          </a:p>
          <a:p>
            <a:endParaRPr lang="en-GB" dirty="0"/>
          </a:p>
          <a:p>
            <a:r>
              <a:rPr lang="en-GB" dirty="0"/>
              <a:t>Keep abreast of new development in FCP/Enhanced &amp; Advanced Practice</a:t>
            </a:r>
          </a:p>
          <a:p>
            <a:endParaRPr lang="en-GB" dirty="0"/>
          </a:p>
          <a:p>
            <a:r>
              <a:rPr lang="en-GB" dirty="0"/>
              <a:t>Please inform your defence union you are a supervisor</a:t>
            </a:r>
          </a:p>
          <a:p>
            <a:endParaRPr lang="en-GB" dirty="0"/>
          </a:p>
          <a:p>
            <a:r>
              <a:rPr lang="en-GB" dirty="0"/>
              <a:t>Consider the development of a Roadmap Supervisors What’s app group, community of RMSV etc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65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AEA5505-F26F-7BCF-5B98-F9478A935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59934"/>
            <a:ext cx="7772400" cy="511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9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C8DC8-E557-9E48-48E4-F71B98CB7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Roadmap Checklists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75CB2-2BC0-4372-AD28-45B5C53A3B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Stage 1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Stage 2  Portfolio contents stated in the Roadmap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(Stage 3 Portfolio contents stated in the Roadmap)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Remember other capability frameworks for non ARRS professions which will have different capabilities/portfolio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53035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B5DD7052-B9E5-6EDB-7C67-41D2E970A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74548"/>
            <a:ext cx="77724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2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231D79ED-D9BE-1B32-8A22-A0FA68BE4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4011"/>
            <a:ext cx="7772400" cy="538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78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2567D7D-C7A9-4AF1-8F61-1BF78CF67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83041"/>
            <a:ext cx="7772400" cy="541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6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15F6B9-C311-4944-BAC8-36C86CF96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MSc/Academic Level 7 = any route level 7 is needed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4B8AED-F3F3-4C51-8F15-BFA999FC99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b="1" dirty="0"/>
              <a:t>Abilities and skills that include the ability to: </a:t>
            </a:r>
          </a:p>
          <a:p>
            <a:pPr marL="0" indent="0">
              <a:buNone/>
            </a:pPr>
            <a:endParaRPr lang="en-GB" sz="1500" b="1" dirty="0"/>
          </a:p>
          <a:p>
            <a:pPr>
              <a:lnSpc>
                <a:spcPct val="150000"/>
              </a:lnSpc>
            </a:pPr>
            <a:r>
              <a:rPr lang="en-GB" dirty="0"/>
              <a:t>Use initiative and take responsibility</a:t>
            </a:r>
          </a:p>
          <a:p>
            <a:pPr>
              <a:lnSpc>
                <a:spcPct val="150000"/>
              </a:lnSpc>
            </a:pPr>
            <a:r>
              <a:rPr lang="en-GB" dirty="0"/>
              <a:t>Solve problems in creative and innovative ways</a:t>
            </a:r>
          </a:p>
          <a:p>
            <a:pPr>
              <a:lnSpc>
                <a:spcPct val="150000"/>
              </a:lnSpc>
            </a:pPr>
            <a:r>
              <a:rPr lang="en-GB" dirty="0"/>
              <a:t>Make decisions in challenging situations</a:t>
            </a:r>
          </a:p>
          <a:p>
            <a:pPr>
              <a:lnSpc>
                <a:spcPct val="150000"/>
              </a:lnSpc>
            </a:pPr>
            <a:r>
              <a:rPr lang="en-GB" dirty="0"/>
              <a:t>Continue to learn independently and to develop professionally</a:t>
            </a:r>
          </a:p>
          <a:p>
            <a:pPr>
              <a:lnSpc>
                <a:spcPct val="150000"/>
              </a:lnSpc>
            </a:pPr>
            <a:r>
              <a:rPr lang="en-GB" dirty="0"/>
              <a:t>Communicate effectively, with colleagues and a wider audience, in a variety of media.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90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E0A3-81B8-424E-88B7-636EA973C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5" y="1064498"/>
            <a:ext cx="7772400" cy="897470"/>
          </a:xfrm>
        </p:spPr>
        <p:txBody>
          <a:bodyPr/>
          <a:lstStyle/>
          <a:p>
            <a:r>
              <a:rPr lang="en-GB" dirty="0"/>
              <a:t>Portfolio of evidence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A82A4-6F3B-4817-B4B1-E1E4D69FA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8180" y="1961968"/>
            <a:ext cx="8420966" cy="35049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FCP Portfolio portfolio should contain a range of evidence re FCP knowledge, skills, attributes &amp; capabilities in Road Map</a:t>
            </a:r>
          </a:p>
          <a:p>
            <a:endParaRPr lang="en-GB" dirty="0"/>
          </a:p>
          <a:p>
            <a:r>
              <a:rPr lang="en-US" dirty="0"/>
              <a:t>Personal Development Plan (PDP) identifying SMART objectives</a:t>
            </a:r>
          </a:p>
          <a:p>
            <a:r>
              <a:rPr lang="en-US" dirty="0"/>
              <a:t>A record of achievement - modules successfully completed  </a:t>
            </a:r>
          </a:p>
          <a:p>
            <a:r>
              <a:rPr lang="en-US" dirty="0"/>
              <a:t>Learning log  - reflection – impact on practice</a:t>
            </a:r>
          </a:p>
          <a:p>
            <a:r>
              <a:rPr lang="en-US" dirty="0"/>
              <a:t>​WPBA – Evidence of CLINICAL capabilities – COTs/Mini-</a:t>
            </a:r>
            <a:r>
              <a:rPr lang="en-US" dirty="0" err="1"/>
              <a:t>cex</a:t>
            </a:r>
            <a:r>
              <a:rPr lang="en-US" dirty="0"/>
              <a:t>, CBD, CEPs/DOPS</a:t>
            </a:r>
          </a:p>
          <a:p>
            <a:r>
              <a:rPr lang="en-US" dirty="0"/>
              <a:t>​​QIP/Audit - RESEARCH pillar</a:t>
            </a:r>
          </a:p>
          <a:p>
            <a:r>
              <a:rPr lang="en-US" dirty="0"/>
              <a:t>MANAGEMENT &amp; LEADERSHIP pillar</a:t>
            </a:r>
          </a:p>
          <a:p>
            <a:r>
              <a:rPr lang="en-US" dirty="0"/>
              <a:t>EDUCATION pillar – lectures, tutorials, </a:t>
            </a:r>
          </a:p>
          <a:p>
            <a:r>
              <a:rPr lang="en-US" dirty="0"/>
              <a:t>Compliments &amp; complaints</a:t>
            </a:r>
          </a:p>
          <a:p>
            <a:r>
              <a:rPr lang="en-US" dirty="0"/>
              <a:t>Significant Event Analysis/Learning event analysis</a:t>
            </a:r>
          </a:p>
          <a:p>
            <a:r>
              <a:rPr lang="en-US" dirty="0"/>
              <a:t>Patient satisfaction questionnaires (PSQ) 40</a:t>
            </a:r>
          </a:p>
          <a:p>
            <a:r>
              <a:rPr lang="en-US" dirty="0"/>
              <a:t>Multi source feedback (MSF) from colleagues 20</a:t>
            </a:r>
          </a:p>
          <a:p>
            <a:r>
              <a:rPr lang="en-US" dirty="0"/>
              <a:t>Supervisor report(s)</a:t>
            </a:r>
          </a:p>
          <a:p>
            <a:r>
              <a:rPr lang="en-US" dirty="0"/>
              <a:t>Verification Form – summary of evidence of capability</a:t>
            </a:r>
          </a:p>
        </p:txBody>
      </p:sp>
    </p:spTree>
    <p:extLst>
      <p:ext uri="{BB962C8B-B14F-4D97-AF65-F5344CB8AC3E}">
        <p14:creationId xmlns:p14="http://schemas.microsoft.com/office/powerpoint/2010/main" val="212664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C06655-6BA3-4725-A7D6-FB55B7265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Reflective learning log for portfolio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46D5D-CDB5-42A9-AA59-092F4D9407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happened – brief description - Presenting problem</a:t>
            </a:r>
          </a:p>
          <a:p>
            <a:endParaRPr lang="en-GB" dirty="0"/>
          </a:p>
          <a:p>
            <a:r>
              <a:rPr lang="en-GB" dirty="0"/>
              <a:t>Differential diagnoses &amp; your clinical reasoning/what did you think?</a:t>
            </a:r>
          </a:p>
          <a:p>
            <a:endParaRPr lang="en-GB" dirty="0"/>
          </a:p>
          <a:p>
            <a:r>
              <a:rPr lang="en-GB" dirty="0"/>
              <a:t>Reflection – what did you learn?</a:t>
            </a:r>
          </a:p>
          <a:p>
            <a:endParaRPr lang="en-GB" dirty="0"/>
          </a:p>
          <a:p>
            <a:r>
              <a:rPr lang="en-GB" dirty="0"/>
              <a:t>Impact on your practice – what will you do the same or differently next time &amp; why?</a:t>
            </a:r>
          </a:p>
          <a:p>
            <a:endParaRPr lang="en-GB" dirty="0"/>
          </a:p>
          <a:p>
            <a:r>
              <a:rPr lang="en-GB" dirty="0"/>
              <a:t>Supervisor’s comments – capabilities demonstrated, learning points?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r"/>
            <a:endParaRPr lang="en-GB" b="1" dirty="0"/>
          </a:p>
          <a:p>
            <a:pPr algn="r"/>
            <a:endParaRPr lang="en-GB" dirty="0"/>
          </a:p>
          <a:p>
            <a:pPr algn="r"/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6657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1CF8B6-CA08-CDC7-538A-79CD11B3A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is the purpose of WPBA?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E0A1D-183E-45A3-B701-B85C93C7CD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1500" dirty="0"/>
              <a:t>To provide a way of assessing what the trainee does in practice, day to day, how they apply their knowledge, skills, communication skills etc.</a:t>
            </a:r>
          </a:p>
          <a:p>
            <a:endParaRPr lang="en-GB" sz="1500" dirty="0"/>
          </a:p>
          <a:p>
            <a:pPr marL="0" indent="0">
              <a:buNone/>
            </a:pPr>
            <a:r>
              <a:rPr lang="en-GB" sz="1500" b="1" dirty="0"/>
              <a:t>Types</a:t>
            </a:r>
            <a:r>
              <a:rPr lang="en-GB" sz="1500" dirty="0"/>
              <a:t> </a:t>
            </a:r>
          </a:p>
          <a:p>
            <a:r>
              <a:rPr lang="en-GB" sz="1500" dirty="0"/>
              <a:t>Consultation observation tools (COT)/audio-COT</a:t>
            </a:r>
          </a:p>
          <a:p>
            <a:r>
              <a:rPr lang="en-GB" sz="1500" dirty="0"/>
              <a:t>Case Based Discussion (CBD)</a:t>
            </a:r>
          </a:p>
          <a:p>
            <a:r>
              <a:rPr lang="en-GB" sz="1500" dirty="0"/>
              <a:t>Clinical Examination Procedural Skills (CEPs)</a:t>
            </a:r>
          </a:p>
          <a:p>
            <a:r>
              <a:rPr lang="en-GB" sz="1500" dirty="0"/>
              <a:t>Mini-</a:t>
            </a:r>
            <a:r>
              <a:rPr lang="en-GB" sz="1500" dirty="0" err="1"/>
              <a:t>cex</a:t>
            </a:r>
            <a:r>
              <a:rPr lang="en-GB" sz="1500" dirty="0"/>
              <a:t> in secondary care settings only</a:t>
            </a:r>
          </a:p>
          <a:p>
            <a:endParaRPr lang="en-GB" sz="15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35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DEB1-AD46-0667-C6A4-C9AEF74FF8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What's needed to be an FCP supervisor?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78EBA-53D6-706E-554A-891C0D178B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Must have done the HEE FCP supervisors course </a:t>
            </a:r>
          </a:p>
          <a:p>
            <a:endParaRPr lang="en-US" dirty="0"/>
          </a:p>
          <a:p>
            <a:r>
              <a:rPr lang="en-US" dirty="0"/>
              <a:t>Locally we have multi-professional training for any registered professional to become a GP trainee educator including the FCP top up training </a:t>
            </a:r>
          </a:p>
          <a:p>
            <a:endParaRPr lang="en-US" dirty="0"/>
          </a:p>
          <a:p>
            <a:r>
              <a:rPr lang="en-US" dirty="0"/>
              <a:t>A paramedic AP can support a Physio FCP</a:t>
            </a:r>
          </a:p>
          <a:p>
            <a:endParaRPr lang="en-US" dirty="0"/>
          </a:p>
          <a:p>
            <a:r>
              <a:rPr lang="en-US" dirty="0"/>
              <a:t>A GP or a doctor ST4 and above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9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BA6088-C2C8-4AC7-B69D-FD98AEF2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1044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24234B"/>
                </a:solidFill>
              </a:rPr>
              <a:t>What is supervision?</a:t>
            </a:r>
            <a:endParaRPr lang="en-GB" b="1" dirty="0">
              <a:solidFill>
                <a:srgbClr val="24234B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98AF53-EBA0-409C-9DC9-BB6AE1CBE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7" y="2098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3BB44B3D-45E9-4C39-A65E-6A0973259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160" y="3338367"/>
            <a:ext cx="6720839" cy="9637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SUPERVISION is the responsibility of the employer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07C474-66A0-40FE-A3F3-26BEAA0AE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51" y="2107461"/>
            <a:ext cx="788869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SAFE PRACTITIONERS IS KEY TO ENSURING PATIENT SAFETY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00960F-4087-457E-9568-0DC09816882D}"/>
              </a:ext>
            </a:extLst>
          </p:cNvPr>
          <p:cNvSpPr txBox="1"/>
          <p:nvPr/>
        </p:nvSpPr>
        <p:spPr>
          <a:xfrm>
            <a:off x="1994315" y="4302126"/>
            <a:ext cx="5587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CPD Supervision				Clinical Supervision</a:t>
            </a:r>
          </a:p>
          <a:p>
            <a:endParaRPr lang="en-US" dirty="0"/>
          </a:p>
          <a:p>
            <a:r>
              <a:rPr lang="en-US" dirty="0"/>
              <a:t>		    Educational Supervision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202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228B29E-2EC7-3499-481A-2805FBA88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-228404"/>
            <a:ext cx="6282690" cy="64606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45CB8A-9285-24CB-F219-B52E6338754D}"/>
              </a:ext>
            </a:extLst>
          </p:cNvPr>
          <p:cNvSpPr txBox="1"/>
          <p:nvPr/>
        </p:nvSpPr>
        <p:spPr>
          <a:xfrm>
            <a:off x="6294120" y="5638800"/>
            <a:ext cx="2885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242424"/>
                </a:solidFill>
                <a:effectLst/>
                <a:latin typeface="-apple-system"/>
              </a:rPr>
              <a:t>Image from Health Education England Workplace Supervision for ACP 2022</a:t>
            </a:r>
          </a:p>
        </p:txBody>
      </p:sp>
    </p:spTree>
    <p:extLst>
      <p:ext uri="{BB962C8B-B14F-4D97-AF65-F5344CB8AC3E}">
        <p14:creationId xmlns:p14="http://schemas.microsoft.com/office/powerpoint/2010/main" val="1749011346"/>
      </p:ext>
    </p:extLst>
  </p:cSld>
  <p:clrMapOvr>
    <a:masterClrMapping/>
  </p:clrMapOvr>
</p:sld>
</file>

<file path=ppt/theme/theme1.xml><?xml version="1.0" encoding="utf-8"?>
<a:theme xmlns:a="http://schemas.openxmlformats.org/drawingml/2006/main" name="HEE PPT - Master slide deck_1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HEE PPT - Master slide deck_1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64efc3-68dd-4163-a847-4264814e542b">
      <Terms xmlns="http://schemas.microsoft.com/office/infopath/2007/PartnerControls"/>
    </lcf76f155ced4ddcb4097134ff3c332f>
    <TaxCatchAll xmlns="0958ee66-8ffa-40f7-9e2b-88256118b88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5D010C4E4B4BB91B2209010E2AA9" ma:contentTypeVersion="16" ma:contentTypeDescription="Create a new document." ma:contentTypeScope="" ma:versionID="464a78784220a0eb7fdf21c0a29ac00b">
  <xsd:schema xmlns:xsd="http://www.w3.org/2001/XMLSchema" xmlns:xs="http://www.w3.org/2001/XMLSchema" xmlns:p="http://schemas.microsoft.com/office/2006/metadata/properties" xmlns:ns2="0a64efc3-68dd-4163-a847-4264814e542b" xmlns:ns3="0958ee66-8ffa-40f7-9e2b-88256118b88f" targetNamespace="http://schemas.microsoft.com/office/2006/metadata/properties" ma:root="true" ma:fieldsID="b9bad650c2324385d3b4ca2a50d59acb" ns2:_="" ns3:_="">
    <xsd:import namespace="0a64efc3-68dd-4163-a847-4264814e542b"/>
    <xsd:import namespace="0958ee66-8ffa-40f7-9e2b-88256118b8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4efc3-68dd-4163-a847-4264814e54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8ee66-8ffa-40f7-9e2b-8825611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8ad1de-20ad-4349-85d4-7fd3525840c8}" ma:internalName="TaxCatchAll" ma:showField="CatchAllData" ma:web="0958ee66-8ffa-40f7-9e2b-88256118b8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9361EB-BA8D-44DC-AAC7-D883224AD88A}">
  <ds:schemaRefs>
    <ds:schemaRef ds:uri="http://schemas.microsoft.com/office/2006/metadata/properties"/>
    <ds:schemaRef ds:uri="http://schemas.microsoft.com/office/infopath/2007/PartnerControls"/>
    <ds:schemaRef ds:uri="0a64efc3-68dd-4163-a847-4264814e542b"/>
    <ds:schemaRef ds:uri="0958ee66-8ffa-40f7-9e2b-88256118b88f"/>
  </ds:schemaRefs>
</ds:datastoreItem>
</file>

<file path=customXml/itemProps2.xml><?xml version="1.0" encoding="utf-8"?>
<ds:datastoreItem xmlns:ds="http://schemas.openxmlformats.org/officeDocument/2006/customXml" ds:itemID="{1F45BB25-0FA5-4783-A909-45AB467C2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64efc3-68dd-4163-a847-4264814e542b"/>
    <ds:schemaRef ds:uri="0958ee66-8ffa-40f7-9e2b-88256118b8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8BB2FE-2BF3-4941-A9D1-8F092B2634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TEMPLATE+-+Master+slide+deck+v2 (1)</Template>
  <TotalTime>1104</TotalTime>
  <Words>1357</Words>
  <Application>Microsoft Office PowerPoint</Application>
  <PresentationFormat>On-screen Show (4:3)</PresentationFormat>
  <Paragraphs>170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-apple-system</vt:lpstr>
      <vt:lpstr>Arial</vt:lpstr>
      <vt:lpstr>Calibri</vt:lpstr>
      <vt:lpstr>HEE PPT - Master slide deck_1 (1)</vt:lpstr>
      <vt:lpstr>1_HEE PPT - Master slide deck_1 (1)</vt:lpstr>
      <vt:lpstr>FCP portfolio route </vt:lpstr>
      <vt:lpstr>Roadmap Checklists</vt:lpstr>
      <vt:lpstr>MSc/Academic Level 7 = any route level 7 is needed</vt:lpstr>
      <vt:lpstr>Portfolio of evidence</vt:lpstr>
      <vt:lpstr>Reflective learning log for portfolio</vt:lpstr>
      <vt:lpstr>What is the purpose of WPBA?</vt:lpstr>
      <vt:lpstr>What's needed to be an FCP supervisor?</vt:lpstr>
      <vt:lpstr>What is supervision?</vt:lpstr>
      <vt:lpstr>PowerPoint Presentation</vt:lpstr>
      <vt:lpstr>Roadmap Clinical Supervision</vt:lpstr>
      <vt:lpstr>PowerPoint Presentation</vt:lpstr>
      <vt:lpstr>PowerPoint Presentation</vt:lpstr>
      <vt:lpstr>PowerPoint Presentation</vt:lpstr>
      <vt:lpstr>PowerPoint Presentation</vt:lpstr>
      <vt:lpstr>Debriefing – support and challenge</vt:lpstr>
      <vt:lpstr>For FCP Verification Process</vt:lpstr>
      <vt:lpstr>FCP Verification (process in Roadmap)</vt:lpstr>
      <vt:lpstr>Roadmap Supervisors</vt:lpstr>
      <vt:lpstr>PowerPoint Presentation</vt:lpstr>
      <vt:lpstr>PowerPoint Presentation</vt:lpstr>
      <vt:lpstr>PowerPoint Presentation</vt:lpstr>
      <vt:lpstr>PowerPoint Presentation</vt:lpstr>
    </vt:vector>
  </TitlesOfParts>
  <Company>Health Education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Benson</dc:creator>
  <cp:lastModifiedBy>Jenni Swain</cp:lastModifiedBy>
  <cp:revision>20</cp:revision>
  <dcterms:created xsi:type="dcterms:W3CDTF">2021-01-27T09:51:49Z</dcterms:created>
  <dcterms:modified xsi:type="dcterms:W3CDTF">2022-09-22T15:03:20Z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0x01010034B1A03F9F8FAA41BD10FB2F59F2C02F</vt:lpwstr>
  </property>
  <property fmtid="{D5CDD505-2E9C-101B-9397-08002B2CF9AE}" pid="3" name="MediaServiceImageTags">
    <vt:lpwstr/>
  </property>
</Properties>
</file>