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4.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p>
            <a:pPr/>
            <a:r>
              <a:t>In an Emergency situation you may have to work ‘backwards’, stabilise and then work out the cause through history, clinical findings and investigations</a:t>
            </a:r>
          </a:p>
          <a:p>
            <a:pPr/>
            <a:r>
              <a:t>I will come back to management later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sldImg"/>
          </p:nvPr>
        </p:nvSpPr>
        <p:spPr>
          <a:prstGeom prst="rect">
            <a:avLst/>
          </a:prstGeom>
        </p:spPr>
        <p:txBody>
          <a:bodyPr/>
          <a:lstStyle/>
          <a:p>
            <a:pPr/>
          </a:p>
        </p:txBody>
      </p:sp>
      <p:sp>
        <p:nvSpPr>
          <p:cNvPr id="251" name="Shape 251"/>
          <p:cNvSpPr/>
          <p:nvPr>
            <p:ph type="body" sz="quarter" idx="1"/>
          </p:nvPr>
        </p:nvSpPr>
        <p:spPr>
          <a:prstGeom prst="rect">
            <a:avLst/>
          </a:prstGeom>
        </p:spPr>
        <p:txBody>
          <a:bodyPr/>
          <a:lstStyle/>
          <a:p>
            <a:pPr/>
            <a:r>
              <a:t>Think systematically</a:t>
            </a:r>
          </a:p>
          <a:p>
            <a:pPr/>
            <a:r>
              <a:t>Structural: SOLs</a:t>
            </a:r>
          </a:p>
          <a:p>
            <a:pPr/>
            <a:r>
              <a:t>Infective</a:t>
            </a:r>
          </a:p>
          <a:p>
            <a:pPr>
              <a:defRPr b="1"/>
            </a:pPr>
            <a:r>
              <a:t>Febrile Convulsions: 6 </a:t>
            </a:r>
            <a:r>
              <a:rPr b="0"/>
              <a:t>months and 5 years of age</a:t>
            </a:r>
          </a:p>
          <a:p>
            <a:pPr/>
            <a:r>
              <a:t>Metabolic: inborn errors of metabolism, </a:t>
            </a:r>
          </a:p>
          <a:p>
            <a:pPr/>
            <a:r>
              <a:t>Toxins: opiates</a:t>
            </a:r>
          </a:p>
          <a:p>
            <a:pPr/>
            <a:r>
              <a:t>Alcohol</a:t>
            </a:r>
          </a:p>
          <a:p>
            <a:pPr/>
            <a:r>
              <a:t>Trauma</a:t>
            </a:r>
          </a:p>
          <a:p>
            <a:pPr/>
            <a:r>
              <a:t>Epilepsy: 1 in 200 children &lt;18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a:r>
              <a:t>Glucose before correcting if possible</a:t>
            </a:r>
          </a:p>
          <a:p>
            <a:pPr/>
            <a:r>
              <a:t>Aim Na 135-145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p>
            <a:pPr/>
            <a:r>
              <a:t>RCEM guidance on feverish children</a:t>
            </a:r>
          </a:p>
          <a:p>
            <a:pPr/>
            <a:r>
              <a:t>NICE traffic lights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Approximately 33%; with a higher risk in children with :</a:t>
            </a:r>
          </a:p>
          <a:p>
            <a:pPr/>
            <a:r>
              <a:t>&lt;18 months of age </a:t>
            </a:r>
            <a:br/>
          </a:p>
          <a:p>
            <a:pPr/>
            <a:r>
              <a:t>temperature &lt; 40.0°C at first convulsion </a:t>
            </a:r>
            <a:br/>
          </a:p>
          <a:p>
            <a:pPr/>
            <a:r>
              <a:t>&lt;1hr between onset of fever and first seizure </a:t>
            </a:r>
            <a:br/>
          </a:p>
          <a:p>
            <a:pPr/>
            <a:r>
              <a:t>FH of febrile seizures </a:t>
            </a:r>
            <a:br/>
          </a:p>
          <a:p>
            <a:pPr/>
            <a:r>
              <a:t>If they have all 4 of the factors, their risk of recurrence is 70%. </a:t>
            </a:r>
          </a:p>
          <a:p>
            <a:pPr/>
            <a:r>
              <a:t>If they don’t meet any criteria, their risk falls to 20%.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p>
            <a:pPr/>
            <a:r>
              <a:t>NHS</a:t>
            </a:r>
          </a:p>
          <a:p>
            <a:pPr/>
            <a:r>
              <a:t>Ceftriaxone CI in neonates causes hyperbilirubinaemia because bilirubin metabolism &amp; accumulation in tissue. </a:t>
            </a:r>
          </a:p>
          <a:p>
            <a:pPr/>
            <a:r>
              <a:t>Also interacts with forming crystals that</a:t>
            </a:r>
          </a:p>
          <a:p>
            <a:pPr/>
            <a:r>
              <a:t>Aciclvit 2mg/kg neonate</a:t>
            </a:r>
          </a:p>
          <a:p>
            <a:pPr/>
            <a:r>
              <a:t>10mg/kg 1-3 months</a:t>
            </a:r>
          </a:p>
          <a:p>
            <a:pPr/>
            <a:r>
              <a:t>250mg/m2 3m-12mths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p>
            <a:pPr/>
            <a:r>
              <a:t>Seizures: sudden, abnormal discharges of cerebral neurons</a:t>
            </a:r>
          </a:p>
          <a:p>
            <a:pPr/>
            <a:r>
              <a:t>Tongue biting- usually lateral</a:t>
            </a:r>
          </a:p>
          <a:p>
            <a:pPr/>
            <a:r>
              <a:t>eye deviations with flickering</a:t>
            </a:r>
          </a:p>
          <a:p>
            <a:pPr/>
            <a:r>
              <a:t>Tonic (rigidity of muscles due to spasm)</a:t>
            </a:r>
          </a:p>
          <a:p>
            <a:pPr/>
            <a:r>
              <a:t>Clonic (convulsive jerking movements)</a:t>
            </a:r>
          </a:p>
          <a:p>
            <a:pPr/>
            <a:r>
              <a:t>Missed or new medications</a:t>
            </a:r>
          </a:p>
          <a:p>
            <a:pPr/>
            <a:r>
              <a:t>Drugs</a:t>
            </a:r>
          </a:p>
          <a:p>
            <a:pPr/>
            <a:r>
              <a:t>A child who has no post-ictal phase is unlikely to have had a seizure. Rapid recovery from an event more likely suggests an alternative diagnosis.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r>
              <a:t>The child typically screams/cries and exhales fully.</a:t>
            </a:r>
          </a:p>
          <a:p>
            <a:pPr/>
            <a:r>
              <a:t>	They can loose postural tone and have motor activity.</a:t>
            </a:r>
          </a:p>
          <a:p>
            <a:pPr/>
            <a:r>
              <a:t>	Up to 15% will have generalize hypoxic convulsions.</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r>
              <a:t>Team: allocate roles</a:t>
            </a:r>
          </a:p>
          <a:p>
            <a:pPr>
              <a:defRPr b="1"/>
            </a:pPr>
            <a:r>
              <a:t>Parents: somebody to be with the parents</a:t>
            </a:r>
          </a:p>
          <a:p>
            <a:pPr/>
            <a:r>
              <a:t>Equipment needed</a:t>
            </a:r>
          </a:p>
          <a:p>
            <a:pPr/>
            <a:r>
              <a:t>Medications prepared</a:t>
            </a:r>
          </a:p>
          <a:p>
            <a:pPr/>
            <a:r>
              <a:t>Anaesthetics/ICU/Paeds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Midaz- minutes more effective than rectal Diazepam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p>
          <a:p>
            <a:pPr/>
            <a:r>
              <a:t>10 minutes after start of step 1</a:t>
            </a:r>
          </a:p>
          <a:p>
            <a:pPr/>
          </a:p>
          <a:p>
            <a:pPr/>
            <a:r>
              <a:t>Lorazepam more eefctove, less res depression than diazepam. </a:t>
            </a:r>
          </a:p>
          <a:p>
            <a:pPr/>
            <a:r>
              <a:t>Longer duration of action 12-24 hours (diaz is 1 hour)</a:t>
            </a:r>
          </a:p>
          <a:p>
            <a:pPr/>
          </a:p>
          <a:p>
            <a:pPr/>
            <a:r>
              <a:t>Paraldehyde is the cyclic trimer of acetaldehyde molecules</a:t>
            </a:r>
          </a:p>
          <a:p>
            <a:pPr/>
            <a:r>
              <a:t>central nervous system depressant and was soon found to be an effective anticonvulsant, hypnotic and sedative.</a:t>
            </a:r>
          </a:p>
          <a:p>
            <a:pPr/>
            <a:r>
              <a:t>Unlike diazepam and other benzodiazepines, it does not suppress breathing at therapeutic doses and so is safer when no resuscitation facilities exist or when the patient's breathing is already compromised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Phenytoin </a:t>
            </a:r>
          </a:p>
          <a:p>
            <a:pPr/>
            <a:r>
              <a:t>Monitoring plasma concentrations: Narrow therapeutic index. Anticonvulsant effect: 10–20 µg/mL; Antiarrhythmic effect: 10–20 µg/mL</a:t>
            </a:r>
          </a:p>
          <a:p>
            <a:pPr/>
          </a:p>
          <a:p>
            <a:pPr/>
            <a:r>
              <a:t>Phenytoinn: non-specific sodium channel blocker and targets almost all voltage-gated sodium channel subtypes.7 More specifically, phenytoin prevents seizures by inhibiting the positive feedback loop that results in neuronal propagation of high frequency action potentials.5,8,9</a:t>
            </a:r>
          </a:p>
          <a:p>
            <a:pPr/>
          </a:p>
          <a:p>
            <a:pPr/>
            <a:r>
              <a:t>Membrane stabiliser, non-specific voltage gated sodium channel blocker. Inhibits positive feedback loop.</a:t>
            </a:r>
          </a:p>
          <a:p>
            <a:pPr/>
            <a:r>
              <a:t>Most of the antiepileptic effect takes place at the motor cortex, where it inhibits the spread of seizure activity possibly by promoting sodium efflux from neuron</a:t>
            </a:r>
          </a:p>
          <a:p>
            <a:pPr/>
          </a:p>
          <a:p>
            <a:pPr/>
            <a:r>
              <a:t>Phenobarbitone: barbiturate </a:t>
            </a:r>
          </a:p>
          <a:p>
            <a:pPr/>
            <a:r>
              <a:t>allosteric modulator which extends the amount of time the chloride ion channel is open by interacting with GABAA receptor subunits. Through this action, phenobarbital increases the flow of chloride ions into the neuron which decreases the excitability of the post-synaptic neuron. Hyperpolarizing this post-synaptic membrane leads to a decrease in the general excitatory aspects of the post-synaptic neuron. By making it harder to depolarize the neuron, the threshold for the action potential of the post-synaptic neuron will be increased. Phenobarbital stimulates GABA to accomplish this hyperpolarization.[36] Direct blockade of excitatory glutamate signaling is also believed to contribute to the hypnotic/anticonvulsant effect that is observed with the barbiturates.[37]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Thiopentone 4-8mg/kg </a:t>
            </a:r>
          </a:p>
          <a:p>
            <a:pPr/>
            <a:r>
              <a:t>No analgesic effect</a:t>
            </a:r>
          </a:p>
          <a:p>
            <a:pPr/>
            <a:r>
              <a:t>Prolonged seizures can cause cerebral oedema hence why we want to terminate them</a:t>
            </a:r>
          </a:p>
          <a:p>
            <a:pPr/>
            <a:r>
              <a:t>Bloods: gas, U&amp;Es, Ca, Gluc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Thiopentone 4-8mg/kg </a:t>
            </a:r>
          </a:p>
          <a:p>
            <a:pPr/>
            <a:r>
              <a:t>No analgesic effect</a:t>
            </a:r>
          </a:p>
          <a:p>
            <a:pPr/>
            <a:r>
              <a:t>Prolonged seizures can cause cerebral oedema hence why we want to terminate them</a:t>
            </a:r>
          </a:p>
          <a:p>
            <a:pPr/>
            <a:r>
              <a:t>Bloods: gas, U&amp;Es, Ca, Gluc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Seizures: sudden, abnormal discharges of cerebral neurons</a:t>
            </a:r>
          </a:p>
          <a:p>
            <a:pPr/>
            <a:r>
              <a:t>Tongue biting- usually lateral</a:t>
            </a:r>
          </a:p>
          <a:p>
            <a:pPr/>
            <a:r>
              <a:t>eye deviations with flickering</a:t>
            </a:r>
          </a:p>
          <a:p>
            <a:pPr/>
            <a:r>
              <a:t>Tonic (rigidity of muscles due to spasm)</a:t>
            </a:r>
          </a:p>
          <a:p>
            <a:pPr/>
            <a:r>
              <a:t>Clonic (convulsive jerking movements)</a:t>
            </a:r>
          </a:p>
          <a:p>
            <a:pPr/>
            <a:r>
              <a:t>Missed or new medications</a:t>
            </a:r>
          </a:p>
          <a:p>
            <a:pPr/>
            <a:r>
              <a:t>Drugs</a:t>
            </a:r>
          </a:p>
          <a:p>
            <a:pPr/>
            <a:r>
              <a:t>A child who has no post-ictal phase is unlikely to have had a seizure. Rapid recovery from an event more likely suggests an alternative diagnosis.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History inconsistent/unexplained bruising (NAI)</a:t>
            </a:r>
          </a:p>
          <a:p>
            <a:pPr/>
            <a:r>
              <a:t>Caf au lait spots (think neurofibromatosis)</a:t>
            </a:r>
          </a:p>
          <a:p>
            <a:pPr/>
            <a:r>
              <a:t>Ash leaf spots (think tuberous sclerosis)</a:t>
            </a:r>
          </a:p>
          <a:p>
            <a:pPr/>
            <a:r>
              <a:t>Meningism (think meningitis/intracranial bleed)</a:t>
            </a:r>
          </a:p>
          <a:p>
            <a:pPr/>
            <a:r>
              <a:t>Dysmorphic features</a:t>
            </a:r>
          </a:p>
          <a:p>
            <a:pPr/>
            <a:r>
              <a:t>Hepatomegaly or jaundice (think metabolic disease)</a:t>
            </a:r>
          </a:p>
          <a:p>
            <a:pPr/>
          </a:p>
          <a:p>
            <a:pPr/>
            <a:r>
              <a:t>S k i n Look for lesions such as cafe au lait spots (neurofibromatosis), adenoma sebaceum or ash</a:t>
            </a:r>
            <a:br/>
            <a:r>
              <a:t>leaf spots (tuberous sclerosis), and port wine stains (Sturge- Weber syndrome). Unexplained bruising should raise the suspicion of a bleeding disorder or child abuse. </a:t>
            </a:r>
            <a:br/>
          </a:p>
          <a:p>
            <a:pPr/>
            <a:r>
              <a:t>H e a d Examine for bulging fontanelle, microcephaly, dysmorphic features, signs of trauma, presence of a VP shunt. </a:t>
            </a:r>
            <a:br/>
          </a:p>
          <a:p>
            <a:pPr/>
            <a:r>
              <a:t>E y e s Examine for papilledema and retinal hemorrhagE- could be NAI in shaken baby </a:t>
            </a:r>
            <a:br/>
          </a:p>
          <a:p>
            <a:pPr/>
            <a:r>
              <a:t>N e c k Examine for signs of meningeal irritation. </a:t>
            </a:r>
            <a:br/>
          </a:p>
          <a:p>
            <a:pPr/>
            <a:r>
              <a:t>Hepatosplenomegaly May indicate a metabolic or </a:t>
            </a:r>
            <a:br/>
            <a:r>
              <a:t>glycogen storage disease. </a:t>
            </a:r>
            <a:b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8724900" y="365125"/>
            <a:ext cx="2628900" cy="5811838"/>
          </a:xfrm>
          <a:prstGeom prst="rect">
            <a:avLst/>
          </a:prstGeom>
        </p:spPr>
        <p:txBody>
          <a:bodyPr/>
          <a:lstStyle/>
          <a:p>
            <a:pPr/>
            <a:r>
              <a:t>Title Text</a:t>
            </a:r>
          </a:p>
        </p:txBody>
      </p:sp>
      <p:sp>
        <p:nvSpPr>
          <p:cNvPr id="102" name="Body Level One…"/>
          <p:cNvSpPr txBox="1"/>
          <p:nvPr>
            <p:ph type="body" idx="1"/>
          </p:nvPr>
        </p:nvSpPr>
        <p:spPr>
          <a:xfrm>
            <a:off x="838200" y="365125"/>
            <a:ext cx="7734300" cy="58118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13"/>
          </p:nvPr>
        </p:nvSpPr>
        <p:spPr>
          <a:xfrm>
            <a:off x="839787" y="2057400"/>
            <a:ext cx="3932239"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13"/>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112" name="Title 1"/>
          <p:cNvSpPr txBox="1"/>
          <p:nvPr>
            <p:ph type="ctrTitle"/>
          </p:nvPr>
        </p:nvSpPr>
        <p:spPr>
          <a:xfrm>
            <a:off x="1652706" y="338424"/>
            <a:ext cx="9144001" cy="2950006"/>
          </a:xfrm>
          <a:prstGeom prst="rect">
            <a:avLst/>
          </a:prstGeom>
        </p:spPr>
        <p:txBody>
          <a:bodyPr/>
          <a:lstStyle/>
          <a:p>
            <a:pPr>
              <a:defRPr b="1" sz="3000"/>
            </a:pPr>
            <a:r>
              <a:t>EoE ST3/DRE-EM PEM COURSE</a:t>
            </a:r>
          </a:p>
          <a:p>
            <a:pPr>
              <a:defRPr sz="3000"/>
            </a:pPr>
          </a:p>
          <a:p>
            <a:pPr>
              <a:defRPr b="1">
                <a:solidFill>
                  <a:srgbClr val="212121"/>
                </a:solidFill>
              </a:defRPr>
            </a:pPr>
            <a:r>
              <a:t>Seizures &amp; Neurological Emergencies</a:t>
            </a:r>
          </a:p>
        </p:txBody>
      </p:sp>
      <p:sp>
        <p:nvSpPr>
          <p:cNvPr id="113" name="Subtitle 2"/>
          <p:cNvSpPr txBox="1"/>
          <p:nvPr>
            <p:ph type="subTitle" sz="quarter" idx="1"/>
          </p:nvPr>
        </p:nvSpPr>
        <p:spPr>
          <a:xfrm>
            <a:off x="2284537" y="5240118"/>
            <a:ext cx="9144001" cy="1655762"/>
          </a:xfrm>
          <a:prstGeom prst="rect">
            <a:avLst/>
          </a:prstGeom>
        </p:spPr>
        <p:txBody>
          <a:bodyPr/>
          <a:lstStyle/>
          <a:p>
            <a:pPr algn="r"/>
            <a:r>
              <a:t>Dr Kuldeep Kaur</a:t>
            </a:r>
          </a:p>
          <a:p>
            <a:pPr algn="r"/>
            <a:r>
              <a:t>EM/ICM SpR</a:t>
            </a:r>
          </a:p>
        </p:txBody>
      </p:sp>
      <p:pic>
        <p:nvPicPr>
          <p:cNvPr id="114" name="Seizure.jpg" descr="Seizure.jpg"/>
          <p:cNvPicPr>
            <a:picLocks noChangeAspect="1"/>
          </p:cNvPicPr>
          <p:nvPr/>
        </p:nvPicPr>
        <p:blipFill>
          <a:blip r:embed="rId2">
            <a:extLst/>
          </a:blip>
          <a:stretch>
            <a:fillRect/>
          </a:stretch>
        </p:blipFill>
        <p:spPr>
          <a:xfrm>
            <a:off x="1209322" y="3649587"/>
            <a:ext cx="3801765" cy="261371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168" name="Title 1"/>
          <p:cNvSpPr txBox="1"/>
          <p:nvPr>
            <p:ph type="title"/>
          </p:nvPr>
        </p:nvSpPr>
        <p:spPr>
          <a:xfrm>
            <a:off x="1154559" y="365125"/>
            <a:ext cx="10515601" cy="1325563"/>
          </a:xfrm>
          <a:prstGeom prst="rect">
            <a:avLst/>
          </a:prstGeom>
        </p:spPr>
        <p:txBody>
          <a:bodyPr/>
          <a:lstStyle>
            <a:lvl1pPr algn="ctr">
              <a:defRPr b="1"/>
            </a:lvl1pPr>
          </a:lstStyle>
          <a:p>
            <a:pPr/>
            <a:r>
              <a:t>Step 3 (10 minutes later): Phenytoin</a:t>
            </a:r>
          </a:p>
        </p:txBody>
      </p:sp>
      <p:sp>
        <p:nvSpPr>
          <p:cNvPr id="169" name="Content Placeholder 2"/>
          <p:cNvSpPr txBox="1"/>
          <p:nvPr>
            <p:ph type="body" idx="1"/>
          </p:nvPr>
        </p:nvSpPr>
        <p:spPr>
          <a:xfrm>
            <a:off x="838200" y="1843072"/>
            <a:ext cx="10515600" cy="4890471"/>
          </a:xfrm>
          <a:prstGeom prst="rect">
            <a:avLst/>
          </a:prstGeom>
        </p:spPr>
        <p:txBody>
          <a:bodyPr/>
          <a:lstStyle/>
          <a:p>
            <a:pPr/>
            <a:r>
              <a:t>IV/IO Phenytoin 20mg/kg over 20 minutes </a:t>
            </a:r>
          </a:p>
          <a:p>
            <a:pPr/>
            <a:r>
              <a:t>IV/IO Phenobarbitone 20mg/kg over 20 minutes</a:t>
            </a:r>
          </a:p>
          <a:p>
            <a:pPr/>
            <a:r>
              <a:t>Check Anaesthetic/ICU are on their way</a:t>
            </a:r>
            <a:br/>
          </a:p>
        </p:txBody>
      </p:sp>
      <p:sp>
        <p:nvSpPr>
          <p:cNvPr id="170" name="Clock"/>
          <p:cNvSpPr/>
          <p:nvPr/>
        </p:nvSpPr>
        <p:spPr>
          <a:xfrm>
            <a:off x="180233" y="283397"/>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2" y="0"/>
                  <a:pt x="10800" y="0"/>
                </a:cubicBezTo>
                <a:close/>
                <a:moveTo>
                  <a:pt x="10714" y="1340"/>
                </a:moveTo>
                <a:lnTo>
                  <a:pt x="10886" y="1340"/>
                </a:lnTo>
                <a:cubicBezTo>
                  <a:pt x="10994" y="1340"/>
                  <a:pt x="11080" y="1426"/>
                  <a:pt x="11080" y="1534"/>
                </a:cubicBezTo>
                <a:lnTo>
                  <a:pt x="11080" y="3100"/>
                </a:lnTo>
                <a:cubicBezTo>
                  <a:pt x="11080" y="3208"/>
                  <a:pt x="10994" y="3294"/>
                  <a:pt x="10886" y="3294"/>
                </a:cubicBezTo>
                <a:lnTo>
                  <a:pt x="10714" y="3294"/>
                </a:lnTo>
                <a:cubicBezTo>
                  <a:pt x="10606" y="3294"/>
                  <a:pt x="10520" y="3208"/>
                  <a:pt x="10520" y="3100"/>
                </a:cubicBezTo>
                <a:lnTo>
                  <a:pt x="10520" y="1534"/>
                </a:lnTo>
                <a:cubicBezTo>
                  <a:pt x="10520" y="1426"/>
                  <a:pt x="10606" y="1340"/>
                  <a:pt x="10714" y="1340"/>
                </a:cubicBezTo>
                <a:close/>
                <a:moveTo>
                  <a:pt x="6218" y="2541"/>
                </a:moveTo>
                <a:cubicBezTo>
                  <a:pt x="6293" y="2532"/>
                  <a:pt x="6369" y="2567"/>
                  <a:pt x="6409" y="2636"/>
                </a:cubicBezTo>
                <a:lnTo>
                  <a:pt x="7192" y="3991"/>
                </a:lnTo>
                <a:cubicBezTo>
                  <a:pt x="7246" y="4083"/>
                  <a:pt x="7215" y="4202"/>
                  <a:pt x="7123" y="4256"/>
                </a:cubicBezTo>
                <a:lnTo>
                  <a:pt x="6971" y="4342"/>
                </a:lnTo>
                <a:cubicBezTo>
                  <a:pt x="6879" y="4396"/>
                  <a:pt x="6760" y="4363"/>
                  <a:pt x="6706" y="4271"/>
                </a:cubicBezTo>
                <a:lnTo>
                  <a:pt x="5923" y="2916"/>
                </a:lnTo>
                <a:cubicBezTo>
                  <a:pt x="5869" y="2824"/>
                  <a:pt x="5902" y="2700"/>
                  <a:pt x="5994" y="2651"/>
                </a:cubicBezTo>
                <a:lnTo>
                  <a:pt x="6146" y="2565"/>
                </a:lnTo>
                <a:cubicBezTo>
                  <a:pt x="6169" y="2552"/>
                  <a:pt x="6194" y="2544"/>
                  <a:pt x="6218" y="2541"/>
                </a:cubicBezTo>
                <a:close/>
                <a:moveTo>
                  <a:pt x="15382" y="2541"/>
                </a:moveTo>
                <a:cubicBezTo>
                  <a:pt x="15406" y="2544"/>
                  <a:pt x="15431" y="2552"/>
                  <a:pt x="15454" y="2565"/>
                </a:cubicBezTo>
                <a:lnTo>
                  <a:pt x="15606" y="2651"/>
                </a:lnTo>
                <a:cubicBezTo>
                  <a:pt x="15698" y="2705"/>
                  <a:pt x="15731" y="2824"/>
                  <a:pt x="15677" y="2916"/>
                </a:cubicBezTo>
                <a:lnTo>
                  <a:pt x="14894" y="4271"/>
                </a:lnTo>
                <a:cubicBezTo>
                  <a:pt x="14840" y="4363"/>
                  <a:pt x="14721" y="4396"/>
                  <a:pt x="14629" y="4342"/>
                </a:cubicBezTo>
                <a:lnTo>
                  <a:pt x="14477" y="4256"/>
                </a:lnTo>
                <a:cubicBezTo>
                  <a:pt x="14385" y="4202"/>
                  <a:pt x="14354" y="4083"/>
                  <a:pt x="14408" y="3991"/>
                </a:cubicBezTo>
                <a:lnTo>
                  <a:pt x="15191" y="2636"/>
                </a:lnTo>
                <a:cubicBezTo>
                  <a:pt x="15231" y="2567"/>
                  <a:pt x="15307" y="2532"/>
                  <a:pt x="15382" y="2541"/>
                </a:cubicBezTo>
                <a:close/>
                <a:moveTo>
                  <a:pt x="16951" y="4904"/>
                </a:moveTo>
                <a:lnTo>
                  <a:pt x="17280" y="5282"/>
                </a:lnTo>
                <a:lnTo>
                  <a:pt x="11762" y="10660"/>
                </a:lnTo>
                <a:lnTo>
                  <a:pt x="12221" y="10903"/>
                </a:lnTo>
                <a:lnTo>
                  <a:pt x="11600" y="11978"/>
                </a:lnTo>
                <a:lnTo>
                  <a:pt x="10876" y="11524"/>
                </a:lnTo>
                <a:lnTo>
                  <a:pt x="10265" y="12118"/>
                </a:lnTo>
                <a:lnTo>
                  <a:pt x="9433" y="11205"/>
                </a:lnTo>
                <a:lnTo>
                  <a:pt x="9833" y="10871"/>
                </a:lnTo>
                <a:lnTo>
                  <a:pt x="6161" y="8576"/>
                </a:lnTo>
                <a:lnTo>
                  <a:pt x="6556" y="7896"/>
                </a:lnTo>
                <a:lnTo>
                  <a:pt x="10736" y="10115"/>
                </a:lnTo>
                <a:lnTo>
                  <a:pt x="16951" y="4904"/>
                </a:lnTo>
                <a:close/>
                <a:moveTo>
                  <a:pt x="2838" y="5900"/>
                </a:moveTo>
                <a:cubicBezTo>
                  <a:pt x="2863" y="5903"/>
                  <a:pt x="2888" y="5911"/>
                  <a:pt x="2911" y="5925"/>
                </a:cubicBezTo>
                <a:lnTo>
                  <a:pt x="4266" y="6708"/>
                </a:lnTo>
                <a:cubicBezTo>
                  <a:pt x="4358" y="6762"/>
                  <a:pt x="4391" y="6879"/>
                  <a:pt x="4337" y="6971"/>
                </a:cubicBezTo>
                <a:lnTo>
                  <a:pt x="4249" y="7123"/>
                </a:lnTo>
                <a:cubicBezTo>
                  <a:pt x="4195" y="7215"/>
                  <a:pt x="4078" y="7248"/>
                  <a:pt x="3986" y="7194"/>
                </a:cubicBezTo>
                <a:lnTo>
                  <a:pt x="2629" y="6411"/>
                </a:lnTo>
                <a:cubicBezTo>
                  <a:pt x="2537" y="6357"/>
                  <a:pt x="2506" y="6238"/>
                  <a:pt x="2560" y="6146"/>
                </a:cubicBezTo>
                <a:lnTo>
                  <a:pt x="2646" y="5994"/>
                </a:lnTo>
                <a:cubicBezTo>
                  <a:pt x="2686" y="5925"/>
                  <a:pt x="2764" y="5890"/>
                  <a:pt x="2838" y="5900"/>
                </a:cubicBezTo>
                <a:close/>
                <a:moveTo>
                  <a:pt x="18757" y="5900"/>
                </a:moveTo>
                <a:cubicBezTo>
                  <a:pt x="18831" y="5890"/>
                  <a:pt x="18908" y="5925"/>
                  <a:pt x="18949" y="5994"/>
                </a:cubicBezTo>
                <a:lnTo>
                  <a:pt x="19035" y="6146"/>
                </a:lnTo>
                <a:cubicBezTo>
                  <a:pt x="19089" y="6238"/>
                  <a:pt x="19056" y="6357"/>
                  <a:pt x="18964" y="6411"/>
                </a:cubicBezTo>
                <a:lnTo>
                  <a:pt x="17609" y="7194"/>
                </a:lnTo>
                <a:cubicBezTo>
                  <a:pt x="17517" y="7248"/>
                  <a:pt x="17398" y="7215"/>
                  <a:pt x="17344" y="7123"/>
                </a:cubicBezTo>
                <a:lnTo>
                  <a:pt x="17258" y="6971"/>
                </a:lnTo>
                <a:cubicBezTo>
                  <a:pt x="17204" y="6879"/>
                  <a:pt x="17237" y="6762"/>
                  <a:pt x="17329" y="6708"/>
                </a:cubicBezTo>
                <a:lnTo>
                  <a:pt x="18684" y="5925"/>
                </a:lnTo>
                <a:cubicBezTo>
                  <a:pt x="18707" y="5911"/>
                  <a:pt x="18732" y="5903"/>
                  <a:pt x="18757" y="5900"/>
                </a:cubicBezTo>
                <a:close/>
                <a:moveTo>
                  <a:pt x="10800" y="10439"/>
                </a:moveTo>
                <a:cubicBezTo>
                  <a:pt x="10707" y="10439"/>
                  <a:pt x="10614" y="10475"/>
                  <a:pt x="10544" y="10545"/>
                </a:cubicBezTo>
                <a:cubicBezTo>
                  <a:pt x="10402" y="10686"/>
                  <a:pt x="10402" y="10915"/>
                  <a:pt x="10544" y="11056"/>
                </a:cubicBezTo>
                <a:cubicBezTo>
                  <a:pt x="10685" y="11198"/>
                  <a:pt x="10915" y="11198"/>
                  <a:pt x="11056" y="11056"/>
                </a:cubicBezTo>
                <a:cubicBezTo>
                  <a:pt x="11198" y="10915"/>
                  <a:pt x="11198" y="10686"/>
                  <a:pt x="11056" y="10545"/>
                </a:cubicBezTo>
                <a:cubicBezTo>
                  <a:pt x="10986" y="10475"/>
                  <a:pt x="10893" y="10439"/>
                  <a:pt x="10800" y="10439"/>
                </a:cubicBezTo>
                <a:close/>
                <a:moveTo>
                  <a:pt x="1529" y="10520"/>
                </a:moveTo>
                <a:lnTo>
                  <a:pt x="3095" y="10520"/>
                </a:lnTo>
                <a:cubicBezTo>
                  <a:pt x="3203" y="10520"/>
                  <a:pt x="3289" y="10606"/>
                  <a:pt x="3289" y="10714"/>
                </a:cubicBezTo>
                <a:lnTo>
                  <a:pt x="3289" y="10886"/>
                </a:lnTo>
                <a:cubicBezTo>
                  <a:pt x="3289" y="10994"/>
                  <a:pt x="3203" y="11082"/>
                  <a:pt x="3095" y="11082"/>
                </a:cubicBezTo>
                <a:lnTo>
                  <a:pt x="1529" y="11082"/>
                </a:lnTo>
                <a:cubicBezTo>
                  <a:pt x="1426" y="11082"/>
                  <a:pt x="1333" y="10994"/>
                  <a:pt x="1333" y="10886"/>
                </a:cubicBezTo>
                <a:lnTo>
                  <a:pt x="1333" y="10714"/>
                </a:lnTo>
                <a:cubicBezTo>
                  <a:pt x="1333" y="10606"/>
                  <a:pt x="1421" y="10520"/>
                  <a:pt x="1529" y="10520"/>
                </a:cubicBezTo>
                <a:close/>
                <a:moveTo>
                  <a:pt x="18500" y="10520"/>
                </a:moveTo>
                <a:lnTo>
                  <a:pt x="20066" y="10520"/>
                </a:lnTo>
                <a:cubicBezTo>
                  <a:pt x="20174" y="10520"/>
                  <a:pt x="20260" y="10606"/>
                  <a:pt x="20260" y="10714"/>
                </a:cubicBezTo>
                <a:lnTo>
                  <a:pt x="20260" y="10886"/>
                </a:lnTo>
                <a:cubicBezTo>
                  <a:pt x="20260" y="10994"/>
                  <a:pt x="20174" y="11082"/>
                  <a:pt x="20066" y="11082"/>
                </a:cubicBezTo>
                <a:lnTo>
                  <a:pt x="18500" y="11082"/>
                </a:lnTo>
                <a:cubicBezTo>
                  <a:pt x="18392" y="11082"/>
                  <a:pt x="18306" y="10994"/>
                  <a:pt x="18306" y="10886"/>
                </a:cubicBezTo>
                <a:lnTo>
                  <a:pt x="18306" y="10714"/>
                </a:lnTo>
                <a:cubicBezTo>
                  <a:pt x="18306" y="10606"/>
                  <a:pt x="18392" y="10520"/>
                  <a:pt x="18500" y="10520"/>
                </a:cubicBezTo>
                <a:close/>
                <a:moveTo>
                  <a:pt x="4058" y="14383"/>
                </a:moveTo>
                <a:cubicBezTo>
                  <a:pt x="4133" y="14373"/>
                  <a:pt x="4209" y="14408"/>
                  <a:pt x="4249" y="14477"/>
                </a:cubicBezTo>
                <a:lnTo>
                  <a:pt x="4337" y="14629"/>
                </a:lnTo>
                <a:cubicBezTo>
                  <a:pt x="4391" y="14721"/>
                  <a:pt x="4358" y="14840"/>
                  <a:pt x="4266" y="14894"/>
                </a:cubicBezTo>
                <a:lnTo>
                  <a:pt x="2911" y="15677"/>
                </a:lnTo>
                <a:cubicBezTo>
                  <a:pt x="2819" y="15731"/>
                  <a:pt x="2700" y="15698"/>
                  <a:pt x="2646" y="15606"/>
                </a:cubicBezTo>
                <a:lnTo>
                  <a:pt x="2560" y="15456"/>
                </a:lnTo>
                <a:cubicBezTo>
                  <a:pt x="2506" y="15364"/>
                  <a:pt x="2537" y="15245"/>
                  <a:pt x="2629" y="15191"/>
                </a:cubicBezTo>
                <a:lnTo>
                  <a:pt x="3986" y="14408"/>
                </a:lnTo>
                <a:cubicBezTo>
                  <a:pt x="4009" y="14394"/>
                  <a:pt x="4034" y="14386"/>
                  <a:pt x="4058" y="14383"/>
                </a:cubicBezTo>
                <a:close/>
                <a:moveTo>
                  <a:pt x="17536" y="14383"/>
                </a:moveTo>
                <a:cubicBezTo>
                  <a:pt x="17561" y="14386"/>
                  <a:pt x="17586" y="14394"/>
                  <a:pt x="17609" y="14408"/>
                </a:cubicBezTo>
                <a:lnTo>
                  <a:pt x="18964" y="15191"/>
                </a:lnTo>
                <a:cubicBezTo>
                  <a:pt x="19056" y="15245"/>
                  <a:pt x="19089" y="15364"/>
                  <a:pt x="19035" y="15456"/>
                </a:cubicBezTo>
                <a:lnTo>
                  <a:pt x="18949" y="15606"/>
                </a:lnTo>
                <a:cubicBezTo>
                  <a:pt x="18895" y="15698"/>
                  <a:pt x="18776" y="15731"/>
                  <a:pt x="18684" y="15677"/>
                </a:cubicBezTo>
                <a:lnTo>
                  <a:pt x="17329" y="14894"/>
                </a:lnTo>
                <a:cubicBezTo>
                  <a:pt x="17237" y="14840"/>
                  <a:pt x="17204" y="14721"/>
                  <a:pt x="17258" y="14629"/>
                </a:cubicBezTo>
                <a:lnTo>
                  <a:pt x="17344" y="14477"/>
                </a:lnTo>
                <a:cubicBezTo>
                  <a:pt x="17385" y="14408"/>
                  <a:pt x="17462" y="14373"/>
                  <a:pt x="17536" y="14383"/>
                </a:cubicBezTo>
                <a:close/>
                <a:moveTo>
                  <a:pt x="6893" y="17240"/>
                </a:moveTo>
                <a:cubicBezTo>
                  <a:pt x="6918" y="17243"/>
                  <a:pt x="6943" y="17251"/>
                  <a:pt x="6966" y="17265"/>
                </a:cubicBezTo>
                <a:lnTo>
                  <a:pt x="7118" y="17351"/>
                </a:lnTo>
                <a:cubicBezTo>
                  <a:pt x="7210" y="17399"/>
                  <a:pt x="7241" y="17519"/>
                  <a:pt x="7187" y="17616"/>
                </a:cubicBezTo>
                <a:lnTo>
                  <a:pt x="6404" y="18971"/>
                </a:lnTo>
                <a:cubicBezTo>
                  <a:pt x="6350" y="19063"/>
                  <a:pt x="6231" y="19094"/>
                  <a:pt x="6139" y="19040"/>
                </a:cubicBezTo>
                <a:lnTo>
                  <a:pt x="5989" y="18954"/>
                </a:lnTo>
                <a:cubicBezTo>
                  <a:pt x="5897" y="18900"/>
                  <a:pt x="5864" y="18781"/>
                  <a:pt x="5918" y="18689"/>
                </a:cubicBezTo>
                <a:lnTo>
                  <a:pt x="6701" y="17334"/>
                </a:lnTo>
                <a:cubicBezTo>
                  <a:pt x="6742" y="17265"/>
                  <a:pt x="6819" y="17230"/>
                  <a:pt x="6893" y="17240"/>
                </a:cubicBezTo>
                <a:close/>
                <a:moveTo>
                  <a:pt x="14696" y="17240"/>
                </a:moveTo>
                <a:cubicBezTo>
                  <a:pt x="14771" y="17230"/>
                  <a:pt x="14847" y="17265"/>
                  <a:pt x="14887" y="17334"/>
                </a:cubicBezTo>
                <a:lnTo>
                  <a:pt x="15670" y="18689"/>
                </a:lnTo>
                <a:cubicBezTo>
                  <a:pt x="15730" y="18781"/>
                  <a:pt x="15698" y="18900"/>
                  <a:pt x="15601" y="18954"/>
                </a:cubicBezTo>
                <a:lnTo>
                  <a:pt x="15449" y="19040"/>
                </a:lnTo>
                <a:cubicBezTo>
                  <a:pt x="15357" y="19094"/>
                  <a:pt x="15238" y="19063"/>
                  <a:pt x="15184" y="18971"/>
                </a:cubicBezTo>
                <a:lnTo>
                  <a:pt x="14401" y="17616"/>
                </a:lnTo>
                <a:cubicBezTo>
                  <a:pt x="14347" y="17524"/>
                  <a:pt x="14380" y="17405"/>
                  <a:pt x="14472" y="17351"/>
                </a:cubicBezTo>
                <a:lnTo>
                  <a:pt x="14624" y="17265"/>
                </a:lnTo>
                <a:cubicBezTo>
                  <a:pt x="14647" y="17251"/>
                  <a:pt x="14672" y="17243"/>
                  <a:pt x="14696" y="17240"/>
                </a:cubicBezTo>
                <a:close/>
                <a:moveTo>
                  <a:pt x="10714" y="18306"/>
                </a:moveTo>
                <a:lnTo>
                  <a:pt x="10886" y="18306"/>
                </a:lnTo>
                <a:cubicBezTo>
                  <a:pt x="10994" y="18306"/>
                  <a:pt x="11080" y="18392"/>
                  <a:pt x="11080" y="18500"/>
                </a:cubicBezTo>
                <a:lnTo>
                  <a:pt x="11080" y="20066"/>
                </a:lnTo>
                <a:cubicBezTo>
                  <a:pt x="11080" y="20174"/>
                  <a:pt x="10994" y="20262"/>
                  <a:pt x="10886" y="20262"/>
                </a:cubicBezTo>
                <a:lnTo>
                  <a:pt x="10714" y="20262"/>
                </a:lnTo>
                <a:cubicBezTo>
                  <a:pt x="10606" y="20262"/>
                  <a:pt x="10520" y="20174"/>
                  <a:pt x="10520" y="20066"/>
                </a:cubicBezTo>
                <a:lnTo>
                  <a:pt x="10520" y="18500"/>
                </a:lnTo>
                <a:cubicBezTo>
                  <a:pt x="10520" y="18392"/>
                  <a:pt x="10606" y="18306"/>
                  <a:pt x="10714" y="18306"/>
                </a:cubicBezTo>
                <a:close/>
              </a:path>
            </a:pathLst>
          </a:custGeom>
          <a:solidFill>
            <a:srgbClr val="FFFFFF"/>
          </a:solidFill>
          <a:ln w="12700">
            <a:solidFill>
              <a:schemeClr val="accent1"/>
            </a:solidFill>
            <a:miter/>
          </a:ln>
        </p:spPr>
        <p:txBody>
          <a:bodyPr lIns="45719" rIns="45719" anchor="ctr"/>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174" name="Title 1"/>
          <p:cNvSpPr txBox="1"/>
          <p:nvPr>
            <p:ph type="title"/>
          </p:nvPr>
        </p:nvSpPr>
        <p:spPr>
          <a:prstGeom prst="rect">
            <a:avLst/>
          </a:prstGeom>
        </p:spPr>
        <p:txBody>
          <a:bodyPr/>
          <a:lstStyle>
            <a:lvl1pPr algn="ctr">
              <a:defRPr b="1"/>
            </a:lvl1pPr>
          </a:lstStyle>
          <a:p>
            <a:pPr/>
            <a:r>
              <a:t>Step 4 (20 minutes later): RSI</a:t>
            </a:r>
          </a:p>
        </p:txBody>
      </p:sp>
      <p:sp>
        <p:nvSpPr>
          <p:cNvPr id="175" name="Content Placeholder 2"/>
          <p:cNvSpPr txBox="1"/>
          <p:nvPr>
            <p:ph type="body" idx="1"/>
          </p:nvPr>
        </p:nvSpPr>
        <p:spPr>
          <a:xfrm>
            <a:off x="838200" y="1843072"/>
            <a:ext cx="10515600" cy="4890471"/>
          </a:xfrm>
          <a:prstGeom prst="rect">
            <a:avLst/>
          </a:prstGeom>
        </p:spPr>
        <p:txBody>
          <a:bodyPr/>
          <a:lstStyle/>
          <a:p>
            <a:pPr/>
            <a:r>
              <a:t>Traditionally thiopentone</a:t>
            </a:r>
          </a:p>
          <a:p>
            <a:pPr/>
            <a:r>
              <a:t>Anaesthetics/ICU decide what they are comfortable with</a:t>
            </a:r>
          </a:p>
          <a:p>
            <a:pPr/>
          </a:p>
          <a:p>
            <a:pPr/>
            <a:r>
              <a:t>ICU admission or CATS for PICU transfer</a:t>
            </a:r>
          </a:p>
          <a:p>
            <a:pPr/>
          </a:p>
          <a:p>
            <a:pPr/>
            <a:r>
              <a:t>Bloods</a:t>
            </a:r>
          </a:p>
          <a:p>
            <a:pPr/>
            <a:r>
              <a:t>Treat pyrexia</a:t>
            </a:r>
            <a:br/>
          </a:p>
        </p:txBody>
      </p:sp>
      <p:sp>
        <p:nvSpPr>
          <p:cNvPr id="176" name="Clock"/>
          <p:cNvSpPr/>
          <p:nvPr/>
        </p:nvSpPr>
        <p:spPr>
          <a:xfrm>
            <a:off x="241071" y="392906"/>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2" y="0"/>
                  <a:pt x="10800" y="0"/>
                </a:cubicBezTo>
                <a:close/>
                <a:moveTo>
                  <a:pt x="10714" y="1340"/>
                </a:moveTo>
                <a:lnTo>
                  <a:pt x="10886" y="1340"/>
                </a:lnTo>
                <a:cubicBezTo>
                  <a:pt x="10994" y="1340"/>
                  <a:pt x="11080" y="1426"/>
                  <a:pt x="11080" y="1534"/>
                </a:cubicBezTo>
                <a:lnTo>
                  <a:pt x="11080" y="3100"/>
                </a:lnTo>
                <a:cubicBezTo>
                  <a:pt x="11080" y="3208"/>
                  <a:pt x="10994" y="3294"/>
                  <a:pt x="10886" y="3294"/>
                </a:cubicBezTo>
                <a:lnTo>
                  <a:pt x="10714" y="3294"/>
                </a:lnTo>
                <a:cubicBezTo>
                  <a:pt x="10606" y="3294"/>
                  <a:pt x="10520" y="3208"/>
                  <a:pt x="10520" y="3100"/>
                </a:cubicBezTo>
                <a:lnTo>
                  <a:pt x="10520" y="1534"/>
                </a:lnTo>
                <a:cubicBezTo>
                  <a:pt x="10520" y="1426"/>
                  <a:pt x="10606" y="1340"/>
                  <a:pt x="10714" y="1340"/>
                </a:cubicBezTo>
                <a:close/>
                <a:moveTo>
                  <a:pt x="6218" y="2541"/>
                </a:moveTo>
                <a:cubicBezTo>
                  <a:pt x="6293" y="2532"/>
                  <a:pt x="6369" y="2567"/>
                  <a:pt x="6409" y="2636"/>
                </a:cubicBezTo>
                <a:lnTo>
                  <a:pt x="7192" y="3991"/>
                </a:lnTo>
                <a:cubicBezTo>
                  <a:pt x="7246" y="4083"/>
                  <a:pt x="7215" y="4202"/>
                  <a:pt x="7123" y="4256"/>
                </a:cubicBezTo>
                <a:lnTo>
                  <a:pt x="6971" y="4342"/>
                </a:lnTo>
                <a:cubicBezTo>
                  <a:pt x="6879" y="4396"/>
                  <a:pt x="6760" y="4363"/>
                  <a:pt x="6706" y="4271"/>
                </a:cubicBezTo>
                <a:lnTo>
                  <a:pt x="5923" y="2916"/>
                </a:lnTo>
                <a:cubicBezTo>
                  <a:pt x="5869" y="2824"/>
                  <a:pt x="5902" y="2700"/>
                  <a:pt x="5994" y="2651"/>
                </a:cubicBezTo>
                <a:lnTo>
                  <a:pt x="6146" y="2565"/>
                </a:lnTo>
                <a:cubicBezTo>
                  <a:pt x="6169" y="2552"/>
                  <a:pt x="6194" y="2544"/>
                  <a:pt x="6218" y="2541"/>
                </a:cubicBezTo>
                <a:close/>
                <a:moveTo>
                  <a:pt x="15382" y="2541"/>
                </a:moveTo>
                <a:cubicBezTo>
                  <a:pt x="15406" y="2544"/>
                  <a:pt x="15431" y="2552"/>
                  <a:pt x="15454" y="2565"/>
                </a:cubicBezTo>
                <a:lnTo>
                  <a:pt x="15606" y="2651"/>
                </a:lnTo>
                <a:cubicBezTo>
                  <a:pt x="15698" y="2705"/>
                  <a:pt x="15731" y="2824"/>
                  <a:pt x="15677" y="2916"/>
                </a:cubicBezTo>
                <a:lnTo>
                  <a:pt x="14894" y="4271"/>
                </a:lnTo>
                <a:cubicBezTo>
                  <a:pt x="14840" y="4363"/>
                  <a:pt x="14721" y="4396"/>
                  <a:pt x="14629" y="4342"/>
                </a:cubicBezTo>
                <a:lnTo>
                  <a:pt x="14477" y="4256"/>
                </a:lnTo>
                <a:cubicBezTo>
                  <a:pt x="14385" y="4202"/>
                  <a:pt x="14354" y="4083"/>
                  <a:pt x="14408" y="3991"/>
                </a:cubicBezTo>
                <a:lnTo>
                  <a:pt x="15191" y="2636"/>
                </a:lnTo>
                <a:cubicBezTo>
                  <a:pt x="15231" y="2567"/>
                  <a:pt x="15307" y="2532"/>
                  <a:pt x="15382" y="2541"/>
                </a:cubicBezTo>
                <a:close/>
                <a:moveTo>
                  <a:pt x="16951" y="4904"/>
                </a:moveTo>
                <a:lnTo>
                  <a:pt x="17280" y="5282"/>
                </a:lnTo>
                <a:lnTo>
                  <a:pt x="11762" y="10660"/>
                </a:lnTo>
                <a:lnTo>
                  <a:pt x="12221" y="10903"/>
                </a:lnTo>
                <a:lnTo>
                  <a:pt x="11600" y="11978"/>
                </a:lnTo>
                <a:lnTo>
                  <a:pt x="10876" y="11524"/>
                </a:lnTo>
                <a:lnTo>
                  <a:pt x="10265" y="12118"/>
                </a:lnTo>
                <a:lnTo>
                  <a:pt x="9433" y="11205"/>
                </a:lnTo>
                <a:lnTo>
                  <a:pt x="9833" y="10871"/>
                </a:lnTo>
                <a:lnTo>
                  <a:pt x="6161" y="8576"/>
                </a:lnTo>
                <a:lnTo>
                  <a:pt x="6556" y="7896"/>
                </a:lnTo>
                <a:lnTo>
                  <a:pt x="10736" y="10115"/>
                </a:lnTo>
                <a:lnTo>
                  <a:pt x="16951" y="4904"/>
                </a:lnTo>
                <a:close/>
                <a:moveTo>
                  <a:pt x="2838" y="5900"/>
                </a:moveTo>
                <a:cubicBezTo>
                  <a:pt x="2863" y="5903"/>
                  <a:pt x="2888" y="5911"/>
                  <a:pt x="2911" y="5925"/>
                </a:cubicBezTo>
                <a:lnTo>
                  <a:pt x="4266" y="6708"/>
                </a:lnTo>
                <a:cubicBezTo>
                  <a:pt x="4358" y="6762"/>
                  <a:pt x="4391" y="6879"/>
                  <a:pt x="4337" y="6971"/>
                </a:cubicBezTo>
                <a:lnTo>
                  <a:pt x="4249" y="7123"/>
                </a:lnTo>
                <a:cubicBezTo>
                  <a:pt x="4195" y="7215"/>
                  <a:pt x="4078" y="7248"/>
                  <a:pt x="3986" y="7194"/>
                </a:cubicBezTo>
                <a:lnTo>
                  <a:pt x="2629" y="6411"/>
                </a:lnTo>
                <a:cubicBezTo>
                  <a:pt x="2537" y="6357"/>
                  <a:pt x="2506" y="6238"/>
                  <a:pt x="2560" y="6146"/>
                </a:cubicBezTo>
                <a:lnTo>
                  <a:pt x="2646" y="5994"/>
                </a:lnTo>
                <a:cubicBezTo>
                  <a:pt x="2686" y="5925"/>
                  <a:pt x="2764" y="5890"/>
                  <a:pt x="2838" y="5900"/>
                </a:cubicBezTo>
                <a:close/>
                <a:moveTo>
                  <a:pt x="18757" y="5900"/>
                </a:moveTo>
                <a:cubicBezTo>
                  <a:pt x="18831" y="5890"/>
                  <a:pt x="18908" y="5925"/>
                  <a:pt x="18949" y="5994"/>
                </a:cubicBezTo>
                <a:lnTo>
                  <a:pt x="19035" y="6146"/>
                </a:lnTo>
                <a:cubicBezTo>
                  <a:pt x="19089" y="6238"/>
                  <a:pt x="19056" y="6357"/>
                  <a:pt x="18964" y="6411"/>
                </a:cubicBezTo>
                <a:lnTo>
                  <a:pt x="17609" y="7194"/>
                </a:lnTo>
                <a:cubicBezTo>
                  <a:pt x="17517" y="7248"/>
                  <a:pt x="17398" y="7215"/>
                  <a:pt x="17344" y="7123"/>
                </a:cubicBezTo>
                <a:lnTo>
                  <a:pt x="17258" y="6971"/>
                </a:lnTo>
                <a:cubicBezTo>
                  <a:pt x="17204" y="6879"/>
                  <a:pt x="17237" y="6762"/>
                  <a:pt x="17329" y="6708"/>
                </a:cubicBezTo>
                <a:lnTo>
                  <a:pt x="18684" y="5925"/>
                </a:lnTo>
                <a:cubicBezTo>
                  <a:pt x="18707" y="5911"/>
                  <a:pt x="18732" y="5903"/>
                  <a:pt x="18757" y="5900"/>
                </a:cubicBezTo>
                <a:close/>
                <a:moveTo>
                  <a:pt x="10800" y="10439"/>
                </a:moveTo>
                <a:cubicBezTo>
                  <a:pt x="10707" y="10439"/>
                  <a:pt x="10614" y="10475"/>
                  <a:pt x="10544" y="10545"/>
                </a:cubicBezTo>
                <a:cubicBezTo>
                  <a:pt x="10402" y="10686"/>
                  <a:pt x="10402" y="10915"/>
                  <a:pt x="10544" y="11056"/>
                </a:cubicBezTo>
                <a:cubicBezTo>
                  <a:pt x="10685" y="11198"/>
                  <a:pt x="10915" y="11198"/>
                  <a:pt x="11056" y="11056"/>
                </a:cubicBezTo>
                <a:cubicBezTo>
                  <a:pt x="11198" y="10915"/>
                  <a:pt x="11198" y="10686"/>
                  <a:pt x="11056" y="10545"/>
                </a:cubicBezTo>
                <a:cubicBezTo>
                  <a:pt x="10986" y="10475"/>
                  <a:pt x="10893" y="10439"/>
                  <a:pt x="10800" y="10439"/>
                </a:cubicBezTo>
                <a:close/>
                <a:moveTo>
                  <a:pt x="1529" y="10520"/>
                </a:moveTo>
                <a:lnTo>
                  <a:pt x="3095" y="10520"/>
                </a:lnTo>
                <a:cubicBezTo>
                  <a:pt x="3203" y="10520"/>
                  <a:pt x="3289" y="10606"/>
                  <a:pt x="3289" y="10714"/>
                </a:cubicBezTo>
                <a:lnTo>
                  <a:pt x="3289" y="10886"/>
                </a:lnTo>
                <a:cubicBezTo>
                  <a:pt x="3289" y="10994"/>
                  <a:pt x="3203" y="11082"/>
                  <a:pt x="3095" y="11082"/>
                </a:cubicBezTo>
                <a:lnTo>
                  <a:pt x="1529" y="11082"/>
                </a:lnTo>
                <a:cubicBezTo>
                  <a:pt x="1426" y="11082"/>
                  <a:pt x="1333" y="10994"/>
                  <a:pt x="1333" y="10886"/>
                </a:cubicBezTo>
                <a:lnTo>
                  <a:pt x="1333" y="10714"/>
                </a:lnTo>
                <a:cubicBezTo>
                  <a:pt x="1333" y="10606"/>
                  <a:pt x="1421" y="10520"/>
                  <a:pt x="1529" y="10520"/>
                </a:cubicBezTo>
                <a:close/>
                <a:moveTo>
                  <a:pt x="18500" y="10520"/>
                </a:moveTo>
                <a:lnTo>
                  <a:pt x="20066" y="10520"/>
                </a:lnTo>
                <a:cubicBezTo>
                  <a:pt x="20174" y="10520"/>
                  <a:pt x="20260" y="10606"/>
                  <a:pt x="20260" y="10714"/>
                </a:cubicBezTo>
                <a:lnTo>
                  <a:pt x="20260" y="10886"/>
                </a:lnTo>
                <a:cubicBezTo>
                  <a:pt x="20260" y="10994"/>
                  <a:pt x="20174" y="11082"/>
                  <a:pt x="20066" y="11082"/>
                </a:cubicBezTo>
                <a:lnTo>
                  <a:pt x="18500" y="11082"/>
                </a:lnTo>
                <a:cubicBezTo>
                  <a:pt x="18392" y="11082"/>
                  <a:pt x="18306" y="10994"/>
                  <a:pt x="18306" y="10886"/>
                </a:cubicBezTo>
                <a:lnTo>
                  <a:pt x="18306" y="10714"/>
                </a:lnTo>
                <a:cubicBezTo>
                  <a:pt x="18306" y="10606"/>
                  <a:pt x="18392" y="10520"/>
                  <a:pt x="18500" y="10520"/>
                </a:cubicBezTo>
                <a:close/>
                <a:moveTo>
                  <a:pt x="4058" y="14383"/>
                </a:moveTo>
                <a:cubicBezTo>
                  <a:pt x="4133" y="14373"/>
                  <a:pt x="4209" y="14408"/>
                  <a:pt x="4249" y="14477"/>
                </a:cubicBezTo>
                <a:lnTo>
                  <a:pt x="4337" y="14629"/>
                </a:lnTo>
                <a:cubicBezTo>
                  <a:pt x="4391" y="14721"/>
                  <a:pt x="4358" y="14840"/>
                  <a:pt x="4266" y="14894"/>
                </a:cubicBezTo>
                <a:lnTo>
                  <a:pt x="2911" y="15677"/>
                </a:lnTo>
                <a:cubicBezTo>
                  <a:pt x="2819" y="15731"/>
                  <a:pt x="2700" y="15698"/>
                  <a:pt x="2646" y="15606"/>
                </a:cubicBezTo>
                <a:lnTo>
                  <a:pt x="2560" y="15456"/>
                </a:lnTo>
                <a:cubicBezTo>
                  <a:pt x="2506" y="15364"/>
                  <a:pt x="2537" y="15245"/>
                  <a:pt x="2629" y="15191"/>
                </a:cubicBezTo>
                <a:lnTo>
                  <a:pt x="3986" y="14408"/>
                </a:lnTo>
                <a:cubicBezTo>
                  <a:pt x="4009" y="14394"/>
                  <a:pt x="4034" y="14386"/>
                  <a:pt x="4058" y="14383"/>
                </a:cubicBezTo>
                <a:close/>
                <a:moveTo>
                  <a:pt x="17536" y="14383"/>
                </a:moveTo>
                <a:cubicBezTo>
                  <a:pt x="17561" y="14386"/>
                  <a:pt x="17586" y="14394"/>
                  <a:pt x="17609" y="14408"/>
                </a:cubicBezTo>
                <a:lnTo>
                  <a:pt x="18964" y="15191"/>
                </a:lnTo>
                <a:cubicBezTo>
                  <a:pt x="19056" y="15245"/>
                  <a:pt x="19089" y="15364"/>
                  <a:pt x="19035" y="15456"/>
                </a:cubicBezTo>
                <a:lnTo>
                  <a:pt x="18949" y="15606"/>
                </a:lnTo>
                <a:cubicBezTo>
                  <a:pt x="18895" y="15698"/>
                  <a:pt x="18776" y="15731"/>
                  <a:pt x="18684" y="15677"/>
                </a:cubicBezTo>
                <a:lnTo>
                  <a:pt x="17329" y="14894"/>
                </a:lnTo>
                <a:cubicBezTo>
                  <a:pt x="17237" y="14840"/>
                  <a:pt x="17204" y="14721"/>
                  <a:pt x="17258" y="14629"/>
                </a:cubicBezTo>
                <a:lnTo>
                  <a:pt x="17344" y="14477"/>
                </a:lnTo>
                <a:cubicBezTo>
                  <a:pt x="17385" y="14408"/>
                  <a:pt x="17462" y="14373"/>
                  <a:pt x="17536" y="14383"/>
                </a:cubicBezTo>
                <a:close/>
                <a:moveTo>
                  <a:pt x="6893" y="17240"/>
                </a:moveTo>
                <a:cubicBezTo>
                  <a:pt x="6918" y="17243"/>
                  <a:pt x="6943" y="17251"/>
                  <a:pt x="6966" y="17265"/>
                </a:cubicBezTo>
                <a:lnTo>
                  <a:pt x="7118" y="17351"/>
                </a:lnTo>
                <a:cubicBezTo>
                  <a:pt x="7210" y="17399"/>
                  <a:pt x="7241" y="17519"/>
                  <a:pt x="7187" y="17616"/>
                </a:cubicBezTo>
                <a:lnTo>
                  <a:pt x="6404" y="18971"/>
                </a:lnTo>
                <a:cubicBezTo>
                  <a:pt x="6350" y="19063"/>
                  <a:pt x="6231" y="19094"/>
                  <a:pt x="6139" y="19040"/>
                </a:cubicBezTo>
                <a:lnTo>
                  <a:pt x="5989" y="18954"/>
                </a:lnTo>
                <a:cubicBezTo>
                  <a:pt x="5897" y="18900"/>
                  <a:pt x="5864" y="18781"/>
                  <a:pt x="5918" y="18689"/>
                </a:cubicBezTo>
                <a:lnTo>
                  <a:pt x="6701" y="17334"/>
                </a:lnTo>
                <a:cubicBezTo>
                  <a:pt x="6742" y="17265"/>
                  <a:pt x="6819" y="17230"/>
                  <a:pt x="6893" y="17240"/>
                </a:cubicBezTo>
                <a:close/>
                <a:moveTo>
                  <a:pt x="14696" y="17240"/>
                </a:moveTo>
                <a:cubicBezTo>
                  <a:pt x="14771" y="17230"/>
                  <a:pt x="14847" y="17265"/>
                  <a:pt x="14887" y="17334"/>
                </a:cubicBezTo>
                <a:lnTo>
                  <a:pt x="15670" y="18689"/>
                </a:lnTo>
                <a:cubicBezTo>
                  <a:pt x="15730" y="18781"/>
                  <a:pt x="15698" y="18900"/>
                  <a:pt x="15601" y="18954"/>
                </a:cubicBezTo>
                <a:lnTo>
                  <a:pt x="15449" y="19040"/>
                </a:lnTo>
                <a:cubicBezTo>
                  <a:pt x="15357" y="19094"/>
                  <a:pt x="15238" y="19063"/>
                  <a:pt x="15184" y="18971"/>
                </a:cubicBezTo>
                <a:lnTo>
                  <a:pt x="14401" y="17616"/>
                </a:lnTo>
                <a:cubicBezTo>
                  <a:pt x="14347" y="17524"/>
                  <a:pt x="14380" y="17405"/>
                  <a:pt x="14472" y="17351"/>
                </a:cubicBezTo>
                <a:lnTo>
                  <a:pt x="14624" y="17265"/>
                </a:lnTo>
                <a:cubicBezTo>
                  <a:pt x="14647" y="17251"/>
                  <a:pt x="14672" y="17243"/>
                  <a:pt x="14696" y="17240"/>
                </a:cubicBezTo>
                <a:close/>
                <a:moveTo>
                  <a:pt x="10714" y="18306"/>
                </a:moveTo>
                <a:lnTo>
                  <a:pt x="10886" y="18306"/>
                </a:lnTo>
                <a:cubicBezTo>
                  <a:pt x="10994" y="18306"/>
                  <a:pt x="11080" y="18392"/>
                  <a:pt x="11080" y="18500"/>
                </a:cubicBezTo>
                <a:lnTo>
                  <a:pt x="11080" y="20066"/>
                </a:lnTo>
                <a:cubicBezTo>
                  <a:pt x="11080" y="20174"/>
                  <a:pt x="10994" y="20262"/>
                  <a:pt x="10886" y="20262"/>
                </a:cubicBezTo>
                <a:lnTo>
                  <a:pt x="10714" y="20262"/>
                </a:lnTo>
                <a:cubicBezTo>
                  <a:pt x="10606" y="20262"/>
                  <a:pt x="10520" y="20174"/>
                  <a:pt x="10520" y="20066"/>
                </a:cubicBezTo>
                <a:lnTo>
                  <a:pt x="10520" y="18500"/>
                </a:lnTo>
                <a:cubicBezTo>
                  <a:pt x="10520" y="18392"/>
                  <a:pt x="10606" y="18306"/>
                  <a:pt x="10714" y="18306"/>
                </a:cubicBezTo>
                <a:close/>
              </a:path>
            </a:pathLst>
          </a:custGeom>
          <a:solidFill>
            <a:srgbClr val="FFFFFF"/>
          </a:solidFill>
          <a:ln w="12700">
            <a:solidFill>
              <a:schemeClr val="accent1"/>
            </a:solidFill>
            <a:miter/>
          </a:ln>
        </p:spPr>
        <p:txBody>
          <a:bodyPr lIns="45719" rIns="45719" anchor="ctr"/>
          <a:lstStyle/>
          <a:p>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180" name="Title 1"/>
          <p:cNvSpPr txBox="1"/>
          <p:nvPr>
            <p:ph type="title"/>
          </p:nvPr>
        </p:nvSpPr>
        <p:spPr>
          <a:prstGeom prst="rect">
            <a:avLst/>
          </a:prstGeom>
        </p:spPr>
        <p:txBody>
          <a:bodyPr/>
          <a:lstStyle>
            <a:lvl1pPr algn="ctr">
              <a:defRPr b="1"/>
            </a:lvl1pPr>
          </a:lstStyle>
          <a:p>
            <a:pPr/>
            <a:r>
              <a:t>Complications</a:t>
            </a:r>
          </a:p>
        </p:txBody>
      </p:sp>
      <p:sp>
        <p:nvSpPr>
          <p:cNvPr id="181" name="Content Placeholder 2"/>
          <p:cNvSpPr txBox="1"/>
          <p:nvPr>
            <p:ph type="body" idx="1"/>
          </p:nvPr>
        </p:nvSpPr>
        <p:spPr>
          <a:xfrm>
            <a:off x="838200" y="1843072"/>
            <a:ext cx="10515600" cy="4890471"/>
          </a:xfrm>
          <a:prstGeom prst="rect">
            <a:avLst/>
          </a:prstGeom>
        </p:spPr>
        <p:txBody>
          <a:bodyPr/>
          <a:lstStyle/>
          <a:p>
            <a:pPr/>
            <a:r>
              <a:t>Cerebral oedema</a:t>
            </a:r>
          </a:p>
          <a:p>
            <a:pPr/>
            <a:r>
              <a:t>Pulmonary oedema</a:t>
            </a:r>
          </a:p>
          <a:p>
            <a:pPr/>
            <a:r>
              <a:t>Cardiac dysrthmias</a:t>
            </a:r>
          </a:p>
          <a:p>
            <a:pPr/>
            <a:r>
              <a:t>HTN</a:t>
            </a:r>
          </a:p>
          <a:p>
            <a:pPr/>
            <a:r>
              <a:t>DIC</a:t>
            </a:r>
          </a:p>
          <a:p>
            <a:pPr/>
            <a:r>
              <a:t>Myoglobinuria</a:t>
            </a:r>
            <a:b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185" name="Title 1"/>
          <p:cNvSpPr txBox="1"/>
          <p:nvPr>
            <p:ph type="title"/>
          </p:nvPr>
        </p:nvSpPr>
        <p:spPr>
          <a:xfrm>
            <a:off x="838200" y="365125"/>
            <a:ext cx="10515600" cy="1325563"/>
          </a:xfrm>
          <a:prstGeom prst="rect">
            <a:avLst/>
          </a:prstGeom>
        </p:spPr>
        <p:txBody>
          <a:bodyPr/>
          <a:lstStyle>
            <a:lvl1pPr algn="ctr">
              <a:defRPr b="1"/>
            </a:lvl1pPr>
          </a:lstStyle>
          <a:p>
            <a:pPr/>
            <a:r>
              <a:t>History</a:t>
            </a:r>
          </a:p>
        </p:txBody>
      </p:sp>
      <p:sp>
        <p:nvSpPr>
          <p:cNvPr id="186" name="Content Placeholder 2"/>
          <p:cNvSpPr txBox="1"/>
          <p:nvPr>
            <p:ph type="body" idx="1"/>
          </p:nvPr>
        </p:nvSpPr>
        <p:spPr>
          <a:xfrm>
            <a:off x="838200" y="1502377"/>
            <a:ext cx="10515601" cy="4890472"/>
          </a:xfrm>
          <a:prstGeom prst="rect">
            <a:avLst/>
          </a:prstGeom>
        </p:spPr>
        <p:txBody>
          <a:bodyPr/>
          <a:lstStyle/>
          <a:p>
            <a:pPr marL="0" indent="0" defTabSz="758951">
              <a:spcBef>
                <a:spcPts val="800"/>
              </a:spcBef>
              <a:buSzTx/>
              <a:buFontTx/>
              <a:buNone/>
              <a:defRPr sz="2075"/>
            </a:pPr>
            <a:r>
              <a:rPr b="1"/>
              <a:t>Description:  </a:t>
            </a:r>
            <a:endParaRPr b="1"/>
          </a:p>
          <a:p>
            <a:pPr lvl="2" marL="0" indent="379475" defTabSz="758951">
              <a:spcBef>
                <a:spcPts val="800"/>
              </a:spcBef>
              <a:buSzTx/>
              <a:buFontTx/>
              <a:buNone/>
              <a:defRPr sz="2075"/>
            </a:pPr>
            <a:r>
              <a:t>?video</a:t>
            </a:r>
          </a:p>
          <a:p>
            <a:pPr lvl="2" marL="0" indent="379475" defTabSz="758951">
              <a:spcBef>
                <a:spcPts val="800"/>
              </a:spcBef>
              <a:buSzTx/>
              <a:buFontTx/>
              <a:buNone/>
              <a:defRPr sz="2075"/>
            </a:pPr>
            <a:r>
              <a:t>tonic-clonic, focal, partial, lip-smacking, tongue biting, eye deviations</a:t>
            </a:r>
          </a:p>
          <a:p>
            <a:pPr marL="0" indent="0" defTabSz="758951">
              <a:spcBef>
                <a:spcPts val="800"/>
              </a:spcBef>
              <a:buSzTx/>
              <a:buNone/>
              <a:defRPr sz="2075"/>
            </a:pPr>
            <a:r>
              <a:rPr b="1"/>
              <a:t>Duration:</a:t>
            </a:r>
            <a:r>
              <a:t> </a:t>
            </a:r>
          </a:p>
          <a:p>
            <a:pPr lvl="1" marL="0" indent="577119" defTabSz="758951">
              <a:spcBef>
                <a:spcPts val="800"/>
              </a:spcBef>
              <a:buSzTx/>
              <a:buNone/>
              <a:defRPr sz="2075"/>
            </a:pPr>
            <a:r>
              <a:t>self resolved vs termination with medication</a:t>
            </a:r>
          </a:p>
          <a:p>
            <a:pPr marL="0" indent="0" defTabSz="758951">
              <a:spcBef>
                <a:spcPts val="800"/>
              </a:spcBef>
              <a:buSzTx/>
              <a:buNone/>
              <a:defRPr sz="2075"/>
            </a:pPr>
            <a:r>
              <a:rPr b="1"/>
              <a:t>Preceding symptoms:</a:t>
            </a:r>
            <a:endParaRPr b="1"/>
          </a:p>
          <a:p>
            <a:pPr lvl="1" marL="0" indent="577119" defTabSz="758951">
              <a:spcBef>
                <a:spcPts val="800"/>
              </a:spcBef>
              <a:buSzTx/>
              <a:buNone/>
              <a:defRPr sz="2075"/>
            </a:pPr>
            <a:r>
              <a:t>fever, illness, headaches, sleep deprivation, head trauma, reduced appetite, behaviour changes </a:t>
            </a:r>
          </a:p>
          <a:p>
            <a:pPr marL="0" indent="0" defTabSz="758951">
              <a:spcBef>
                <a:spcPts val="800"/>
              </a:spcBef>
              <a:buSzTx/>
              <a:buNone/>
              <a:defRPr sz="2075"/>
            </a:pPr>
            <a:r>
              <a:rPr b="1"/>
              <a:t>Medications:</a:t>
            </a:r>
            <a:endParaRPr b="1"/>
          </a:p>
          <a:p>
            <a:pPr lvl="1" marL="0" indent="577119" defTabSz="758951">
              <a:spcBef>
                <a:spcPts val="800"/>
              </a:spcBef>
              <a:buSzTx/>
              <a:buNone/>
              <a:defRPr sz="2075"/>
            </a:pPr>
            <a:r>
              <a:t>new/AED changes, OTC, recreational drugs, antipyretic administration</a:t>
            </a:r>
          </a:p>
          <a:p>
            <a:pPr marL="0" indent="0" defTabSz="758951">
              <a:spcBef>
                <a:spcPts val="800"/>
              </a:spcBef>
              <a:buSzTx/>
              <a:buNone/>
              <a:defRPr b="1" sz="2075"/>
            </a:pPr>
            <a:r>
              <a:t>FH</a:t>
            </a:r>
          </a:p>
          <a:p>
            <a:pPr marL="0" indent="0" defTabSz="758951">
              <a:spcBef>
                <a:spcPts val="800"/>
              </a:spcBef>
              <a:buSzTx/>
              <a:buNone/>
              <a:defRPr b="1" sz="2075"/>
            </a:pPr>
            <a:r>
              <a:t>Post-seizure:</a:t>
            </a:r>
          </a:p>
          <a:p>
            <a:pPr lvl="1" marL="0" indent="577119" defTabSz="758951">
              <a:spcBef>
                <a:spcPts val="800"/>
              </a:spcBef>
              <a:buSzTx/>
              <a:buNone/>
              <a:defRPr sz="2075"/>
            </a:pPr>
            <a:r>
              <a:t>Post-ictal, recovery, injuries from seizure</a:t>
            </a:r>
          </a:p>
        </p:txBody>
      </p:sp>
      <p:sp>
        <p:nvSpPr>
          <p:cNvPr id="187" name="Phone"/>
          <p:cNvSpPr/>
          <p:nvPr/>
        </p:nvSpPr>
        <p:spPr>
          <a:xfrm>
            <a:off x="10712763" y="4479737"/>
            <a:ext cx="1102252" cy="22699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8" y="0"/>
                </a:moveTo>
                <a:cubicBezTo>
                  <a:pt x="934" y="0"/>
                  <a:pt x="0" y="453"/>
                  <a:pt x="0" y="1004"/>
                </a:cubicBezTo>
                <a:lnTo>
                  <a:pt x="0" y="20596"/>
                </a:lnTo>
                <a:cubicBezTo>
                  <a:pt x="0" y="21152"/>
                  <a:pt x="934" y="21600"/>
                  <a:pt x="2068" y="21600"/>
                </a:cubicBezTo>
                <a:lnTo>
                  <a:pt x="19532" y="21600"/>
                </a:lnTo>
                <a:cubicBezTo>
                  <a:pt x="20666" y="21600"/>
                  <a:pt x="21600" y="21147"/>
                  <a:pt x="21600" y="20596"/>
                </a:cubicBezTo>
                <a:lnTo>
                  <a:pt x="21600" y="1004"/>
                </a:lnTo>
                <a:cubicBezTo>
                  <a:pt x="21600" y="453"/>
                  <a:pt x="20677" y="0"/>
                  <a:pt x="19532" y="0"/>
                </a:cubicBezTo>
                <a:lnTo>
                  <a:pt x="2068" y="0"/>
                </a:lnTo>
                <a:close/>
                <a:moveTo>
                  <a:pt x="9142" y="1350"/>
                </a:moveTo>
                <a:lnTo>
                  <a:pt x="12468" y="1350"/>
                </a:lnTo>
                <a:cubicBezTo>
                  <a:pt x="12758" y="1350"/>
                  <a:pt x="12990" y="1463"/>
                  <a:pt x="12990" y="1604"/>
                </a:cubicBezTo>
                <a:cubicBezTo>
                  <a:pt x="12990" y="1744"/>
                  <a:pt x="12758" y="1858"/>
                  <a:pt x="12468" y="1858"/>
                </a:cubicBezTo>
                <a:lnTo>
                  <a:pt x="9142" y="1858"/>
                </a:lnTo>
                <a:cubicBezTo>
                  <a:pt x="8853" y="1858"/>
                  <a:pt x="8621" y="1744"/>
                  <a:pt x="8621" y="1604"/>
                </a:cubicBezTo>
                <a:cubicBezTo>
                  <a:pt x="8621" y="1463"/>
                  <a:pt x="8853" y="1350"/>
                  <a:pt x="9142" y="1350"/>
                </a:cubicBezTo>
                <a:close/>
                <a:moveTo>
                  <a:pt x="1477" y="2927"/>
                </a:moveTo>
                <a:lnTo>
                  <a:pt x="20123" y="2927"/>
                </a:lnTo>
                <a:lnTo>
                  <a:pt x="20123" y="18985"/>
                </a:lnTo>
                <a:lnTo>
                  <a:pt x="1477" y="18985"/>
                </a:lnTo>
                <a:lnTo>
                  <a:pt x="1477" y="2927"/>
                </a:lnTo>
                <a:close/>
              </a:path>
            </a:pathLst>
          </a:custGeom>
          <a:solidFill>
            <a:srgbClr val="FFFFFF"/>
          </a:solidFill>
          <a:ln w="12700">
            <a:solidFill>
              <a:schemeClr val="accent1"/>
            </a:solidFill>
            <a:miter/>
          </a:ln>
        </p:spPr>
        <p:txBody>
          <a:bodyPr lIns="45719" rIns="45719" anchor="ctr"/>
          <a:lstStyle/>
          <a:p>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191" name="Title 1"/>
          <p:cNvSpPr txBox="1"/>
          <p:nvPr>
            <p:ph type="title"/>
          </p:nvPr>
        </p:nvSpPr>
        <p:spPr>
          <a:prstGeom prst="rect">
            <a:avLst/>
          </a:prstGeom>
        </p:spPr>
        <p:txBody>
          <a:bodyPr/>
          <a:lstStyle>
            <a:lvl1pPr algn="ctr">
              <a:defRPr b="1"/>
            </a:lvl1pPr>
          </a:lstStyle>
          <a:p>
            <a:pPr/>
            <a:r>
              <a:t>Examination</a:t>
            </a:r>
          </a:p>
        </p:txBody>
      </p:sp>
      <p:sp>
        <p:nvSpPr>
          <p:cNvPr id="192" name="Content Placeholder 2"/>
          <p:cNvSpPr txBox="1"/>
          <p:nvPr>
            <p:ph type="body" idx="1"/>
          </p:nvPr>
        </p:nvSpPr>
        <p:spPr>
          <a:xfrm>
            <a:off x="838200" y="1502377"/>
            <a:ext cx="10515600" cy="4890472"/>
          </a:xfrm>
          <a:prstGeom prst="rect">
            <a:avLst/>
          </a:prstGeom>
        </p:spPr>
        <p:txBody>
          <a:bodyPr/>
          <a:lstStyle/>
          <a:p>
            <a:pPr marL="185520" indent="-185520" defTabSz="416052">
              <a:lnSpc>
                <a:spcPts val="3500"/>
              </a:lnSpc>
              <a:spcBef>
                <a:spcPts val="1200"/>
              </a:spcBef>
              <a:buFontTx/>
              <a:defRPr sz="1213">
                <a:latin typeface="Trebuchet MS"/>
                <a:ea typeface="Trebuchet MS"/>
                <a:cs typeface="Trebuchet MS"/>
                <a:sym typeface="Trebuchet MS"/>
              </a:defRPr>
            </a:pPr>
            <a:r>
              <a:rPr sz="1850">
                <a:solidFill>
                  <a:srgbClr val="1A0D07"/>
                </a:solidFill>
              </a:rPr>
              <a:t>HEAD: bulging fontanelle, microcephaly, dysmorphic features, signs of trauma, presence of a VP shunt.</a:t>
            </a:r>
            <a:endParaRPr sz="1850">
              <a:solidFill>
                <a:srgbClr val="1A0D07"/>
              </a:solidFill>
            </a:endParaRPr>
          </a:p>
          <a:p>
            <a:pPr marL="185520" indent="-185520" defTabSz="416052">
              <a:lnSpc>
                <a:spcPts val="3500"/>
              </a:lnSpc>
              <a:spcBef>
                <a:spcPts val="1200"/>
              </a:spcBef>
              <a:buFontTx/>
              <a:defRPr sz="1213">
                <a:latin typeface="Trebuchet MS"/>
                <a:ea typeface="Trebuchet MS"/>
                <a:cs typeface="Trebuchet MS"/>
                <a:sym typeface="Trebuchet MS"/>
              </a:defRPr>
            </a:pPr>
            <a:r>
              <a:rPr sz="1850">
                <a:solidFill>
                  <a:srgbClr val="1A0D07"/>
                </a:solidFill>
              </a:rPr>
              <a:t>EYES: papilloedema, retinal haemorrhages, blown pupil</a:t>
            </a:r>
            <a:endParaRPr sz="1850">
              <a:solidFill>
                <a:srgbClr val="1A0D07"/>
              </a:solidFill>
            </a:endParaRPr>
          </a:p>
          <a:p>
            <a:pPr marL="185520" indent="-185520" defTabSz="416052">
              <a:lnSpc>
                <a:spcPts val="3500"/>
              </a:lnSpc>
              <a:spcBef>
                <a:spcPts val="1200"/>
              </a:spcBef>
              <a:buFontTx/>
              <a:defRPr sz="1213">
                <a:latin typeface="Trebuchet MS"/>
                <a:ea typeface="Trebuchet MS"/>
                <a:cs typeface="Trebuchet MS"/>
                <a:sym typeface="Trebuchet MS"/>
              </a:defRPr>
            </a:pPr>
            <a:r>
              <a:rPr sz="1850">
                <a:solidFill>
                  <a:srgbClr val="1A0D07"/>
                </a:solidFill>
              </a:rPr>
              <a:t>EARS: haemotympanum, otorrhoea</a:t>
            </a:r>
            <a:endParaRPr sz="1850">
              <a:solidFill>
                <a:srgbClr val="1A0D07"/>
              </a:solidFill>
            </a:endParaRPr>
          </a:p>
          <a:p>
            <a:pPr marL="185520" indent="-185520" defTabSz="416052">
              <a:lnSpc>
                <a:spcPts val="3500"/>
              </a:lnSpc>
              <a:spcBef>
                <a:spcPts val="1200"/>
              </a:spcBef>
              <a:buFontTx/>
              <a:defRPr sz="1213">
                <a:latin typeface="Trebuchet MS"/>
                <a:ea typeface="Trebuchet MS"/>
                <a:cs typeface="Trebuchet MS"/>
                <a:sym typeface="Trebuchet MS"/>
              </a:defRPr>
            </a:pPr>
            <a:r>
              <a:rPr sz="1850">
                <a:solidFill>
                  <a:srgbClr val="1A0D07"/>
                </a:solidFill>
              </a:rPr>
              <a:t>MOUTH: tongue biting, tonsillitis</a:t>
            </a:r>
            <a:endParaRPr sz="1850">
              <a:solidFill>
                <a:srgbClr val="1A0D07"/>
              </a:solidFill>
            </a:endParaRPr>
          </a:p>
          <a:p>
            <a:pPr marL="185520" indent="-185520" defTabSz="416052">
              <a:lnSpc>
                <a:spcPts val="3500"/>
              </a:lnSpc>
              <a:spcBef>
                <a:spcPts val="1200"/>
              </a:spcBef>
              <a:buFontTx/>
              <a:defRPr sz="1213">
                <a:latin typeface="Trebuchet MS"/>
                <a:ea typeface="Trebuchet MS"/>
                <a:cs typeface="Trebuchet MS"/>
                <a:sym typeface="Trebuchet MS"/>
              </a:defRPr>
            </a:pPr>
            <a:r>
              <a:rPr sz="1850">
                <a:solidFill>
                  <a:srgbClr val="1A0D07"/>
                </a:solidFill>
              </a:rPr>
              <a:t>NECK: meningeal irritation</a:t>
            </a:r>
            <a:endParaRPr sz="1850">
              <a:solidFill>
                <a:srgbClr val="1A0D07"/>
              </a:solidFill>
            </a:endParaRPr>
          </a:p>
          <a:p>
            <a:pPr marL="185520" indent="-185520" defTabSz="416052">
              <a:lnSpc>
                <a:spcPts val="3500"/>
              </a:lnSpc>
              <a:spcBef>
                <a:spcPts val="1200"/>
              </a:spcBef>
              <a:buFontTx/>
              <a:defRPr sz="1213">
                <a:latin typeface="Trebuchet MS"/>
                <a:ea typeface="Trebuchet MS"/>
                <a:cs typeface="Trebuchet MS"/>
                <a:sym typeface="Trebuchet MS"/>
              </a:defRPr>
            </a:pPr>
            <a:r>
              <a:rPr sz="1850">
                <a:solidFill>
                  <a:srgbClr val="1A0D07"/>
                </a:solidFill>
              </a:rPr>
              <a:t>SKIN: rashes (blanching/non-blanching), cafe au lait spots, ash leaf spots, port wine stains, unexplained bruising</a:t>
            </a:r>
            <a:endParaRPr sz="1850">
              <a:solidFill>
                <a:srgbClr val="1A0D07"/>
              </a:solidFill>
            </a:endParaRPr>
          </a:p>
          <a:p>
            <a:pPr marL="185520" indent="-185520" defTabSz="416052">
              <a:lnSpc>
                <a:spcPts val="3500"/>
              </a:lnSpc>
              <a:spcBef>
                <a:spcPts val="1200"/>
              </a:spcBef>
              <a:buFontTx/>
              <a:defRPr sz="1213">
                <a:latin typeface="Trebuchet MS"/>
                <a:ea typeface="Trebuchet MS"/>
                <a:cs typeface="Trebuchet MS"/>
                <a:sym typeface="Trebuchet MS"/>
              </a:defRPr>
            </a:pPr>
            <a:r>
              <a:rPr sz="1850">
                <a:solidFill>
                  <a:srgbClr val="1A0D07"/>
                </a:solidFill>
              </a:rPr>
              <a:t>CVS: murmurs?</a:t>
            </a:r>
            <a:endParaRPr sz="1850">
              <a:solidFill>
                <a:srgbClr val="1A0D07"/>
              </a:solidFill>
            </a:endParaRPr>
          </a:p>
          <a:p>
            <a:pPr marL="185520" indent="-185520" defTabSz="416052">
              <a:lnSpc>
                <a:spcPts val="3500"/>
              </a:lnSpc>
              <a:spcBef>
                <a:spcPts val="1200"/>
              </a:spcBef>
              <a:buFontTx/>
              <a:defRPr sz="1213">
                <a:latin typeface="Trebuchet MS"/>
                <a:ea typeface="Trebuchet MS"/>
                <a:cs typeface="Trebuchet MS"/>
                <a:sym typeface="Trebuchet MS"/>
              </a:defRPr>
            </a:pPr>
            <a:r>
              <a:rPr sz="1850">
                <a:solidFill>
                  <a:srgbClr val="1A0D07"/>
                </a:solidFill>
              </a:rPr>
              <a:t>ABDOMEN: Hepatosplenomegaly</a:t>
            </a:r>
            <a:endParaRPr sz="1850">
              <a:solidFill>
                <a:srgbClr val="1A0D07"/>
              </a:solidFill>
            </a:endParaRPr>
          </a:p>
          <a:p>
            <a:pPr marL="185520" indent="-185520" defTabSz="416052">
              <a:lnSpc>
                <a:spcPts val="3500"/>
              </a:lnSpc>
              <a:spcBef>
                <a:spcPts val="1200"/>
              </a:spcBef>
              <a:buFontTx/>
              <a:defRPr sz="1213">
                <a:latin typeface="Trebuchet MS"/>
                <a:ea typeface="Trebuchet MS"/>
                <a:cs typeface="Trebuchet MS"/>
                <a:sym typeface="Trebuchet MS"/>
              </a:defRPr>
            </a:pPr>
            <a:r>
              <a:rPr sz="1850">
                <a:solidFill>
                  <a:srgbClr val="1A0D07"/>
                </a:solidFill>
              </a:rPr>
              <a:t>NEUROLOGY: any focal neurology, reduced GCS, change in behaviour</a:t>
            </a:r>
            <a:endParaRPr sz="1850">
              <a:solidFill>
                <a:srgbClr val="1A0D07"/>
              </a:solidFill>
            </a:endParaRPr>
          </a:p>
          <a:p>
            <a:pPr marL="185520" indent="-185520" defTabSz="416052">
              <a:lnSpc>
                <a:spcPts val="3500"/>
              </a:lnSpc>
              <a:spcBef>
                <a:spcPts val="1200"/>
              </a:spcBef>
              <a:buFontTx/>
              <a:defRPr sz="1213">
                <a:latin typeface="Trebuchet MS"/>
                <a:ea typeface="Trebuchet MS"/>
                <a:cs typeface="Trebuchet MS"/>
                <a:sym typeface="Trebuchet MS"/>
              </a:defRPr>
            </a:pPr>
            <a:r>
              <a:rPr sz="1850">
                <a:solidFill>
                  <a:srgbClr val="1A0D07"/>
                </a:solidFill>
              </a:rPr>
              <a:t>INFECTION: chest, abdo, ears, throat, cellulitis etc.</a:t>
            </a:r>
            <a:r>
              <a:rPr sz="1850">
                <a:solidFill>
                  <a:srgbClr val="1A0D07"/>
                </a:solidFill>
              </a:rPr>
              <a:t> </a:t>
            </a:r>
            <a:br/>
          </a:p>
        </p:txBody>
      </p:sp>
      <p:pic>
        <p:nvPicPr>
          <p:cNvPr id="193" name="Image" descr="Image"/>
          <p:cNvPicPr>
            <a:picLocks noChangeAspect="1"/>
          </p:cNvPicPr>
          <p:nvPr/>
        </p:nvPicPr>
        <p:blipFill>
          <a:blip r:embed="rId3">
            <a:extLst/>
          </a:blip>
          <a:stretch>
            <a:fillRect/>
          </a:stretch>
        </p:blipFill>
        <p:spPr>
          <a:xfrm>
            <a:off x="8967498" y="4269233"/>
            <a:ext cx="2485697" cy="235865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grpSp>
        <p:nvGrpSpPr>
          <p:cNvPr id="199" name="Rectangle 6"/>
          <p:cNvGrpSpPr/>
          <p:nvPr/>
        </p:nvGrpSpPr>
        <p:grpSpPr>
          <a:xfrm>
            <a:off x="130993" y="276120"/>
            <a:ext cx="3059084" cy="532016"/>
            <a:chOff x="0" y="0"/>
            <a:chExt cx="3059083" cy="532015"/>
          </a:xfrm>
        </p:grpSpPr>
        <p:sp>
          <p:nvSpPr>
            <p:cNvPr id="197"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98" name="Tumours"/>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Tumours</a:t>
              </a:r>
            </a:p>
          </p:txBody>
        </p:sp>
      </p:grpSp>
      <p:grpSp>
        <p:nvGrpSpPr>
          <p:cNvPr id="202" name="Rectangle 7"/>
          <p:cNvGrpSpPr/>
          <p:nvPr/>
        </p:nvGrpSpPr>
        <p:grpSpPr>
          <a:xfrm>
            <a:off x="982729" y="2854140"/>
            <a:ext cx="3059084" cy="532016"/>
            <a:chOff x="0" y="0"/>
            <a:chExt cx="3059083" cy="532015"/>
          </a:xfrm>
        </p:grpSpPr>
        <p:sp>
          <p:nvSpPr>
            <p:cNvPr id="200"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01" name="Haematoma/bleed"/>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Haematoma/bleed</a:t>
              </a:r>
            </a:p>
          </p:txBody>
        </p:sp>
      </p:grpSp>
      <p:grpSp>
        <p:nvGrpSpPr>
          <p:cNvPr id="205" name="Rectangle 8"/>
          <p:cNvGrpSpPr/>
          <p:nvPr/>
        </p:nvGrpSpPr>
        <p:grpSpPr>
          <a:xfrm>
            <a:off x="8924306" y="2137759"/>
            <a:ext cx="3059084" cy="532016"/>
            <a:chOff x="0" y="0"/>
            <a:chExt cx="3059083" cy="532015"/>
          </a:xfrm>
        </p:grpSpPr>
        <p:sp>
          <p:nvSpPr>
            <p:cNvPr id="203"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04" name="Encephalitis"/>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Encephalitis</a:t>
              </a:r>
            </a:p>
          </p:txBody>
        </p:sp>
      </p:grpSp>
      <p:grpSp>
        <p:nvGrpSpPr>
          <p:cNvPr id="208" name="Rectangle 9"/>
          <p:cNvGrpSpPr/>
          <p:nvPr/>
        </p:nvGrpSpPr>
        <p:grpSpPr>
          <a:xfrm>
            <a:off x="4309825" y="5130109"/>
            <a:ext cx="3059084" cy="532016"/>
            <a:chOff x="0" y="0"/>
            <a:chExt cx="3059083" cy="532015"/>
          </a:xfrm>
        </p:grpSpPr>
        <p:sp>
          <p:nvSpPr>
            <p:cNvPr id="206"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07" name="High grade pyrexia"/>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High grade pyrexia</a:t>
              </a:r>
            </a:p>
          </p:txBody>
        </p:sp>
      </p:grpSp>
      <p:grpSp>
        <p:nvGrpSpPr>
          <p:cNvPr id="211" name="Rectangle 10"/>
          <p:cNvGrpSpPr/>
          <p:nvPr/>
        </p:nvGrpSpPr>
        <p:grpSpPr>
          <a:xfrm>
            <a:off x="130993" y="5130109"/>
            <a:ext cx="3059084" cy="532016"/>
            <a:chOff x="0" y="0"/>
            <a:chExt cx="3059083" cy="532015"/>
          </a:xfrm>
        </p:grpSpPr>
        <p:sp>
          <p:nvSpPr>
            <p:cNvPr id="209"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10" name="Meningitis"/>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Meningitis</a:t>
              </a:r>
            </a:p>
          </p:txBody>
        </p:sp>
      </p:grpSp>
      <p:grpSp>
        <p:nvGrpSpPr>
          <p:cNvPr id="214" name="Rectangle 11"/>
          <p:cNvGrpSpPr/>
          <p:nvPr/>
        </p:nvGrpSpPr>
        <p:grpSpPr>
          <a:xfrm>
            <a:off x="7086989" y="6108461"/>
            <a:ext cx="3059084" cy="532016"/>
            <a:chOff x="0" y="0"/>
            <a:chExt cx="3059083" cy="532015"/>
          </a:xfrm>
        </p:grpSpPr>
        <p:sp>
          <p:nvSpPr>
            <p:cNvPr id="212"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13" name="Head Trauma"/>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Head Trauma</a:t>
              </a:r>
            </a:p>
          </p:txBody>
        </p:sp>
      </p:grpSp>
      <p:grpSp>
        <p:nvGrpSpPr>
          <p:cNvPr id="217" name="Rectangle 12"/>
          <p:cNvGrpSpPr/>
          <p:nvPr/>
        </p:nvGrpSpPr>
        <p:grpSpPr>
          <a:xfrm>
            <a:off x="8924306" y="1104372"/>
            <a:ext cx="3059084" cy="532016"/>
            <a:chOff x="0" y="0"/>
            <a:chExt cx="3059083" cy="532015"/>
          </a:xfrm>
        </p:grpSpPr>
        <p:sp>
          <p:nvSpPr>
            <p:cNvPr id="215"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16" name="Abscess"/>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Abscess</a:t>
              </a:r>
            </a:p>
          </p:txBody>
        </p:sp>
      </p:grpSp>
      <p:grpSp>
        <p:nvGrpSpPr>
          <p:cNvPr id="220" name="Rectangle 13"/>
          <p:cNvGrpSpPr/>
          <p:nvPr/>
        </p:nvGrpSpPr>
        <p:grpSpPr>
          <a:xfrm>
            <a:off x="130993" y="3816228"/>
            <a:ext cx="3059084" cy="532016"/>
            <a:chOff x="0" y="0"/>
            <a:chExt cx="3059083" cy="532015"/>
          </a:xfrm>
        </p:grpSpPr>
        <p:sp>
          <p:nvSpPr>
            <p:cNvPr id="218"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19" name="Toxic ingestion"/>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Toxic ingestion</a:t>
              </a:r>
            </a:p>
          </p:txBody>
        </p:sp>
      </p:grpSp>
      <p:grpSp>
        <p:nvGrpSpPr>
          <p:cNvPr id="223" name="Rectangle 14"/>
          <p:cNvGrpSpPr/>
          <p:nvPr/>
        </p:nvGrpSpPr>
        <p:grpSpPr>
          <a:xfrm>
            <a:off x="3690386" y="2075131"/>
            <a:ext cx="3059084" cy="532016"/>
            <a:chOff x="0" y="0"/>
            <a:chExt cx="3059083" cy="532015"/>
          </a:xfrm>
        </p:grpSpPr>
        <p:sp>
          <p:nvSpPr>
            <p:cNvPr id="221"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22" name="Epilepsy"/>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Epilepsy</a:t>
              </a:r>
            </a:p>
          </p:txBody>
        </p:sp>
      </p:grpSp>
      <p:grpSp>
        <p:nvGrpSpPr>
          <p:cNvPr id="226" name="Rectangle 15"/>
          <p:cNvGrpSpPr/>
          <p:nvPr/>
        </p:nvGrpSpPr>
        <p:grpSpPr>
          <a:xfrm>
            <a:off x="8924306" y="5130109"/>
            <a:ext cx="3059084" cy="532016"/>
            <a:chOff x="0" y="0"/>
            <a:chExt cx="3059083" cy="532015"/>
          </a:xfrm>
        </p:grpSpPr>
        <p:sp>
          <p:nvSpPr>
            <p:cNvPr id="224"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25" name="Hypoglycaemia"/>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Hypoglycaemia</a:t>
              </a:r>
            </a:p>
          </p:txBody>
        </p:sp>
      </p:grpSp>
      <p:grpSp>
        <p:nvGrpSpPr>
          <p:cNvPr id="229" name="Rectangle 16"/>
          <p:cNvGrpSpPr/>
          <p:nvPr/>
        </p:nvGrpSpPr>
        <p:grpSpPr>
          <a:xfrm>
            <a:off x="8340258" y="3117240"/>
            <a:ext cx="3059084" cy="532016"/>
            <a:chOff x="0" y="0"/>
            <a:chExt cx="3059083" cy="532015"/>
          </a:xfrm>
        </p:grpSpPr>
        <p:sp>
          <p:nvSpPr>
            <p:cNvPr id="227"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28" name="Hyponatraemia"/>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Hyponatraemia</a:t>
              </a:r>
            </a:p>
          </p:txBody>
        </p:sp>
      </p:grpSp>
      <p:grpSp>
        <p:nvGrpSpPr>
          <p:cNvPr id="232" name="Rectangle 17"/>
          <p:cNvGrpSpPr/>
          <p:nvPr/>
        </p:nvGrpSpPr>
        <p:grpSpPr>
          <a:xfrm>
            <a:off x="2075865" y="5952540"/>
            <a:ext cx="3059084" cy="624841"/>
            <a:chOff x="0" y="0"/>
            <a:chExt cx="3059083" cy="624840"/>
          </a:xfrm>
        </p:grpSpPr>
        <p:sp>
          <p:nvSpPr>
            <p:cNvPr id="230" name="Rectangle"/>
            <p:cNvSpPr/>
            <p:nvPr/>
          </p:nvSpPr>
          <p:spPr>
            <a:xfrm>
              <a:off x="0" y="46412"/>
              <a:ext cx="3059084" cy="532016"/>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31" name="Hypoxic-ischaemic encephalopathy"/>
            <p:cNvSpPr txBox="1"/>
            <p:nvPr/>
          </p:nvSpPr>
          <p:spPr>
            <a:xfrm>
              <a:off x="0" y="0"/>
              <a:ext cx="3059084"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Hypoxic-ischaemic encephalopathy</a:t>
              </a:r>
            </a:p>
          </p:txBody>
        </p:sp>
      </p:grpSp>
      <p:grpSp>
        <p:nvGrpSpPr>
          <p:cNvPr id="235" name="Rectangle 18"/>
          <p:cNvGrpSpPr/>
          <p:nvPr/>
        </p:nvGrpSpPr>
        <p:grpSpPr>
          <a:xfrm>
            <a:off x="130993" y="1425392"/>
            <a:ext cx="3059084" cy="624841"/>
            <a:chOff x="0" y="0"/>
            <a:chExt cx="3059083" cy="624840"/>
          </a:xfrm>
        </p:grpSpPr>
        <p:sp>
          <p:nvSpPr>
            <p:cNvPr id="233" name="Rectangle"/>
            <p:cNvSpPr/>
            <p:nvPr/>
          </p:nvSpPr>
          <p:spPr>
            <a:xfrm>
              <a:off x="0" y="46412"/>
              <a:ext cx="3059084" cy="532016"/>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34" name="VP shunt obstruction/disconnection"/>
            <p:cNvSpPr txBox="1"/>
            <p:nvPr/>
          </p:nvSpPr>
          <p:spPr>
            <a:xfrm>
              <a:off x="0" y="0"/>
              <a:ext cx="3059084"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VP shunt obstruction/disconnection</a:t>
              </a:r>
            </a:p>
          </p:txBody>
        </p:sp>
      </p:grpSp>
      <p:sp>
        <p:nvSpPr>
          <p:cNvPr id="236" name="AETIOLOGY"/>
          <p:cNvSpPr txBox="1"/>
          <p:nvPr/>
        </p:nvSpPr>
        <p:spPr>
          <a:xfrm>
            <a:off x="4664224" y="2851208"/>
            <a:ext cx="3163133" cy="764541"/>
          </a:xfrm>
          <a:prstGeom prst="rect">
            <a:avLst/>
          </a:prstGeom>
          <a:solidFill>
            <a:srgbClr val="ED3833"/>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sz="4600">
                <a:solidFill>
                  <a:srgbClr val="FFFFFF"/>
                </a:solidFill>
              </a:defRPr>
            </a:lvl1pPr>
          </a:lstStyle>
          <a:p>
            <a:pPr/>
            <a:r>
              <a:t>AETIOLOGY</a:t>
            </a:r>
          </a:p>
        </p:txBody>
      </p:sp>
      <p:grpSp>
        <p:nvGrpSpPr>
          <p:cNvPr id="239" name="Rectangle 6"/>
          <p:cNvGrpSpPr/>
          <p:nvPr/>
        </p:nvGrpSpPr>
        <p:grpSpPr>
          <a:xfrm>
            <a:off x="3897836" y="523115"/>
            <a:ext cx="3059084" cy="532016"/>
            <a:chOff x="0" y="0"/>
            <a:chExt cx="3059083" cy="532015"/>
          </a:xfrm>
        </p:grpSpPr>
        <p:sp>
          <p:nvSpPr>
            <p:cNvPr id="237"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38" name="Stroke"/>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Stroke</a:t>
              </a:r>
            </a:p>
          </p:txBody>
        </p:sp>
      </p:grpSp>
      <p:grpSp>
        <p:nvGrpSpPr>
          <p:cNvPr id="242" name="Rectangle 6"/>
          <p:cNvGrpSpPr/>
          <p:nvPr/>
        </p:nvGrpSpPr>
        <p:grpSpPr>
          <a:xfrm>
            <a:off x="5611765" y="1299123"/>
            <a:ext cx="3059084" cy="532016"/>
            <a:chOff x="0" y="0"/>
            <a:chExt cx="3059083" cy="532015"/>
          </a:xfrm>
        </p:grpSpPr>
        <p:sp>
          <p:nvSpPr>
            <p:cNvPr id="240"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41" name="Hypertension"/>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Hypertension</a:t>
              </a:r>
            </a:p>
          </p:txBody>
        </p:sp>
      </p:grpSp>
      <p:grpSp>
        <p:nvGrpSpPr>
          <p:cNvPr id="245" name="Rectangle 6"/>
          <p:cNvGrpSpPr/>
          <p:nvPr/>
        </p:nvGrpSpPr>
        <p:grpSpPr>
          <a:xfrm>
            <a:off x="7339574" y="4002318"/>
            <a:ext cx="3059084" cy="532016"/>
            <a:chOff x="0" y="0"/>
            <a:chExt cx="3059083" cy="532015"/>
          </a:xfrm>
        </p:grpSpPr>
        <p:sp>
          <p:nvSpPr>
            <p:cNvPr id="243"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44" name="Raised ICP"/>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Raised ICP</a:t>
              </a:r>
            </a:p>
          </p:txBody>
        </p:sp>
      </p:grpSp>
      <p:grpSp>
        <p:nvGrpSpPr>
          <p:cNvPr id="248" name="Rectangle 14"/>
          <p:cNvGrpSpPr/>
          <p:nvPr/>
        </p:nvGrpSpPr>
        <p:grpSpPr>
          <a:xfrm>
            <a:off x="3437176" y="4191210"/>
            <a:ext cx="3059084" cy="532016"/>
            <a:chOff x="0" y="0"/>
            <a:chExt cx="3059083" cy="532015"/>
          </a:xfrm>
        </p:grpSpPr>
        <p:sp>
          <p:nvSpPr>
            <p:cNvPr id="246"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247" name="DKA"/>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DKA</a:t>
              </a:r>
            </a:p>
          </p:txBody>
        </p:sp>
      </p:grpSp>
      <p:sp>
        <p:nvSpPr>
          <p:cNvPr id="249" name="Rectangle 14"/>
          <p:cNvSpPr/>
          <p:nvPr/>
        </p:nvSpPr>
        <p:spPr>
          <a:xfrm>
            <a:off x="7664678" y="131790"/>
            <a:ext cx="3059084" cy="532016"/>
          </a:xfrm>
          <a:prstGeom prst="rect">
            <a:avLst/>
          </a:prstGeom>
          <a:solidFill>
            <a:schemeClr val="accent1"/>
          </a:solidFill>
          <a:ln w="12700">
            <a:solidFill>
              <a:srgbClr val="42719B"/>
            </a:solidFill>
            <a:miter/>
          </a:ln>
          <a:extLst>
            <a:ext uri="{C572A759-6A51-4108-AA02-DFA0A04FC94B}">
              <ma14:wrappingTextBoxFlag xmlns:ma14="http://schemas.microsoft.com/office/mac/drawingml/2011/main" val="1"/>
            </a:ext>
          </a:extLst>
        </p:spPr>
        <p:txBody>
          <a:bodyPr lIns="45719" rIns="45719" anchor="ctr"/>
          <a:lstStyle>
            <a:lvl1pPr algn="ctr">
              <a:defRPr>
                <a:solidFill>
                  <a:srgbClr val="FFFFFF"/>
                </a:solidFill>
              </a:defRPr>
            </a:lvl1pPr>
          </a:lstStyle>
          <a:p>
            <a:pPr/>
            <a:r>
              <a:t>Cerebral Malaria</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253" name="Title 1"/>
          <p:cNvSpPr txBox="1"/>
          <p:nvPr>
            <p:ph type="title"/>
          </p:nvPr>
        </p:nvSpPr>
        <p:spPr>
          <a:prstGeom prst="rect">
            <a:avLst/>
          </a:prstGeom>
        </p:spPr>
        <p:txBody>
          <a:bodyPr/>
          <a:lstStyle>
            <a:lvl1pPr algn="ctr">
              <a:defRPr b="1"/>
            </a:lvl1pPr>
          </a:lstStyle>
          <a:p>
            <a:pPr/>
            <a:r>
              <a:t>Investigations</a:t>
            </a:r>
          </a:p>
        </p:txBody>
      </p:sp>
      <p:sp>
        <p:nvSpPr>
          <p:cNvPr id="254" name="Content Placeholder 2"/>
          <p:cNvSpPr txBox="1"/>
          <p:nvPr>
            <p:ph type="body" idx="1"/>
          </p:nvPr>
        </p:nvSpPr>
        <p:spPr>
          <a:xfrm>
            <a:off x="838200" y="1502377"/>
            <a:ext cx="10515600" cy="4890472"/>
          </a:xfrm>
          <a:prstGeom prst="rect">
            <a:avLst/>
          </a:prstGeom>
        </p:spPr>
        <p:txBody>
          <a:bodyPr/>
          <a:lstStyle/>
          <a:p>
            <a:pPr marL="106947" indent="-106947" defTabSz="365760">
              <a:lnSpc>
                <a:spcPts val="3800"/>
              </a:lnSpc>
              <a:buFontTx/>
              <a:defRPr sz="2186">
                <a:latin typeface="Times"/>
                <a:ea typeface="Times"/>
                <a:cs typeface="Times"/>
                <a:sym typeface="Times"/>
              </a:defRPr>
            </a:pPr>
            <a:r>
              <a:t>Glucose </a:t>
            </a:r>
          </a:p>
          <a:p>
            <a:pPr marL="106947" indent="-106947" defTabSz="365760">
              <a:lnSpc>
                <a:spcPts val="3800"/>
              </a:lnSpc>
              <a:buFontTx/>
              <a:defRPr sz="2186">
                <a:latin typeface="Times"/>
                <a:ea typeface="Times"/>
                <a:cs typeface="Times"/>
                <a:sym typeface="Times"/>
              </a:defRPr>
            </a:pPr>
            <a:r>
              <a:t>Urine dip</a:t>
            </a:r>
          </a:p>
          <a:p>
            <a:pPr marL="106947" indent="-106947" defTabSz="365760">
              <a:lnSpc>
                <a:spcPts val="3800"/>
              </a:lnSpc>
              <a:buFontTx/>
              <a:defRPr sz="2186">
                <a:latin typeface="Times"/>
                <a:ea typeface="Times"/>
                <a:cs typeface="Times"/>
                <a:sym typeface="Times"/>
              </a:defRPr>
            </a:pPr>
            <a:r>
              <a:t>ECG</a:t>
            </a:r>
          </a:p>
          <a:p>
            <a:pPr marL="106947" indent="-106947" defTabSz="365760">
              <a:lnSpc>
                <a:spcPts val="3800"/>
              </a:lnSpc>
              <a:buFontTx/>
              <a:defRPr sz="2186">
                <a:latin typeface="Times"/>
                <a:ea typeface="Times"/>
                <a:cs typeface="Times"/>
                <a:sym typeface="Times"/>
              </a:defRPr>
            </a:pPr>
            <a:r>
              <a:t>AED levels</a:t>
            </a:r>
          </a:p>
          <a:p>
            <a:pPr marL="106947" indent="-106947" defTabSz="365760">
              <a:lnSpc>
                <a:spcPts val="3800"/>
              </a:lnSpc>
              <a:buFontTx/>
              <a:defRPr sz="2186">
                <a:latin typeface="Times"/>
                <a:ea typeface="Times"/>
                <a:cs typeface="Times"/>
                <a:sym typeface="Times"/>
              </a:defRPr>
            </a:pPr>
            <a:r>
              <a:t>Toxicology</a:t>
            </a:r>
          </a:p>
          <a:p>
            <a:pPr marL="106947" indent="-106947" defTabSz="365760">
              <a:lnSpc>
                <a:spcPts val="3800"/>
              </a:lnSpc>
              <a:buFontTx/>
              <a:defRPr sz="2186">
                <a:latin typeface="Times"/>
                <a:ea typeface="Times"/>
                <a:cs typeface="Times"/>
                <a:sym typeface="Times"/>
              </a:defRPr>
            </a:pPr>
            <a:r>
              <a:t>Bloods: FBC, CRP, U&amp;Es, LFTs, Clotting, G&amp;S,</a:t>
            </a:r>
          </a:p>
          <a:p>
            <a:pPr marL="106947" indent="-106947" defTabSz="365760">
              <a:lnSpc>
                <a:spcPts val="3800"/>
              </a:lnSpc>
              <a:buFontTx/>
              <a:defRPr sz="2186">
                <a:latin typeface="Times"/>
                <a:ea typeface="Times"/>
                <a:cs typeface="Times"/>
                <a:sym typeface="Times"/>
              </a:defRPr>
            </a:pPr>
            <a:r>
              <a:t>Plasma ammonia (unexplained coma)</a:t>
            </a:r>
          </a:p>
          <a:p>
            <a:pPr marL="106947" indent="-106947" defTabSz="365760">
              <a:lnSpc>
                <a:spcPts val="3800"/>
              </a:lnSpc>
              <a:buFontTx/>
              <a:defRPr sz="2186">
                <a:latin typeface="Times"/>
                <a:ea typeface="Times"/>
                <a:cs typeface="Times"/>
                <a:sym typeface="Times"/>
              </a:defRPr>
            </a:pPr>
            <a:r>
              <a:t>Thick &amp; thin films if malaria</a:t>
            </a:r>
          </a:p>
          <a:p>
            <a:pPr marL="106947" indent="-106947" defTabSz="365760">
              <a:lnSpc>
                <a:spcPts val="3800"/>
              </a:lnSpc>
              <a:buFontTx/>
              <a:defRPr sz="2186">
                <a:latin typeface="Times"/>
                <a:ea typeface="Times"/>
                <a:cs typeface="Times"/>
                <a:sym typeface="Times"/>
              </a:defRPr>
            </a:pPr>
            <a:r>
              <a:t>LP </a:t>
            </a:r>
          </a:p>
          <a:p>
            <a:pPr marL="106947" indent="-106947" defTabSz="365760">
              <a:lnSpc>
                <a:spcPts val="3800"/>
              </a:lnSpc>
              <a:buFontTx/>
              <a:defRPr sz="2186">
                <a:latin typeface="Times"/>
                <a:ea typeface="Times"/>
                <a:cs typeface="Times"/>
                <a:sym typeface="Times"/>
              </a:defRPr>
            </a:pPr>
            <a:r>
              <a:t>CT Head</a:t>
            </a:r>
            <a:br/>
          </a:p>
        </p:txBody>
      </p:sp>
      <p:pic>
        <p:nvPicPr>
          <p:cNvPr id="255" name="bloodbottles.jpg" descr="bloodbottles.jpg"/>
          <p:cNvPicPr>
            <a:picLocks noChangeAspect="1"/>
          </p:cNvPicPr>
          <p:nvPr/>
        </p:nvPicPr>
        <p:blipFill>
          <a:blip r:embed="rId3">
            <a:extLst/>
          </a:blip>
          <a:stretch>
            <a:fillRect/>
          </a:stretch>
        </p:blipFill>
        <p:spPr>
          <a:xfrm>
            <a:off x="7232846" y="5142821"/>
            <a:ext cx="4022244" cy="1058486"/>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259" name="Title 1"/>
          <p:cNvSpPr txBox="1"/>
          <p:nvPr>
            <p:ph type="title"/>
          </p:nvPr>
        </p:nvSpPr>
        <p:spPr>
          <a:prstGeom prst="rect">
            <a:avLst/>
          </a:prstGeom>
        </p:spPr>
        <p:txBody>
          <a:bodyPr/>
          <a:lstStyle>
            <a:lvl1pPr algn="ctr">
              <a:defRPr b="1"/>
            </a:lvl1pPr>
          </a:lstStyle>
          <a:p>
            <a:pPr/>
            <a:r>
              <a:t>When to CT</a:t>
            </a:r>
          </a:p>
        </p:txBody>
      </p:sp>
      <p:sp>
        <p:nvSpPr>
          <p:cNvPr id="260" name="Content Placeholder 2"/>
          <p:cNvSpPr txBox="1"/>
          <p:nvPr>
            <p:ph type="body" idx="1"/>
          </p:nvPr>
        </p:nvSpPr>
        <p:spPr>
          <a:xfrm>
            <a:off x="838200" y="1502377"/>
            <a:ext cx="10515600" cy="4890472"/>
          </a:xfrm>
          <a:prstGeom prst="rect">
            <a:avLst/>
          </a:prstGeom>
        </p:spPr>
        <p:txBody>
          <a:bodyPr/>
          <a:lstStyle/>
          <a:p>
            <a:pPr marL="120315" indent="-60157" defTabSz="205739">
              <a:lnSpc>
                <a:spcPts val="3000"/>
              </a:lnSpc>
              <a:spcBef>
                <a:spcPts val="500"/>
              </a:spcBef>
              <a:buClr>
                <a:srgbClr val="000000"/>
              </a:buClr>
              <a:buFontTx/>
              <a:defRPr sz="1994">
                <a:latin typeface="Trebuchet MS"/>
                <a:ea typeface="Trebuchet MS"/>
                <a:cs typeface="Trebuchet MS"/>
                <a:sym typeface="Trebuchet MS"/>
              </a:defRPr>
            </a:pPr>
            <a:r>
              <a:t>Focal seizure or persistent seizure activity </a:t>
            </a:r>
            <a:br/>
          </a:p>
          <a:p>
            <a:pPr marL="120315" indent="-60157" defTabSz="205739">
              <a:lnSpc>
                <a:spcPts val="3000"/>
              </a:lnSpc>
              <a:spcBef>
                <a:spcPts val="500"/>
              </a:spcBef>
              <a:buClr>
                <a:srgbClr val="000000"/>
              </a:buClr>
              <a:buFontTx/>
              <a:defRPr sz="1994">
                <a:latin typeface="Trebuchet MS"/>
                <a:ea typeface="Trebuchet MS"/>
                <a:cs typeface="Trebuchet MS"/>
                <a:sym typeface="Trebuchet MS"/>
              </a:defRPr>
            </a:pPr>
            <a:r>
              <a:t>Focal neurologic deficit </a:t>
            </a:r>
            <a:br/>
          </a:p>
          <a:p>
            <a:pPr marL="120315" indent="-60157" defTabSz="205739">
              <a:lnSpc>
                <a:spcPts val="3000"/>
              </a:lnSpc>
              <a:spcBef>
                <a:spcPts val="500"/>
              </a:spcBef>
              <a:buClr>
                <a:srgbClr val="000000"/>
              </a:buClr>
              <a:buFontTx/>
              <a:defRPr sz="1994">
                <a:latin typeface="Trebuchet MS"/>
                <a:ea typeface="Trebuchet MS"/>
                <a:cs typeface="Trebuchet MS"/>
                <a:sym typeface="Trebuchet MS"/>
              </a:defRPr>
            </a:pPr>
            <a:r>
              <a:t>VP shunt </a:t>
            </a:r>
            <a:br/>
          </a:p>
          <a:p>
            <a:pPr marL="120315" indent="-60157" defTabSz="205739">
              <a:lnSpc>
                <a:spcPts val="3000"/>
              </a:lnSpc>
              <a:spcBef>
                <a:spcPts val="500"/>
              </a:spcBef>
              <a:buClr>
                <a:srgbClr val="000000"/>
              </a:buClr>
              <a:buFontTx/>
              <a:defRPr sz="1994">
                <a:latin typeface="Trebuchet MS"/>
                <a:ea typeface="Trebuchet MS"/>
                <a:cs typeface="Trebuchet MS"/>
                <a:sym typeface="Trebuchet MS"/>
              </a:defRPr>
            </a:pPr>
            <a:r>
              <a:t>Neurocutaneous disorder </a:t>
            </a:r>
            <a:br/>
          </a:p>
          <a:p>
            <a:pPr marL="120315" indent="-60157" defTabSz="205739">
              <a:lnSpc>
                <a:spcPts val="3000"/>
              </a:lnSpc>
              <a:spcBef>
                <a:spcPts val="500"/>
              </a:spcBef>
              <a:buClr>
                <a:srgbClr val="000000"/>
              </a:buClr>
              <a:buFontTx/>
              <a:defRPr sz="1994">
                <a:latin typeface="Trebuchet MS"/>
                <a:ea typeface="Trebuchet MS"/>
                <a:cs typeface="Trebuchet MS"/>
                <a:sym typeface="Trebuchet MS"/>
              </a:defRPr>
            </a:pPr>
            <a:r>
              <a:t>Signs of elevated ICP and history of trauma</a:t>
            </a:r>
          </a:p>
          <a:p>
            <a:pPr marL="120315" indent="-60157" defTabSz="205739">
              <a:lnSpc>
                <a:spcPts val="3000"/>
              </a:lnSpc>
              <a:spcBef>
                <a:spcPts val="500"/>
              </a:spcBef>
              <a:buClr>
                <a:srgbClr val="000000"/>
              </a:buClr>
              <a:buFontTx/>
              <a:defRPr sz="1994">
                <a:latin typeface="Trebuchet MS"/>
                <a:ea typeface="Trebuchet MS"/>
                <a:cs typeface="Trebuchet MS"/>
                <a:sym typeface="Trebuchet MS"/>
              </a:defRPr>
            </a:pPr>
          </a:p>
          <a:p>
            <a:pPr marL="120315" indent="-60157" defTabSz="205739">
              <a:lnSpc>
                <a:spcPts val="3000"/>
              </a:lnSpc>
              <a:spcBef>
                <a:spcPts val="500"/>
              </a:spcBef>
              <a:buClr>
                <a:srgbClr val="000000"/>
              </a:buClr>
              <a:buFontTx/>
              <a:defRPr sz="1994">
                <a:latin typeface="Trebuchet MS"/>
                <a:ea typeface="Trebuchet MS"/>
                <a:cs typeface="Trebuchet MS"/>
                <a:sym typeface="Trebuchet MS"/>
              </a:defRPr>
            </a:pPr>
            <a:r>
              <a:t>Immunocompromised (malignancy or HIV), </a:t>
            </a:r>
            <a:br/>
          </a:p>
          <a:p>
            <a:pPr marL="123022" indent="-60157" defTabSz="205739">
              <a:lnSpc>
                <a:spcPts val="3000"/>
              </a:lnSpc>
              <a:spcBef>
                <a:spcPts val="500"/>
              </a:spcBef>
              <a:buClr>
                <a:srgbClr val="000000"/>
              </a:buClr>
              <a:buFont typeface="Times"/>
              <a:defRPr sz="1994">
                <a:latin typeface="Trebuchet MS"/>
                <a:ea typeface="Trebuchet MS"/>
                <a:cs typeface="Trebuchet MS"/>
                <a:sym typeface="Trebuchet MS"/>
              </a:defRPr>
            </a:pPr>
            <a:r>
              <a:t>Hypercoagulable states (sickle cell disease) or bleeding disorders </a:t>
            </a:r>
            <a:b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262" name="Title 1"/>
          <p:cNvSpPr txBox="1"/>
          <p:nvPr>
            <p:ph type="title"/>
          </p:nvPr>
        </p:nvSpPr>
        <p:spPr>
          <a:prstGeom prst="rect">
            <a:avLst/>
          </a:prstGeom>
        </p:spPr>
        <p:txBody>
          <a:bodyPr/>
          <a:lstStyle>
            <a:lvl1pPr algn="ctr">
              <a:defRPr b="1"/>
            </a:lvl1pPr>
          </a:lstStyle>
          <a:p>
            <a:pPr/>
            <a:r>
              <a:t>Febrile Convulsions</a:t>
            </a:r>
          </a:p>
        </p:txBody>
      </p:sp>
      <p:sp>
        <p:nvSpPr>
          <p:cNvPr id="263" name="Content Placeholder 2"/>
          <p:cNvSpPr txBox="1"/>
          <p:nvPr>
            <p:ph type="body" idx="1"/>
          </p:nvPr>
        </p:nvSpPr>
        <p:spPr>
          <a:xfrm>
            <a:off x="838200" y="1502377"/>
            <a:ext cx="10515600" cy="4890472"/>
          </a:xfrm>
          <a:prstGeom prst="rect">
            <a:avLst/>
          </a:prstGeom>
        </p:spPr>
        <p:txBody>
          <a:bodyPr/>
          <a:lstStyle/>
          <a:p>
            <a:pPr marL="180473" indent="-180473" defTabSz="457200">
              <a:lnSpc>
                <a:spcPct val="100000"/>
              </a:lnSpc>
              <a:spcBef>
                <a:spcPts val="1300"/>
              </a:spcBef>
              <a:buFontTx/>
              <a:defRPr sz="1800">
                <a:latin typeface="Trebuchet MS"/>
                <a:ea typeface="Trebuchet MS"/>
                <a:cs typeface="Trebuchet MS"/>
                <a:sym typeface="Trebuchet MS"/>
              </a:defRPr>
            </a:pPr>
            <a:r>
              <a:t>1 in 20 children</a:t>
            </a:r>
          </a:p>
          <a:p>
            <a:pPr marL="180473" indent="-180473" defTabSz="457200">
              <a:lnSpc>
                <a:spcPct val="100000"/>
              </a:lnSpc>
              <a:spcBef>
                <a:spcPts val="1300"/>
              </a:spcBef>
              <a:buFontTx/>
              <a:defRPr sz="1800">
                <a:latin typeface="Trebuchet MS"/>
                <a:ea typeface="Trebuchet MS"/>
                <a:cs typeface="Trebuchet MS"/>
                <a:sym typeface="Trebuchet MS"/>
              </a:defRPr>
            </a:pPr>
            <a:r>
              <a:t>6 months to 5 years old</a:t>
            </a:r>
          </a:p>
          <a:p>
            <a:pPr marL="180473" indent="-180473" defTabSz="457200">
              <a:lnSpc>
                <a:spcPct val="100000"/>
              </a:lnSpc>
              <a:spcBef>
                <a:spcPts val="1300"/>
              </a:spcBef>
              <a:buFontTx/>
              <a:defRPr sz="1800">
                <a:latin typeface="Trebuchet MS"/>
                <a:ea typeface="Trebuchet MS"/>
                <a:cs typeface="Trebuchet MS"/>
                <a:sym typeface="Trebuchet MS"/>
              </a:defRPr>
            </a:pPr>
            <a:r>
              <a:t>Over 38℃</a:t>
            </a:r>
          </a:p>
          <a:p>
            <a:pPr marL="180473" indent="-180473" defTabSz="457200">
              <a:lnSpc>
                <a:spcPct val="100000"/>
              </a:lnSpc>
              <a:spcBef>
                <a:spcPts val="1300"/>
              </a:spcBef>
              <a:buFontTx/>
              <a:defRPr sz="1800">
                <a:latin typeface="Trebuchet MS"/>
                <a:ea typeface="Trebuchet MS"/>
                <a:cs typeface="Trebuchet MS"/>
                <a:sym typeface="Trebuchet MS"/>
              </a:defRPr>
            </a:pPr>
            <a:r>
              <a:t>From febrile illnesses (viral URTI, ear infections, tonsillitis, UTIs)</a:t>
            </a:r>
          </a:p>
          <a:p>
            <a:pPr marL="180473" indent="-180473" defTabSz="457200">
              <a:lnSpc>
                <a:spcPct val="100000"/>
              </a:lnSpc>
              <a:spcBef>
                <a:spcPts val="1300"/>
              </a:spcBef>
              <a:buFontTx/>
              <a:defRPr b="1" sz="1800">
                <a:latin typeface="Trebuchet MS"/>
                <a:ea typeface="Trebuchet MS"/>
                <a:cs typeface="Trebuchet MS"/>
                <a:sym typeface="Trebuchet MS"/>
              </a:defRPr>
            </a:pPr>
            <a:r>
              <a:t>Generalised seizures</a:t>
            </a:r>
          </a:p>
          <a:p>
            <a:pPr marL="180473" indent="-180473" defTabSz="457200">
              <a:lnSpc>
                <a:spcPct val="100000"/>
              </a:lnSpc>
              <a:spcBef>
                <a:spcPts val="1300"/>
              </a:spcBef>
              <a:buFontTx/>
              <a:defRPr b="1" sz="1800">
                <a:latin typeface="Trebuchet MS"/>
                <a:ea typeface="Trebuchet MS"/>
                <a:cs typeface="Trebuchet MS"/>
                <a:sym typeface="Trebuchet MS"/>
              </a:defRPr>
            </a:pPr>
            <a:r>
              <a:t>Less than 15 minutes</a:t>
            </a:r>
          </a:p>
          <a:p>
            <a:pPr marL="180473" indent="-180473" defTabSz="457200">
              <a:lnSpc>
                <a:spcPct val="100000"/>
              </a:lnSpc>
              <a:spcBef>
                <a:spcPts val="1300"/>
              </a:spcBef>
              <a:buFontTx/>
              <a:defRPr b="1" sz="1800">
                <a:latin typeface="Trebuchet MS"/>
                <a:ea typeface="Trebuchet MS"/>
                <a:cs typeface="Trebuchet MS"/>
                <a:sym typeface="Trebuchet MS"/>
              </a:defRPr>
            </a:pPr>
            <a:r>
              <a:t>Occur only once in 24 hours</a:t>
            </a:r>
          </a:p>
          <a:p>
            <a:pPr marL="180473" indent="-180473" defTabSz="457200">
              <a:lnSpc>
                <a:spcPct val="100000"/>
              </a:lnSpc>
              <a:spcBef>
                <a:spcPts val="1300"/>
              </a:spcBef>
              <a:buFontTx/>
              <a:defRPr b="1" sz="1800">
                <a:latin typeface="Trebuchet MS"/>
                <a:ea typeface="Trebuchet MS"/>
                <a:cs typeface="Trebuchet MS"/>
                <a:sym typeface="Trebuchet MS"/>
              </a:defRPr>
            </a:pPr>
            <a:r>
              <a:t>No associated intracranial infection or severe metabolic disturbance</a:t>
            </a:r>
          </a:p>
          <a:p>
            <a:pPr marL="180473" indent="-180473" defTabSz="457200">
              <a:lnSpc>
                <a:spcPct val="100000"/>
              </a:lnSpc>
              <a:spcBef>
                <a:spcPts val="1300"/>
              </a:spcBef>
              <a:buFontTx/>
              <a:defRPr sz="1800">
                <a:latin typeface="Trebuchet MS"/>
                <a:ea typeface="Trebuchet MS"/>
                <a:cs typeface="Trebuchet MS"/>
                <a:sym typeface="Trebuchet MS"/>
              </a:defRPr>
            </a:pPr>
            <a:r>
              <a:t>Safety netting and written leaflet to parents</a:t>
            </a:r>
          </a:p>
        </p:txBody>
      </p:sp>
      <p:sp>
        <p:nvSpPr>
          <p:cNvPr id="264" name="Complex Febrile Convulsion…"/>
          <p:cNvSpPr txBox="1"/>
          <p:nvPr/>
        </p:nvSpPr>
        <p:spPr>
          <a:xfrm>
            <a:off x="7563067" y="5065535"/>
            <a:ext cx="4810942" cy="3558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lnSpc>
                <a:spcPts val="3700"/>
              </a:lnSpc>
              <a:spcBef>
                <a:spcPts val="1200"/>
              </a:spcBef>
              <a:defRPr b="1" sz="1600">
                <a:solidFill>
                  <a:srgbClr val="C92E29"/>
                </a:solidFill>
                <a:latin typeface="Arial"/>
                <a:ea typeface="Arial"/>
                <a:cs typeface="Arial"/>
                <a:sym typeface="Arial"/>
              </a:defRPr>
            </a:pPr>
            <a:r>
              <a:t>Complex Febrile Convulsion </a:t>
            </a:r>
            <a:endParaRPr sz="1200">
              <a:latin typeface="Times"/>
              <a:ea typeface="Times"/>
              <a:cs typeface="Times"/>
              <a:sym typeface="Times"/>
            </a:endParaRPr>
          </a:p>
          <a:p>
            <a:pPr defTabSz="457200">
              <a:lnSpc>
                <a:spcPts val="3700"/>
              </a:lnSpc>
              <a:spcBef>
                <a:spcPts val="1200"/>
              </a:spcBef>
              <a:defRPr b="1" sz="1600">
                <a:solidFill>
                  <a:srgbClr val="C92E29"/>
                </a:solidFill>
                <a:latin typeface="Arial"/>
                <a:ea typeface="Arial"/>
                <a:cs typeface="Arial"/>
                <a:sym typeface="Arial"/>
              </a:defRPr>
            </a:pPr>
            <a:r>
              <a:t>•Focal</a:t>
            </a:r>
            <a:br/>
            <a:r>
              <a:t>•Prolonged ( &gt;15 minutes) </a:t>
            </a:r>
            <a:endParaRPr sz="1200">
              <a:latin typeface="Times"/>
              <a:ea typeface="Times"/>
              <a:cs typeface="Times"/>
              <a:sym typeface="Times"/>
            </a:endParaRPr>
          </a:p>
          <a:p>
            <a:pPr defTabSz="457200">
              <a:lnSpc>
                <a:spcPts val="3700"/>
              </a:lnSpc>
              <a:spcBef>
                <a:spcPts val="1200"/>
              </a:spcBef>
              <a:defRPr b="1" sz="1600">
                <a:solidFill>
                  <a:srgbClr val="C92E29"/>
                </a:solidFill>
                <a:latin typeface="Arial"/>
                <a:ea typeface="Arial"/>
                <a:cs typeface="Arial"/>
                <a:sym typeface="Arial"/>
              </a:defRPr>
            </a:pPr>
            <a:r>
              <a:t>•Multiple seizures occur in close succession</a:t>
            </a:r>
          </a:p>
          <a:p>
            <a:pPr algn="ctr" defTabSz="457200">
              <a:lnSpc>
                <a:spcPts val="3700"/>
              </a:lnSpc>
              <a:spcBef>
                <a:spcPts val="1200"/>
              </a:spcBef>
              <a:defRPr b="1" sz="1600">
                <a:solidFill>
                  <a:srgbClr val="C92E29"/>
                </a:solidFill>
                <a:latin typeface="Arial"/>
                <a:ea typeface="Arial"/>
                <a:cs typeface="Arial"/>
                <a:sym typeface="Arial"/>
              </a:defRPr>
            </a:pPr>
            <a:r>
              <a:t>ADMIT! </a:t>
            </a:r>
            <a:endParaRPr sz="1200">
              <a:latin typeface="Times"/>
              <a:ea typeface="Times"/>
              <a:cs typeface="Times"/>
              <a:sym typeface="Times"/>
            </a:endParaRPr>
          </a:p>
          <a:p>
            <a:pPr defTabSz="457200">
              <a:lnSpc>
                <a:spcPts val="3700"/>
              </a:lnSpc>
              <a:spcBef>
                <a:spcPts val="1200"/>
              </a:spcBef>
              <a:defRPr sz="1600">
                <a:latin typeface="Arial"/>
                <a:ea typeface="Arial"/>
                <a:cs typeface="Arial"/>
                <a:sym typeface="Arial"/>
              </a:defRPr>
            </a:pPr>
          </a:p>
          <a:p>
            <a:pPr/>
          </a:p>
          <a:p>
            <a:pPr/>
          </a:p>
          <a:p>
            <a:pPr/>
          </a:p>
          <a:p>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268" name="Title 1"/>
          <p:cNvSpPr txBox="1"/>
          <p:nvPr>
            <p:ph type="title"/>
          </p:nvPr>
        </p:nvSpPr>
        <p:spPr>
          <a:prstGeom prst="rect">
            <a:avLst/>
          </a:prstGeom>
        </p:spPr>
        <p:txBody>
          <a:bodyPr/>
          <a:lstStyle>
            <a:lvl1pPr algn="ctr">
              <a:defRPr b="1"/>
            </a:lvl1pPr>
          </a:lstStyle>
          <a:p>
            <a:pPr/>
            <a:r>
              <a:t>Risk of recurrence</a:t>
            </a:r>
          </a:p>
        </p:txBody>
      </p:sp>
      <p:sp>
        <p:nvSpPr>
          <p:cNvPr id="269" name="Content Placeholder 2"/>
          <p:cNvSpPr txBox="1"/>
          <p:nvPr>
            <p:ph type="body" idx="1"/>
          </p:nvPr>
        </p:nvSpPr>
        <p:spPr>
          <a:xfrm>
            <a:off x="838200" y="1502377"/>
            <a:ext cx="10515600" cy="4890472"/>
          </a:xfrm>
          <a:prstGeom prst="rect">
            <a:avLst/>
          </a:prstGeom>
        </p:spPr>
        <p:txBody>
          <a:bodyPr/>
          <a:lstStyle/>
          <a:p>
            <a:pPr marL="0" indent="0" defTabSz="457200">
              <a:lnSpc>
                <a:spcPct val="100000"/>
              </a:lnSpc>
              <a:spcBef>
                <a:spcPts val="0"/>
              </a:spcBef>
              <a:buSzTx/>
              <a:buFontTx/>
              <a:buNone/>
              <a:defRPr b="1" sz="2000">
                <a:solidFill>
                  <a:srgbClr val="090301"/>
                </a:solidFill>
                <a:latin typeface="Trebuchet MS"/>
                <a:ea typeface="Trebuchet MS"/>
                <a:cs typeface="Trebuchet MS"/>
                <a:sym typeface="Trebuchet MS"/>
              </a:defRPr>
            </a:pPr>
          </a:p>
          <a:p>
            <a:pPr marL="0" indent="0" defTabSz="457200">
              <a:lnSpc>
                <a:spcPct val="100000"/>
              </a:lnSpc>
              <a:spcBef>
                <a:spcPts val="0"/>
              </a:spcBef>
              <a:buSzTx/>
              <a:buFontTx/>
              <a:buNone/>
              <a:defRPr b="1" sz="2000">
                <a:solidFill>
                  <a:srgbClr val="090301"/>
                </a:solidFill>
                <a:latin typeface="Trebuchet MS"/>
                <a:ea typeface="Trebuchet MS"/>
                <a:cs typeface="Trebuchet MS"/>
                <a:sym typeface="Trebuchet MS"/>
              </a:defRPr>
            </a:pPr>
            <a:r>
              <a:t>1 year old: 50% recurrence</a:t>
            </a:r>
          </a:p>
          <a:p>
            <a:pPr marL="0" indent="0" defTabSz="457200">
              <a:lnSpc>
                <a:spcPct val="100000"/>
              </a:lnSpc>
              <a:spcBef>
                <a:spcPts val="0"/>
              </a:spcBef>
              <a:buSzTx/>
              <a:buFontTx/>
              <a:buNone/>
              <a:defRPr b="1" sz="2000">
                <a:solidFill>
                  <a:srgbClr val="090301"/>
                </a:solidFill>
                <a:latin typeface="Trebuchet MS"/>
                <a:ea typeface="Trebuchet MS"/>
                <a:cs typeface="Trebuchet MS"/>
                <a:sym typeface="Trebuchet MS"/>
              </a:defRPr>
            </a:pPr>
            <a:endParaRPr b="0"/>
          </a:p>
          <a:p>
            <a:pPr marL="0" indent="0" defTabSz="457200">
              <a:lnSpc>
                <a:spcPct val="100000"/>
              </a:lnSpc>
              <a:spcBef>
                <a:spcPts val="0"/>
              </a:spcBef>
              <a:buSzTx/>
              <a:buFontTx/>
              <a:buNone/>
              <a:defRPr b="1" sz="2000">
                <a:solidFill>
                  <a:srgbClr val="090301"/>
                </a:solidFill>
                <a:latin typeface="Trebuchet MS"/>
                <a:ea typeface="Trebuchet MS"/>
                <a:cs typeface="Trebuchet MS"/>
                <a:sym typeface="Trebuchet MS"/>
              </a:defRPr>
            </a:pPr>
            <a:r>
              <a:t>2 year old: 30% recurrence</a:t>
            </a:r>
          </a:p>
          <a:p>
            <a:pPr marL="0" indent="0" defTabSz="457200">
              <a:lnSpc>
                <a:spcPct val="100000"/>
              </a:lnSpc>
              <a:spcBef>
                <a:spcPts val="0"/>
              </a:spcBef>
              <a:buSzTx/>
              <a:buFontTx/>
              <a:buNone/>
              <a:defRPr b="1" sz="2000">
                <a:solidFill>
                  <a:srgbClr val="090301"/>
                </a:solidFill>
                <a:latin typeface="Trebuchet MS"/>
                <a:ea typeface="Trebuchet MS"/>
                <a:cs typeface="Trebuchet MS"/>
                <a:sym typeface="Trebuchet MS"/>
              </a:defRPr>
            </a:pPr>
          </a:p>
          <a:p>
            <a:pPr marL="0" indent="0" defTabSz="457200">
              <a:lnSpc>
                <a:spcPct val="100000"/>
              </a:lnSpc>
              <a:spcBef>
                <a:spcPts val="0"/>
              </a:spcBef>
              <a:buSzTx/>
              <a:buFontTx/>
              <a:buNone/>
              <a:defRPr b="1" sz="2000">
                <a:solidFill>
                  <a:srgbClr val="090301"/>
                </a:solidFill>
                <a:latin typeface="Trebuchet MS"/>
                <a:ea typeface="Trebuchet MS"/>
                <a:cs typeface="Trebuchet MS"/>
                <a:sym typeface="Trebuchet MS"/>
              </a:defRPr>
            </a:pPr>
            <a:r>
              <a:t>Increased risk of FH</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grpSp>
        <p:nvGrpSpPr>
          <p:cNvPr id="118" name="Lightning Bolt 11"/>
          <p:cNvGrpSpPr/>
          <p:nvPr/>
        </p:nvGrpSpPr>
        <p:grpSpPr>
          <a:xfrm>
            <a:off x="2418919" y="2008481"/>
            <a:ext cx="7148146" cy="2180494"/>
            <a:chOff x="0" y="0"/>
            <a:chExt cx="7148145" cy="2180493"/>
          </a:xfrm>
        </p:grpSpPr>
        <p:sp>
          <p:nvSpPr>
            <p:cNvPr id="116" name="Shape"/>
            <p:cNvSpPr/>
            <p:nvPr/>
          </p:nvSpPr>
          <p:spPr>
            <a:xfrm>
              <a:off x="-1" y="0"/>
              <a:ext cx="7148147" cy="21804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72" y="0"/>
                  </a:moveTo>
                  <a:lnTo>
                    <a:pt x="12860" y="6080"/>
                  </a:lnTo>
                  <a:lnTo>
                    <a:pt x="11050" y="6797"/>
                  </a:lnTo>
                  <a:lnTo>
                    <a:pt x="16577" y="12007"/>
                  </a:lnTo>
                  <a:lnTo>
                    <a:pt x="14767" y="12877"/>
                  </a:lnTo>
                  <a:lnTo>
                    <a:pt x="21600" y="21600"/>
                  </a:lnTo>
                  <a:lnTo>
                    <a:pt x="10012" y="14915"/>
                  </a:lnTo>
                  <a:lnTo>
                    <a:pt x="12222" y="13987"/>
                  </a:lnTo>
                  <a:lnTo>
                    <a:pt x="5022" y="9705"/>
                  </a:lnTo>
                  <a:lnTo>
                    <a:pt x="7602" y="8382"/>
                  </a:lnTo>
                  <a:lnTo>
                    <a:pt x="0" y="3890"/>
                  </a:lnTo>
                  <a:close/>
                </a:path>
              </a:pathLst>
            </a:custGeom>
            <a:solidFill>
              <a:schemeClr val="accent4"/>
            </a:solidFill>
            <a:ln w="12700" cap="flat">
              <a:solidFill>
                <a:srgbClr val="BA8C00"/>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17" name="SEIZURES"/>
            <p:cNvSpPr txBox="1"/>
            <p:nvPr/>
          </p:nvSpPr>
          <p:spPr>
            <a:xfrm>
              <a:off x="2897977" y="916930"/>
              <a:ext cx="170761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SEIZURES</a:t>
              </a:r>
            </a:p>
          </p:txBody>
        </p:sp>
      </p:grpSp>
      <p:grpSp>
        <p:nvGrpSpPr>
          <p:cNvPr id="121" name="Rectangle 4"/>
          <p:cNvGrpSpPr/>
          <p:nvPr/>
        </p:nvGrpSpPr>
        <p:grpSpPr>
          <a:xfrm>
            <a:off x="425334" y="340308"/>
            <a:ext cx="3059084" cy="532016"/>
            <a:chOff x="0" y="0"/>
            <a:chExt cx="3059083" cy="532015"/>
          </a:xfrm>
        </p:grpSpPr>
        <p:sp>
          <p:nvSpPr>
            <p:cNvPr id="119" name="Rectangle"/>
            <p:cNvSpPr/>
            <p:nvPr/>
          </p:nvSpPr>
          <p:spPr>
            <a:xfrm>
              <a:off x="-1" y="-1"/>
              <a:ext cx="3059085" cy="53201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20" name="1-2% of ED attendances"/>
            <p:cNvSpPr txBox="1"/>
            <p:nvPr/>
          </p:nvSpPr>
          <p:spPr>
            <a:xfrm>
              <a:off x="-1" y="86937"/>
              <a:ext cx="305908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1-2% of ED attendances</a:t>
              </a:r>
            </a:p>
          </p:txBody>
        </p:sp>
      </p:grpSp>
      <p:grpSp>
        <p:nvGrpSpPr>
          <p:cNvPr id="124" name="Rectangle 8"/>
          <p:cNvGrpSpPr/>
          <p:nvPr/>
        </p:nvGrpSpPr>
        <p:grpSpPr>
          <a:xfrm>
            <a:off x="8161248" y="4478618"/>
            <a:ext cx="3059084" cy="624841"/>
            <a:chOff x="0" y="0"/>
            <a:chExt cx="3059083" cy="624840"/>
          </a:xfrm>
        </p:grpSpPr>
        <p:sp>
          <p:nvSpPr>
            <p:cNvPr id="122" name="Rectangle"/>
            <p:cNvSpPr/>
            <p:nvPr/>
          </p:nvSpPr>
          <p:spPr>
            <a:xfrm>
              <a:off x="0" y="46412"/>
              <a:ext cx="3059084" cy="532016"/>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23" name="4th common reason For PICU admission"/>
            <p:cNvSpPr txBox="1"/>
            <p:nvPr/>
          </p:nvSpPr>
          <p:spPr>
            <a:xfrm>
              <a:off x="0" y="-1"/>
              <a:ext cx="3059084"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a:solidFill>
                    <a:srgbClr val="FFFFFF"/>
                  </a:solidFill>
                </a:defRPr>
              </a:pPr>
              <a:r>
                <a:t>4</a:t>
              </a:r>
              <a:r>
                <a:rPr baseline="30000"/>
                <a:t>th</a:t>
              </a:r>
              <a:r>
                <a:t> common reason For PICU admission</a:t>
              </a:r>
            </a:p>
          </p:txBody>
        </p:sp>
      </p:grpSp>
      <p:grpSp>
        <p:nvGrpSpPr>
          <p:cNvPr id="127" name="Rectangle 7"/>
          <p:cNvGrpSpPr/>
          <p:nvPr/>
        </p:nvGrpSpPr>
        <p:grpSpPr>
          <a:xfrm>
            <a:off x="7996148" y="1449596"/>
            <a:ext cx="3059084" cy="624841"/>
            <a:chOff x="0" y="0"/>
            <a:chExt cx="3059083" cy="624840"/>
          </a:xfrm>
        </p:grpSpPr>
        <p:sp>
          <p:nvSpPr>
            <p:cNvPr id="125" name="Rectangle"/>
            <p:cNvSpPr/>
            <p:nvPr/>
          </p:nvSpPr>
          <p:spPr>
            <a:xfrm>
              <a:off x="0" y="46412"/>
              <a:ext cx="3059084" cy="532016"/>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26" name="5% of all children have experienced at least 1"/>
            <p:cNvSpPr txBox="1"/>
            <p:nvPr/>
          </p:nvSpPr>
          <p:spPr>
            <a:xfrm>
              <a:off x="0" y="-1"/>
              <a:ext cx="3059084"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5% of all children have experienced at least 1</a:t>
              </a:r>
            </a:p>
          </p:txBody>
        </p:sp>
      </p:grpSp>
      <p:grpSp>
        <p:nvGrpSpPr>
          <p:cNvPr id="130" name="Rectangle 5"/>
          <p:cNvGrpSpPr/>
          <p:nvPr/>
        </p:nvGrpSpPr>
        <p:grpSpPr>
          <a:xfrm>
            <a:off x="934949" y="4996101"/>
            <a:ext cx="3059084" cy="624841"/>
            <a:chOff x="0" y="0"/>
            <a:chExt cx="3059083" cy="624840"/>
          </a:xfrm>
        </p:grpSpPr>
        <p:sp>
          <p:nvSpPr>
            <p:cNvPr id="128" name="Rectangle"/>
            <p:cNvSpPr/>
            <p:nvPr/>
          </p:nvSpPr>
          <p:spPr>
            <a:xfrm>
              <a:off x="0" y="46412"/>
              <a:ext cx="3059084" cy="532016"/>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29" name="Status Epilepticus: 20 per 100,00 children per year"/>
            <p:cNvSpPr txBox="1"/>
            <p:nvPr/>
          </p:nvSpPr>
          <p:spPr>
            <a:xfrm>
              <a:off x="0" y="-1"/>
              <a:ext cx="3059084"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a:solidFill>
                    <a:srgbClr val="FFFFFF"/>
                  </a:solidFill>
                </a:defRPr>
              </a:pPr>
              <a:r>
                <a:t>Status </a:t>
              </a:r>
              <a:r>
                <a:rPr i="1"/>
                <a:t>Epilepticus: 20 per 100,00 children </a:t>
              </a:r>
              <a:r>
                <a:t>per year</a:t>
              </a:r>
            </a:p>
          </p:txBody>
        </p:sp>
      </p:grpSp>
      <p:sp>
        <p:nvSpPr>
          <p:cNvPr id="131" name="SEIZURES"/>
          <p:cNvSpPr txBox="1"/>
          <p:nvPr/>
        </p:nvSpPr>
        <p:spPr>
          <a:xfrm>
            <a:off x="5649082" y="2919657"/>
            <a:ext cx="1084174"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SEIZURES</a:t>
            </a:r>
          </a:p>
        </p:txBody>
      </p:sp>
      <p:pic>
        <p:nvPicPr>
          <p:cNvPr id="132" name="ER.jpg" descr="ER.jpg"/>
          <p:cNvPicPr>
            <a:picLocks noChangeAspect="1"/>
          </p:cNvPicPr>
          <p:nvPr/>
        </p:nvPicPr>
        <p:blipFill>
          <a:blip r:embed="rId2">
            <a:extLst/>
          </a:blip>
          <a:stretch>
            <a:fillRect/>
          </a:stretch>
        </p:blipFill>
        <p:spPr>
          <a:xfrm>
            <a:off x="943100" y="858795"/>
            <a:ext cx="2023551" cy="1346527"/>
          </a:xfrm>
          <a:prstGeom prst="rect">
            <a:avLst/>
          </a:prstGeom>
          <a:ln w="12700">
            <a:miter lim="400000"/>
          </a:ln>
        </p:spPr>
      </p:pic>
      <p:pic>
        <p:nvPicPr>
          <p:cNvPr id="133" name="picu.jpg" descr="picu.jpg"/>
          <p:cNvPicPr>
            <a:picLocks noChangeAspect="1"/>
          </p:cNvPicPr>
          <p:nvPr/>
        </p:nvPicPr>
        <p:blipFill>
          <a:blip r:embed="rId3">
            <a:extLst/>
          </a:blip>
          <a:stretch>
            <a:fillRect/>
          </a:stretch>
        </p:blipFill>
        <p:spPr>
          <a:xfrm>
            <a:off x="8524415" y="5063987"/>
            <a:ext cx="2332750" cy="1749563"/>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273" name="Title 1"/>
          <p:cNvSpPr txBox="1"/>
          <p:nvPr>
            <p:ph type="title"/>
          </p:nvPr>
        </p:nvSpPr>
        <p:spPr>
          <a:prstGeom prst="rect">
            <a:avLst/>
          </a:prstGeom>
        </p:spPr>
        <p:txBody>
          <a:bodyPr/>
          <a:lstStyle>
            <a:lvl1pPr algn="ctr">
              <a:defRPr b="1"/>
            </a:lvl1pPr>
          </a:lstStyle>
          <a:p>
            <a:pPr/>
            <a:r>
              <a:t>Risk of Epilepsy</a:t>
            </a:r>
          </a:p>
        </p:txBody>
      </p:sp>
      <p:sp>
        <p:nvSpPr>
          <p:cNvPr id="274" name="Content Placeholder 2"/>
          <p:cNvSpPr txBox="1"/>
          <p:nvPr>
            <p:ph type="body" idx="1"/>
          </p:nvPr>
        </p:nvSpPr>
        <p:spPr>
          <a:xfrm>
            <a:off x="838200" y="2471993"/>
            <a:ext cx="10515600" cy="4390756"/>
          </a:xfrm>
          <a:prstGeom prst="rect">
            <a:avLst/>
          </a:prstGeom>
        </p:spPr>
        <p:txBody>
          <a:bodyPr/>
          <a:lstStyle/>
          <a:p>
            <a:pPr marL="457200" indent="-317500" defTabSz="457200">
              <a:lnSpc>
                <a:spcPts val="4500"/>
              </a:lnSpc>
              <a:spcBef>
                <a:spcPts val="1200"/>
              </a:spcBef>
              <a:buClr>
                <a:srgbClr val="000000"/>
              </a:buClr>
              <a:buFont typeface="Times"/>
              <a:defRPr sz="2533">
                <a:latin typeface="Trebuchet MS"/>
                <a:ea typeface="Trebuchet MS"/>
                <a:cs typeface="Trebuchet MS"/>
                <a:sym typeface="Trebuchet MS"/>
              </a:defRPr>
            </a:pPr>
            <a:r>
              <a:t>Risk in general population is 1%</a:t>
            </a:r>
          </a:p>
          <a:p>
            <a:pPr marL="457200" indent="-317500" defTabSz="457200">
              <a:lnSpc>
                <a:spcPts val="4500"/>
              </a:lnSpc>
              <a:spcBef>
                <a:spcPts val="1200"/>
              </a:spcBef>
              <a:buClr>
                <a:srgbClr val="000000"/>
              </a:buClr>
              <a:buFont typeface="Times"/>
              <a:defRPr sz="2533">
                <a:latin typeface="Trebuchet MS"/>
                <a:ea typeface="Trebuchet MS"/>
                <a:cs typeface="Trebuchet MS"/>
                <a:sym typeface="Trebuchet MS"/>
              </a:defRPr>
            </a:pPr>
            <a:r>
              <a:t>Approximately 2% after a simple febrile seizure and </a:t>
            </a:r>
          </a:p>
          <a:p>
            <a:pPr marL="457200" indent="-317500" defTabSz="457200">
              <a:lnSpc>
                <a:spcPts val="4500"/>
              </a:lnSpc>
              <a:spcBef>
                <a:spcPts val="1200"/>
              </a:spcBef>
              <a:buClr>
                <a:srgbClr val="000000"/>
              </a:buClr>
              <a:buFont typeface="Times"/>
              <a:defRPr sz="2533">
                <a:latin typeface="Trebuchet MS"/>
                <a:ea typeface="Trebuchet MS"/>
                <a:cs typeface="Trebuchet MS"/>
                <a:sym typeface="Trebuchet MS"/>
              </a:defRPr>
            </a:pPr>
            <a:r>
              <a:t>Approximately 5 % after a complex febrile seizure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276" name="Title 1"/>
          <p:cNvSpPr txBox="1"/>
          <p:nvPr>
            <p:ph type="title"/>
          </p:nvPr>
        </p:nvSpPr>
        <p:spPr>
          <a:prstGeom prst="rect">
            <a:avLst/>
          </a:prstGeom>
        </p:spPr>
        <p:txBody>
          <a:bodyPr/>
          <a:lstStyle>
            <a:lvl1pPr algn="ctr">
              <a:defRPr b="1"/>
            </a:lvl1pPr>
          </a:lstStyle>
          <a:p>
            <a:pPr/>
            <a:r>
              <a:t>Meningitis/encephalitis</a:t>
            </a:r>
          </a:p>
        </p:txBody>
      </p:sp>
      <p:sp>
        <p:nvSpPr>
          <p:cNvPr id="277" name="Content Placeholder 2"/>
          <p:cNvSpPr txBox="1"/>
          <p:nvPr>
            <p:ph type="body" idx="1"/>
          </p:nvPr>
        </p:nvSpPr>
        <p:spPr>
          <a:xfrm>
            <a:off x="838200" y="1502377"/>
            <a:ext cx="10515600" cy="4890472"/>
          </a:xfrm>
          <a:prstGeom prst="rect">
            <a:avLst/>
          </a:prstGeom>
        </p:spPr>
        <p:txBody>
          <a:bodyPr/>
          <a:lstStyle/>
          <a:p>
            <a:pPr marL="0" indent="0">
              <a:buSzTx/>
              <a:buFontTx/>
              <a:buNone/>
              <a:defRPr sz="2500"/>
            </a:pPr>
          </a:p>
          <a:p>
            <a:pPr marL="0" indent="0">
              <a:buSzTx/>
              <a:buFontTx/>
              <a:buNone/>
              <a:defRPr sz="2500"/>
            </a:pPr>
            <a:r>
              <a:t>Fluid bolus 20mls/kg</a:t>
            </a:r>
          </a:p>
          <a:p>
            <a:pPr marL="0" indent="0">
              <a:buSzTx/>
              <a:buFontTx/>
              <a:buNone/>
              <a:defRPr sz="2500"/>
            </a:pPr>
            <a:r>
              <a:t>Ceftriaxone 80mls/kg</a:t>
            </a:r>
          </a:p>
          <a:p>
            <a:pPr marL="0" indent="0">
              <a:buSzTx/>
              <a:buFontTx/>
              <a:buNone/>
              <a:defRPr sz="2500"/>
            </a:pPr>
            <a:r>
              <a:t>Aciclovir-dose dependent on age </a:t>
            </a:r>
            <a:r>
              <a:rPr b="1"/>
              <a:t> </a:t>
            </a:r>
            <a:endParaRPr b="1"/>
          </a:p>
          <a:p>
            <a:pPr lvl="2" marL="0" indent="457200">
              <a:buSzTx/>
              <a:buFontTx/>
              <a:buNone/>
              <a:defRPr sz="2500"/>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281" name="Title 1"/>
          <p:cNvSpPr txBox="1"/>
          <p:nvPr>
            <p:ph type="title"/>
          </p:nvPr>
        </p:nvSpPr>
        <p:spPr>
          <a:prstGeom prst="rect">
            <a:avLst/>
          </a:prstGeom>
        </p:spPr>
        <p:txBody>
          <a:bodyPr/>
          <a:lstStyle>
            <a:lvl1pPr algn="ctr">
              <a:defRPr b="1"/>
            </a:lvl1pPr>
          </a:lstStyle>
          <a:p>
            <a:pPr/>
            <a:r>
              <a:t>Raised ICP</a:t>
            </a:r>
          </a:p>
        </p:txBody>
      </p:sp>
      <p:sp>
        <p:nvSpPr>
          <p:cNvPr id="282" name="Content Placeholder 2"/>
          <p:cNvSpPr txBox="1"/>
          <p:nvPr>
            <p:ph type="body" idx="1"/>
          </p:nvPr>
        </p:nvSpPr>
        <p:spPr>
          <a:xfrm>
            <a:off x="838200" y="1502377"/>
            <a:ext cx="10515600" cy="4890472"/>
          </a:xfrm>
          <a:prstGeom prst="rect">
            <a:avLst/>
          </a:prstGeom>
        </p:spPr>
        <p:txBody>
          <a:bodyPr/>
          <a:lstStyle/>
          <a:p>
            <a:pPr marL="208026" indent="-208026" defTabSz="832104">
              <a:spcBef>
                <a:spcPts val="900"/>
              </a:spcBef>
              <a:buFontTx/>
              <a:defRPr sz="2275"/>
            </a:pPr>
            <a:r>
              <a:t>PCO2 4.5-5kPa</a:t>
            </a:r>
          </a:p>
          <a:p>
            <a:pPr marL="208026" indent="-208026" defTabSz="832104">
              <a:spcBef>
                <a:spcPts val="900"/>
              </a:spcBef>
              <a:buFontTx/>
              <a:defRPr sz="2275"/>
            </a:pPr>
            <a:r>
              <a:t>Normothermic- prevent pyrexia</a:t>
            </a:r>
          </a:p>
          <a:p>
            <a:pPr marL="208026" indent="-208026" defTabSz="832104">
              <a:spcBef>
                <a:spcPts val="900"/>
              </a:spcBef>
              <a:buFontTx/>
              <a:defRPr sz="2275"/>
            </a:pPr>
            <a:r>
              <a:t>Sedation: morphine/midazolam</a:t>
            </a:r>
          </a:p>
          <a:p>
            <a:pPr marL="208026" indent="-208026" defTabSz="832104">
              <a:spcBef>
                <a:spcPts val="900"/>
              </a:spcBef>
              <a:buFontTx/>
              <a:defRPr sz="2275"/>
            </a:pPr>
            <a:r>
              <a:t>Head up 30</a:t>
            </a:r>
          </a:p>
          <a:p>
            <a:pPr marL="208026" indent="-208026" defTabSz="832104">
              <a:spcBef>
                <a:spcPts val="900"/>
              </a:spcBef>
              <a:buFontTx/>
              <a:defRPr sz="2275"/>
            </a:pPr>
            <a:r>
              <a:t>Normoglycaemic</a:t>
            </a:r>
          </a:p>
          <a:p>
            <a:pPr marL="208026" indent="-208026" defTabSz="832104">
              <a:spcBef>
                <a:spcPts val="900"/>
              </a:spcBef>
              <a:buFontTx/>
              <a:defRPr sz="2275"/>
            </a:pPr>
            <a:r>
              <a:t>Na 135-145</a:t>
            </a:r>
          </a:p>
          <a:p>
            <a:pPr marL="208026" indent="-208026" defTabSz="832104">
              <a:spcBef>
                <a:spcPts val="900"/>
              </a:spcBef>
              <a:buFontTx/>
              <a:defRPr sz="2275"/>
            </a:pPr>
            <a:r>
              <a:t>Loose ties/anchorfast</a:t>
            </a:r>
          </a:p>
          <a:p>
            <a:pPr marL="208026" indent="-208026" defTabSz="832104">
              <a:spcBef>
                <a:spcPts val="900"/>
              </a:spcBef>
              <a:buFontTx/>
              <a:defRPr sz="2275"/>
            </a:pPr>
            <a:r>
              <a:t>Paralysis</a:t>
            </a:r>
          </a:p>
          <a:p>
            <a:pPr marL="208026" indent="-208026" defTabSz="832104">
              <a:spcBef>
                <a:spcPts val="900"/>
              </a:spcBef>
              <a:buFontTx/>
              <a:defRPr sz="2275"/>
            </a:pPr>
            <a:r>
              <a:t>(Pneumovax if basal skull fracture)</a:t>
            </a:r>
          </a:p>
          <a:p>
            <a:pPr marL="208026" indent="-208026" defTabSz="832104">
              <a:spcBef>
                <a:spcPts val="900"/>
              </a:spcBef>
              <a:buFontTx/>
              <a:defRPr sz="2275"/>
            </a:pPr>
          </a:p>
          <a:p>
            <a:pPr marL="208026" indent="-208026" defTabSz="832104">
              <a:spcBef>
                <a:spcPts val="900"/>
              </a:spcBef>
              <a:buFontTx/>
              <a:defRPr sz="2275"/>
            </a:pPr>
            <a:r>
              <a:t>3% Hypertonic saline 3mls/kg OR mannitol 20% 0.25-0.5g/kg (1.25-2.5mls/kg) IV over 30-60 minutes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286" name="Title 1"/>
          <p:cNvSpPr txBox="1"/>
          <p:nvPr>
            <p:ph type="title"/>
          </p:nvPr>
        </p:nvSpPr>
        <p:spPr>
          <a:prstGeom prst="rect">
            <a:avLst/>
          </a:prstGeom>
        </p:spPr>
        <p:txBody>
          <a:bodyPr/>
          <a:lstStyle>
            <a:lvl1pPr algn="ctr">
              <a:defRPr b="1"/>
            </a:lvl1pPr>
          </a:lstStyle>
          <a:p>
            <a:pPr/>
            <a:r>
              <a:t>Seizure Mimics</a:t>
            </a:r>
          </a:p>
        </p:txBody>
      </p:sp>
      <p:sp>
        <p:nvSpPr>
          <p:cNvPr id="287" name="Content Placeholder 2"/>
          <p:cNvSpPr txBox="1"/>
          <p:nvPr>
            <p:ph type="body" idx="1"/>
          </p:nvPr>
        </p:nvSpPr>
        <p:spPr>
          <a:xfrm>
            <a:off x="838200" y="1502377"/>
            <a:ext cx="10515600" cy="4890472"/>
          </a:xfrm>
          <a:prstGeom prst="rect">
            <a:avLst/>
          </a:prstGeom>
        </p:spPr>
        <p:txBody>
          <a:bodyPr/>
          <a:lstStyle/>
          <a:p>
            <a:pPr marL="0" indent="0">
              <a:lnSpc>
                <a:spcPct val="100000"/>
              </a:lnSpc>
              <a:spcBef>
                <a:spcPts val="0"/>
              </a:spcBef>
              <a:buSzTx/>
              <a:buFontTx/>
              <a:buNone/>
              <a:defRPr sz="1200"/>
            </a:pPr>
          </a:p>
          <a:p>
            <a:pPr>
              <a:buFontTx/>
              <a:defRPr sz="2500"/>
            </a:pPr>
            <a:r>
              <a:t>Arrhythmias: Check ECG for QTc</a:t>
            </a:r>
          </a:p>
          <a:p>
            <a:pPr>
              <a:buFontTx/>
              <a:defRPr sz="2500"/>
            </a:pPr>
            <a:r>
              <a:t>Breath holding spells</a:t>
            </a:r>
          </a:p>
          <a:p>
            <a:pPr>
              <a:buFontTx/>
              <a:defRPr sz="2500"/>
            </a:pPr>
            <a:r>
              <a:t>Syncope</a:t>
            </a:r>
          </a:p>
          <a:p>
            <a:pPr>
              <a:buFontTx/>
              <a:defRPr sz="2500"/>
            </a:pPr>
            <a:r>
              <a:t>Dystonic reactions- look at medications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291" name="Title 1"/>
          <p:cNvSpPr txBox="1"/>
          <p:nvPr>
            <p:ph type="title"/>
          </p:nvPr>
        </p:nvSpPr>
        <p:spPr>
          <a:prstGeom prst="rect">
            <a:avLst/>
          </a:prstGeom>
        </p:spPr>
        <p:txBody>
          <a:bodyPr/>
          <a:lstStyle>
            <a:lvl1pPr algn="ctr">
              <a:defRPr b="1"/>
            </a:lvl1pPr>
          </a:lstStyle>
          <a:p>
            <a:pPr/>
            <a:r>
              <a:t>Summary</a:t>
            </a:r>
          </a:p>
        </p:txBody>
      </p:sp>
      <p:sp>
        <p:nvSpPr>
          <p:cNvPr id="292" name="Content Placeholder 2"/>
          <p:cNvSpPr txBox="1"/>
          <p:nvPr>
            <p:ph type="body" idx="1"/>
          </p:nvPr>
        </p:nvSpPr>
        <p:spPr>
          <a:xfrm>
            <a:off x="838200" y="1502377"/>
            <a:ext cx="10515600" cy="4890472"/>
          </a:xfrm>
          <a:prstGeom prst="rect">
            <a:avLst/>
          </a:prstGeom>
        </p:spPr>
        <p:txBody>
          <a:bodyPr/>
          <a:lstStyle/>
          <a:p>
            <a:pPr>
              <a:buFontTx/>
              <a:defRPr sz="2500"/>
            </a:pPr>
            <a:r>
              <a:t>Know APLS algorithm</a:t>
            </a:r>
          </a:p>
          <a:p>
            <a:pPr>
              <a:buFontTx/>
              <a:defRPr sz="2500"/>
            </a:pPr>
            <a:r>
              <a:t>Wide differentials to allow appropriate Ix/follow up</a:t>
            </a:r>
          </a:p>
          <a:p>
            <a:pPr>
              <a:buFontTx/>
              <a:defRPr sz="2500"/>
            </a:pPr>
            <a:r>
              <a:t>Febrile vs Non-febrile convulsions</a:t>
            </a:r>
          </a:p>
          <a:p>
            <a:pPr>
              <a:buFontTx/>
              <a:defRPr sz="2500"/>
            </a:pPr>
            <a:r>
              <a:t>Criteria for admission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pic>
        <p:nvPicPr>
          <p:cNvPr id="294" name="Image" descr="Image"/>
          <p:cNvPicPr>
            <a:picLocks noChangeAspect="1"/>
          </p:cNvPicPr>
          <p:nvPr/>
        </p:nvPicPr>
        <p:blipFill>
          <a:blip r:embed="rId2">
            <a:extLst/>
          </a:blip>
          <a:stretch>
            <a:fillRect/>
          </a:stretch>
        </p:blipFill>
        <p:spPr>
          <a:xfrm>
            <a:off x="4042689" y="847127"/>
            <a:ext cx="3898903" cy="516374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135" name="Title 1"/>
          <p:cNvSpPr txBox="1"/>
          <p:nvPr>
            <p:ph type="title"/>
          </p:nvPr>
        </p:nvSpPr>
        <p:spPr>
          <a:xfrm>
            <a:off x="838200" y="365125"/>
            <a:ext cx="10515600" cy="1325563"/>
          </a:xfrm>
          <a:prstGeom prst="rect">
            <a:avLst/>
          </a:prstGeom>
        </p:spPr>
        <p:txBody>
          <a:bodyPr/>
          <a:lstStyle>
            <a:lvl1pPr algn="ctr">
              <a:defRPr b="1"/>
            </a:lvl1pPr>
          </a:lstStyle>
          <a:p>
            <a:pPr/>
            <a:r>
              <a:t>Management</a:t>
            </a:r>
          </a:p>
        </p:txBody>
      </p:sp>
      <p:sp>
        <p:nvSpPr>
          <p:cNvPr id="136" name="Content Placeholder 2"/>
          <p:cNvSpPr txBox="1"/>
          <p:nvPr>
            <p:ph type="body" idx="1"/>
          </p:nvPr>
        </p:nvSpPr>
        <p:spPr>
          <a:xfrm>
            <a:off x="838200" y="1825625"/>
            <a:ext cx="10515600" cy="4351338"/>
          </a:xfrm>
          <a:prstGeom prst="rect">
            <a:avLst/>
          </a:prstGeom>
        </p:spPr>
        <p:txBody>
          <a:bodyPr/>
          <a:lstStyle/>
          <a:p>
            <a:pPr marL="219455" indent="-219455" defTabSz="877823">
              <a:spcBef>
                <a:spcPts val="900"/>
              </a:spcBef>
              <a:defRPr sz="2688"/>
            </a:pPr>
            <a:r>
              <a:t>Start the clock</a:t>
            </a:r>
          </a:p>
          <a:p>
            <a:pPr marL="219455" indent="-219455" defTabSz="877823">
              <a:spcBef>
                <a:spcPts val="900"/>
              </a:spcBef>
              <a:defRPr sz="2688"/>
            </a:pPr>
            <a:r>
              <a:t>Apply high flow oxygen</a:t>
            </a:r>
          </a:p>
          <a:p>
            <a:pPr marL="219455" indent="-219455" defTabSz="877823">
              <a:spcBef>
                <a:spcPts val="900"/>
              </a:spcBef>
              <a:defRPr sz="2688"/>
            </a:pPr>
            <a:r>
              <a:t>Monitoring</a:t>
            </a:r>
          </a:p>
          <a:p>
            <a:pPr marL="219455" indent="-219455" defTabSz="877823">
              <a:spcBef>
                <a:spcPts val="900"/>
              </a:spcBef>
              <a:defRPr sz="2688"/>
            </a:pPr>
            <a:r>
              <a:t>Maintain ABCD</a:t>
            </a:r>
          </a:p>
          <a:p>
            <a:pPr marL="219455" indent="-219455" defTabSz="877823">
              <a:spcBef>
                <a:spcPts val="900"/>
              </a:spcBef>
              <a:defRPr sz="2688"/>
            </a:pPr>
            <a:r>
              <a:t>STOP the fit</a:t>
            </a:r>
          </a:p>
          <a:p>
            <a:pPr marL="219455" indent="-219455" defTabSz="877823">
              <a:spcBef>
                <a:spcPts val="900"/>
              </a:spcBef>
              <a:defRPr sz="2688"/>
            </a:pPr>
            <a:r>
              <a:t>Collateral Hx/Concurrent History</a:t>
            </a:r>
          </a:p>
          <a:p>
            <a:pPr marL="219455" indent="-219455" defTabSz="877823">
              <a:spcBef>
                <a:spcPts val="900"/>
              </a:spcBef>
              <a:defRPr sz="2688"/>
            </a:pPr>
            <a:r>
              <a:t>Parental support</a:t>
            </a:r>
          </a:p>
          <a:p>
            <a:pPr marL="219455" indent="-219455" defTabSz="877823">
              <a:spcBef>
                <a:spcPts val="900"/>
              </a:spcBef>
              <a:defRPr sz="2688"/>
            </a:pPr>
            <a:r>
              <a:t>Treat cause &amp; reduce further fitting</a:t>
            </a:r>
          </a:p>
          <a:p>
            <a:pPr marL="219455" indent="-219455" defTabSz="877823">
              <a:spcBef>
                <a:spcPts val="900"/>
              </a:spcBef>
              <a:defRPr sz="2688"/>
            </a:pPr>
            <a:r>
              <a:t>Long term management/follow up advice</a:t>
            </a:r>
          </a:p>
        </p:txBody>
      </p:sp>
      <p:pic>
        <p:nvPicPr>
          <p:cNvPr id="137" name="cLOCK.png" descr="cLOCK.png"/>
          <p:cNvPicPr>
            <a:picLocks noChangeAspect="1"/>
          </p:cNvPicPr>
          <p:nvPr/>
        </p:nvPicPr>
        <p:blipFill>
          <a:blip r:embed="rId3">
            <a:extLst/>
          </a:blip>
          <a:stretch>
            <a:fillRect/>
          </a:stretch>
        </p:blipFill>
        <p:spPr>
          <a:xfrm>
            <a:off x="8121696" y="4232931"/>
            <a:ext cx="3743054" cy="196635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141" name="PREPARE"/>
          <p:cNvSpPr txBox="1"/>
          <p:nvPr>
            <p:ph type="title"/>
          </p:nvPr>
        </p:nvSpPr>
        <p:spPr>
          <a:prstGeom prst="rect">
            <a:avLst/>
          </a:prstGeom>
        </p:spPr>
        <p:txBody>
          <a:bodyPr/>
          <a:lstStyle>
            <a:lvl1pPr algn="ctr">
              <a:defRPr b="1"/>
            </a:lvl1pPr>
          </a:lstStyle>
          <a:p>
            <a:pPr/>
            <a:r>
              <a:t>PREPARE</a:t>
            </a:r>
          </a:p>
        </p:txBody>
      </p:sp>
      <p:pic>
        <p:nvPicPr>
          <p:cNvPr id="142" name="Image" descr="Image"/>
          <p:cNvPicPr>
            <a:picLocks noChangeAspect="1"/>
          </p:cNvPicPr>
          <p:nvPr/>
        </p:nvPicPr>
        <p:blipFill>
          <a:blip r:embed="rId3">
            <a:extLst/>
          </a:blip>
          <a:stretch>
            <a:fillRect/>
          </a:stretch>
        </p:blipFill>
        <p:spPr>
          <a:xfrm>
            <a:off x="2615743" y="1681414"/>
            <a:ext cx="6654801" cy="49911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146" name="Convulsive Status Epilepticus (CSE)"/>
          <p:cNvSpPr txBox="1"/>
          <p:nvPr>
            <p:ph type="title"/>
          </p:nvPr>
        </p:nvSpPr>
        <p:spPr>
          <a:prstGeom prst="rect">
            <a:avLst/>
          </a:prstGeom>
        </p:spPr>
        <p:txBody>
          <a:bodyPr/>
          <a:lstStyle>
            <a:lvl1pPr algn="ctr">
              <a:defRPr b="1"/>
            </a:lvl1pPr>
          </a:lstStyle>
          <a:p>
            <a:pPr/>
            <a:r>
              <a:t>Convulsive Status Epilepticus (CSE)</a:t>
            </a:r>
          </a:p>
        </p:txBody>
      </p:sp>
      <p:sp>
        <p:nvSpPr>
          <p:cNvPr id="147" name="Defined as:…"/>
          <p:cNvSpPr txBox="1"/>
          <p:nvPr>
            <p:ph type="body" idx="1"/>
          </p:nvPr>
        </p:nvSpPr>
        <p:spPr>
          <a:xfrm>
            <a:off x="838200" y="1630942"/>
            <a:ext cx="10515600" cy="4351339"/>
          </a:xfrm>
          <a:prstGeom prst="rect">
            <a:avLst/>
          </a:prstGeom>
        </p:spPr>
        <p:txBody>
          <a:bodyPr/>
          <a:lstStyle/>
          <a:p>
            <a:pPr marL="0" indent="0">
              <a:buSzTx/>
              <a:buNone/>
            </a:pPr>
            <a:r>
              <a:t>Defined as:</a:t>
            </a:r>
          </a:p>
          <a:p>
            <a:pPr marL="0" indent="0" algn="ctr">
              <a:buSzTx/>
              <a:buNone/>
              <a:defRPr b="1"/>
            </a:pPr>
            <a:r>
              <a:t>a generalised seizure lasting longer than 30 minutes</a:t>
            </a:r>
          </a:p>
          <a:p>
            <a:pPr marL="0" indent="0" algn="ctr">
              <a:buSzTx/>
              <a:buNone/>
              <a:defRPr b="1"/>
            </a:pPr>
            <a:r>
              <a:t>OR</a:t>
            </a:r>
          </a:p>
          <a:p>
            <a:pPr marL="0" indent="0" algn="ctr">
              <a:buSzTx/>
              <a:buNone/>
              <a:defRPr b="1"/>
            </a:pPr>
            <a:r>
              <a:t>successive convulsions with no neurological recovery in between</a:t>
            </a:r>
          </a:p>
          <a:p>
            <a:pPr marL="0" indent="0" algn="ctr">
              <a:buSzTx/>
              <a:buNone/>
              <a:defRPr b="1"/>
            </a:pPr>
          </a:p>
          <a:p>
            <a:pPr marL="0" indent="0">
              <a:buSzTx/>
              <a:buNone/>
              <a:defRPr b="1">
                <a:solidFill>
                  <a:srgbClr val="1D45F3"/>
                </a:solidFill>
              </a:defRPr>
            </a:pPr>
            <a:r>
              <a:t>Follow APLS guidelines!</a:t>
            </a:r>
          </a:p>
        </p:txBody>
      </p:sp>
      <p:pic>
        <p:nvPicPr>
          <p:cNvPr id="148" name="Image" descr="Image"/>
          <p:cNvPicPr>
            <a:picLocks noChangeAspect="1"/>
          </p:cNvPicPr>
          <p:nvPr/>
        </p:nvPicPr>
        <p:blipFill>
          <a:blip r:embed="rId2">
            <a:extLst/>
          </a:blip>
          <a:stretch>
            <a:fillRect/>
          </a:stretch>
        </p:blipFill>
        <p:spPr>
          <a:xfrm>
            <a:off x="9439628" y="3792389"/>
            <a:ext cx="2290001" cy="293883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pic>
        <p:nvPicPr>
          <p:cNvPr id="150" name="Picture 4" descr="Picture 4"/>
          <p:cNvPicPr>
            <a:picLocks noChangeAspect="1"/>
          </p:cNvPicPr>
          <p:nvPr/>
        </p:nvPicPr>
        <p:blipFill>
          <a:blip r:embed="rId2">
            <a:extLst/>
          </a:blip>
          <a:stretch>
            <a:fillRect/>
          </a:stretch>
        </p:blipFill>
        <p:spPr>
          <a:xfrm>
            <a:off x="2845170" y="-470968"/>
            <a:ext cx="6185300" cy="779993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152" name="Title 1"/>
          <p:cNvSpPr txBox="1"/>
          <p:nvPr>
            <p:ph type="title"/>
          </p:nvPr>
        </p:nvSpPr>
        <p:spPr>
          <a:prstGeom prst="rect">
            <a:avLst/>
          </a:prstGeom>
        </p:spPr>
        <p:txBody>
          <a:bodyPr/>
          <a:lstStyle>
            <a:lvl1pPr algn="ctr">
              <a:defRPr b="1"/>
            </a:lvl1pPr>
          </a:lstStyle>
          <a:p>
            <a:pPr/>
            <a:r>
              <a:t>0-5 minutes:</a:t>
            </a:r>
          </a:p>
        </p:txBody>
      </p:sp>
      <p:sp>
        <p:nvSpPr>
          <p:cNvPr id="153" name="Content Placeholder 2"/>
          <p:cNvSpPr txBox="1"/>
          <p:nvPr>
            <p:ph type="body" idx="1"/>
          </p:nvPr>
        </p:nvSpPr>
        <p:spPr>
          <a:xfrm>
            <a:off x="838200" y="2135096"/>
            <a:ext cx="10515601" cy="4890471"/>
          </a:xfrm>
          <a:prstGeom prst="rect">
            <a:avLst/>
          </a:prstGeom>
        </p:spPr>
        <p:txBody>
          <a:bodyPr/>
          <a:lstStyle/>
          <a:p>
            <a:pPr/>
            <a:r>
              <a:t>Start the clock</a:t>
            </a:r>
          </a:p>
          <a:p>
            <a:pPr/>
            <a:r>
              <a:t>Apply 15LO2 oxygen via NRB</a:t>
            </a:r>
          </a:p>
          <a:p>
            <a:pPr/>
            <a:r>
              <a:t>Obtain IV/IO access</a:t>
            </a:r>
          </a:p>
          <a:p>
            <a:pPr/>
            <a:r>
              <a:t>Prepare the benzodiazepine</a:t>
            </a:r>
            <a:br/>
          </a:p>
        </p:txBody>
      </p:sp>
      <p:sp>
        <p:nvSpPr>
          <p:cNvPr id="154" name="Clock"/>
          <p:cNvSpPr/>
          <p:nvPr/>
        </p:nvSpPr>
        <p:spPr>
          <a:xfrm>
            <a:off x="241071" y="392906"/>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2" y="0"/>
                  <a:pt x="10800" y="0"/>
                </a:cubicBezTo>
                <a:close/>
                <a:moveTo>
                  <a:pt x="10714" y="1340"/>
                </a:moveTo>
                <a:lnTo>
                  <a:pt x="10886" y="1340"/>
                </a:lnTo>
                <a:cubicBezTo>
                  <a:pt x="10994" y="1340"/>
                  <a:pt x="11080" y="1426"/>
                  <a:pt x="11080" y="1534"/>
                </a:cubicBezTo>
                <a:lnTo>
                  <a:pt x="11080" y="3100"/>
                </a:lnTo>
                <a:cubicBezTo>
                  <a:pt x="11080" y="3208"/>
                  <a:pt x="10994" y="3294"/>
                  <a:pt x="10886" y="3294"/>
                </a:cubicBezTo>
                <a:lnTo>
                  <a:pt x="10714" y="3294"/>
                </a:lnTo>
                <a:cubicBezTo>
                  <a:pt x="10606" y="3294"/>
                  <a:pt x="10520" y="3208"/>
                  <a:pt x="10520" y="3100"/>
                </a:cubicBezTo>
                <a:lnTo>
                  <a:pt x="10520" y="1534"/>
                </a:lnTo>
                <a:cubicBezTo>
                  <a:pt x="10520" y="1426"/>
                  <a:pt x="10606" y="1340"/>
                  <a:pt x="10714" y="1340"/>
                </a:cubicBezTo>
                <a:close/>
                <a:moveTo>
                  <a:pt x="6218" y="2541"/>
                </a:moveTo>
                <a:cubicBezTo>
                  <a:pt x="6293" y="2532"/>
                  <a:pt x="6369" y="2567"/>
                  <a:pt x="6409" y="2636"/>
                </a:cubicBezTo>
                <a:lnTo>
                  <a:pt x="7192" y="3991"/>
                </a:lnTo>
                <a:cubicBezTo>
                  <a:pt x="7246" y="4083"/>
                  <a:pt x="7215" y="4202"/>
                  <a:pt x="7123" y="4256"/>
                </a:cubicBezTo>
                <a:lnTo>
                  <a:pt x="6971" y="4342"/>
                </a:lnTo>
                <a:cubicBezTo>
                  <a:pt x="6879" y="4396"/>
                  <a:pt x="6760" y="4363"/>
                  <a:pt x="6706" y="4271"/>
                </a:cubicBezTo>
                <a:lnTo>
                  <a:pt x="5923" y="2916"/>
                </a:lnTo>
                <a:cubicBezTo>
                  <a:pt x="5869" y="2824"/>
                  <a:pt x="5902" y="2700"/>
                  <a:pt x="5994" y="2651"/>
                </a:cubicBezTo>
                <a:lnTo>
                  <a:pt x="6146" y="2565"/>
                </a:lnTo>
                <a:cubicBezTo>
                  <a:pt x="6169" y="2552"/>
                  <a:pt x="6194" y="2544"/>
                  <a:pt x="6218" y="2541"/>
                </a:cubicBezTo>
                <a:close/>
                <a:moveTo>
                  <a:pt x="15382" y="2541"/>
                </a:moveTo>
                <a:cubicBezTo>
                  <a:pt x="15406" y="2544"/>
                  <a:pt x="15431" y="2552"/>
                  <a:pt x="15454" y="2565"/>
                </a:cubicBezTo>
                <a:lnTo>
                  <a:pt x="15606" y="2651"/>
                </a:lnTo>
                <a:cubicBezTo>
                  <a:pt x="15698" y="2705"/>
                  <a:pt x="15731" y="2824"/>
                  <a:pt x="15677" y="2916"/>
                </a:cubicBezTo>
                <a:lnTo>
                  <a:pt x="14894" y="4271"/>
                </a:lnTo>
                <a:cubicBezTo>
                  <a:pt x="14840" y="4363"/>
                  <a:pt x="14721" y="4396"/>
                  <a:pt x="14629" y="4342"/>
                </a:cubicBezTo>
                <a:lnTo>
                  <a:pt x="14477" y="4256"/>
                </a:lnTo>
                <a:cubicBezTo>
                  <a:pt x="14385" y="4202"/>
                  <a:pt x="14354" y="4083"/>
                  <a:pt x="14408" y="3991"/>
                </a:cubicBezTo>
                <a:lnTo>
                  <a:pt x="15191" y="2636"/>
                </a:lnTo>
                <a:cubicBezTo>
                  <a:pt x="15231" y="2567"/>
                  <a:pt x="15307" y="2532"/>
                  <a:pt x="15382" y="2541"/>
                </a:cubicBezTo>
                <a:close/>
                <a:moveTo>
                  <a:pt x="16951" y="4904"/>
                </a:moveTo>
                <a:lnTo>
                  <a:pt x="17280" y="5282"/>
                </a:lnTo>
                <a:lnTo>
                  <a:pt x="11762" y="10660"/>
                </a:lnTo>
                <a:lnTo>
                  <a:pt x="12221" y="10903"/>
                </a:lnTo>
                <a:lnTo>
                  <a:pt x="11600" y="11978"/>
                </a:lnTo>
                <a:lnTo>
                  <a:pt x="10876" y="11524"/>
                </a:lnTo>
                <a:lnTo>
                  <a:pt x="10265" y="12118"/>
                </a:lnTo>
                <a:lnTo>
                  <a:pt x="9433" y="11205"/>
                </a:lnTo>
                <a:lnTo>
                  <a:pt x="9833" y="10871"/>
                </a:lnTo>
                <a:lnTo>
                  <a:pt x="6161" y="8576"/>
                </a:lnTo>
                <a:lnTo>
                  <a:pt x="6556" y="7896"/>
                </a:lnTo>
                <a:lnTo>
                  <a:pt x="10736" y="10115"/>
                </a:lnTo>
                <a:lnTo>
                  <a:pt x="16951" y="4904"/>
                </a:lnTo>
                <a:close/>
                <a:moveTo>
                  <a:pt x="2838" y="5900"/>
                </a:moveTo>
                <a:cubicBezTo>
                  <a:pt x="2863" y="5903"/>
                  <a:pt x="2888" y="5911"/>
                  <a:pt x="2911" y="5925"/>
                </a:cubicBezTo>
                <a:lnTo>
                  <a:pt x="4266" y="6708"/>
                </a:lnTo>
                <a:cubicBezTo>
                  <a:pt x="4358" y="6762"/>
                  <a:pt x="4391" y="6879"/>
                  <a:pt x="4337" y="6971"/>
                </a:cubicBezTo>
                <a:lnTo>
                  <a:pt x="4249" y="7123"/>
                </a:lnTo>
                <a:cubicBezTo>
                  <a:pt x="4195" y="7215"/>
                  <a:pt x="4078" y="7248"/>
                  <a:pt x="3986" y="7194"/>
                </a:cubicBezTo>
                <a:lnTo>
                  <a:pt x="2629" y="6411"/>
                </a:lnTo>
                <a:cubicBezTo>
                  <a:pt x="2537" y="6357"/>
                  <a:pt x="2506" y="6238"/>
                  <a:pt x="2560" y="6146"/>
                </a:cubicBezTo>
                <a:lnTo>
                  <a:pt x="2646" y="5994"/>
                </a:lnTo>
                <a:cubicBezTo>
                  <a:pt x="2686" y="5925"/>
                  <a:pt x="2764" y="5890"/>
                  <a:pt x="2838" y="5900"/>
                </a:cubicBezTo>
                <a:close/>
                <a:moveTo>
                  <a:pt x="18757" y="5900"/>
                </a:moveTo>
                <a:cubicBezTo>
                  <a:pt x="18831" y="5890"/>
                  <a:pt x="18908" y="5925"/>
                  <a:pt x="18949" y="5994"/>
                </a:cubicBezTo>
                <a:lnTo>
                  <a:pt x="19035" y="6146"/>
                </a:lnTo>
                <a:cubicBezTo>
                  <a:pt x="19089" y="6238"/>
                  <a:pt x="19056" y="6357"/>
                  <a:pt x="18964" y="6411"/>
                </a:cubicBezTo>
                <a:lnTo>
                  <a:pt x="17609" y="7194"/>
                </a:lnTo>
                <a:cubicBezTo>
                  <a:pt x="17517" y="7248"/>
                  <a:pt x="17398" y="7215"/>
                  <a:pt x="17344" y="7123"/>
                </a:cubicBezTo>
                <a:lnTo>
                  <a:pt x="17258" y="6971"/>
                </a:lnTo>
                <a:cubicBezTo>
                  <a:pt x="17204" y="6879"/>
                  <a:pt x="17237" y="6762"/>
                  <a:pt x="17329" y="6708"/>
                </a:cubicBezTo>
                <a:lnTo>
                  <a:pt x="18684" y="5925"/>
                </a:lnTo>
                <a:cubicBezTo>
                  <a:pt x="18707" y="5911"/>
                  <a:pt x="18732" y="5903"/>
                  <a:pt x="18757" y="5900"/>
                </a:cubicBezTo>
                <a:close/>
                <a:moveTo>
                  <a:pt x="10800" y="10439"/>
                </a:moveTo>
                <a:cubicBezTo>
                  <a:pt x="10707" y="10439"/>
                  <a:pt x="10614" y="10475"/>
                  <a:pt x="10544" y="10545"/>
                </a:cubicBezTo>
                <a:cubicBezTo>
                  <a:pt x="10402" y="10686"/>
                  <a:pt x="10402" y="10915"/>
                  <a:pt x="10544" y="11056"/>
                </a:cubicBezTo>
                <a:cubicBezTo>
                  <a:pt x="10685" y="11198"/>
                  <a:pt x="10915" y="11198"/>
                  <a:pt x="11056" y="11056"/>
                </a:cubicBezTo>
                <a:cubicBezTo>
                  <a:pt x="11198" y="10915"/>
                  <a:pt x="11198" y="10686"/>
                  <a:pt x="11056" y="10545"/>
                </a:cubicBezTo>
                <a:cubicBezTo>
                  <a:pt x="10986" y="10475"/>
                  <a:pt x="10893" y="10439"/>
                  <a:pt x="10800" y="10439"/>
                </a:cubicBezTo>
                <a:close/>
                <a:moveTo>
                  <a:pt x="1529" y="10520"/>
                </a:moveTo>
                <a:lnTo>
                  <a:pt x="3095" y="10520"/>
                </a:lnTo>
                <a:cubicBezTo>
                  <a:pt x="3203" y="10520"/>
                  <a:pt x="3289" y="10606"/>
                  <a:pt x="3289" y="10714"/>
                </a:cubicBezTo>
                <a:lnTo>
                  <a:pt x="3289" y="10886"/>
                </a:lnTo>
                <a:cubicBezTo>
                  <a:pt x="3289" y="10994"/>
                  <a:pt x="3203" y="11082"/>
                  <a:pt x="3095" y="11082"/>
                </a:cubicBezTo>
                <a:lnTo>
                  <a:pt x="1529" y="11082"/>
                </a:lnTo>
                <a:cubicBezTo>
                  <a:pt x="1426" y="11082"/>
                  <a:pt x="1333" y="10994"/>
                  <a:pt x="1333" y="10886"/>
                </a:cubicBezTo>
                <a:lnTo>
                  <a:pt x="1333" y="10714"/>
                </a:lnTo>
                <a:cubicBezTo>
                  <a:pt x="1333" y="10606"/>
                  <a:pt x="1421" y="10520"/>
                  <a:pt x="1529" y="10520"/>
                </a:cubicBezTo>
                <a:close/>
                <a:moveTo>
                  <a:pt x="18500" y="10520"/>
                </a:moveTo>
                <a:lnTo>
                  <a:pt x="20066" y="10520"/>
                </a:lnTo>
                <a:cubicBezTo>
                  <a:pt x="20174" y="10520"/>
                  <a:pt x="20260" y="10606"/>
                  <a:pt x="20260" y="10714"/>
                </a:cubicBezTo>
                <a:lnTo>
                  <a:pt x="20260" y="10886"/>
                </a:lnTo>
                <a:cubicBezTo>
                  <a:pt x="20260" y="10994"/>
                  <a:pt x="20174" y="11082"/>
                  <a:pt x="20066" y="11082"/>
                </a:cubicBezTo>
                <a:lnTo>
                  <a:pt x="18500" y="11082"/>
                </a:lnTo>
                <a:cubicBezTo>
                  <a:pt x="18392" y="11082"/>
                  <a:pt x="18306" y="10994"/>
                  <a:pt x="18306" y="10886"/>
                </a:cubicBezTo>
                <a:lnTo>
                  <a:pt x="18306" y="10714"/>
                </a:lnTo>
                <a:cubicBezTo>
                  <a:pt x="18306" y="10606"/>
                  <a:pt x="18392" y="10520"/>
                  <a:pt x="18500" y="10520"/>
                </a:cubicBezTo>
                <a:close/>
                <a:moveTo>
                  <a:pt x="4058" y="14383"/>
                </a:moveTo>
                <a:cubicBezTo>
                  <a:pt x="4133" y="14373"/>
                  <a:pt x="4209" y="14408"/>
                  <a:pt x="4249" y="14477"/>
                </a:cubicBezTo>
                <a:lnTo>
                  <a:pt x="4337" y="14629"/>
                </a:lnTo>
                <a:cubicBezTo>
                  <a:pt x="4391" y="14721"/>
                  <a:pt x="4358" y="14840"/>
                  <a:pt x="4266" y="14894"/>
                </a:cubicBezTo>
                <a:lnTo>
                  <a:pt x="2911" y="15677"/>
                </a:lnTo>
                <a:cubicBezTo>
                  <a:pt x="2819" y="15731"/>
                  <a:pt x="2700" y="15698"/>
                  <a:pt x="2646" y="15606"/>
                </a:cubicBezTo>
                <a:lnTo>
                  <a:pt x="2560" y="15456"/>
                </a:lnTo>
                <a:cubicBezTo>
                  <a:pt x="2506" y="15364"/>
                  <a:pt x="2537" y="15245"/>
                  <a:pt x="2629" y="15191"/>
                </a:cubicBezTo>
                <a:lnTo>
                  <a:pt x="3986" y="14408"/>
                </a:lnTo>
                <a:cubicBezTo>
                  <a:pt x="4009" y="14394"/>
                  <a:pt x="4034" y="14386"/>
                  <a:pt x="4058" y="14383"/>
                </a:cubicBezTo>
                <a:close/>
                <a:moveTo>
                  <a:pt x="17536" y="14383"/>
                </a:moveTo>
                <a:cubicBezTo>
                  <a:pt x="17561" y="14386"/>
                  <a:pt x="17586" y="14394"/>
                  <a:pt x="17609" y="14408"/>
                </a:cubicBezTo>
                <a:lnTo>
                  <a:pt x="18964" y="15191"/>
                </a:lnTo>
                <a:cubicBezTo>
                  <a:pt x="19056" y="15245"/>
                  <a:pt x="19089" y="15364"/>
                  <a:pt x="19035" y="15456"/>
                </a:cubicBezTo>
                <a:lnTo>
                  <a:pt x="18949" y="15606"/>
                </a:lnTo>
                <a:cubicBezTo>
                  <a:pt x="18895" y="15698"/>
                  <a:pt x="18776" y="15731"/>
                  <a:pt x="18684" y="15677"/>
                </a:cubicBezTo>
                <a:lnTo>
                  <a:pt x="17329" y="14894"/>
                </a:lnTo>
                <a:cubicBezTo>
                  <a:pt x="17237" y="14840"/>
                  <a:pt x="17204" y="14721"/>
                  <a:pt x="17258" y="14629"/>
                </a:cubicBezTo>
                <a:lnTo>
                  <a:pt x="17344" y="14477"/>
                </a:lnTo>
                <a:cubicBezTo>
                  <a:pt x="17385" y="14408"/>
                  <a:pt x="17462" y="14373"/>
                  <a:pt x="17536" y="14383"/>
                </a:cubicBezTo>
                <a:close/>
                <a:moveTo>
                  <a:pt x="6893" y="17240"/>
                </a:moveTo>
                <a:cubicBezTo>
                  <a:pt x="6918" y="17243"/>
                  <a:pt x="6943" y="17251"/>
                  <a:pt x="6966" y="17265"/>
                </a:cubicBezTo>
                <a:lnTo>
                  <a:pt x="7118" y="17351"/>
                </a:lnTo>
                <a:cubicBezTo>
                  <a:pt x="7210" y="17399"/>
                  <a:pt x="7241" y="17519"/>
                  <a:pt x="7187" y="17616"/>
                </a:cubicBezTo>
                <a:lnTo>
                  <a:pt x="6404" y="18971"/>
                </a:lnTo>
                <a:cubicBezTo>
                  <a:pt x="6350" y="19063"/>
                  <a:pt x="6231" y="19094"/>
                  <a:pt x="6139" y="19040"/>
                </a:cubicBezTo>
                <a:lnTo>
                  <a:pt x="5989" y="18954"/>
                </a:lnTo>
                <a:cubicBezTo>
                  <a:pt x="5897" y="18900"/>
                  <a:pt x="5864" y="18781"/>
                  <a:pt x="5918" y="18689"/>
                </a:cubicBezTo>
                <a:lnTo>
                  <a:pt x="6701" y="17334"/>
                </a:lnTo>
                <a:cubicBezTo>
                  <a:pt x="6742" y="17265"/>
                  <a:pt x="6819" y="17230"/>
                  <a:pt x="6893" y="17240"/>
                </a:cubicBezTo>
                <a:close/>
                <a:moveTo>
                  <a:pt x="14696" y="17240"/>
                </a:moveTo>
                <a:cubicBezTo>
                  <a:pt x="14771" y="17230"/>
                  <a:pt x="14847" y="17265"/>
                  <a:pt x="14887" y="17334"/>
                </a:cubicBezTo>
                <a:lnTo>
                  <a:pt x="15670" y="18689"/>
                </a:lnTo>
                <a:cubicBezTo>
                  <a:pt x="15730" y="18781"/>
                  <a:pt x="15698" y="18900"/>
                  <a:pt x="15601" y="18954"/>
                </a:cubicBezTo>
                <a:lnTo>
                  <a:pt x="15449" y="19040"/>
                </a:lnTo>
                <a:cubicBezTo>
                  <a:pt x="15357" y="19094"/>
                  <a:pt x="15238" y="19063"/>
                  <a:pt x="15184" y="18971"/>
                </a:cubicBezTo>
                <a:lnTo>
                  <a:pt x="14401" y="17616"/>
                </a:lnTo>
                <a:cubicBezTo>
                  <a:pt x="14347" y="17524"/>
                  <a:pt x="14380" y="17405"/>
                  <a:pt x="14472" y="17351"/>
                </a:cubicBezTo>
                <a:lnTo>
                  <a:pt x="14624" y="17265"/>
                </a:lnTo>
                <a:cubicBezTo>
                  <a:pt x="14647" y="17251"/>
                  <a:pt x="14672" y="17243"/>
                  <a:pt x="14696" y="17240"/>
                </a:cubicBezTo>
                <a:close/>
                <a:moveTo>
                  <a:pt x="10714" y="18306"/>
                </a:moveTo>
                <a:lnTo>
                  <a:pt x="10886" y="18306"/>
                </a:lnTo>
                <a:cubicBezTo>
                  <a:pt x="10994" y="18306"/>
                  <a:pt x="11080" y="18392"/>
                  <a:pt x="11080" y="18500"/>
                </a:cubicBezTo>
                <a:lnTo>
                  <a:pt x="11080" y="20066"/>
                </a:lnTo>
                <a:cubicBezTo>
                  <a:pt x="11080" y="20174"/>
                  <a:pt x="10994" y="20262"/>
                  <a:pt x="10886" y="20262"/>
                </a:cubicBezTo>
                <a:lnTo>
                  <a:pt x="10714" y="20262"/>
                </a:lnTo>
                <a:cubicBezTo>
                  <a:pt x="10606" y="20262"/>
                  <a:pt x="10520" y="20174"/>
                  <a:pt x="10520" y="20066"/>
                </a:cubicBezTo>
                <a:lnTo>
                  <a:pt x="10520" y="18500"/>
                </a:lnTo>
                <a:cubicBezTo>
                  <a:pt x="10520" y="18392"/>
                  <a:pt x="10606" y="18306"/>
                  <a:pt x="10714" y="18306"/>
                </a:cubicBezTo>
                <a:close/>
              </a:path>
            </a:pathLst>
          </a:custGeom>
          <a:solidFill>
            <a:srgbClr val="FFFFFF"/>
          </a:solidFill>
          <a:ln w="12700">
            <a:solidFill>
              <a:schemeClr val="accent1"/>
            </a:solidFill>
            <a:miter/>
          </a:ln>
        </p:spPr>
        <p:txBody>
          <a:bodyPr lIns="45719" rIns="45719" anchor="ctr"/>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156" name="Title 1"/>
          <p:cNvSpPr txBox="1"/>
          <p:nvPr>
            <p:ph type="title"/>
          </p:nvPr>
        </p:nvSpPr>
        <p:spPr>
          <a:prstGeom prst="rect">
            <a:avLst/>
          </a:prstGeom>
        </p:spPr>
        <p:txBody>
          <a:bodyPr/>
          <a:lstStyle>
            <a:lvl1pPr algn="ctr">
              <a:defRPr b="1"/>
            </a:lvl1pPr>
          </a:lstStyle>
          <a:p>
            <a:pPr/>
            <a:r>
              <a:t>Step 1 (at 5 minutes): 1st Benzo</a:t>
            </a:r>
          </a:p>
        </p:txBody>
      </p:sp>
      <p:sp>
        <p:nvSpPr>
          <p:cNvPr id="157" name="Content Placeholder 2"/>
          <p:cNvSpPr txBox="1"/>
          <p:nvPr>
            <p:ph type="body" idx="1"/>
          </p:nvPr>
        </p:nvSpPr>
        <p:spPr>
          <a:xfrm>
            <a:off x="838200" y="1843072"/>
            <a:ext cx="10515601" cy="4890471"/>
          </a:xfrm>
          <a:prstGeom prst="rect">
            <a:avLst/>
          </a:prstGeom>
        </p:spPr>
        <p:txBody>
          <a:bodyPr/>
          <a:lstStyle/>
          <a:p>
            <a:pPr/>
            <a:r>
              <a:t>Check if already given (by paramedics/parent)</a:t>
            </a:r>
          </a:p>
          <a:p>
            <a:pPr marL="0" indent="0">
              <a:buSzTx/>
              <a:buFontTx/>
              <a:buNone/>
            </a:pPr>
          </a:p>
          <a:p>
            <a:pPr marL="0" indent="0">
              <a:buSzTx/>
              <a:buNone/>
            </a:pPr>
            <a:r>
              <a:t>No vascular access:</a:t>
            </a:r>
          </a:p>
          <a:p>
            <a:pPr/>
            <a:r>
              <a:t>Buccal Midazolam 0.5mg/kg</a:t>
            </a:r>
          </a:p>
          <a:p>
            <a:pPr/>
            <a:r>
              <a:t>PR Diazepam (0.5mg/kg)</a:t>
            </a:r>
          </a:p>
          <a:p>
            <a:pPr/>
          </a:p>
          <a:p>
            <a:pPr marL="0" indent="0">
              <a:buSzTx/>
              <a:buFontTx/>
              <a:buNone/>
            </a:pPr>
            <a:r>
              <a:t>If access:</a:t>
            </a:r>
          </a:p>
          <a:p>
            <a:pPr/>
            <a:r>
              <a:t>IV/IO Lorazepam 0.1mg/kg</a:t>
            </a:r>
            <a:br/>
          </a:p>
        </p:txBody>
      </p:sp>
      <p:sp>
        <p:nvSpPr>
          <p:cNvPr id="158" name="Clock"/>
          <p:cNvSpPr/>
          <p:nvPr/>
        </p:nvSpPr>
        <p:spPr>
          <a:xfrm>
            <a:off x="241071" y="392906"/>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2" y="0"/>
                  <a:pt x="10800" y="0"/>
                </a:cubicBezTo>
                <a:close/>
                <a:moveTo>
                  <a:pt x="10714" y="1340"/>
                </a:moveTo>
                <a:lnTo>
                  <a:pt x="10886" y="1340"/>
                </a:lnTo>
                <a:cubicBezTo>
                  <a:pt x="10994" y="1340"/>
                  <a:pt x="11080" y="1426"/>
                  <a:pt x="11080" y="1534"/>
                </a:cubicBezTo>
                <a:lnTo>
                  <a:pt x="11080" y="3100"/>
                </a:lnTo>
                <a:cubicBezTo>
                  <a:pt x="11080" y="3208"/>
                  <a:pt x="10994" y="3294"/>
                  <a:pt x="10886" y="3294"/>
                </a:cubicBezTo>
                <a:lnTo>
                  <a:pt x="10714" y="3294"/>
                </a:lnTo>
                <a:cubicBezTo>
                  <a:pt x="10606" y="3294"/>
                  <a:pt x="10520" y="3208"/>
                  <a:pt x="10520" y="3100"/>
                </a:cubicBezTo>
                <a:lnTo>
                  <a:pt x="10520" y="1534"/>
                </a:lnTo>
                <a:cubicBezTo>
                  <a:pt x="10520" y="1426"/>
                  <a:pt x="10606" y="1340"/>
                  <a:pt x="10714" y="1340"/>
                </a:cubicBezTo>
                <a:close/>
                <a:moveTo>
                  <a:pt x="6218" y="2541"/>
                </a:moveTo>
                <a:cubicBezTo>
                  <a:pt x="6293" y="2532"/>
                  <a:pt x="6369" y="2567"/>
                  <a:pt x="6409" y="2636"/>
                </a:cubicBezTo>
                <a:lnTo>
                  <a:pt x="7192" y="3991"/>
                </a:lnTo>
                <a:cubicBezTo>
                  <a:pt x="7246" y="4083"/>
                  <a:pt x="7215" y="4202"/>
                  <a:pt x="7123" y="4256"/>
                </a:cubicBezTo>
                <a:lnTo>
                  <a:pt x="6971" y="4342"/>
                </a:lnTo>
                <a:cubicBezTo>
                  <a:pt x="6879" y="4396"/>
                  <a:pt x="6760" y="4363"/>
                  <a:pt x="6706" y="4271"/>
                </a:cubicBezTo>
                <a:lnTo>
                  <a:pt x="5923" y="2916"/>
                </a:lnTo>
                <a:cubicBezTo>
                  <a:pt x="5869" y="2824"/>
                  <a:pt x="5902" y="2700"/>
                  <a:pt x="5994" y="2651"/>
                </a:cubicBezTo>
                <a:lnTo>
                  <a:pt x="6146" y="2565"/>
                </a:lnTo>
                <a:cubicBezTo>
                  <a:pt x="6169" y="2552"/>
                  <a:pt x="6194" y="2544"/>
                  <a:pt x="6218" y="2541"/>
                </a:cubicBezTo>
                <a:close/>
                <a:moveTo>
                  <a:pt x="15382" y="2541"/>
                </a:moveTo>
                <a:cubicBezTo>
                  <a:pt x="15406" y="2544"/>
                  <a:pt x="15431" y="2552"/>
                  <a:pt x="15454" y="2565"/>
                </a:cubicBezTo>
                <a:lnTo>
                  <a:pt x="15606" y="2651"/>
                </a:lnTo>
                <a:cubicBezTo>
                  <a:pt x="15698" y="2705"/>
                  <a:pt x="15731" y="2824"/>
                  <a:pt x="15677" y="2916"/>
                </a:cubicBezTo>
                <a:lnTo>
                  <a:pt x="14894" y="4271"/>
                </a:lnTo>
                <a:cubicBezTo>
                  <a:pt x="14840" y="4363"/>
                  <a:pt x="14721" y="4396"/>
                  <a:pt x="14629" y="4342"/>
                </a:cubicBezTo>
                <a:lnTo>
                  <a:pt x="14477" y="4256"/>
                </a:lnTo>
                <a:cubicBezTo>
                  <a:pt x="14385" y="4202"/>
                  <a:pt x="14354" y="4083"/>
                  <a:pt x="14408" y="3991"/>
                </a:cubicBezTo>
                <a:lnTo>
                  <a:pt x="15191" y="2636"/>
                </a:lnTo>
                <a:cubicBezTo>
                  <a:pt x="15231" y="2567"/>
                  <a:pt x="15307" y="2532"/>
                  <a:pt x="15382" y="2541"/>
                </a:cubicBezTo>
                <a:close/>
                <a:moveTo>
                  <a:pt x="16951" y="4904"/>
                </a:moveTo>
                <a:lnTo>
                  <a:pt x="17280" y="5282"/>
                </a:lnTo>
                <a:lnTo>
                  <a:pt x="11762" y="10660"/>
                </a:lnTo>
                <a:lnTo>
                  <a:pt x="12221" y="10903"/>
                </a:lnTo>
                <a:lnTo>
                  <a:pt x="11600" y="11978"/>
                </a:lnTo>
                <a:lnTo>
                  <a:pt x="10876" y="11524"/>
                </a:lnTo>
                <a:lnTo>
                  <a:pt x="10265" y="12118"/>
                </a:lnTo>
                <a:lnTo>
                  <a:pt x="9433" y="11205"/>
                </a:lnTo>
                <a:lnTo>
                  <a:pt x="9833" y="10871"/>
                </a:lnTo>
                <a:lnTo>
                  <a:pt x="6161" y="8576"/>
                </a:lnTo>
                <a:lnTo>
                  <a:pt x="6556" y="7896"/>
                </a:lnTo>
                <a:lnTo>
                  <a:pt x="10736" y="10115"/>
                </a:lnTo>
                <a:lnTo>
                  <a:pt x="16951" y="4904"/>
                </a:lnTo>
                <a:close/>
                <a:moveTo>
                  <a:pt x="2838" y="5900"/>
                </a:moveTo>
                <a:cubicBezTo>
                  <a:pt x="2863" y="5903"/>
                  <a:pt x="2888" y="5911"/>
                  <a:pt x="2911" y="5925"/>
                </a:cubicBezTo>
                <a:lnTo>
                  <a:pt x="4266" y="6708"/>
                </a:lnTo>
                <a:cubicBezTo>
                  <a:pt x="4358" y="6762"/>
                  <a:pt x="4391" y="6879"/>
                  <a:pt x="4337" y="6971"/>
                </a:cubicBezTo>
                <a:lnTo>
                  <a:pt x="4249" y="7123"/>
                </a:lnTo>
                <a:cubicBezTo>
                  <a:pt x="4195" y="7215"/>
                  <a:pt x="4078" y="7248"/>
                  <a:pt x="3986" y="7194"/>
                </a:cubicBezTo>
                <a:lnTo>
                  <a:pt x="2629" y="6411"/>
                </a:lnTo>
                <a:cubicBezTo>
                  <a:pt x="2537" y="6357"/>
                  <a:pt x="2506" y="6238"/>
                  <a:pt x="2560" y="6146"/>
                </a:cubicBezTo>
                <a:lnTo>
                  <a:pt x="2646" y="5994"/>
                </a:lnTo>
                <a:cubicBezTo>
                  <a:pt x="2686" y="5925"/>
                  <a:pt x="2764" y="5890"/>
                  <a:pt x="2838" y="5900"/>
                </a:cubicBezTo>
                <a:close/>
                <a:moveTo>
                  <a:pt x="18757" y="5900"/>
                </a:moveTo>
                <a:cubicBezTo>
                  <a:pt x="18831" y="5890"/>
                  <a:pt x="18908" y="5925"/>
                  <a:pt x="18949" y="5994"/>
                </a:cubicBezTo>
                <a:lnTo>
                  <a:pt x="19035" y="6146"/>
                </a:lnTo>
                <a:cubicBezTo>
                  <a:pt x="19089" y="6238"/>
                  <a:pt x="19056" y="6357"/>
                  <a:pt x="18964" y="6411"/>
                </a:cubicBezTo>
                <a:lnTo>
                  <a:pt x="17609" y="7194"/>
                </a:lnTo>
                <a:cubicBezTo>
                  <a:pt x="17517" y="7248"/>
                  <a:pt x="17398" y="7215"/>
                  <a:pt x="17344" y="7123"/>
                </a:cubicBezTo>
                <a:lnTo>
                  <a:pt x="17258" y="6971"/>
                </a:lnTo>
                <a:cubicBezTo>
                  <a:pt x="17204" y="6879"/>
                  <a:pt x="17237" y="6762"/>
                  <a:pt x="17329" y="6708"/>
                </a:cubicBezTo>
                <a:lnTo>
                  <a:pt x="18684" y="5925"/>
                </a:lnTo>
                <a:cubicBezTo>
                  <a:pt x="18707" y="5911"/>
                  <a:pt x="18732" y="5903"/>
                  <a:pt x="18757" y="5900"/>
                </a:cubicBezTo>
                <a:close/>
                <a:moveTo>
                  <a:pt x="10800" y="10439"/>
                </a:moveTo>
                <a:cubicBezTo>
                  <a:pt x="10707" y="10439"/>
                  <a:pt x="10614" y="10475"/>
                  <a:pt x="10544" y="10545"/>
                </a:cubicBezTo>
                <a:cubicBezTo>
                  <a:pt x="10402" y="10686"/>
                  <a:pt x="10402" y="10915"/>
                  <a:pt x="10544" y="11056"/>
                </a:cubicBezTo>
                <a:cubicBezTo>
                  <a:pt x="10685" y="11198"/>
                  <a:pt x="10915" y="11198"/>
                  <a:pt x="11056" y="11056"/>
                </a:cubicBezTo>
                <a:cubicBezTo>
                  <a:pt x="11198" y="10915"/>
                  <a:pt x="11198" y="10686"/>
                  <a:pt x="11056" y="10545"/>
                </a:cubicBezTo>
                <a:cubicBezTo>
                  <a:pt x="10986" y="10475"/>
                  <a:pt x="10893" y="10439"/>
                  <a:pt x="10800" y="10439"/>
                </a:cubicBezTo>
                <a:close/>
                <a:moveTo>
                  <a:pt x="1529" y="10520"/>
                </a:moveTo>
                <a:lnTo>
                  <a:pt x="3095" y="10520"/>
                </a:lnTo>
                <a:cubicBezTo>
                  <a:pt x="3203" y="10520"/>
                  <a:pt x="3289" y="10606"/>
                  <a:pt x="3289" y="10714"/>
                </a:cubicBezTo>
                <a:lnTo>
                  <a:pt x="3289" y="10886"/>
                </a:lnTo>
                <a:cubicBezTo>
                  <a:pt x="3289" y="10994"/>
                  <a:pt x="3203" y="11082"/>
                  <a:pt x="3095" y="11082"/>
                </a:cubicBezTo>
                <a:lnTo>
                  <a:pt x="1529" y="11082"/>
                </a:lnTo>
                <a:cubicBezTo>
                  <a:pt x="1426" y="11082"/>
                  <a:pt x="1333" y="10994"/>
                  <a:pt x="1333" y="10886"/>
                </a:cubicBezTo>
                <a:lnTo>
                  <a:pt x="1333" y="10714"/>
                </a:lnTo>
                <a:cubicBezTo>
                  <a:pt x="1333" y="10606"/>
                  <a:pt x="1421" y="10520"/>
                  <a:pt x="1529" y="10520"/>
                </a:cubicBezTo>
                <a:close/>
                <a:moveTo>
                  <a:pt x="18500" y="10520"/>
                </a:moveTo>
                <a:lnTo>
                  <a:pt x="20066" y="10520"/>
                </a:lnTo>
                <a:cubicBezTo>
                  <a:pt x="20174" y="10520"/>
                  <a:pt x="20260" y="10606"/>
                  <a:pt x="20260" y="10714"/>
                </a:cubicBezTo>
                <a:lnTo>
                  <a:pt x="20260" y="10886"/>
                </a:lnTo>
                <a:cubicBezTo>
                  <a:pt x="20260" y="10994"/>
                  <a:pt x="20174" y="11082"/>
                  <a:pt x="20066" y="11082"/>
                </a:cubicBezTo>
                <a:lnTo>
                  <a:pt x="18500" y="11082"/>
                </a:lnTo>
                <a:cubicBezTo>
                  <a:pt x="18392" y="11082"/>
                  <a:pt x="18306" y="10994"/>
                  <a:pt x="18306" y="10886"/>
                </a:cubicBezTo>
                <a:lnTo>
                  <a:pt x="18306" y="10714"/>
                </a:lnTo>
                <a:cubicBezTo>
                  <a:pt x="18306" y="10606"/>
                  <a:pt x="18392" y="10520"/>
                  <a:pt x="18500" y="10520"/>
                </a:cubicBezTo>
                <a:close/>
                <a:moveTo>
                  <a:pt x="4058" y="14383"/>
                </a:moveTo>
                <a:cubicBezTo>
                  <a:pt x="4133" y="14373"/>
                  <a:pt x="4209" y="14408"/>
                  <a:pt x="4249" y="14477"/>
                </a:cubicBezTo>
                <a:lnTo>
                  <a:pt x="4337" y="14629"/>
                </a:lnTo>
                <a:cubicBezTo>
                  <a:pt x="4391" y="14721"/>
                  <a:pt x="4358" y="14840"/>
                  <a:pt x="4266" y="14894"/>
                </a:cubicBezTo>
                <a:lnTo>
                  <a:pt x="2911" y="15677"/>
                </a:lnTo>
                <a:cubicBezTo>
                  <a:pt x="2819" y="15731"/>
                  <a:pt x="2700" y="15698"/>
                  <a:pt x="2646" y="15606"/>
                </a:cubicBezTo>
                <a:lnTo>
                  <a:pt x="2560" y="15456"/>
                </a:lnTo>
                <a:cubicBezTo>
                  <a:pt x="2506" y="15364"/>
                  <a:pt x="2537" y="15245"/>
                  <a:pt x="2629" y="15191"/>
                </a:cubicBezTo>
                <a:lnTo>
                  <a:pt x="3986" y="14408"/>
                </a:lnTo>
                <a:cubicBezTo>
                  <a:pt x="4009" y="14394"/>
                  <a:pt x="4034" y="14386"/>
                  <a:pt x="4058" y="14383"/>
                </a:cubicBezTo>
                <a:close/>
                <a:moveTo>
                  <a:pt x="17536" y="14383"/>
                </a:moveTo>
                <a:cubicBezTo>
                  <a:pt x="17561" y="14386"/>
                  <a:pt x="17586" y="14394"/>
                  <a:pt x="17609" y="14408"/>
                </a:cubicBezTo>
                <a:lnTo>
                  <a:pt x="18964" y="15191"/>
                </a:lnTo>
                <a:cubicBezTo>
                  <a:pt x="19056" y="15245"/>
                  <a:pt x="19089" y="15364"/>
                  <a:pt x="19035" y="15456"/>
                </a:cubicBezTo>
                <a:lnTo>
                  <a:pt x="18949" y="15606"/>
                </a:lnTo>
                <a:cubicBezTo>
                  <a:pt x="18895" y="15698"/>
                  <a:pt x="18776" y="15731"/>
                  <a:pt x="18684" y="15677"/>
                </a:cubicBezTo>
                <a:lnTo>
                  <a:pt x="17329" y="14894"/>
                </a:lnTo>
                <a:cubicBezTo>
                  <a:pt x="17237" y="14840"/>
                  <a:pt x="17204" y="14721"/>
                  <a:pt x="17258" y="14629"/>
                </a:cubicBezTo>
                <a:lnTo>
                  <a:pt x="17344" y="14477"/>
                </a:lnTo>
                <a:cubicBezTo>
                  <a:pt x="17385" y="14408"/>
                  <a:pt x="17462" y="14373"/>
                  <a:pt x="17536" y="14383"/>
                </a:cubicBezTo>
                <a:close/>
                <a:moveTo>
                  <a:pt x="6893" y="17240"/>
                </a:moveTo>
                <a:cubicBezTo>
                  <a:pt x="6918" y="17243"/>
                  <a:pt x="6943" y="17251"/>
                  <a:pt x="6966" y="17265"/>
                </a:cubicBezTo>
                <a:lnTo>
                  <a:pt x="7118" y="17351"/>
                </a:lnTo>
                <a:cubicBezTo>
                  <a:pt x="7210" y="17399"/>
                  <a:pt x="7241" y="17519"/>
                  <a:pt x="7187" y="17616"/>
                </a:cubicBezTo>
                <a:lnTo>
                  <a:pt x="6404" y="18971"/>
                </a:lnTo>
                <a:cubicBezTo>
                  <a:pt x="6350" y="19063"/>
                  <a:pt x="6231" y="19094"/>
                  <a:pt x="6139" y="19040"/>
                </a:cubicBezTo>
                <a:lnTo>
                  <a:pt x="5989" y="18954"/>
                </a:lnTo>
                <a:cubicBezTo>
                  <a:pt x="5897" y="18900"/>
                  <a:pt x="5864" y="18781"/>
                  <a:pt x="5918" y="18689"/>
                </a:cubicBezTo>
                <a:lnTo>
                  <a:pt x="6701" y="17334"/>
                </a:lnTo>
                <a:cubicBezTo>
                  <a:pt x="6742" y="17265"/>
                  <a:pt x="6819" y="17230"/>
                  <a:pt x="6893" y="17240"/>
                </a:cubicBezTo>
                <a:close/>
                <a:moveTo>
                  <a:pt x="14696" y="17240"/>
                </a:moveTo>
                <a:cubicBezTo>
                  <a:pt x="14771" y="17230"/>
                  <a:pt x="14847" y="17265"/>
                  <a:pt x="14887" y="17334"/>
                </a:cubicBezTo>
                <a:lnTo>
                  <a:pt x="15670" y="18689"/>
                </a:lnTo>
                <a:cubicBezTo>
                  <a:pt x="15730" y="18781"/>
                  <a:pt x="15698" y="18900"/>
                  <a:pt x="15601" y="18954"/>
                </a:cubicBezTo>
                <a:lnTo>
                  <a:pt x="15449" y="19040"/>
                </a:lnTo>
                <a:cubicBezTo>
                  <a:pt x="15357" y="19094"/>
                  <a:pt x="15238" y="19063"/>
                  <a:pt x="15184" y="18971"/>
                </a:cubicBezTo>
                <a:lnTo>
                  <a:pt x="14401" y="17616"/>
                </a:lnTo>
                <a:cubicBezTo>
                  <a:pt x="14347" y="17524"/>
                  <a:pt x="14380" y="17405"/>
                  <a:pt x="14472" y="17351"/>
                </a:cubicBezTo>
                <a:lnTo>
                  <a:pt x="14624" y="17265"/>
                </a:lnTo>
                <a:cubicBezTo>
                  <a:pt x="14647" y="17251"/>
                  <a:pt x="14672" y="17243"/>
                  <a:pt x="14696" y="17240"/>
                </a:cubicBezTo>
                <a:close/>
                <a:moveTo>
                  <a:pt x="10714" y="18306"/>
                </a:moveTo>
                <a:lnTo>
                  <a:pt x="10886" y="18306"/>
                </a:lnTo>
                <a:cubicBezTo>
                  <a:pt x="10994" y="18306"/>
                  <a:pt x="11080" y="18392"/>
                  <a:pt x="11080" y="18500"/>
                </a:cubicBezTo>
                <a:lnTo>
                  <a:pt x="11080" y="20066"/>
                </a:lnTo>
                <a:cubicBezTo>
                  <a:pt x="11080" y="20174"/>
                  <a:pt x="10994" y="20262"/>
                  <a:pt x="10886" y="20262"/>
                </a:cubicBezTo>
                <a:lnTo>
                  <a:pt x="10714" y="20262"/>
                </a:lnTo>
                <a:cubicBezTo>
                  <a:pt x="10606" y="20262"/>
                  <a:pt x="10520" y="20174"/>
                  <a:pt x="10520" y="20066"/>
                </a:cubicBezTo>
                <a:lnTo>
                  <a:pt x="10520" y="18500"/>
                </a:lnTo>
                <a:cubicBezTo>
                  <a:pt x="10520" y="18392"/>
                  <a:pt x="10606" y="18306"/>
                  <a:pt x="10714" y="18306"/>
                </a:cubicBezTo>
                <a:close/>
              </a:path>
            </a:pathLst>
          </a:custGeom>
          <a:solidFill>
            <a:srgbClr val="FFFFFF"/>
          </a:solidFill>
          <a:ln w="12700">
            <a:solidFill>
              <a:schemeClr val="accent1"/>
            </a:solidFill>
            <a:miter/>
          </a:ln>
        </p:spPr>
        <p:txBody>
          <a:bodyPr lIns="45719" rIns="45719" anchor="ctr"/>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73FA79"/>
            </a:gs>
            <a:gs pos="100000">
              <a:schemeClr val="accent1">
                <a:hueOff val="173799"/>
                <a:satOff val="1446"/>
                <a:lumOff val="13545"/>
              </a:schemeClr>
            </a:gs>
          </a:gsLst>
          <a:lin ang="5400000" scaled="0"/>
        </a:gradFill>
      </p:bgPr>
    </p:bg>
    <p:spTree>
      <p:nvGrpSpPr>
        <p:cNvPr id="1" name=""/>
        <p:cNvGrpSpPr/>
        <p:nvPr/>
      </p:nvGrpSpPr>
      <p:grpSpPr>
        <a:xfrm>
          <a:off x="0" y="0"/>
          <a:ext cx="0" cy="0"/>
          <a:chOff x="0" y="0"/>
          <a:chExt cx="0" cy="0"/>
        </a:xfrm>
      </p:grpSpPr>
      <p:sp>
        <p:nvSpPr>
          <p:cNvPr id="162" name="Title 1"/>
          <p:cNvSpPr txBox="1"/>
          <p:nvPr>
            <p:ph type="title"/>
          </p:nvPr>
        </p:nvSpPr>
        <p:spPr>
          <a:xfrm>
            <a:off x="1251900" y="211008"/>
            <a:ext cx="10515601" cy="1325564"/>
          </a:xfrm>
          <a:prstGeom prst="rect">
            <a:avLst/>
          </a:prstGeom>
        </p:spPr>
        <p:txBody>
          <a:bodyPr/>
          <a:lstStyle>
            <a:lvl1pPr algn="ctr">
              <a:defRPr b="1"/>
            </a:lvl1pPr>
          </a:lstStyle>
          <a:p>
            <a:pPr/>
            <a:r>
              <a:t>Step 2 (10 minutes later): 2nd Benzo</a:t>
            </a:r>
          </a:p>
        </p:txBody>
      </p:sp>
      <p:sp>
        <p:nvSpPr>
          <p:cNvPr id="163" name="Content Placeholder 2"/>
          <p:cNvSpPr txBox="1"/>
          <p:nvPr>
            <p:ph type="body" idx="1"/>
          </p:nvPr>
        </p:nvSpPr>
        <p:spPr>
          <a:xfrm>
            <a:off x="838200" y="1843072"/>
            <a:ext cx="10515600" cy="4890471"/>
          </a:xfrm>
          <a:prstGeom prst="rect">
            <a:avLst/>
          </a:prstGeom>
        </p:spPr>
        <p:txBody>
          <a:bodyPr/>
          <a:lstStyle/>
          <a:p>
            <a:pPr marL="219455" indent="-219455" defTabSz="877823">
              <a:spcBef>
                <a:spcPts val="900"/>
              </a:spcBef>
              <a:defRPr sz="2688"/>
            </a:pPr>
            <a:r>
              <a:t>IV/IO Lorazepam 0.1mg/kg</a:t>
            </a:r>
          </a:p>
          <a:p>
            <a:pPr marL="219455" indent="-219455" defTabSz="877823">
              <a:spcBef>
                <a:spcPts val="900"/>
              </a:spcBef>
              <a:defRPr sz="2688"/>
            </a:pPr>
            <a:r>
              <a:t>Call for senior help</a:t>
            </a:r>
          </a:p>
          <a:p>
            <a:pPr marL="219455" indent="-219455" defTabSz="877823">
              <a:spcBef>
                <a:spcPts val="900"/>
              </a:spcBef>
              <a:defRPr sz="2688"/>
            </a:pPr>
          </a:p>
          <a:p>
            <a:pPr marL="219455" indent="-219455" defTabSz="877823">
              <a:spcBef>
                <a:spcPts val="900"/>
              </a:spcBef>
              <a:defRPr sz="2688"/>
            </a:pPr>
            <a:r>
              <a:t>OPTIONAL: Paraldehyde 0.8ml/kg of the 50:50 mixture with oil (so 0.4ml/kg paraldehyde with equal mixture of olive oil- total 0.8ml/kg of the mixture)</a:t>
            </a:r>
          </a:p>
          <a:p>
            <a:pPr marL="219455" indent="-219455" defTabSz="877823">
              <a:spcBef>
                <a:spcPts val="900"/>
              </a:spcBef>
              <a:defRPr sz="2688"/>
            </a:pPr>
          </a:p>
          <a:p>
            <a:pPr marL="219455" indent="-219455" defTabSz="877823">
              <a:spcBef>
                <a:spcPts val="900"/>
              </a:spcBef>
              <a:defRPr sz="2688"/>
            </a:pPr>
            <a:r>
              <a:t>Start preparing Phenytoin</a:t>
            </a:r>
          </a:p>
          <a:p>
            <a:pPr marL="219455" indent="-219455" defTabSz="877823">
              <a:spcBef>
                <a:spcPts val="900"/>
              </a:spcBef>
              <a:defRPr sz="2688"/>
            </a:pPr>
          </a:p>
          <a:p>
            <a:pPr marL="219455" indent="-219455" defTabSz="877823">
              <a:spcBef>
                <a:spcPts val="900"/>
              </a:spcBef>
              <a:defRPr sz="2688"/>
            </a:pPr>
            <a:r>
              <a:t>If on phenytoin start preparing phenobarbitone</a:t>
            </a:r>
            <a:br/>
          </a:p>
        </p:txBody>
      </p:sp>
      <p:sp>
        <p:nvSpPr>
          <p:cNvPr id="164" name="Clock"/>
          <p:cNvSpPr/>
          <p:nvPr/>
        </p:nvSpPr>
        <p:spPr>
          <a:xfrm>
            <a:off x="107227" y="360466"/>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3" y="0"/>
                  <a:pt x="0" y="4833"/>
                  <a:pt x="0" y="10800"/>
                </a:cubicBezTo>
                <a:cubicBezTo>
                  <a:pt x="0" y="16767"/>
                  <a:pt x="4833" y="21600"/>
                  <a:pt x="10800" y="21600"/>
                </a:cubicBezTo>
                <a:cubicBezTo>
                  <a:pt x="16767" y="21600"/>
                  <a:pt x="21600" y="16767"/>
                  <a:pt x="21600" y="10800"/>
                </a:cubicBezTo>
                <a:cubicBezTo>
                  <a:pt x="21600" y="4833"/>
                  <a:pt x="16762" y="0"/>
                  <a:pt x="10800" y="0"/>
                </a:cubicBezTo>
                <a:close/>
                <a:moveTo>
                  <a:pt x="10714" y="1340"/>
                </a:moveTo>
                <a:lnTo>
                  <a:pt x="10886" y="1340"/>
                </a:lnTo>
                <a:cubicBezTo>
                  <a:pt x="10994" y="1340"/>
                  <a:pt x="11080" y="1426"/>
                  <a:pt x="11080" y="1534"/>
                </a:cubicBezTo>
                <a:lnTo>
                  <a:pt x="11080" y="3100"/>
                </a:lnTo>
                <a:cubicBezTo>
                  <a:pt x="11080" y="3208"/>
                  <a:pt x="10994" y="3294"/>
                  <a:pt x="10886" y="3294"/>
                </a:cubicBezTo>
                <a:lnTo>
                  <a:pt x="10714" y="3294"/>
                </a:lnTo>
                <a:cubicBezTo>
                  <a:pt x="10606" y="3294"/>
                  <a:pt x="10520" y="3208"/>
                  <a:pt x="10520" y="3100"/>
                </a:cubicBezTo>
                <a:lnTo>
                  <a:pt x="10520" y="1534"/>
                </a:lnTo>
                <a:cubicBezTo>
                  <a:pt x="10520" y="1426"/>
                  <a:pt x="10606" y="1340"/>
                  <a:pt x="10714" y="1340"/>
                </a:cubicBezTo>
                <a:close/>
                <a:moveTo>
                  <a:pt x="6218" y="2541"/>
                </a:moveTo>
                <a:cubicBezTo>
                  <a:pt x="6293" y="2532"/>
                  <a:pt x="6369" y="2567"/>
                  <a:pt x="6409" y="2636"/>
                </a:cubicBezTo>
                <a:lnTo>
                  <a:pt x="7192" y="3991"/>
                </a:lnTo>
                <a:cubicBezTo>
                  <a:pt x="7246" y="4083"/>
                  <a:pt x="7215" y="4202"/>
                  <a:pt x="7123" y="4256"/>
                </a:cubicBezTo>
                <a:lnTo>
                  <a:pt x="6971" y="4342"/>
                </a:lnTo>
                <a:cubicBezTo>
                  <a:pt x="6879" y="4396"/>
                  <a:pt x="6760" y="4363"/>
                  <a:pt x="6706" y="4271"/>
                </a:cubicBezTo>
                <a:lnTo>
                  <a:pt x="5923" y="2916"/>
                </a:lnTo>
                <a:cubicBezTo>
                  <a:pt x="5869" y="2824"/>
                  <a:pt x="5902" y="2700"/>
                  <a:pt x="5994" y="2651"/>
                </a:cubicBezTo>
                <a:lnTo>
                  <a:pt x="6146" y="2565"/>
                </a:lnTo>
                <a:cubicBezTo>
                  <a:pt x="6169" y="2552"/>
                  <a:pt x="6194" y="2544"/>
                  <a:pt x="6218" y="2541"/>
                </a:cubicBezTo>
                <a:close/>
                <a:moveTo>
                  <a:pt x="15382" y="2541"/>
                </a:moveTo>
                <a:cubicBezTo>
                  <a:pt x="15406" y="2544"/>
                  <a:pt x="15431" y="2552"/>
                  <a:pt x="15454" y="2565"/>
                </a:cubicBezTo>
                <a:lnTo>
                  <a:pt x="15606" y="2651"/>
                </a:lnTo>
                <a:cubicBezTo>
                  <a:pt x="15698" y="2705"/>
                  <a:pt x="15731" y="2824"/>
                  <a:pt x="15677" y="2916"/>
                </a:cubicBezTo>
                <a:lnTo>
                  <a:pt x="14894" y="4271"/>
                </a:lnTo>
                <a:cubicBezTo>
                  <a:pt x="14840" y="4363"/>
                  <a:pt x="14721" y="4396"/>
                  <a:pt x="14629" y="4342"/>
                </a:cubicBezTo>
                <a:lnTo>
                  <a:pt x="14477" y="4256"/>
                </a:lnTo>
                <a:cubicBezTo>
                  <a:pt x="14385" y="4202"/>
                  <a:pt x="14354" y="4083"/>
                  <a:pt x="14408" y="3991"/>
                </a:cubicBezTo>
                <a:lnTo>
                  <a:pt x="15191" y="2636"/>
                </a:lnTo>
                <a:cubicBezTo>
                  <a:pt x="15231" y="2567"/>
                  <a:pt x="15307" y="2532"/>
                  <a:pt x="15382" y="2541"/>
                </a:cubicBezTo>
                <a:close/>
                <a:moveTo>
                  <a:pt x="16951" y="4904"/>
                </a:moveTo>
                <a:lnTo>
                  <a:pt x="17280" y="5282"/>
                </a:lnTo>
                <a:lnTo>
                  <a:pt x="11762" y="10660"/>
                </a:lnTo>
                <a:lnTo>
                  <a:pt x="12221" y="10903"/>
                </a:lnTo>
                <a:lnTo>
                  <a:pt x="11600" y="11978"/>
                </a:lnTo>
                <a:lnTo>
                  <a:pt x="10876" y="11524"/>
                </a:lnTo>
                <a:lnTo>
                  <a:pt x="10265" y="12118"/>
                </a:lnTo>
                <a:lnTo>
                  <a:pt x="9433" y="11205"/>
                </a:lnTo>
                <a:lnTo>
                  <a:pt x="9833" y="10871"/>
                </a:lnTo>
                <a:lnTo>
                  <a:pt x="6161" y="8576"/>
                </a:lnTo>
                <a:lnTo>
                  <a:pt x="6556" y="7896"/>
                </a:lnTo>
                <a:lnTo>
                  <a:pt x="10736" y="10115"/>
                </a:lnTo>
                <a:lnTo>
                  <a:pt x="16951" y="4904"/>
                </a:lnTo>
                <a:close/>
                <a:moveTo>
                  <a:pt x="2838" y="5900"/>
                </a:moveTo>
                <a:cubicBezTo>
                  <a:pt x="2863" y="5903"/>
                  <a:pt x="2888" y="5911"/>
                  <a:pt x="2911" y="5925"/>
                </a:cubicBezTo>
                <a:lnTo>
                  <a:pt x="4266" y="6708"/>
                </a:lnTo>
                <a:cubicBezTo>
                  <a:pt x="4358" y="6762"/>
                  <a:pt x="4391" y="6879"/>
                  <a:pt x="4337" y="6971"/>
                </a:cubicBezTo>
                <a:lnTo>
                  <a:pt x="4249" y="7123"/>
                </a:lnTo>
                <a:cubicBezTo>
                  <a:pt x="4195" y="7215"/>
                  <a:pt x="4078" y="7248"/>
                  <a:pt x="3986" y="7194"/>
                </a:cubicBezTo>
                <a:lnTo>
                  <a:pt x="2629" y="6411"/>
                </a:lnTo>
                <a:cubicBezTo>
                  <a:pt x="2537" y="6357"/>
                  <a:pt x="2506" y="6238"/>
                  <a:pt x="2560" y="6146"/>
                </a:cubicBezTo>
                <a:lnTo>
                  <a:pt x="2646" y="5994"/>
                </a:lnTo>
                <a:cubicBezTo>
                  <a:pt x="2686" y="5925"/>
                  <a:pt x="2764" y="5890"/>
                  <a:pt x="2838" y="5900"/>
                </a:cubicBezTo>
                <a:close/>
                <a:moveTo>
                  <a:pt x="18757" y="5900"/>
                </a:moveTo>
                <a:cubicBezTo>
                  <a:pt x="18831" y="5890"/>
                  <a:pt x="18908" y="5925"/>
                  <a:pt x="18949" y="5994"/>
                </a:cubicBezTo>
                <a:lnTo>
                  <a:pt x="19035" y="6146"/>
                </a:lnTo>
                <a:cubicBezTo>
                  <a:pt x="19089" y="6238"/>
                  <a:pt x="19056" y="6357"/>
                  <a:pt x="18964" y="6411"/>
                </a:cubicBezTo>
                <a:lnTo>
                  <a:pt x="17609" y="7194"/>
                </a:lnTo>
                <a:cubicBezTo>
                  <a:pt x="17517" y="7248"/>
                  <a:pt x="17398" y="7215"/>
                  <a:pt x="17344" y="7123"/>
                </a:cubicBezTo>
                <a:lnTo>
                  <a:pt x="17258" y="6971"/>
                </a:lnTo>
                <a:cubicBezTo>
                  <a:pt x="17204" y="6879"/>
                  <a:pt x="17237" y="6762"/>
                  <a:pt x="17329" y="6708"/>
                </a:cubicBezTo>
                <a:lnTo>
                  <a:pt x="18684" y="5925"/>
                </a:lnTo>
                <a:cubicBezTo>
                  <a:pt x="18707" y="5911"/>
                  <a:pt x="18732" y="5903"/>
                  <a:pt x="18757" y="5900"/>
                </a:cubicBezTo>
                <a:close/>
                <a:moveTo>
                  <a:pt x="10800" y="10439"/>
                </a:moveTo>
                <a:cubicBezTo>
                  <a:pt x="10707" y="10439"/>
                  <a:pt x="10614" y="10475"/>
                  <a:pt x="10544" y="10545"/>
                </a:cubicBezTo>
                <a:cubicBezTo>
                  <a:pt x="10402" y="10686"/>
                  <a:pt x="10402" y="10915"/>
                  <a:pt x="10544" y="11056"/>
                </a:cubicBezTo>
                <a:cubicBezTo>
                  <a:pt x="10685" y="11198"/>
                  <a:pt x="10915" y="11198"/>
                  <a:pt x="11056" y="11056"/>
                </a:cubicBezTo>
                <a:cubicBezTo>
                  <a:pt x="11198" y="10915"/>
                  <a:pt x="11198" y="10686"/>
                  <a:pt x="11056" y="10545"/>
                </a:cubicBezTo>
                <a:cubicBezTo>
                  <a:pt x="10986" y="10475"/>
                  <a:pt x="10893" y="10439"/>
                  <a:pt x="10800" y="10439"/>
                </a:cubicBezTo>
                <a:close/>
                <a:moveTo>
                  <a:pt x="1529" y="10520"/>
                </a:moveTo>
                <a:lnTo>
                  <a:pt x="3095" y="10520"/>
                </a:lnTo>
                <a:cubicBezTo>
                  <a:pt x="3203" y="10520"/>
                  <a:pt x="3289" y="10606"/>
                  <a:pt x="3289" y="10714"/>
                </a:cubicBezTo>
                <a:lnTo>
                  <a:pt x="3289" y="10886"/>
                </a:lnTo>
                <a:cubicBezTo>
                  <a:pt x="3289" y="10994"/>
                  <a:pt x="3203" y="11082"/>
                  <a:pt x="3095" y="11082"/>
                </a:cubicBezTo>
                <a:lnTo>
                  <a:pt x="1529" y="11082"/>
                </a:lnTo>
                <a:cubicBezTo>
                  <a:pt x="1426" y="11082"/>
                  <a:pt x="1333" y="10994"/>
                  <a:pt x="1333" y="10886"/>
                </a:cubicBezTo>
                <a:lnTo>
                  <a:pt x="1333" y="10714"/>
                </a:lnTo>
                <a:cubicBezTo>
                  <a:pt x="1333" y="10606"/>
                  <a:pt x="1421" y="10520"/>
                  <a:pt x="1529" y="10520"/>
                </a:cubicBezTo>
                <a:close/>
                <a:moveTo>
                  <a:pt x="18500" y="10520"/>
                </a:moveTo>
                <a:lnTo>
                  <a:pt x="20066" y="10520"/>
                </a:lnTo>
                <a:cubicBezTo>
                  <a:pt x="20174" y="10520"/>
                  <a:pt x="20260" y="10606"/>
                  <a:pt x="20260" y="10714"/>
                </a:cubicBezTo>
                <a:lnTo>
                  <a:pt x="20260" y="10886"/>
                </a:lnTo>
                <a:cubicBezTo>
                  <a:pt x="20260" y="10994"/>
                  <a:pt x="20174" y="11082"/>
                  <a:pt x="20066" y="11082"/>
                </a:cubicBezTo>
                <a:lnTo>
                  <a:pt x="18500" y="11082"/>
                </a:lnTo>
                <a:cubicBezTo>
                  <a:pt x="18392" y="11082"/>
                  <a:pt x="18306" y="10994"/>
                  <a:pt x="18306" y="10886"/>
                </a:cubicBezTo>
                <a:lnTo>
                  <a:pt x="18306" y="10714"/>
                </a:lnTo>
                <a:cubicBezTo>
                  <a:pt x="18306" y="10606"/>
                  <a:pt x="18392" y="10520"/>
                  <a:pt x="18500" y="10520"/>
                </a:cubicBezTo>
                <a:close/>
                <a:moveTo>
                  <a:pt x="4058" y="14383"/>
                </a:moveTo>
                <a:cubicBezTo>
                  <a:pt x="4133" y="14373"/>
                  <a:pt x="4209" y="14408"/>
                  <a:pt x="4249" y="14477"/>
                </a:cubicBezTo>
                <a:lnTo>
                  <a:pt x="4337" y="14629"/>
                </a:lnTo>
                <a:cubicBezTo>
                  <a:pt x="4391" y="14721"/>
                  <a:pt x="4358" y="14840"/>
                  <a:pt x="4266" y="14894"/>
                </a:cubicBezTo>
                <a:lnTo>
                  <a:pt x="2911" y="15677"/>
                </a:lnTo>
                <a:cubicBezTo>
                  <a:pt x="2819" y="15731"/>
                  <a:pt x="2700" y="15698"/>
                  <a:pt x="2646" y="15606"/>
                </a:cubicBezTo>
                <a:lnTo>
                  <a:pt x="2560" y="15456"/>
                </a:lnTo>
                <a:cubicBezTo>
                  <a:pt x="2506" y="15364"/>
                  <a:pt x="2537" y="15245"/>
                  <a:pt x="2629" y="15191"/>
                </a:cubicBezTo>
                <a:lnTo>
                  <a:pt x="3986" y="14408"/>
                </a:lnTo>
                <a:cubicBezTo>
                  <a:pt x="4009" y="14394"/>
                  <a:pt x="4034" y="14386"/>
                  <a:pt x="4058" y="14383"/>
                </a:cubicBezTo>
                <a:close/>
                <a:moveTo>
                  <a:pt x="17536" y="14383"/>
                </a:moveTo>
                <a:cubicBezTo>
                  <a:pt x="17561" y="14386"/>
                  <a:pt x="17586" y="14394"/>
                  <a:pt x="17609" y="14408"/>
                </a:cubicBezTo>
                <a:lnTo>
                  <a:pt x="18964" y="15191"/>
                </a:lnTo>
                <a:cubicBezTo>
                  <a:pt x="19056" y="15245"/>
                  <a:pt x="19089" y="15364"/>
                  <a:pt x="19035" y="15456"/>
                </a:cubicBezTo>
                <a:lnTo>
                  <a:pt x="18949" y="15606"/>
                </a:lnTo>
                <a:cubicBezTo>
                  <a:pt x="18895" y="15698"/>
                  <a:pt x="18776" y="15731"/>
                  <a:pt x="18684" y="15677"/>
                </a:cubicBezTo>
                <a:lnTo>
                  <a:pt x="17329" y="14894"/>
                </a:lnTo>
                <a:cubicBezTo>
                  <a:pt x="17237" y="14840"/>
                  <a:pt x="17204" y="14721"/>
                  <a:pt x="17258" y="14629"/>
                </a:cubicBezTo>
                <a:lnTo>
                  <a:pt x="17344" y="14477"/>
                </a:lnTo>
                <a:cubicBezTo>
                  <a:pt x="17385" y="14408"/>
                  <a:pt x="17462" y="14373"/>
                  <a:pt x="17536" y="14383"/>
                </a:cubicBezTo>
                <a:close/>
                <a:moveTo>
                  <a:pt x="6893" y="17240"/>
                </a:moveTo>
                <a:cubicBezTo>
                  <a:pt x="6918" y="17243"/>
                  <a:pt x="6943" y="17251"/>
                  <a:pt x="6966" y="17265"/>
                </a:cubicBezTo>
                <a:lnTo>
                  <a:pt x="7118" y="17351"/>
                </a:lnTo>
                <a:cubicBezTo>
                  <a:pt x="7210" y="17399"/>
                  <a:pt x="7241" y="17519"/>
                  <a:pt x="7187" y="17616"/>
                </a:cubicBezTo>
                <a:lnTo>
                  <a:pt x="6404" y="18971"/>
                </a:lnTo>
                <a:cubicBezTo>
                  <a:pt x="6350" y="19063"/>
                  <a:pt x="6231" y="19094"/>
                  <a:pt x="6139" y="19040"/>
                </a:cubicBezTo>
                <a:lnTo>
                  <a:pt x="5989" y="18954"/>
                </a:lnTo>
                <a:cubicBezTo>
                  <a:pt x="5897" y="18900"/>
                  <a:pt x="5864" y="18781"/>
                  <a:pt x="5918" y="18689"/>
                </a:cubicBezTo>
                <a:lnTo>
                  <a:pt x="6701" y="17334"/>
                </a:lnTo>
                <a:cubicBezTo>
                  <a:pt x="6742" y="17265"/>
                  <a:pt x="6819" y="17230"/>
                  <a:pt x="6893" y="17240"/>
                </a:cubicBezTo>
                <a:close/>
                <a:moveTo>
                  <a:pt x="14696" y="17240"/>
                </a:moveTo>
                <a:cubicBezTo>
                  <a:pt x="14771" y="17230"/>
                  <a:pt x="14847" y="17265"/>
                  <a:pt x="14887" y="17334"/>
                </a:cubicBezTo>
                <a:lnTo>
                  <a:pt x="15670" y="18689"/>
                </a:lnTo>
                <a:cubicBezTo>
                  <a:pt x="15730" y="18781"/>
                  <a:pt x="15698" y="18900"/>
                  <a:pt x="15601" y="18954"/>
                </a:cubicBezTo>
                <a:lnTo>
                  <a:pt x="15449" y="19040"/>
                </a:lnTo>
                <a:cubicBezTo>
                  <a:pt x="15357" y="19094"/>
                  <a:pt x="15238" y="19063"/>
                  <a:pt x="15184" y="18971"/>
                </a:cubicBezTo>
                <a:lnTo>
                  <a:pt x="14401" y="17616"/>
                </a:lnTo>
                <a:cubicBezTo>
                  <a:pt x="14347" y="17524"/>
                  <a:pt x="14380" y="17405"/>
                  <a:pt x="14472" y="17351"/>
                </a:cubicBezTo>
                <a:lnTo>
                  <a:pt x="14624" y="17265"/>
                </a:lnTo>
                <a:cubicBezTo>
                  <a:pt x="14647" y="17251"/>
                  <a:pt x="14672" y="17243"/>
                  <a:pt x="14696" y="17240"/>
                </a:cubicBezTo>
                <a:close/>
                <a:moveTo>
                  <a:pt x="10714" y="18306"/>
                </a:moveTo>
                <a:lnTo>
                  <a:pt x="10886" y="18306"/>
                </a:lnTo>
                <a:cubicBezTo>
                  <a:pt x="10994" y="18306"/>
                  <a:pt x="11080" y="18392"/>
                  <a:pt x="11080" y="18500"/>
                </a:cubicBezTo>
                <a:lnTo>
                  <a:pt x="11080" y="20066"/>
                </a:lnTo>
                <a:cubicBezTo>
                  <a:pt x="11080" y="20174"/>
                  <a:pt x="10994" y="20262"/>
                  <a:pt x="10886" y="20262"/>
                </a:cubicBezTo>
                <a:lnTo>
                  <a:pt x="10714" y="20262"/>
                </a:lnTo>
                <a:cubicBezTo>
                  <a:pt x="10606" y="20262"/>
                  <a:pt x="10520" y="20174"/>
                  <a:pt x="10520" y="20066"/>
                </a:cubicBezTo>
                <a:lnTo>
                  <a:pt x="10520" y="18500"/>
                </a:lnTo>
                <a:cubicBezTo>
                  <a:pt x="10520" y="18392"/>
                  <a:pt x="10606" y="18306"/>
                  <a:pt x="10714" y="18306"/>
                </a:cubicBezTo>
                <a:close/>
              </a:path>
            </a:pathLst>
          </a:custGeom>
          <a:solidFill>
            <a:srgbClr val="FFFFFF"/>
          </a:solidFill>
          <a:ln w="12700">
            <a:solidFill>
              <a:schemeClr val="accent1"/>
            </a:solidFill>
            <a:miter/>
          </a:ln>
        </p:spPr>
        <p:txBody>
          <a:bodyPr lIns="45719" rIns="45719" anchor="ctr"/>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