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70" r:id="rId10"/>
    <p:sldId id="271" r:id="rId11"/>
    <p:sldId id="272" r:id="rId12"/>
    <p:sldId id="264" r:id="rId13"/>
    <p:sldId id="273" r:id="rId14"/>
    <p:sldId id="265" r:id="rId15"/>
    <p:sldId id="266" r:id="rId16"/>
    <p:sldId id="267" r:id="rId17"/>
    <p:sldId id="268" r:id="rId18"/>
    <p:sldId id="281" r:id="rId19"/>
    <p:sldId id="293" r:id="rId20"/>
    <p:sldId id="294" r:id="rId21"/>
    <p:sldId id="308" r:id="rId22"/>
    <p:sldId id="309" r:id="rId23"/>
    <p:sldId id="295" r:id="rId24"/>
    <p:sldId id="296" r:id="rId25"/>
    <p:sldId id="297" r:id="rId26"/>
    <p:sldId id="276" r:id="rId27"/>
    <p:sldId id="277" r:id="rId28"/>
    <p:sldId id="282" r:id="rId29"/>
    <p:sldId id="283" r:id="rId30"/>
    <p:sldId id="284" r:id="rId31"/>
    <p:sldId id="285" r:id="rId32"/>
    <p:sldId id="286" r:id="rId33"/>
    <p:sldId id="280" r:id="rId34"/>
    <p:sldId id="300" r:id="rId35"/>
    <p:sldId id="301" r:id="rId36"/>
    <p:sldId id="303" r:id="rId37"/>
    <p:sldId id="304" r:id="rId38"/>
    <p:sldId id="288" r:id="rId39"/>
    <p:sldId id="289" r:id="rId40"/>
    <p:sldId id="302" r:id="rId41"/>
    <p:sldId id="305" r:id="rId42"/>
    <p:sldId id="290" r:id="rId43"/>
    <p:sldId id="306" r:id="rId44"/>
    <p:sldId id="307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27" autoAdjust="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DDB7-92D0-4195-99CE-4E8FF497CBD3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1954-0656-4311-BC60-EF31D7D77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01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DDB7-92D0-4195-99CE-4E8FF497CBD3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1954-0656-4311-BC60-EF31D7D77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076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DDB7-92D0-4195-99CE-4E8FF497CBD3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1954-0656-4311-BC60-EF31D7D77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8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DDB7-92D0-4195-99CE-4E8FF497CBD3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1954-0656-4311-BC60-EF31D7D77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03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DDB7-92D0-4195-99CE-4E8FF497CBD3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1954-0656-4311-BC60-EF31D7D77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526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DDB7-92D0-4195-99CE-4E8FF497CBD3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1954-0656-4311-BC60-EF31D7D77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0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DDB7-92D0-4195-99CE-4E8FF497CBD3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1954-0656-4311-BC60-EF31D7D77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233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DDB7-92D0-4195-99CE-4E8FF497CBD3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1954-0656-4311-BC60-EF31D7D77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90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DDB7-92D0-4195-99CE-4E8FF497CBD3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1954-0656-4311-BC60-EF31D7D77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54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DDB7-92D0-4195-99CE-4E8FF497CBD3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1954-0656-4311-BC60-EF31D7D77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898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DDB7-92D0-4195-99CE-4E8FF497CBD3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1954-0656-4311-BC60-EF31D7D77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979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BDDB7-92D0-4195-99CE-4E8FF497CBD3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D1954-0656-4311-BC60-EF31D7D77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22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4632" cy="2592288"/>
          </a:xfrm>
        </p:spPr>
        <p:txBody>
          <a:bodyPr>
            <a:normAutofit/>
          </a:bodyPr>
          <a:lstStyle/>
          <a:p>
            <a:r>
              <a:rPr lang="en-GB" dirty="0" smtClean="0"/>
              <a:t>Optic disc swelling and IIH in paediatrics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Nevila</a:t>
            </a:r>
            <a:r>
              <a:rPr lang="en-GB" dirty="0" smtClean="0"/>
              <a:t> </a:t>
            </a:r>
            <a:r>
              <a:rPr lang="en-GB" dirty="0" err="1" smtClean="0"/>
              <a:t>Mukaj</a:t>
            </a:r>
            <a:endParaRPr lang="en-GB" dirty="0" smtClean="0"/>
          </a:p>
          <a:p>
            <a:r>
              <a:rPr lang="en-GB" dirty="0" smtClean="0"/>
              <a:t>GPST2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335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 Scan image right eye ( 07/08/17)</a:t>
            </a:r>
            <a:endParaRPr lang="en-GB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" r="52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 smtClean="0"/>
              <a:t>No </a:t>
            </a:r>
            <a:r>
              <a:rPr lang="en-GB" dirty="0" err="1" smtClean="0"/>
              <a:t>drusens</a:t>
            </a:r>
            <a:r>
              <a:rPr lang="en-GB" dirty="0" smtClean="0"/>
              <a:t> noted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069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Diagnosis and management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Provisional diagnoses as papilloedema </a:t>
            </a:r>
          </a:p>
          <a:p>
            <a:r>
              <a:rPr lang="en-GB" dirty="0" smtClean="0"/>
              <a:t>Referred to paediatrics at Colchester general for further investigations the same 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171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Hospital admission 7/08/17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MRI :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The </a:t>
            </a:r>
            <a:r>
              <a:rPr lang="en-GB" dirty="0"/>
              <a:t>ventricles are normal in size and are </a:t>
            </a:r>
            <a:r>
              <a:rPr lang="en-GB" dirty="0" smtClean="0"/>
              <a:t>        undisplaced</a:t>
            </a:r>
            <a:r>
              <a:rPr lang="en-GB" dirty="0"/>
              <a:t>. No significant alteration of signal is seen in the brainstem, cerebellum or cerebral cortex. Trace of fluid in the left mastoid air cells of doubtful </a:t>
            </a:r>
            <a:r>
              <a:rPr lang="en-GB" dirty="0" smtClean="0"/>
              <a:t>significance.</a:t>
            </a:r>
          </a:p>
        </p:txBody>
      </p:sp>
    </p:spTree>
    <p:extLst>
      <p:ext uri="{BB962C8B-B14F-4D97-AF65-F5344CB8AC3E}">
        <p14:creationId xmlns:p14="http://schemas.microsoft.com/office/powerpoint/2010/main" val="2521917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Hospital admission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blood test done at this point </a:t>
            </a:r>
          </a:p>
          <a:p>
            <a:r>
              <a:rPr lang="en-GB" dirty="0" smtClean="0"/>
              <a:t>Documented as normal neurology and no red flag symptoms on the discharge letter</a:t>
            </a:r>
          </a:p>
          <a:p>
            <a:r>
              <a:rPr lang="en-GB" dirty="0" smtClean="0"/>
              <a:t>Discharged home with follow up by local paediatric team and ophthalmology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9488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15/08/17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Headaches continue and have not subsided </a:t>
            </a:r>
          </a:p>
          <a:p>
            <a:r>
              <a:rPr lang="en-GB" dirty="0"/>
              <a:t>Episodes of vomiting </a:t>
            </a:r>
            <a:r>
              <a:rPr lang="en-GB" dirty="0" smtClean="0"/>
              <a:t>again</a:t>
            </a:r>
          </a:p>
          <a:p>
            <a:r>
              <a:rPr lang="en-GB" dirty="0" smtClean="0"/>
              <a:t>Presented to optometrist who referred her to us for </a:t>
            </a:r>
            <a:r>
              <a:rPr lang="en-GB" dirty="0"/>
              <a:t>increasing signs of </a:t>
            </a:r>
            <a:r>
              <a:rPr lang="en-GB" dirty="0" smtClean="0"/>
              <a:t>papilloedema</a:t>
            </a:r>
          </a:p>
          <a:p>
            <a:r>
              <a:rPr lang="en-GB" dirty="0" smtClean="0"/>
              <a:t>Seen in emergency eye clinic 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70272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/>
              <a:t>Comparing to the previous optic nerve head picture,  her oedema had increased with exudates in he right eye and disc haemorrhages seen in the left</a:t>
            </a:r>
          </a:p>
          <a:p>
            <a:r>
              <a:rPr lang="en-GB" dirty="0"/>
              <a:t>She has grade IV papilloedema </a:t>
            </a:r>
          </a:p>
          <a:p>
            <a:r>
              <a:rPr lang="en-GB" dirty="0" smtClean="0"/>
              <a:t>She was seen by Mr Bansal as well on this occasion and referred urgently to paediatric team in hospital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744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Hospital admission ( 2</a:t>
            </a:r>
            <a:r>
              <a:rPr lang="en-GB" baseline="30000" dirty="0" smtClean="0"/>
              <a:t>nd</a:t>
            </a:r>
            <a:r>
              <a:rPr lang="en-GB" dirty="0" smtClean="0"/>
              <a:t> )</a:t>
            </a:r>
            <a:br>
              <a:rPr lang="en-GB" dirty="0" smtClean="0"/>
            </a:br>
            <a:r>
              <a:rPr lang="en-GB" dirty="0" smtClean="0"/>
              <a:t>15/08/17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 this admission she had: MRV which did report no cortical venous or dural sinus thrombosis seen. </a:t>
            </a:r>
          </a:p>
          <a:p>
            <a:r>
              <a:rPr lang="en-GB" dirty="0" smtClean="0"/>
              <a:t>Blood tests: U&amp;E, FBC, LFT, CRP, ESR, Coagulation, Bone profile, Haematinics, LH, Prolactin, FSH were all normal.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70770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Hospital admission (2</a:t>
            </a:r>
            <a:r>
              <a:rPr lang="en-GB" baseline="30000" dirty="0" smtClean="0"/>
              <a:t>nd</a:t>
            </a:r>
            <a:r>
              <a:rPr lang="en-GB" dirty="0" smtClean="0"/>
              <a:t>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 </a:t>
            </a:r>
          </a:p>
          <a:p>
            <a:r>
              <a:rPr lang="en-GB" dirty="0" smtClean="0"/>
              <a:t>She was seen by ENT and examination was unremarkable ( due to hyperaemic left ear/tonsil and palpable neck lymph node) </a:t>
            </a:r>
          </a:p>
          <a:p>
            <a:r>
              <a:rPr lang="en-GB" dirty="0" smtClean="0"/>
              <a:t>Discussed with neurology at </a:t>
            </a:r>
            <a:r>
              <a:rPr lang="en-GB" dirty="0" err="1" smtClean="0"/>
              <a:t>Addenbrooke’s</a:t>
            </a:r>
            <a:r>
              <a:rPr lang="en-GB" dirty="0" smtClean="0"/>
              <a:t> hospital and transferred there for possible LP </a:t>
            </a:r>
          </a:p>
          <a:p>
            <a:r>
              <a:rPr lang="en-GB" dirty="0" smtClean="0"/>
              <a:t>Diagnosis on discharge letter benign intracranial hypertension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522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15/08/17 </a:t>
            </a:r>
            <a:br>
              <a:rPr lang="en-GB" dirty="0" smtClean="0"/>
            </a:br>
            <a:r>
              <a:rPr lang="en-GB" dirty="0" err="1" smtClean="0"/>
              <a:t>Addenbrook’s</a:t>
            </a:r>
            <a:r>
              <a:rPr lang="en-GB" dirty="0" smtClean="0"/>
              <a:t> hospital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Diagnostic and therapeutic LP</a:t>
            </a:r>
            <a:endParaRPr lang="en-GB" dirty="0"/>
          </a:p>
          <a:p>
            <a:r>
              <a:rPr lang="en-GB" dirty="0"/>
              <a:t>Commenced on Acetazolamide</a:t>
            </a:r>
          </a:p>
          <a:p>
            <a:r>
              <a:rPr lang="en-GB" dirty="0"/>
              <a:t>For follow up by paediatric neurologist and Ophthalmologist in </a:t>
            </a:r>
            <a:r>
              <a:rPr lang="en-GB" dirty="0" smtClean="0"/>
              <a:t>Addensbrook’s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059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Swollen optic disc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in children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Manifestation of systemic disease in paediatric patients </a:t>
            </a:r>
          </a:p>
          <a:p>
            <a:r>
              <a:rPr lang="en-GB" dirty="0"/>
              <a:t>Causes</a:t>
            </a:r>
            <a:r>
              <a:rPr lang="en-GB" dirty="0" smtClean="0"/>
              <a:t>:</a:t>
            </a:r>
          </a:p>
          <a:p>
            <a:pPr>
              <a:buFontTx/>
              <a:buChar char="-"/>
            </a:pPr>
            <a:r>
              <a:rPr lang="en-GB" dirty="0" smtClean="0"/>
              <a:t>optic </a:t>
            </a:r>
            <a:r>
              <a:rPr lang="en-GB" dirty="0"/>
              <a:t>nerve </a:t>
            </a:r>
            <a:r>
              <a:rPr lang="en-GB" dirty="0" smtClean="0"/>
              <a:t>infectious</a:t>
            </a:r>
          </a:p>
          <a:p>
            <a:pPr>
              <a:buFontTx/>
              <a:buChar char="-"/>
            </a:pPr>
            <a:r>
              <a:rPr lang="en-GB" dirty="0" smtClean="0"/>
              <a:t>infiltrative</a:t>
            </a:r>
            <a:r>
              <a:rPr lang="en-GB" dirty="0"/>
              <a:t>,  </a:t>
            </a: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inflammatory  </a:t>
            </a:r>
            <a:r>
              <a:rPr lang="en-GB" dirty="0"/>
              <a:t>or oedema with or without raised intracranial pressure.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6065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Case study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12 year old female</a:t>
            </a:r>
          </a:p>
          <a:p>
            <a:r>
              <a:rPr lang="en-GB" dirty="0" smtClean="0"/>
              <a:t>Referred by Optometrist for Papilloedema</a:t>
            </a:r>
          </a:p>
          <a:p>
            <a:r>
              <a:rPr lang="en-GB" dirty="0" smtClean="0"/>
              <a:t>Blurred vision on and off</a:t>
            </a:r>
            <a:endParaRPr lang="en-GB" dirty="0"/>
          </a:p>
          <a:p>
            <a:r>
              <a:rPr lang="en-GB" dirty="0" smtClean="0"/>
              <a:t>Appears  when getting up from lying position 10/7</a:t>
            </a:r>
          </a:p>
          <a:p>
            <a:r>
              <a:rPr lang="en-GB" dirty="0" smtClean="0"/>
              <a:t>Lasts for a few seconds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6534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Bilateral disc swelling and </a:t>
            </a:r>
            <a:br>
              <a:rPr lang="en-GB" dirty="0" smtClean="0"/>
            </a:br>
            <a:r>
              <a:rPr lang="en-GB" dirty="0" smtClean="0"/>
              <a:t>with raised ICP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Papilloedema </a:t>
            </a:r>
          </a:p>
          <a:p>
            <a:pPr lvl="1"/>
            <a:r>
              <a:rPr lang="en-GB" dirty="0"/>
              <a:t>Tumour.</a:t>
            </a:r>
          </a:p>
          <a:p>
            <a:pPr lvl="1"/>
            <a:r>
              <a:rPr lang="en-GB" dirty="0"/>
              <a:t>Cerebral trauma.</a:t>
            </a:r>
          </a:p>
          <a:p>
            <a:pPr lvl="1"/>
            <a:r>
              <a:rPr lang="en-GB" dirty="0"/>
              <a:t>Intracerebral or subdural haemorrhage.</a:t>
            </a:r>
          </a:p>
          <a:p>
            <a:pPr lvl="1"/>
            <a:r>
              <a:rPr lang="en-GB" dirty="0"/>
              <a:t>Cerebral inflammation/infection.</a:t>
            </a:r>
          </a:p>
          <a:p>
            <a:pPr lvl="1"/>
            <a:r>
              <a:rPr lang="en-GB" dirty="0"/>
              <a:t>Cerebral abscess.</a:t>
            </a:r>
          </a:p>
          <a:p>
            <a:pPr lvl="1"/>
            <a:r>
              <a:rPr lang="en-GB" dirty="0"/>
              <a:t>Idiopathic intracranial hypertension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3447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causes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Adrenal dysfunction and Addison </a:t>
            </a:r>
            <a:r>
              <a:rPr lang="en-GB" dirty="0" smtClean="0"/>
              <a:t>disease</a:t>
            </a:r>
          </a:p>
          <a:p>
            <a:r>
              <a:rPr lang="en-GB" dirty="0" smtClean="0"/>
              <a:t>Hypothyroidism </a:t>
            </a:r>
          </a:p>
          <a:p>
            <a:r>
              <a:rPr lang="en-GB" dirty="0" smtClean="0"/>
              <a:t>Hyperthyroidism</a:t>
            </a:r>
          </a:p>
          <a:p>
            <a:r>
              <a:rPr lang="en-GB" dirty="0" smtClean="0"/>
              <a:t>Hypocalcaemia</a:t>
            </a:r>
          </a:p>
          <a:p>
            <a:r>
              <a:rPr lang="en-GB" dirty="0" smtClean="0"/>
              <a:t>Respiratory failure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5928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causes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Medication :</a:t>
            </a:r>
          </a:p>
          <a:p>
            <a:pPr lvl="1"/>
            <a:r>
              <a:rPr lang="en-GB" sz="3200" dirty="0"/>
              <a:t>tetracycline, minocycline, </a:t>
            </a:r>
          </a:p>
          <a:p>
            <a:pPr lvl="1"/>
            <a:r>
              <a:rPr lang="en-GB" sz="3200" dirty="0"/>
              <a:t>lithium,</a:t>
            </a:r>
          </a:p>
          <a:p>
            <a:pPr lvl="1"/>
            <a:r>
              <a:rPr lang="en-GB" sz="3200" dirty="0"/>
              <a:t> isotretinoin, </a:t>
            </a:r>
          </a:p>
          <a:p>
            <a:pPr lvl="1"/>
            <a:r>
              <a:rPr lang="en-GB" sz="3200" dirty="0" err="1"/>
              <a:t>nalidixic</a:t>
            </a:r>
            <a:r>
              <a:rPr lang="en-GB" sz="3200" dirty="0"/>
              <a:t> acid</a:t>
            </a:r>
          </a:p>
          <a:p>
            <a:pPr lvl="1"/>
            <a:r>
              <a:rPr lang="en-GB" sz="3200" dirty="0"/>
              <a:t>corticosteroids (both use and withdrawal)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60851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Optic neuritis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Bilateral in 75% of cases in kids</a:t>
            </a:r>
          </a:p>
          <a:p>
            <a:r>
              <a:rPr lang="en-GB" dirty="0" smtClean="0"/>
              <a:t>Immune mediated </a:t>
            </a:r>
            <a:endParaRPr lang="en-GB" dirty="0"/>
          </a:p>
          <a:p>
            <a:r>
              <a:rPr lang="en-GB" dirty="0"/>
              <a:t>85% of cases </a:t>
            </a:r>
            <a:r>
              <a:rPr lang="en-GB" dirty="0" smtClean="0"/>
              <a:t> </a:t>
            </a:r>
            <a:r>
              <a:rPr lang="en-GB" dirty="0"/>
              <a:t>are associated with a recent immunization or an infection, usually a viral </a:t>
            </a:r>
            <a:r>
              <a:rPr lang="en-GB" dirty="0" smtClean="0"/>
              <a:t>infection</a:t>
            </a:r>
          </a:p>
          <a:p>
            <a:r>
              <a:rPr lang="en-GB" dirty="0" smtClean="0"/>
              <a:t>Non viral </a:t>
            </a:r>
            <a:r>
              <a:rPr lang="en-GB" dirty="0"/>
              <a:t>infection, such as pertussis, infectious mononucleosis, toxoplasmosis, or </a:t>
            </a:r>
            <a:r>
              <a:rPr lang="en-GB" dirty="0" err="1"/>
              <a:t>brucella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8906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Optic neuritis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Specific meningeal infections and infiltrations involving the optic nerves, including </a:t>
            </a:r>
            <a:r>
              <a:rPr lang="en-GB" dirty="0" err="1"/>
              <a:t>c</a:t>
            </a:r>
            <a:r>
              <a:rPr lang="en-GB" dirty="0" err="1" smtClean="0"/>
              <a:t>ryptococcus</a:t>
            </a:r>
            <a:r>
              <a:rPr lang="en-GB" dirty="0" smtClean="0"/>
              <a:t>, tuberculosis</a:t>
            </a:r>
            <a:r>
              <a:rPr lang="en-GB" dirty="0"/>
              <a:t>, and s</a:t>
            </a:r>
            <a:r>
              <a:rPr lang="en-GB" dirty="0" smtClean="0"/>
              <a:t>arcoidosis </a:t>
            </a:r>
            <a:endParaRPr lang="en-GB" dirty="0"/>
          </a:p>
          <a:p>
            <a:r>
              <a:rPr lang="en-GB" dirty="0"/>
              <a:t>Vasculitis, such as systemic lupus erythematosus </a:t>
            </a:r>
          </a:p>
          <a:p>
            <a:r>
              <a:rPr lang="en-GB" dirty="0"/>
              <a:t>Syphilis </a:t>
            </a:r>
          </a:p>
          <a:p>
            <a:r>
              <a:rPr lang="en-GB" dirty="0" smtClean="0"/>
              <a:t>Leukaemia </a:t>
            </a:r>
            <a:endParaRPr lang="en-GB" dirty="0"/>
          </a:p>
          <a:p>
            <a:r>
              <a:rPr lang="en-GB" dirty="0"/>
              <a:t>Associated with bee and wasp stings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30066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causes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Toxic optic neuropathy ( mainly malnutrition /B12 deficiency in paediatrics)</a:t>
            </a:r>
          </a:p>
          <a:p>
            <a:r>
              <a:rPr lang="en-GB" dirty="0"/>
              <a:t>Malignant hypertension </a:t>
            </a:r>
          </a:p>
          <a:p>
            <a:r>
              <a:rPr lang="en-GB" dirty="0" smtClean="0"/>
              <a:t>MS </a:t>
            </a:r>
          </a:p>
          <a:p>
            <a:r>
              <a:rPr lang="en-GB" dirty="0"/>
              <a:t>Anti-</a:t>
            </a:r>
            <a:r>
              <a:rPr lang="en-GB" dirty="0" err="1"/>
              <a:t>tumor</a:t>
            </a:r>
            <a:r>
              <a:rPr lang="en-GB" dirty="0"/>
              <a:t> necrosis factor (anti-TNF) </a:t>
            </a:r>
            <a:r>
              <a:rPr lang="en-GB" dirty="0" smtClean="0"/>
              <a:t>drugs</a:t>
            </a:r>
          </a:p>
          <a:p>
            <a:r>
              <a:rPr lang="en-GB" dirty="0" smtClean="0"/>
              <a:t>Diabetic </a:t>
            </a:r>
            <a:r>
              <a:rPr lang="en-GB" dirty="0" err="1" smtClean="0"/>
              <a:t>papillopathy</a:t>
            </a:r>
            <a:r>
              <a:rPr lang="en-GB" dirty="0" smtClean="0"/>
              <a:t> 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7430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Paediatric </a:t>
            </a:r>
            <a:r>
              <a:rPr lang="en-GB" dirty="0"/>
              <a:t>Idiopathic Intracranial </a:t>
            </a:r>
            <a:r>
              <a:rPr lang="en-GB" dirty="0" smtClean="0"/>
              <a:t>Hypertension (IIH)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Prevalence of IIH in paediatric population is not known, but is not uncommon </a:t>
            </a:r>
          </a:p>
          <a:p>
            <a:r>
              <a:rPr lang="en-GB" dirty="0" smtClean="0"/>
              <a:t>IIH </a:t>
            </a:r>
            <a:r>
              <a:rPr lang="en-GB" dirty="0"/>
              <a:t>is prone to </a:t>
            </a:r>
            <a:r>
              <a:rPr lang="en-GB" dirty="0" smtClean="0"/>
              <a:t>misdiagnosis.</a:t>
            </a:r>
          </a:p>
          <a:p>
            <a:r>
              <a:rPr lang="en-GB" dirty="0"/>
              <a:t>A</a:t>
            </a:r>
            <a:r>
              <a:rPr lang="en-GB" dirty="0" smtClean="0"/>
              <a:t>ccurate </a:t>
            </a:r>
            <a:r>
              <a:rPr lang="en-GB" dirty="0"/>
              <a:t>diagnosis is essential because of the risk of visual </a:t>
            </a:r>
            <a:r>
              <a:rPr lang="en-GB" dirty="0" smtClean="0"/>
              <a:t>failure</a:t>
            </a:r>
          </a:p>
          <a:p>
            <a:r>
              <a:rPr lang="en-GB" dirty="0"/>
              <a:t>Under 6 years, a specific cause can usually be identified </a:t>
            </a:r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479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Paediatric IIH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Prepubertal children with IIH have a lower incidence of obesity compared with </a:t>
            </a:r>
            <a:r>
              <a:rPr lang="en-GB" dirty="0" smtClean="0"/>
              <a:t>adults</a:t>
            </a:r>
          </a:p>
          <a:p>
            <a:r>
              <a:rPr lang="en-GB" dirty="0"/>
              <a:t>Primary or idiopathic causes are seen after 11 </a:t>
            </a:r>
            <a:r>
              <a:rPr lang="en-GB" dirty="0" smtClean="0"/>
              <a:t>years</a:t>
            </a:r>
            <a:endParaRPr lang="en-GB" dirty="0"/>
          </a:p>
          <a:p>
            <a:r>
              <a:rPr lang="en-GB" dirty="0" smtClean="0"/>
              <a:t>There is no sex predilection </a:t>
            </a:r>
          </a:p>
          <a:p>
            <a:r>
              <a:rPr lang="en-GB" dirty="0" smtClean="0"/>
              <a:t>They face the same risk as adults to develop permanent visual loss.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86240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Signs and symptoms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Headaches  intermittent , worst at night </a:t>
            </a:r>
          </a:p>
          <a:p>
            <a:r>
              <a:rPr lang="en-GB" dirty="0"/>
              <a:t>Aggravated by sudden movements </a:t>
            </a:r>
          </a:p>
          <a:p>
            <a:r>
              <a:rPr lang="en-GB" dirty="0"/>
              <a:t>Blurred vision </a:t>
            </a:r>
            <a:endParaRPr lang="en-GB" dirty="0" smtClean="0"/>
          </a:p>
          <a:p>
            <a:r>
              <a:rPr lang="en-GB" dirty="0"/>
              <a:t>Visual loss (typically visual field but rarely visual acuity loss)</a:t>
            </a:r>
          </a:p>
          <a:p>
            <a:r>
              <a:rPr lang="en-GB" dirty="0"/>
              <a:t>Transient visual </a:t>
            </a:r>
            <a:r>
              <a:rPr lang="en-GB" dirty="0" err="1"/>
              <a:t>obscurations</a:t>
            </a:r>
            <a:r>
              <a:rPr lang="en-GB" dirty="0"/>
              <a:t> </a:t>
            </a:r>
          </a:p>
          <a:p>
            <a:r>
              <a:rPr lang="en-GB" dirty="0"/>
              <a:t>Double vision</a:t>
            </a:r>
          </a:p>
          <a:p>
            <a:r>
              <a:rPr lang="en-GB" dirty="0"/>
              <a:t>Photophobia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9973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Signs and symptoms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Irritability </a:t>
            </a:r>
          </a:p>
          <a:p>
            <a:r>
              <a:rPr lang="en-GB" dirty="0"/>
              <a:t>Vomiting </a:t>
            </a:r>
          </a:p>
          <a:p>
            <a:r>
              <a:rPr lang="en-GB" dirty="0"/>
              <a:t>Loss of concentration</a:t>
            </a:r>
          </a:p>
          <a:p>
            <a:r>
              <a:rPr lang="en-GB" dirty="0"/>
              <a:t>Clumsiness </a:t>
            </a:r>
          </a:p>
          <a:p>
            <a:r>
              <a:rPr lang="en-GB" dirty="0"/>
              <a:t>Dizziness </a:t>
            </a:r>
          </a:p>
          <a:p>
            <a:r>
              <a:rPr lang="en-GB" dirty="0"/>
              <a:t>Fever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285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Presenting complain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Headaches, intermittent</a:t>
            </a:r>
          </a:p>
          <a:p>
            <a:r>
              <a:rPr lang="en-GB" dirty="0" smtClean="0"/>
              <a:t>Localised in parietal area </a:t>
            </a:r>
          </a:p>
          <a:p>
            <a:r>
              <a:rPr lang="en-GB" dirty="0" smtClean="0"/>
              <a:t>Intermittent vomiting ( started 4 days after headaches)</a:t>
            </a:r>
          </a:p>
          <a:p>
            <a:r>
              <a:rPr lang="en-GB" dirty="0" smtClean="0"/>
              <a:t>Headaches improve after vomiting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7297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physical examination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Signs and symptoms of otitis media or mastoiditis should raise the suspicion of venous sinus thrombosis. </a:t>
            </a:r>
          </a:p>
          <a:p>
            <a:r>
              <a:rPr lang="en-GB" dirty="0"/>
              <a:t>Acne vulgaris, should ask patient about use of retinoid acid or tetracycline.</a:t>
            </a:r>
          </a:p>
          <a:p>
            <a:r>
              <a:rPr lang="en-GB" dirty="0"/>
              <a:t>Signs of thyroid or adrenal dysfunction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5124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physical examination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Neurological exam will be normal with the expectation of papilloedema or/and weakness of abducens nerve. </a:t>
            </a:r>
          </a:p>
          <a:p>
            <a:r>
              <a:rPr lang="en-GB" dirty="0"/>
              <a:t>Visual acuity is helpful </a:t>
            </a:r>
          </a:p>
          <a:p>
            <a:r>
              <a:rPr lang="en-GB" dirty="0"/>
              <a:t>Visual fields is important for both examining and monitoring response to therapy.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2404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Investigations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Magnetic resonance imaging (MRI) of the brain with magnetic resonance venography (MRV) is preferred. </a:t>
            </a:r>
            <a:r>
              <a:rPr lang="en-GB" dirty="0" smtClean="0"/>
              <a:t> Increased </a:t>
            </a:r>
            <a:r>
              <a:rPr lang="en-GB" dirty="0"/>
              <a:t>sinus venous pressure is known mechanism of raised ICP</a:t>
            </a:r>
          </a:p>
          <a:p>
            <a:r>
              <a:rPr lang="en-GB" dirty="0"/>
              <a:t>The importance of venous sinus pressure is seen in children who develop increased ICP after thrombosis of 1 or more dural sinuses, usually secondary to otitis or mastoiditis </a:t>
            </a:r>
          </a:p>
          <a:p>
            <a:r>
              <a:rPr lang="en-GB" dirty="0"/>
              <a:t>Studies of paediatric IIH patients have shown elevated sagittal sinus pressure, which could lead to resistance to CSF absorption at the arachnoid villi.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3937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LP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LP studies will be normal in IIH except for an elevated opening pressure.</a:t>
            </a:r>
          </a:p>
          <a:p>
            <a:r>
              <a:rPr lang="en-GB" dirty="0"/>
              <a:t> The diagnosis of IIH requires that the CSF be of normal composition with respect to cell count, protein, and glucose</a:t>
            </a:r>
            <a:r>
              <a:rPr lang="en-GB" dirty="0" smtClean="0"/>
              <a:t>.</a:t>
            </a:r>
          </a:p>
          <a:p>
            <a:r>
              <a:rPr lang="en-GB" dirty="0"/>
              <a:t>CSF pressure may be normal in patients with florid papilledema. If the diagnosis of IIH is suspected, repeat lumbar puncture or prolonged pressure monitoring </a:t>
            </a:r>
            <a:r>
              <a:rPr lang="en-GB" dirty="0" smtClean="0"/>
              <a:t>should </a:t>
            </a:r>
            <a:r>
              <a:rPr lang="en-GB" dirty="0"/>
              <a:t>be considered. </a:t>
            </a:r>
          </a:p>
        </p:txBody>
      </p:sp>
    </p:spTree>
    <p:extLst>
      <p:ext uri="{BB962C8B-B14F-4D97-AF65-F5344CB8AC3E}">
        <p14:creationId xmlns:p14="http://schemas.microsoft.com/office/powerpoint/2010/main" val="9230943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goals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en-GB" dirty="0" smtClean="0"/>
              <a:t>o </a:t>
            </a:r>
            <a:r>
              <a:rPr lang="en-GB" dirty="0"/>
              <a:t>preserve optic nerve function </a:t>
            </a:r>
            <a:r>
              <a:rPr lang="en-GB" dirty="0" smtClean="0"/>
              <a:t>while </a:t>
            </a:r>
            <a:r>
              <a:rPr lang="en-GB" dirty="0"/>
              <a:t>managing </a:t>
            </a:r>
            <a:r>
              <a:rPr lang="en-GB" dirty="0" smtClean="0"/>
              <a:t> ICP. </a:t>
            </a:r>
          </a:p>
          <a:p>
            <a:r>
              <a:rPr lang="en-GB" dirty="0" smtClean="0"/>
              <a:t>Management </a:t>
            </a:r>
            <a:r>
              <a:rPr lang="en-GB" dirty="0"/>
              <a:t>is multifaceted. </a:t>
            </a:r>
            <a:endParaRPr lang="en-GB" dirty="0" smtClean="0"/>
          </a:p>
          <a:p>
            <a:r>
              <a:rPr lang="en-GB" dirty="0" smtClean="0"/>
              <a:t>Optic </a:t>
            </a:r>
            <a:r>
              <a:rPr lang="en-GB" dirty="0"/>
              <a:t>nerve function should be carefully monitored with an assessment of visual acuity, </a:t>
            </a:r>
            <a:r>
              <a:rPr lang="en-GB" dirty="0" smtClean="0"/>
              <a:t>colour </a:t>
            </a:r>
            <a:r>
              <a:rPr lang="en-GB" dirty="0"/>
              <a:t>vision, optic nerve head appearance, and </a:t>
            </a:r>
            <a:r>
              <a:rPr lang="en-GB" dirty="0" smtClean="0"/>
              <a:t>perimeter.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8668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Medical treatment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en-GB" dirty="0" smtClean="0"/>
              <a:t>uccessful </a:t>
            </a:r>
            <a:r>
              <a:rPr lang="en-GB" dirty="0"/>
              <a:t>in treating paediatric IHH in most patients.</a:t>
            </a:r>
          </a:p>
          <a:p>
            <a:r>
              <a:rPr lang="en-GB" dirty="0"/>
              <a:t>Sometimes, the symptoms of  IHH resolve with the initial diagnostic lumbar puncture. </a:t>
            </a:r>
          </a:p>
          <a:p>
            <a:r>
              <a:rPr lang="en-GB" dirty="0"/>
              <a:t>When medical treatment is required, most children respond to medications such as </a:t>
            </a:r>
            <a:r>
              <a:rPr lang="en-GB" dirty="0" smtClean="0"/>
              <a:t> </a:t>
            </a:r>
            <a:r>
              <a:rPr lang="en-GB" dirty="0"/>
              <a:t>acetazolamide</a:t>
            </a:r>
            <a:r>
              <a:rPr lang="en-GB" dirty="0" smtClean="0"/>
              <a:t>, steroids  </a:t>
            </a:r>
            <a:r>
              <a:rPr lang="en-GB" dirty="0"/>
              <a:t>furosemide, or topiramate.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35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Medical treatment monitoring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Acetazolamide is administered at an initial dosage of 25 mg/kg/day, which is titrated upward until a clinical response is attained (maximum, 100 mg/kg/day</a:t>
            </a:r>
            <a:r>
              <a:rPr lang="en-GB" dirty="0" smtClean="0"/>
              <a:t>).</a:t>
            </a:r>
          </a:p>
          <a:p>
            <a:r>
              <a:rPr lang="en-GB" dirty="0" smtClean="0"/>
              <a:t> </a:t>
            </a:r>
            <a:r>
              <a:rPr lang="en-GB" dirty="0"/>
              <a:t>Electrolyte concentrations must be monitored to evaluate for the development of </a:t>
            </a:r>
            <a:r>
              <a:rPr lang="en-GB" dirty="0" smtClean="0"/>
              <a:t>hypokalaemia </a:t>
            </a:r>
            <a:r>
              <a:rPr lang="en-GB" dirty="0"/>
              <a:t>and acidosis. </a:t>
            </a:r>
          </a:p>
        </p:txBody>
      </p:sp>
    </p:spTree>
    <p:extLst>
      <p:ext uri="{BB962C8B-B14F-4D97-AF65-F5344CB8AC3E}">
        <p14:creationId xmlns:p14="http://schemas.microsoft.com/office/powerpoint/2010/main" val="10390736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Medical treatment monitoring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the patient remains on treatment for more than 6 months, renal ultrasonography should be ordered to look for the presence of renal calculi. </a:t>
            </a:r>
            <a:endParaRPr lang="en-GB" dirty="0" smtClean="0"/>
          </a:p>
          <a:p>
            <a:r>
              <a:rPr lang="en-GB" dirty="0" smtClean="0"/>
              <a:t>If </a:t>
            </a:r>
            <a:r>
              <a:rPr lang="en-GB" dirty="0"/>
              <a:t>acetazolamide is ineffective, prednisone can be given at a dosage of 2 mg/kg/day for 2 weeks, followed by a 2-week taper.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92070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Surgical treatment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Surgical </a:t>
            </a:r>
            <a:r>
              <a:rPr lang="en-GB" dirty="0" smtClean="0"/>
              <a:t> </a:t>
            </a:r>
            <a:r>
              <a:rPr lang="en-GB" dirty="0"/>
              <a:t>procedures are indicated for children with severe headaches, visual loss, or both, despite maximal </a:t>
            </a:r>
            <a:r>
              <a:rPr lang="en-GB" dirty="0" smtClean="0"/>
              <a:t>tolerated </a:t>
            </a:r>
            <a:r>
              <a:rPr lang="en-GB" dirty="0"/>
              <a:t>medical </a:t>
            </a:r>
            <a:r>
              <a:rPr lang="en-GB" dirty="0" smtClean="0"/>
              <a:t>treatment.</a:t>
            </a:r>
          </a:p>
          <a:p>
            <a:r>
              <a:rPr lang="en-GB" dirty="0" smtClean="0"/>
              <a:t>Optic </a:t>
            </a:r>
            <a:r>
              <a:rPr lang="en-GB" dirty="0"/>
              <a:t>nerve </a:t>
            </a:r>
            <a:r>
              <a:rPr lang="en-GB" dirty="0" smtClean="0"/>
              <a:t>sheath fenestration </a:t>
            </a:r>
          </a:p>
          <a:p>
            <a:r>
              <a:rPr lang="en-GB" dirty="0" smtClean="0"/>
              <a:t>Sinus stenting</a:t>
            </a:r>
          </a:p>
          <a:p>
            <a:r>
              <a:rPr lang="en-GB" dirty="0" smtClean="0"/>
              <a:t>Shunting</a:t>
            </a:r>
          </a:p>
          <a:p>
            <a:r>
              <a:rPr lang="en-GB" dirty="0" smtClean="0"/>
              <a:t>LP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4115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and follow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care of patients with </a:t>
            </a:r>
            <a:r>
              <a:rPr lang="en-GB" dirty="0" smtClean="0"/>
              <a:t>IHH requires a multidisciplinary approach in treatment and monitoring. </a:t>
            </a:r>
          </a:p>
          <a:p>
            <a:r>
              <a:rPr lang="en-GB" dirty="0" smtClean="0"/>
              <a:t>Prompt </a:t>
            </a:r>
            <a:r>
              <a:rPr lang="en-GB" dirty="0"/>
              <a:t>and accurate communication among specialists is necessary to ensure timely treatment and optimal outcomes.</a:t>
            </a:r>
            <a:r>
              <a:rPr lang="en-GB" baseline="30000" dirty="0"/>
              <a:t> </a:t>
            </a:r>
            <a:endParaRPr lang="en-GB" baseline="30000" dirty="0" smtClean="0"/>
          </a:p>
          <a:p>
            <a:r>
              <a:rPr lang="en-GB" dirty="0"/>
              <a:t>There are no standard guidelines for the treatment of IIH</a:t>
            </a:r>
          </a:p>
          <a:p>
            <a:endParaRPr lang="en-GB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481179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Presenting complain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 the time of the symptoms she was in camping trip  participating in games and not able to concentrate</a:t>
            </a:r>
          </a:p>
          <a:p>
            <a:r>
              <a:rPr lang="en-GB" dirty="0" smtClean="0"/>
              <a:t>Fever on the day of the presentation</a:t>
            </a:r>
          </a:p>
          <a:p>
            <a:r>
              <a:rPr lang="en-GB" dirty="0" smtClean="0"/>
              <a:t>No diplopia</a:t>
            </a:r>
          </a:p>
          <a:p>
            <a:r>
              <a:rPr lang="en-GB" dirty="0" smtClean="0"/>
              <a:t>No trauma</a:t>
            </a:r>
          </a:p>
          <a:p>
            <a:r>
              <a:rPr lang="en-GB" dirty="0" smtClean="0"/>
              <a:t>BP 106/74 mmHg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5298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and follow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frequency of the follow-up visits is determined by a number of factors, to include the following:</a:t>
            </a:r>
          </a:p>
          <a:p>
            <a:r>
              <a:rPr lang="en-GB" dirty="0"/>
              <a:t>Initial visual function of the patient </a:t>
            </a:r>
          </a:p>
          <a:p>
            <a:r>
              <a:rPr lang="en-GB" dirty="0"/>
              <a:t>Underlying disease causing increased ICP </a:t>
            </a:r>
          </a:p>
          <a:p>
            <a:r>
              <a:rPr lang="en-GB" dirty="0"/>
              <a:t>C</a:t>
            </a:r>
            <a:r>
              <a:rPr lang="en-GB" dirty="0" smtClean="0"/>
              <a:t>ompliance </a:t>
            </a:r>
            <a:r>
              <a:rPr lang="en-GB" dirty="0"/>
              <a:t>of the patient with medical therapy </a:t>
            </a:r>
            <a:r>
              <a:rPr lang="en-GB" dirty="0" smtClean="0"/>
              <a:t>( blood test monitoring for Acetazolamide)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51458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and follow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Optic nerve function should be carefully monitored with an assessment of visual acuity, </a:t>
            </a:r>
            <a:r>
              <a:rPr lang="en-GB" dirty="0" err="1"/>
              <a:t>color</a:t>
            </a:r>
            <a:r>
              <a:rPr lang="en-GB" dirty="0"/>
              <a:t> vision, optic nerve head appearance, and </a:t>
            </a:r>
            <a:r>
              <a:rPr lang="en-GB" dirty="0" err="1" smtClean="0"/>
              <a:t>perimetry</a:t>
            </a:r>
            <a:endParaRPr lang="en-GB" dirty="0" smtClean="0"/>
          </a:p>
          <a:p>
            <a:r>
              <a:rPr lang="en-GB" dirty="0" smtClean="0"/>
              <a:t>OCT </a:t>
            </a:r>
            <a:r>
              <a:rPr lang="en-GB" dirty="0"/>
              <a:t>may be of value </a:t>
            </a:r>
            <a:r>
              <a:rPr lang="en-GB" dirty="0" smtClean="0"/>
              <a:t>in follow up and  </a:t>
            </a:r>
            <a:r>
              <a:rPr lang="en-GB" dirty="0"/>
              <a:t>monitoring for recurrence in paediatric IIH.</a:t>
            </a:r>
          </a:p>
        </p:txBody>
      </p:sp>
    </p:spTree>
    <p:extLst>
      <p:ext uri="{BB962C8B-B14F-4D97-AF65-F5344CB8AC3E}">
        <p14:creationId xmlns:p14="http://schemas.microsoft.com/office/powerpoint/2010/main" val="36902549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Education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Patient and parental education as to the seriousness of permanent visual loss should be given</a:t>
            </a:r>
            <a:r>
              <a:rPr lang="en-GB" dirty="0" smtClean="0"/>
              <a:t>.</a:t>
            </a:r>
          </a:p>
          <a:p>
            <a:r>
              <a:rPr lang="en-GB" dirty="0" smtClean="0"/>
              <a:t> </a:t>
            </a:r>
            <a:r>
              <a:rPr lang="en-GB" dirty="0"/>
              <a:t>In particular, it is essential to educate patients regarding the potential for disabling </a:t>
            </a:r>
            <a:r>
              <a:rPr lang="en-GB" dirty="0" smtClean="0"/>
              <a:t>blindness. </a:t>
            </a:r>
          </a:p>
          <a:p>
            <a:r>
              <a:rPr lang="en-GB" dirty="0" smtClean="0"/>
              <a:t>Early </a:t>
            </a:r>
            <a:r>
              <a:rPr lang="en-GB" dirty="0"/>
              <a:t>intervention in rapidly declining visual function is crucial to improve the long-term visual outcome. </a:t>
            </a: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110092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BMJ </a:t>
            </a:r>
          </a:p>
          <a:p>
            <a:r>
              <a:rPr lang="en-GB" dirty="0"/>
              <a:t>Nice </a:t>
            </a:r>
          </a:p>
          <a:p>
            <a:r>
              <a:rPr lang="en-GB" dirty="0"/>
              <a:t>International journal of nephrology </a:t>
            </a:r>
          </a:p>
          <a:p>
            <a:r>
              <a:rPr lang="en-GB" dirty="0" smtClean="0"/>
              <a:t>BNF</a:t>
            </a:r>
          </a:p>
          <a:p>
            <a:r>
              <a:rPr lang="en-GB" dirty="0" smtClean="0"/>
              <a:t>Journal of Developmental Medicine and Child </a:t>
            </a:r>
            <a:r>
              <a:rPr lang="en-GB" dirty="0"/>
              <a:t>N</a:t>
            </a:r>
            <a:r>
              <a:rPr lang="en-GB" dirty="0" smtClean="0"/>
              <a:t>eurology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65133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3468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PMH: NIL</a:t>
            </a:r>
          </a:p>
          <a:p>
            <a:r>
              <a:rPr lang="en-GB" dirty="0" smtClean="0"/>
              <a:t>Wears glasses ( short sighted )</a:t>
            </a:r>
          </a:p>
          <a:p>
            <a:r>
              <a:rPr lang="en-GB" dirty="0" smtClean="0"/>
              <a:t>Growth and development normal</a:t>
            </a:r>
          </a:p>
          <a:p>
            <a:r>
              <a:rPr lang="en-GB" dirty="0" smtClean="0"/>
              <a:t>Up to date with vaccination</a:t>
            </a:r>
          </a:p>
          <a:p>
            <a:r>
              <a:rPr lang="en-GB" dirty="0" smtClean="0"/>
              <a:t>Not taking any medication or vitamins</a:t>
            </a:r>
          </a:p>
          <a:p>
            <a:r>
              <a:rPr lang="en-GB" dirty="0" smtClean="0"/>
              <a:t>NKDA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004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and family history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Lives with parents</a:t>
            </a:r>
          </a:p>
          <a:p>
            <a:r>
              <a:rPr lang="en-GB" dirty="0" smtClean="0"/>
              <a:t>No social concerns, attends school</a:t>
            </a:r>
          </a:p>
          <a:p>
            <a:r>
              <a:rPr lang="en-GB" dirty="0" smtClean="0"/>
              <a:t>Mum and maternal grandmother have migraines</a:t>
            </a:r>
          </a:p>
          <a:p>
            <a:r>
              <a:rPr lang="en-GB" dirty="0" smtClean="0"/>
              <a:t>No family history of eye problems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785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Examination in emergency eye clinic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Visual acuity : right eye 6/5, left eye 6/6 </a:t>
            </a:r>
          </a:p>
          <a:p>
            <a:r>
              <a:rPr lang="en-GB" dirty="0" smtClean="0"/>
              <a:t>Colour vision normal </a:t>
            </a:r>
          </a:p>
          <a:p>
            <a:r>
              <a:rPr lang="en-GB" dirty="0" smtClean="0"/>
              <a:t>Pupils equal and reacting to light/</a:t>
            </a:r>
            <a:r>
              <a:rPr lang="en-GB" dirty="0" err="1" smtClean="0"/>
              <a:t>accomodation</a:t>
            </a:r>
            <a:r>
              <a:rPr lang="en-GB" dirty="0" smtClean="0"/>
              <a:t> </a:t>
            </a:r>
          </a:p>
          <a:p>
            <a:r>
              <a:rPr lang="en-GB" dirty="0" smtClean="0"/>
              <a:t>No RAPD found in both eyes </a:t>
            </a:r>
          </a:p>
          <a:p>
            <a:r>
              <a:rPr lang="en-GB" dirty="0" smtClean="0"/>
              <a:t>Anterior segments normal in both eyes</a:t>
            </a:r>
          </a:p>
          <a:p>
            <a:r>
              <a:rPr lang="en-GB" dirty="0" smtClean="0"/>
              <a:t>Visual fields to be done ( next visit)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9155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Fundoscopy</a:t>
            </a:r>
            <a:r>
              <a:rPr lang="en-GB" dirty="0" smtClean="0"/>
              <a:t> right eye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Red reflex seen, media clear</a:t>
            </a:r>
          </a:p>
          <a:p>
            <a:r>
              <a:rPr lang="en-GB" dirty="0" smtClean="0"/>
              <a:t>Blurred disc margins noted with swollen disc</a:t>
            </a:r>
          </a:p>
          <a:p>
            <a:r>
              <a:rPr lang="en-GB" dirty="0" smtClean="0"/>
              <a:t>Hyperaemia noted</a:t>
            </a:r>
          </a:p>
          <a:p>
            <a:r>
              <a:rPr lang="en-GB" dirty="0" smtClean="0"/>
              <a:t>The veins seem engorged</a:t>
            </a:r>
          </a:p>
          <a:p>
            <a:r>
              <a:rPr lang="en-GB" dirty="0" smtClean="0"/>
              <a:t>No haemorrhages seen </a:t>
            </a:r>
          </a:p>
          <a:p>
            <a:r>
              <a:rPr lang="en-GB" dirty="0" smtClean="0"/>
              <a:t>Spontaneous venous pulsation not noted</a:t>
            </a:r>
          </a:p>
          <a:p>
            <a:r>
              <a:rPr lang="en-GB" dirty="0" smtClean="0"/>
              <a:t>Macula normal ( left eye  similar findings)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626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 scan image Left eye ( 7/08/17)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 smtClean="0"/>
              <a:t>No </a:t>
            </a:r>
            <a:r>
              <a:rPr lang="en-GB" dirty="0" err="1" smtClean="0"/>
              <a:t>drusens</a:t>
            </a:r>
            <a:r>
              <a:rPr lang="en-GB" dirty="0" smtClean="0"/>
              <a:t> noted </a:t>
            </a:r>
            <a:endParaRPr lang="en-GB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" r="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92894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1522</Words>
  <Application>Microsoft Office PowerPoint</Application>
  <PresentationFormat>On-screen Show (4:3)</PresentationFormat>
  <Paragraphs>217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Optic disc swelling and IIH in paediatrics </vt:lpstr>
      <vt:lpstr>Case study </vt:lpstr>
      <vt:lpstr>Presenting complain </vt:lpstr>
      <vt:lpstr>Presenting complain </vt:lpstr>
      <vt:lpstr>History </vt:lpstr>
      <vt:lpstr>Social and family history </vt:lpstr>
      <vt:lpstr>Examination in emergency eye clinic </vt:lpstr>
      <vt:lpstr>Fundoscopy right eye </vt:lpstr>
      <vt:lpstr>B scan image Left eye ( 7/08/17)</vt:lpstr>
      <vt:lpstr>B Scan image right eye ( 07/08/17)</vt:lpstr>
      <vt:lpstr>Diagnosis and management </vt:lpstr>
      <vt:lpstr>Hospital admission 7/08/17 </vt:lpstr>
      <vt:lpstr>Hospital admission </vt:lpstr>
      <vt:lpstr> 15/08/17</vt:lpstr>
      <vt:lpstr>Findings </vt:lpstr>
      <vt:lpstr>Hospital admission ( 2nd ) 15/08/17</vt:lpstr>
      <vt:lpstr>Hospital admission (2nd) </vt:lpstr>
      <vt:lpstr>15/08/17  Addenbrook’s hospital </vt:lpstr>
      <vt:lpstr>Swollen optic disc  in children </vt:lpstr>
      <vt:lpstr>Bilateral disc swelling and  with raised ICP</vt:lpstr>
      <vt:lpstr>Other causes </vt:lpstr>
      <vt:lpstr>Other causes </vt:lpstr>
      <vt:lpstr>Optic neuritis </vt:lpstr>
      <vt:lpstr>Optic neuritis </vt:lpstr>
      <vt:lpstr>Other causes </vt:lpstr>
      <vt:lpstr>Paediatric Idiopathic Intracranial Hypertension (IIH)</vt:lpstr>
      <vt:lpstr>Paediatric IIH</vt:lpstr>
      <vt:lpstr>Signs and symptoms</vt:lpstr>
      <vt:lpstr>Signs and symptoms </vt:lpstr>
      <vt:lpstr>General physical examination</vt:lpstr>
      <vt:lpstr>General physical examination </vt:lpstr>
      <vt:lpstr>Investigations </vt:lpstr>
      <vt:lpstr>LP </vt:lpstr>
      <vt:lpstr>Treatment goals </vt:lpstr>
      <vt:lpstr>Medical treatment </vt:lpstr>
      <vt:lpstr>Medical treatment monitoring </vt:lpstr>
      <vt:lpstr>Medical treatment monitoring</vt:lpstr>
      <vt:lpstr>Surgical treatment </vt:lpstr>
      <vt:lpstr>Treatment and follow up</vt:lpstr>
      <vt:lpstr>Treatment and follow up</vt:lpstr>
      <vt:lpstr>Treatment and follow up</vt:lpstr>
      <vt:lpstr>Education </vt:lpstr>
      <vt:lpstr>References 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Papilloedema in children</dc:title>
  <dc:creator>nmukaj</dc:creator>
  <cp:lastModifiedBy>liwatson</cp:lastModifiedBy>
  <cp:revision>166</cp:revision>
  <dcterms:created xsi:type="dcterms:W3CDTF">2017-08-29T08:25:22Z</dcterms:created>
  <dcterms:modified xsi:type="dcterms:W3CDTF">2017-11-24T12:04:03Z</dcterms:modified>
</cp:coreProperties>
</file>