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81" r:id="rId2"/>
    <p:sldId id="386" r:id="rId3"/>
    <p:sldId id="383" r:id="rId4"/>
    <p:sldId id="384" r:id="rId5"/>
    <p:sldId id="385" r:id="rId6"/>
    <p:sldId id="388" r:id="rId7"/>
    <p:sldId id="382" r:id="rId8"/>
    <p:sldId id="258" r:id="rId9"/>
    <p:sldId id="370" r:id="rId10"/>
    <p:sldId id="372" r:id="rId11"/>
    <p:sldId id="312" r:id="rId12"/>
    <p:sldId id="261" r:id="rId13"/>
    <p:sldId id="359" r:id="rId14"/>
    <p:sldId id="371" r:id="rId15"/>
    <p:sldId id="360" r:id="rId16"/>
    <p:sldId id="361" r:id="rId17"/>
    <p:sldId id="362" r:id="rId18"/>
    <p:sldId id="363" r:id="rId19"/>
    <p:sldId id="364" r:id="rId20"/>
    <p:sldId id="365" r:id="rId21"/>
    <p:sldId id="366" r:id="rId22"/>
    <p:sldId id="373" r:id="rId23"/>
    <p:sldId id="376" r:id="rId24"/>
    <p:sldId id="298" r:id="rId25"/>
    <p:sldId id="297" r:id="rId26"/>
    <p:sldId id="280" r:id="rId27"/>
    <p:sldId id="308" r:id="rId28"/>
    <p:sldId id="346" r:id="rId29"/>
    <p:sldId id="347" r:id="rId30"/>
    <p:sldId id="351" r:id="rId31"/>
    <p:sldId id="336" r:id="rId32"/>
    <p:sldId id="354" r:id="rId33"/>
    <p:sldId id="357" r:id="rId34"/>
    <p:sldId id="358" r:id="rId35"/>
    <p:sldId id="263" r:id="rId36"/>
    <p:sldId id="282" r:id="rId37"/>
    <p:sldId id="283" r:id="rId38"/>
    <p:sldId id="284" r:id="rId39"/>
    <p:sldId id="285" r:id="rId40"/>
    <p:sldId id="294" r:id="rId41"/>
    <p:sldId id="334" r:id="rId42"/>
    <p:sldId id="295" r:id="rId43"/>
    <p:sldId id="375" r:id="rId44"/>
    <p:sldId id="389" r:id="rId45"/>
    <p:sldId id="390" r:id="rId46"/>
    <p:sldId id="391" r:id="rId47"/>
    <p:sldId id="392" r:id="rId48"/>
    <p:sldId id="393" r:id="rId49"/>
    <p:sldId id="387" r:id="rId50"/>
  </p:sldIdLst>
  <p:sldSz cx="9144000" cy="6858000" type="screen4x3"/>
  <p:notesSz cx="6888163" cy="100203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Untitled Section" id="{94B5A9DD-7B22-4AFD-B036-8A7544986EB8}">
          <p14:sldIdLst>
            <p14:sldId id="381"/>
            <p14:sldId id="386"/>
            <p14:sldId id="383"/>
            <p14:sldId id="384"/>
            <p14:sldId id="385"/>
            <p14:sldId id="388"/>
            <p14:sldId id="382"/>
            <p14:sldId id="258"/>
            <p14:sldId id="370"/>
            <p14:sldId id="372"/>
            <p14:sldId id="312"/>
            <p14:sldId id="261"/>
            <p14:sldId id="359"/>
            <p14:sldId id="371"/>
            <p14:sldId id="360"/>
            <p14:sldId id="361"/>
            <p14:sldId id="362"/>
            <p14:sldId id="363"/>
            <p14:sldId id="364"/>
            <p14:sldId id="365"/>
            <p14:sldId id="366"/>
            <p14:sldId id="373"/>
            <p14:sldId id="376"/>
            <p14:sldId id="298"/>
            <p14:sldId id="297"/>
            <p14:sldId id="280"/>
            <p14:sldId id="308"/>
            <p14:sldId id="346"/>
            <p14:sldId id="347"/>
            <p14:sldId id="351"/>
            <p14:sldId id="336"/>
            <p14:sldId id="354"/>
            <p14:sldId id="357"/>
            <p14:sldId id="358"/>
            <p14:sldId id="263"/>
            <p14:sldId id="282"/>
            <p14:sldId id="283"/>
            <p14:sldId id="284"/>
            <p14:sldId id="285"/>
            <p14:sldId id="294"/>
            <p14:sldId id="334"/>
            <p14:sldId id="295"/>
            <p14:sldId id="375"/>
            <p14:sldId id="389"/>
            <p14:sldId id="390"/>
            <p14:sldId id="391"/>
            <p14:sldId id="392"/>
            <p14:sldId id="393"/>
            <p14:sldId id="3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53367A"/>
    <a:srgbClr val="264A9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p:scale>
          <a:sx n="65" d="100"/>
          <a:sy n="65" d="100"/>
        </p:scale>
        <p:origin x="-2964" y="-10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atin typeface="Arial" charset="0"/>
              </a:defRPr>
            </a:lvl1pPr>
          </a:lstStyle>
          <a:p>
            <a:pPr>
              <a:defRPr/>
            </a:pPr>
            <a:r>
              <a:rPr lang="en-GB"/>
              <a:t>Pain Seminar</a:t>
            </a:r>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a:latin typeface="Arial" charset="0"/>
              </a:defRPr>
            </a:lvl1pPr>
          </a:lstStyle>
          <a:p>
            <a:pPr>
              <a:defRPr/>
            </a:pPr>
            <a:r>
              <a:rPr lang="en-US"/>
              <a:t>19/06/2016</a:t>
            </a:r>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atin typeface="Arial" charset="0"/>
              </a:defRPr>
            </a:lvl1pPr>
          </a:lstStyle>
          <a:p>
            <a:pPr>
              <a:defRPr/>
            </a:pPr>
            <a:r>
              <a:rPr lang="en-GB"/>
              <a:t>Pain Team</a:t>
            </a:r>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a:defRPr sz="1300"/>
            </a:lvl1pPr>
          </a:lstStyle>
          <a:p>
            <a:fld id="{9A2191FE-DC32-4EF0-AEDC-5DE9E3CC82D8}" type="slidenum">
              <a:rPr lang="en-GB" altLang="en-US"/>
              <a:pPr/>
              <a:t>‹#›</a:t>
            </a:fld>
            <a:endParaRPr lang="en-GB" altLang="en-US"/>
          </a:p>
        </p:txBody>
      </p:sp>
    </p:spTree>
    <p:extLst>
      <p:ext uri="{BB962C8B-B14F-4D97-AF65-F5344CB8AC3E}">
        <p14:creationId xmlns:p14="http://schemas.microsoft.com/office/powerpoint/2010/main" val="348534481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atin typeface="Arial" charset="0"/>
              </a:defRPr>
            </a:lvl1pPr>
          </a:lstStyle>
          <a:p>
            <a:pPr>
              <a:defRPr/>
            </a:pPr>
            <a:r>
              <a:rPr lang="en-GB"/>
              <a:t>Pain Seminar</a:t>
            </a:r>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a:defRPr sz="1300">
                <a:latin typeface="Arial" charset="0"/>
              </a:defRPr>
            </a:lvl1pPr>
          </a:lstStyle>
          <a:p>
            <a:pPr>
              <a:defRPr/>
            </a:pPr>
            <a:r>
              <a:rPr lang="en-US"/>
              <a:t>19/06/2016</a:t>
            </a:r>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a:defRPr sz="1300">
                <a:latin typeface="Arial" charset="0"/>
              </a:defRPr>
            </a:lvl1pPr>
          </a:lstStyle>
          <a:p>
            <a:pPr>
              <a:defRPr/>
            </a:pPr>
            <a:r>
              <a:rPr lang="en-GB"/>
              <a:t>Pain Team</a:t>
            </a:r>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a:defRPr sz="1300"/>
            </a:lvl1pPr>
          </a:lstStyle>
          <a:p>
            <a:fld id="{5477EF59-2BD3-42DC-99D7-B643B6D6A2E7}" type="slidenum">
              <a:rPr lang="en-GB" altLang="en-US"/>
              <a:pPr/>
              <a:t>‹#›</a:t>
            </a:fld>
            <a:endParaRPr lang="en-GB" altLang="en-US"/>
          </a:p>
        </p:txBody>
      </p:sp>
    </p:spTree>
    <p:extLst>
      <p:ext uri="{BB962C8B-B14F-4D97-AF65-F5344CB8AC3E}">
        <p14:creationId xmlns:p14="http://schemas.microsoft.com/office/powerpoint/2010/main" val="421605516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3E296F-AF87-4D20-9192-FEB1C16CA313}" type="slidenum">
              <a:rPr lang="en-GB" altLang="en-US"/>
              <a:pPr eaLnBrk="1" hangingPunct="1"/>
              <a:t>1</a:t>
            </a:fld>
            <a:endParaRPr lang="en-GB" altLang="en-US" dirty="0"/>
          </a:p>
        </p:txBody>
      </p:sp>
      <p:sp>
        <p:nvSpPr>
          <p:cNvPr id="5018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19/06/2016</a:t>
            </a:r>
            <a:endParaRPr lang="en-GB" altLang="en-US" dirty="0"/>
          </a:p>
        </p:txBody>
      </p:sp>
      <p:sp>
        <p:nvSpPr>
          <p:cNvPr id="5018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Pain Team</a:t>
            </a:r>
          </a:p>
        </p:txBody>
      </p:sp>
      <p:sp>
        <p:nvSpPr>
          <p:cNvPr id="501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Pain Seminar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72DF9C-1D9B-4764-9D94-DDD85D76EADB}" type="slidenum">
              <a:rPr lang="en-GB" altLang="en-US"/>
              <a:pPr eaLnBrk="1" hangingPunct="1"/>
              <a:t>32</a:t>
            </a:fld>
            <a:endParaRPr lang="en-GB" altLang="en-US"/>
          </a:p>
        </p:txBody>
      </p:sp>
      <p:sp>
        <p:nvSpPr>
          <p:cNvPr id="634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3494"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349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AD0707-303F-4D7F-B90C-818A10055840}" type="slidenum">
              <a:rPr lang="en-GB" altLang="en-US"/>
              <a:pPr eaLnBrk="1" hangingPunct="1"/>
              <a:t>33</a:t>
            </a:fld>
            <a:endParaRPr lang="en-GB" altLang="en-US"/>
          </a:p>
        </p:txBody>
      </p:sp>
      <p:sp>
        <p:nvSpPr>
          <p:cNvPr id="6451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4518"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451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45E2EF-56A7-4E63-BD2C-B775E1237D94}" type="slidenum">
              <a:rPr lang="en-GB" altLang="en-US"/>
              <a:pPr eaLnBrk="1" hangingPunct="1"/>
              <a:t>34</a:t>
            </a:fld>
            <a:endParaRPr lang="en-GB" altLang="en-US"/>
          </a:p>
        </p:txBody>
      </p:sp>
      <p:sp>
        <p:nvSpPr>
          <p:cNvPr id="6554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554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554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877C9-EBD5-41B1-A2DF-4B476422D0C5}" type="slidenum">
              <a:rPr lang="en-GB" altLang="en-US"/>
              <a:pPr eaLnBrk="1" hangingPunct="1"/>
              <a:t>35</a:t>
            </a:fld>
            <a:endParaRPr lang="en-GB" altLang="en-US"/>
          </a:p>
        </p:txBody>
      </p:sp>
      <p:sp>
        <p:nvSpPr>
          <p:cNvPr id="6656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656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656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B4E274-D6AA-4228-B0AC-AE2F3F320669}" type="slidenum">
              <a:rPr lang="en-GB" altLang="en-US"/>
              <a:pPr eaLnBrk="1" hangingPunct="1"/>
              <a:t>36</a:t>
            </a:fld>
            <a:endParaRPr lang="en-GB" altLang="en-US"/>
          </a:p>
        </p:txBody>
      </p:sp>
      <p:sp>
        <p:nvSpPr>
          <p:cNvPr id="6758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7590"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759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43D13B-49FE-4D91-ABC2-F877FF0FA960}" type="slidenum">
              <a:rPr lang="en-GB" altLang="en-US"/>
              <a:pPr eaLnBrk="1" hangingPunct="1"/>
              <a:t>37</a:t>
            </a:fld>
            <a:endParaRPr lang="en-GB" altLang="en-US"/>
          </a:p>
        </p:txBody>
      </p:sp>
      <p:sp>
        <p:nvSpPr>
          <p:cNvPr id="6861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8614"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861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872E04-3254-49D0-91ED-C2682DC53D0F}" type="slidenum">
              <a:rPr lang="en-GB" altLang="en-US"/>
              <a:pPr eaLnBrk="1" hangingPunct="1"/>
              <a:t>38</a:t>
            </a:fld>
            <a:endParaRPr lang="en-GB" altLang="en-US"/>
          </a:p>
        </p:txBody>
      </p:sp>
      <p:sp>
        <p:nvSpPr>
          <p:cNvPr id="696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9638"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963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7BDCB9-8EF7-4067-8F97-5CD74BA93427}" type="slidenum">
              <a:rPr lang="en-GB" altLang="en-US"/>
              <a:pPr eaLnBrk="1" hangingPunct="1"/>
              <a:t>39</a:t>
            </a:fld>
            <a:endParaRPr lang="en-GB" altLang="en-US"/>
          </a:p>
        </p:txBody>
      </p:sp>
      <p:sp>
        <p:nvSpPr>
          <p:cNvPr id="7066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7066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7066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C562CB-495B-4582-A642-1DF0004727B8}" type="slidenum">
              <a:rPr lang="en-GB" altLang="en-US"/>
              <a:pPr eaLnBrk="1" hangingPunct="1"/>
              <a:t>40</a:t>
            </a:fld>
            <a:endParaRPr lang="en-GB" altLang="en-US"/>
          </a:p>
        </p:txBody>
      </p:sp>
      <p:sp>
        <p:nvSpPr>
          <p:cNvPr id="716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7168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7168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B1A97D-CEF5-433C-ADDC-AB92D054B4BD}" type="slidenum">
              <a:rPr lang="en-GB" altLang="en-US"/>
              <a:pPr eaLnBrk="1" hangingPunct="1"/>
              <a:t>42</a:t>
            </a:fld>
            <a:endParaRPr lang="en-GB" altLang="en-US"/>
          </a:p>
        </p:txBody>
      </p:sp>
      <p:sp>
        <p:nvSpPr>
          <p:cNvPr id="727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72710"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7271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3E296F-AF87-4D20-9192-FEB1C16CA313}" type="slidenum">
              <a:rPr lang="en-GB" altLang="en-US"/>
              <a:pPr eaLnBrk="1" hangingPunct="1"/>
              <a:t>7</a:t>
            </a:fld>
            <a:endParaRPr lang="en-GB" altLang="en-US"/>
          </a:p>
        </p:txBody>
      </p:sp>
      <p:sp>
        <p:nvSpPr>
          <p:cNvPr id="5018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018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01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967233-580A-4397-B855-9801EFB40DFA}" type="slidenum">
              <a:rPr lang="en-GB" altLang="en-US"/>
              <a:pPr eaLnBrk="1" hangingPunct="1"/>
              <a:t>8</a:t>
            </a:fld>
            <a:endParaRPr lang="en-GB" altLang="en-US"/>
          </a:p>
        </p:txBody>
      </p:sp>
      <p:sp>
        <p:nvSpPr>
          <p:cNvPr id="5120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120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12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6AF928-84B4-4EB9-9A93-DA4F9AB0C73A}" type="slidenum">
              <a:rPr lang="en-GB" altLang="en-US"/>
              <a:pPr eaLnBrk="1" hangingPunct="1"/>
              <a:t>9</a:t>
            </a:fld>
            <a:endParaRPr lang="en-GB" altLang="en-US"/>
          </a:p>
        </p:txBody>
      </p:sp>
      <p:sp>
        <p:nvSpPr>
          <p:cNvPr id="5325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3254"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325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DDAA71-719B-460F-B093-C35DBBB25ED2}" type="slidenum">
              <a:rPr lang="en-GB" altLang="en-US"/>
              <a:pPr eaLnBrk="1" hangingPunct="1"/>
              <a:t>12</a:t>
            </a:fld>
            <a:endParaRPr lang="en-GB" altLang="en-US"/>
          </a:p>
        </p:txBody>
      </p:sp>
      <p:sp>
        <p:nvSpPr>
          <p:cNvPr id="5427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4278"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427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BD8E41-39EC-4FE4-B391-FAA58D3F8609}" type="slidenum">
              <a:rPr lang="en-GB" altLang="en-US"/>
              <a:pPr eaLnBrk="1" hangingPunct="1"/>
              <a:t>24</a:t>
            </a:fld>
            <a:endParaRPr lang="en-GB" altLang="en-US"/>
          </a:p>
        </p:txBody>
      </p:sp>
      <p:sp>
        <p:nvSpPr>
          <p:cNvPr id="5530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530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53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47E3CB-8F2D-40F8-A824-E841EAA4C181}" type="slidenum">
              <a:rPr lang="en-GB" altLang="en-US"/>
              <a:pPr eaLnBrk="1" hangingPunct="1"/>
              <a:t>25</a:t>
            </a:fld>
            <a:endParaRPr lang="en-GB" altLang="en-US"/>
          </a:p>
        </p:txBody>
      </p:sp>
      <p:sp>
        <p:nvSpPr>
          <p:cNvPr id="563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632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63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D26A07-5F3C-4B6F-BA88-F8D943FD0592}" type="slidenum">
              <a:rPr lang="en-GB" altLang="en-US"/>
              <a:pPr eaLnBrk="1" hangingPunct="1"/>
              <a:t>26</a:t>
            </a:fld>
            <a:endParaRPr lang="en-GB" altLang="en-US"/>
          </a:p>
        </p:txBody>
      </p:sp>
      <p:sp>
        <p:nvSpPr>
          <p:cNvPr id="583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58374"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583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FFC38D-CD05-4158-92B7-409B36DF594A}" type="slidenum">
              <a:rPr lang="en-GB" altLang="en-US"/>
              <a:pPr eaLnBrk="1" hangingPunct="1"/>
              <a:t>27</a:t>
            </a:fld>
            <a:endParaRPr lang="en-GB" altLang="en-US"/>
          </a:p>
        </p:txBody>
      </p:sp>
      <p:sp>
        <p:nvSpPr>
          <p:cNvPr id="6144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19/06/2016</a:t>
            </a:r>
            <a:endParaRPr lang="en-GB" altLang="en-US"/>
          </a:p>
        </p:txBody>
      </p:sp>
      <p:sp>
        <p:nvSpPr>
          <p:cNvPr id="6144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Team</a:t>
            </a:r>
          </a:p>
        </p:txBody>
      </p:sp>
      <p:sp>
        <p:nvSpPr>
          <p:cNvPr id="6144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Pain Seminar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4813" y="476250"/>
            <a:ext cx="57943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b="23248"/>
          <a:stretch>
            <a:fillRect/>
          </a:stretch>
        </p:blipFill>
        <p:spPr bwMode="auto">
          <a:xfrm>
            <a:off x="0" y="591185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5157788"/>
            <a:ext cx="12779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73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91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567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30" y="629816"/>
            <a:ext cx="8311326" cy="1143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342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556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435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1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786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21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037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865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773238"/>
          </a:xfrm>
          <a:prstGeom prst="rect">
            <a:avLst/>
          </a:prstGeom>
          <a:gradFill flip="none" rotWithShape="1">
            <a:gsLst>
              <a:gs pos="0">
                <a:srgbClr val="002060"/>
              </a:gs>
              <a:gs pos="57000">
                <a:srgbClr val="002060"/>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7" name="Rectangle 21"/>
          <p:cNvSpPr>
            <a:spLocks noGrp="1" noChangeArrowheads="1"/>
          </p:cNvSpPr>
          <p:nvPr>
            <p:ph type="title"/>
          </p:nvPr>
        </p:nvSpPr>
        <p:spPr bwMode="auto">
          <a:xfrm>
            <a:off x="365125" y="630238"/>
            <a:ext cx="8310563"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GB" altLang="en-US" dirty="0"/>
              <a:t>Master title </a:t>
            </a:r>
          </a:p>
        </p:txBody>
      </p:sp>
      <p:sp>
        <p:nvSpPr>
          <p:cNvPr id="1028" name="Rectangle 22"/>
          <p:cNvSpPr>
            <a:spLocks noGrp="1" noChangeArrowheads="1"/>
          </p:cNvSpPr>
          <p:nvPr>
            <p:ph type="body" idx="1"/>
          </p:nvPr>
        </p:nvSpPr>
        <p:spPr bwMode="auto">
          <a:xfrm>
            <a:off x="457200" y="1989138"/>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2" descr="blue arc 7"/>
          <p:cNvPicPr>
            <a:picLocks noChangeAspect="1" noChangeArrowheads="1"/>
          </p:cNvPicPr>
          <p:nvPr userDrawn="1"/>
        </p:nvPicPr>
        <p:blipFill>
          <a:blip r:embed="rId13">
            <a:extLst>
              <a:ext uri="{28A0092B-C50C-407E-A947-70E740481C1C}">
                <a14:useLocalDpi xmlns:a14="http://schemas.microsoft.com/office/drawing/2010/main" val="0"/>
              </a:ext>
            </a:extLst>
          </a:blip>
          <a:srcRect l="5411" t="52689" r="17484" b="31946"/>
          <a:stretch>
            <a:fillRect/>
          </a:stretch>
        </p:blipFill>
        <p:spPr bwMode="auto">
          <a:xfrm>
            <a:off x="0" y="-1588"/>
            <a:ext cx="91440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0" name="Picture 8"/>
          <p:cNvPicPr>
            <a:picLocks noChangeAspect="1"/>
          </p:cNvPicPr>
          <p:nvPr userDrawn="1"/>
        </p:nvPicPr>
        <p:blipFill>
          <a:blip r:embed="rId14">
            <a:extLst>
              <a:ext uri="{28A0092B-C50C-407E-A947-70E740481C1C}">
                <a14:useLocalDpi xmlns:a14="http://schemas.microsoft.com/office/drawing/2010/main" val="0"/>
              </a:ext>
            </a:extLst>
          </a:blip>
          <a:srcRect b="23248"/>
          <a:stretch>
            <a:fillRect/>
          </a:stretch>
        </p:blipFill>
        <p:spPr bwMode="auto">
          <a:xfrm>
            <a:off x="0" y="591185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5113" y="5157788"/>
            <a:ext cx="12779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36550" y="5740400"/>
            <a:ext cx="1781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9"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hf hdr="0" ftr="0" dt="0"/>
  <p:txStyles>
    <p:titleStyle>
      <a:lvl1pPr algn="l" rtl="0" eaLnBrk="0" fontAlgn="base" hangingPunct="0">
        <a:spcBef>
          <a:spcPct val="0"/>
        </a:spcBef>
        <a:spcAft>
          <a:spcPct val="0"/>
        </a:spcAft>
        <a:defRPr sz="4400" b="1" spc="-3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b="1">
          <a:solidFill>
            <a:schemeClr val="bg1"/>
          </a:solidFill>
          <a:latin typeface="Calibri" pitchFamily="34" charset="0"/>
        </a:defRPr>
      </a:lvl2pPr>
      <a:lvl3pPr algn="l" rtl="0" eaLnBrk="0" fontAlgn="base" hangingPunct="0">
        <a:spcBef>
          <a:spcPct val="0"/>
        </a:spcBef>
        <a:spcAft>
          <a:spcPct val="0"/>
        </a:spcAft>
        <a:defRPr sz="4400" b="1">
          <a:solidFill>
            <a:schemeClr val="bg1"/>
          </a:solidFill>
          <a:latin typeface="Calibri" pitchFamily="34" charset="0"/>
        </a:defRPr>
      </a:lvl3pPr>
      <a:lvl4pPr algn="l" rtl="0" eaLnBrk="0" fontAlgn="base" hangingPunct="0">
        <a:spcBef>
          <a:spcPct val="0"/>
        </a:spcBef>
        <a:spcAft>
          <a:spcPct val="0"/>
        </a:spcAft>
        <a:defRPr sz="4400" b="1">
          <a:solidFill>
            <a:schemeClr val="bg1"/>
          </a:solidFill>
          <a:latin typeface="Calibri" pitchFamily="34" charset="0"/>
        </a:defRPr>
      </a:lvl4pPr>
      <a:lvl5pPr algn="l" rtl="0" eaLnBrk="0" fontAlgn="base" hangingPunct="0">
        <a:spcBef>
          <a:spcPct val="0"/>
        </a:spcBef>
        <a:spcAft>
          <a:spcPct val="0"/>
        </a:spcAft>
        <a:defRPr sz="4400" b="1">
          <a:solidFill>
            <a:schemeClr val="bg1"/>
          </a:solidFill>
          <a:latin typeface="Calibri" pitchFamily="34" charset="0"/>
        </a:defRPr>
      </a:lvl5pPr>
      <a:lvl6pPr marL="457200" algn="l" rtl="0" fontAlgn="base">
        <a:spcBef>
          <a:spcPct val="0"/>
        </a:spcBef>
        <a:spcAft>
          <a:spcPct val="0"/>
        </a:spcAft>
        <a:defRPr sz="3600" b="1">
          <a:solidFill>
            <a:schemeClr val="tx2"/>
          </a:solidFill>
          <a:latin typeface="Century Gothic" pitchFamily="34" charset="0"/>
        </a:defRPr>
      </a:lvl6pPr>
      <a:lvl7pPr marL="914400" algn="l" rtl="0" fontAlgn="base">
        <a:spcBef>
          <a:spcPct val="0"/>
        </a:spcBef>
        <a:spcAft>
          <a:spcPct val="0"/>
        </a:spcAft>
        <a:defRPr sz="3600" b="1">
          <a:solidFill>
            <a:schemeClr val="tx2"/>
          </a:solidFill>
          <a:latin typeface="Century Gothic" pitchFamily="34" charset="0"/>
        </a:defRPr>
      </a:lvl7pPr>
      <a:lvl8pPr marL="1371600" algn="l" rtl="0" fontAlgn="base">
        <a:spcBef>
          <a:spcPct val="0"/>
        </a:spcBef>
        <a:spcAft>
          <a:spcPct val="0"/>
        </a:spcAft>
        <a:defRPr sz="3600" b="1">
          <a:solidFill>
            <a:schemeClr val="tx2"/>
          </a:solidFill>
          <a:latin typeface="Century Gothic" pitchFamily="34" charset="0"/>
        </a:defRPr>
      </a:lvl8pPr>
      <a:lvl9pPr marL="1828800" algn="l" rtl="0" fontAlgn="base">
        <a:spcBef>
          <a:spcPct val="0"/>
        </a:spcBef>
        <a:spcAft>
          <a:spcPct val="0"/>
        </a:spcAft>
        <a:defRPr sz="36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Understanding%20Pain%20in%20less%20than%205%20minutes,%20and%20what%20to%20do%20about%20it!_360P.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idx="4294967295"/>
          </p:nvPr>
        </p:nvSpPr>
        <p:spPr>
          <a:xfrm>
            <a:off x="971600" y="2852937"/>
            <a:ext cx="6984776" cy="2808312"/>
          </a:xfrm>
        </p:spPr>
        <p:txBody>
          <a:bodyPr/>
          <a:lstStyle/>
          <a:p>
            <a:pPr algn="ctr" eaLnBrk="1" hangingPunct="1">
              <a:defRPr/>
            </a:pPr>
            <a:r>
              <a:rPr lang="en-US" altLang="en-US" sz="8800" dirty="0" smtClean="0">
                <a:solidFill>
                  <a:srgbClr val="264A92"/>
                </a:solidFill>
              </a:rPr>
              <a:t>PAIN MANAGEMENT</a:t>
            </a:r>
            <a:endParaRPr lang="en-US" altLang="en-US" sz="8800" dirty="0">
              <a:solidFill>
                <a:srgbClr val="264A92"/>
              </a:solidFill>
            </a:endParaRPr>
          </a:p>
        </p:txBody>
      </p:sp>
      <p:sp>
        <p:nvSpPr>
          <p:cNvPr id="3075" name="Rectangle 10"/>
          <p:cNvSpPr>
            <a:spLocks noGrp="1" noChangeArrowheads="1"/>
          </p:cNvSpPr>
          <p:nvPr>
            <p:ph type="subTitle" idx="4294967295"/>
          </p:nvPr>
        </p:nvSpPr>
        <p:spPr>
          <a:xfrm flipV="1">
            <a:off x="1373188" y="6165304"/>
            <a:ext cx="6400800" cy="189140"/>
          </a:xfrm>
        </p:spPr>
        <p:txBody>
          <a:bodyPr/>
          <a:lstStyle/>
          <a:p>
            <a:pPr marL="0" indent="0" eaLnBrk="1" hangingPunct="1"/>
            <a:endParaRPr lang="en-US" altLang="en-US" sz="2000" b="1" dirty="0">
              <a:solidFill>
                <a:srgbClr val="00B0F0"/>
              </a:solidFill>
              <a:latin typeface="Calibri" panose="020F0502020204030204" pitchFamily="34" charset="0"/>
            </a:endParaRPr>
          </a:p>
        </p:txBody>
      </p:sp>
    </p:spTree>
    <p:extLst>
      <p:ext uri="{BB962C8B-B14F-4D97-AF65-F5344CB8AC3E}">
        <p14:creationId xmlns:p14="http://schemas.microsoft.com/office/powerpoint/2010/main" val="401827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Pain Video</a:t>
            </a:r>
            <a:endParaRPr lang="en-GB" dirty="0"/>
          </a:p>
        </p:txBody>
      </p:sp>
      <p:sp>
        <p:nvSpPr>
          <p:cNvPr id="3" name="Content Placeholder 2"/>
          <p:cNvSpPr>
            <a:spLocks noGrp="1"/>
          </p:cNvSpPr>
          <p:nvPr>
            <p:ph idx="1"/>
          </p:nvPr>
        </p:nvSpPr>
        <p:spPr/>
        <p:txBody>
          <a:bodyPr/>
          <a:lstStyle/>
          <a:p>
            <a:r>
              <a:rPr lang="en-GB" dirty="0" smtClean="0">
                <a:hlinkClick r:id="rId2" action="ppaction://hlinkfile"/>
              </a:rPr>
              <a:t>Understanding Pain in less than 5 minutes, and what to do about it!</a:t>
            </a:r>
            <a:endParaRPr lang="en-GB" dirty="0"/>
          </a:p>
        </p:txBody>
      </p:sp>
    </p:spTree>
    <p:extLst>
      <p:ext uri="{BB962C8B-B14F-4D97-AF65-F5344CB8AC3E}">
        <p14:creationId xmlns:p14="http://schemas.microsoft.com/office/powerpoint/2010/main" val="173683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Definition of Chronic Pain</a:t>
            </a:r>
          </a:p>
        </p:txBody>
      </p:sp>
      <p:sp>
        <p:nvSpPr>
          <p:cNvPr id="7171" name="Content Placeholder 3"/>
          <p:cNvSpPr>
            <a:spLocks noGrp="1"/>
          </p:cNvSpPr>
          <p:nvPr>
            <p:ph idx="1"/>
          </p:nvPr>
        </p:nvSpPr>
        <p:spPr>
          <a:xfrm>
            <a:off x="395288" y="1916113"/>
            <a:ext cx="8229600" cy="3600450"/>
          </a:xfrm>
        </p:spPr>
        <p:txBody>
          <a:bodyPr/>
          <a:lstStyle/>
          <a:p>
            <a:pPr marL="457200" indent="-457200" algn="just">
              <a:buFont typeface="Wingdings" panose="05000000000000000000" pitchFamily="2" charset="2"/>
              <a:buChar char="Ø"/>
            </a:pPr>
            <a:r>
              <a:rPr lang="en-GB" altLang="en-US" sz="3200" b="1" dirty="0"/>
              <a:t>“</a:t>
            </a:r>
            <a:r>
              <a:rPr lang="en-GB" altLang="en-US" sz="3200" b="1" dirty="0" smtClean="0"/>
              <a:t>An unpleasant </a:t>
            </a:r>
            <a:r>
              <a:rPr lang="en-GB" altLang="en-US" sz="3200" b="1" dirty="0"/>
              <a:t>sensory and emotional experience associated with actual or potential tissue damage or described in terms of such”</a:t>
            </a:r>
          </a:p>
          <a:p>
            <a:pPr marL="457200" indent="-457200" algn="just">
              <a:buFont typeface="Wingdings" panose="05000000000000000000" pitchFamily="2" charset="2"/>
              <a:buChar char="Ø"/>
            </a:pPr>
            <a:endParaRPr lang="en-GB" altLang="en-US" sz="3200" b="1" dirty="0"/>
          </a:p>
          <a:p>
            <a:pPr marL="457200" indent="-457200" algn="ctr">
              <a:buFont typeface="Wingdings" panose="05000000000000000000" pitchFamily="2" charset="2"/>
              <a:buChar char="Ø"/>
            </a:pPr>
            <a:r>
              <a:rPr lang="en-GB" altLang="en-US" sz="2000" b="1" dirty="0"/>
              <a:t>International Association for the study of pain (1994)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marL="182880" algn="ctr" eaLnBrk="1" fontAlgn="auto" hangingPunct="1">
              <a:spcBef>
                <a:spcPts val="0"/>
              </a:spcBef>
              <a:spcAft>
                <a:spcPts val="0"/>
              </a:spcAft>
              <a:defRPr/>
            </a:pPr>
            <a:r>
              <a:rPr lang="en-GB" sz="7200" i="1" spc="0" dirty="0">
                <a:ln w="18000">
                  <a:solidFill>
                    <a:sysClr val="window" lastClr="FFFFFF">
                      <a:lumMod val="50000"/>
                    </a:sysClr>
                  </a:solidFill>
                  <a:prstDash val="solid"/>
                  <a:miter lim="800000"/>
                </a:ln>
                <a:solidFill>
                  <a:srgbClr val="00B050"/>
                </a:solidFill>
                <a:effectLst>
                  <a:outerShdw blurRad="50800" dist="38100" algn="l" rotWithShape="0">
                    <a:prstClr val="black">
                      <a:alpha val="40000"/>
                    </a:prstClr>
                  </a:outerShdw>
                </a:effectLst>
              </a:rPr>
              <a:t> </a:t>
            </a:r>
            <a:r>
              <a:rPr lang="en-GB" sz="7200" i="1" spc="0" dirty="0">
                <a:ln w="18000">
                  <a:solidFill>
                    <a:sysClr val="window" lastClr="FFFFFF">
                      <a:lumMod val="50000"/>
                    </a:sysClr>
                  </a:solidFill>
                  <a:prstDash val="solid"/>
                  <a:miter lim="800000"/>
                </a:ln>
                <a:solidFill>
                  <a:srgbClr val="F8F8F8"/>
                </a:solidFill>
                <a:effectLst>
                  <a:outerShdw blurRad="50800" dist="38100" algn="l" rotWithShape="0">
                    <a:prstClr val="black">
                      <a:alpha val="40000"/>
                    </a:prstClr>
                  </a:outerShdw>
                </a:effectLst>
              </a:rPr>
              <a:t>Why Pain? </a:t>
            </a:r>
          </a:p>
        </p:txBody>
      </p:sp>
      <p:sp>
        <p:nvSpPr>
          <p:cNvPr id="8" name="Subtitle 2"/>
          <p:cNvSpPr txBox="1">
            <a:spLocks/>
          </p:cNvSpPr>
          <p:nvPr/>
        </p:nvSpPr>
        <p:spPr>
          <a:xfrm>
            <a:off x="611188" y="1916113"/>
            <a:ext cx="8137525" cy="4033837"/>
          </a:xfrm>
          <a:prstGeom prst="rect">
            <a:avLst/>
          </a:prstGeom>
        </p:spPr>
        <p:txBody>
          <a:bodyPr>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457200" indent="-457200" fontAlgn="auto">
              <a:buClr>
                <a:srgbClr val="F14124">
                  <a:lumMod val="75000"/>
                </a:srgbClr>
              </a:buClr>
              <a:buFont typeface="Arial" panose="020B0604020202020204" pitchFamily="34" charset="0"/>
              <a:buChar char="•"/>
              <a:defRPr/>
            </a:pPr>
            <a:r>
              <a:rPr lang="en-GB" sz="3200" dirty="0">
                <a:solidFill>
                  <a:sysClr val="windowText" lastClr="000000"/>
                </a:solidFill>
                <a:latin typeface="Trebuchet MS"/>
              </a:rPr>
              <a:t>Pain is an important defence mechanism against damage to the body's tissues.</a:t>
            </a:r>
          </a:p>
          <a:p>
            <a:pPr marL="457200" indent="-457200" fontAlgn="auto">
              <a:buClr>
                <a:srgbClr val="F14124">
                  <a:lumMod val="75000"/>
                </a:srgbClr>
              </a:buClr>
              <a:buFont typeface="Arial" panose="020B0604020202020204" pitchFamily="34" charset="0"/>
              <a:buChar char="•"/>
              <a:defRPr/>
            </a:pPr>
            <a:r>
              <a:rPr lang="en-GB" sz="3200" dirty="0">
                <a:solidFill>
                  <a:sysClr val="windowText" lastClr="000000"/>
                </a:solidFill>
                <a:latin typeface="Trebuchet MS"/>
              </a:rPr>
              <a:t>Chronic pain is as a result of </a:t>
            </a:r>
            <a:r>
              <a:rPr lang="en-GB" sz="3200" dirty="0" smtClean="0">
                <a:solidFill>
                  <a:sysClr val="windowText" lastClr="000000"/>
                </a:solidFill>
                <a:latin typeface="Trebuchet MS"/>
              </a:rPr>
              <a:t>on going </a:t>
            </a:r>
            <a:r>
              <a:rPr lang="en-GB" sz="3200" dirty="0">
                <a:solidFill>
                  <a:sysClr val="windowText" lastClr="000000"/>
                </a:solidFill>
                <a:latin typeface="Trebuchet MS"/>
              </a:rPr>
              <a:t>tissue damage.  </a:t>
            </a:r>
          </a:p>
          <a:p>
            <a:pPr algn="ctr" fontAlgn="auto">
              <a:buClr>
                <a:srgbClr val="F14124">
                  <a:lumMod val="75000"/>
                </a:srgbClr>
              </a:buClr>
              <a:defRPr/>
            </a:pPr>
            <a:r>
              <a:rPr lang="en-GB" sz="4400" dirty="0">
                <a:solidFill>
                  <a:sysClr val="windowText" lastClr="000000"/>
                </a:solidFill>
                <a:latin typeface="Trebuchet MS"/>
              </a:rPr>
              <a:t>Or is it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circle(in)">
                                      <p:cBhvr>
                                        <p:cTn id="2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9776"/>
            <a:ext cx="8208912" cy="864096"/>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defRPr/>
            </a:pPr>
            <a:r>
              <a:rPr lang="en-GB" sz="3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rPr>
              <a:t>Pain or no pain that is the question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41525"/>
            <a:ext cx="3700462" cy="370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mage result for arthritic hip x rays"/>
          <p:cNvPicPr>
            <a:picLocks noChangeAspect="1" noChangeArrowheads="1"/>
          </p:cNvPicPr>
          <p:nvPr/>
        </p:nvPicPr>
        <p:blipFill>
          <a:blip r:embed="rId3">
            <a:extLst>
              <a:ext uri="{28A0092B-C50C-407E-A947-70E740481C1C}">
                <a14:useLocalDpi xmlns:a14="http://schemas.microsoft.com/office/drawing/2010/main" val="0"/>
              </a:ext>
            </a:extLst>
          </a:blip>
          <a:srcRect t="13608" b="12180"/>
          <a:stretch>
            <a:fillRect/>
          </a:stretch>
        </p:blipFill>
        <p:spPr bwMode="auto">
          <a:xfrm>
            <a:off x="4859338" y="1998663"/>
            <a:ext cx="367347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The Spine and MRI</a:t>
            </a:r>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527" y="2198515"/>
            <a:ext cx="6228921" cy="3391073"/>
          </a:xfrm>
          <a:prstGeom prst="rect">
            <a:avLst/>
          </a:prstGeom>
        </p:spPr>
      </p:pic>
    </p:spTree>
    <p:extLst>
      <p:ext uri="{BB962C8B-B14F-4D97-AF65-F5344CB8AC3E}">
        <p14:creationId xmlns:p14="http://schemas.microsoft.com/office/powerpoint/2010/main" val="370742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1115616" y="620688"/>
            <a:ext cx="6624736" cy="3177467"/>
          </a:xfrm>
        </p:spPr>
        <p:txBody>
          <a:bodyPr>
            <a:normAutofit/>
          </a:bodyPr>
          <a:lstStyle/>
          <a:p>
            <a:pPr marL="45720" indent="0" eaLnBrk="1" fontAlgn="auto" hangingPunct="1">
              <a:spcBef>
                <a:spcPts val="0"/>
              </a:spcBef>
              <a:spcAft>
                <a:spcPts val="0"/>
              </a:spcAft>
              <a:defRPr/>
            </a:pPr>
            <a:r>
              <a:rPr lang="en-GB" sz="2400" b="1" dirty="0">
                <a:solidFill>
                  <a:srgbClr val="F8F8F8"/>
                </a:solidFill>
              </a:rPr>
              <a:t>R</a:t>
            </a:r>
            <a:r>
              <a:rPr lang="en-GB" sz="2400" b="1" dirty="0" smtClean="0">
                <a:solidFill>
                  <a:srgbClr val="F8F8F8"/>
                </a:solidFill>
              </a:rPr>
              <a:t>ugby players and boxers </a:t>
            </a:r>
            <a:r>
              <a:rPr lang="en-GB" sz="2400" b="1" dirty="0">
                <a:solidFill>
                  <a:srgbClr val="F8F8F8"/>
                </a:solidFill>
              </a:rPr>
              <a:t>sustain continued tissue damage on a regular basis but rarely suffer from chronic pain.</a:t>
            </a:r>
          </a:p>
          <a:p>
            <a:pPr marL="0" indent="0" eaLnBrk="1" fontAlgn="auto" hangingPunct="1">
              <a:spcBef>
                <a:spcPts val="0"/>
              </a:spcBef>
              <a:spcAft>
                <a:spcPts val="0"/>
              </a:spcAft>
              <a:defRPr/>
            </a:pPr>
            <a:endParaRPr lang="en-GB" dirty="0">
              <a:solidFill>
                <a:srgbClr val="F8F8F8"/>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a:p>
            <a:pPr marL="0" indent="0" eaLnBrk="1" fontAlgn="auto" hangingPunct="1">
              <a:spcBef>
                <a:spcPts val="0"/>
              </a:spcBef>
              <a:spcAft>
                <a:spcPts val="0"/>
              </a:spcAft>
              <a:defRPr/>
            </a:pPr>
            <a:endParaRPr lang="en-GB" dirty="0">
              <a:solidFill>
                <a:sysClr val="windowText" lastClr="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83264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332656"/>
            <a:ext cx="7200800" cy="1143000"/>
          </a:xfrm>
        </p:spPr>
        <p:txBody>
          <a:bodyPr>
            <a:normAutofit fontScale="90000"/>
          </a:bodyPr>
          <a:lstStyle/>
          <a:p>
            <a:pPr>
              <a:defRPr/>
            </a:pPr>
            <a:r>
              <a:rPr lang="en-GB" dirty="0">
                <a:ln>
                  <a:solidFill>
                    <a:schemeClr val="bg1">
                      <a:lumMod val="50000"/>
                    </a:schemeClr>
                  </a:solidFill>
                </a:ln>
                <a:solidFill>
                  <a:srgbClr val="F8F8F8"/>
                </a:solidFill>
                <a:effectLst>
                  <a:outerShdw blurRad="50800" dist="38100" dir="8100000" algn="tr" rotWithShape="0">
                    <a:prstClr val="black">
                      <a:alpha val="40000"/>
                    </a:prstClr>
                  </a:outerShdw>
                </a:effectLst>
                <a:latin typeface="Arial" pitchFamily="34" charset="0"/>
                <a:cs typeface="Arial" pitchFamily="34" charset="0"/>
              </a:rPr>
              <a:t>Why do I have chronic pain and they don't ?</a:t>
            </a:r>
          </a:p>
        </p:txBody>
      </p:sp>
      <p:sp>
        <p:nvSpPr>
          <p:cNvPr id="8" name="Content Placeholder 2"/>
          <p:cNvSpPr>
            <a:spLocks noGrp="1"/>
          </p:cNvSpPr>
          <p:nvPr>
            <p:ph sz="quarter" idx="4294967295"/>
          </p:nvPr>
        </p:nvSpPr>
        <p:spPr>
          <a:xfrm>
            <a:off x="323850" y="1916113"/>
            <a:ext cx="8424863" cy="3979862"/>
          </a:xfrm>
        </p:spPr>
        <p:txBody>
          <a:bodyPr/>
          <a:lstStyle/>
          <a:p>
            <a:pPr marL="0" indent="0">
              <a:lnSpc>
                <a:spcPct val="90000"/>
              </a:lnSpc>
              <a:buFontTx/>
              <a:buChar char="•"/>
            </a:pPr>
            <a:r>
              <a:rPr lang="en-GB" altLang="en-US" sz="2400" dirty="0">
                <a:latin typeface="Arial" panose="020B0604020202020204" pitchFamily="34" charset="0"/>
                <a:cs typeface="Arial" panose="020B0604020202020204" pitchFamily="34" charset="0"/>
              </a:rPr>
              <a:t>Tissue damage plus behaviours</a:t>
            </a:r>
            <a:r>
              <a:rPr lang="en-GB" altLang="en-US" sz="2400">
                <a:latin typeface="Arial" panose="020B0604020202020204" pitchFamily="34" charset="0"/>
                <a:cs typeface="Arial" panose="020B0604020202020204" pitchFamily="34" charset="0"/>
              </a:rPr>
              <a:t>, </a:t>
            </a:r>
            <a:r>
              <a:rPr lang="en-GB" altLang="en-US" sz="2400" smtClean="0">
                <a:latin typeface="Arial" panose="020B0604020202020204" pitchFamily="34" charset="0"/>
                <a:cs typeface="Arial" panose="020B0604020202020204" pitchFamily="34" charset="0"/>
              </a:rPr>
              <a:t>beliefs and </a:t>
            </a:r>
            <a:r>
              <a:rPr lang="en-GB" altLang="en-US" sz="2400" dirty="0">
                <a:latin typeface="Arial" panose="020B0604020202020204" pitchFamily="34" charset="0"/>
                <a:cs typeface="Arial" panose="020B0604020202020204" pitchFamily="34" charset="0"/>
              </a:rPr>
              <a:t>past </a:t>
            </a:r>
            <a:r>
              <a:rPr lang="en-GB" altLang="en-US" sz="2400">
                <a:latin typeface="Arial" panose="020B0604020202020204" pitchFamily="34" charset="0"/>
                <a:cs typeface="Arial" panose="020B0604020202020204" pitchFamily="34" charset="0"/>
              </a:rPr>
              <a:t>experiences </a:t>
            </a:r>
            <a:r>
              <a:rPr lang="en-GB" altLang="en-US" sz="2400" smtClean="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change the way your brain works which leads to an increased pain experience.  (The </a:t>
            </a:r>
            <a:r>
              <a:rPr lang="en-GB" altLang="en-US" sz="2400" dirty="0" smtClean="0">
                <a:latin typeface="Arial" panose="020B0604020202020204" pitchFamily="34" charset="0"/>
                <a:cs typeface="Arial" panose="020B0604020202020204" pitchFamily="34" charset="0"/>
              </a:rPr>
              <a:t>donut</a:t>
            </a:r>
            <a:r>
              <a:rPr lang="en-GB" altLang="en-US" sz="2400" dirty="0">
                <a:latin typeface="Arial" panose="020B0604020202020204" pitchFamily="34" charset="0"/>
                <a:cs typeface="Arial" panose="020B0604020202020204" pitchFamily="34" charset="0"/>
              </a:rPr>
              <a:t>)  </a:t>
            </a:r>
          </a:p>
          <a:p>
            <a:pPr marL="0" indent="0">
              <a:lnSpc>
                <a:spcPct val="90000"/>
              </a:lnSpc>
              <a:buFontTx/>
              <a:buChar char="•"/>
            </a:pPr>
            <a:r>
              <a:rPr lang="en-GB" altLang="en-US" sz="2400" dirty="0">
                <a:latin typeface="Arial" panose="020B0604020202020204" pitchFamily="34" charset="0"/>
                <a:cs typeface="Arial" panose="020B0604020202020204" pitchFamily="34" charset="0"/>
              </a:rPr>
              <a:t>When this continues over a long period of time  our brain continues to produce pain signals even if the tissue damage has healed.</a:t>
            </a:r>
          </a:p>
          <a:p>
            <a:pPr marL="0" indent="0">
              <a:lnSpc>
                <a:spcPct val="90000"/>
              </a:lnSpc>
              <a:buFontTx/>
              <a:buChar char="•"/>
            </a:pPr>
            <a:r>
              <a:rPr lang="en-GB" altLang="en-US" sz="2400" dirty="0">
                <a:latin typeface="Arial" panose="020B0604020202020204" pitchFamily="34" charset="0"/>
                <a:cs typeface="Arial" panose="020B0604020202020204" pitchFamily="34" charset="0"/>
              </a:rPr>
              <a:t>Those that don’t develop chronic pain even with  long term tissue damage often don’t display or have been exposed to the complex variables that chronic pain suffers experience. </a:t>
            </a:r>
          </a:p>
          <a:p>
            <a:pPr marL="0" indent="0">
              <a:lnSpc>
                <a:spcPct val="90000"/>
              </a:lnSpc>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9552" y="1611241"/>
            <a:ext cx="3346704" cy="639762"/>
          </a:xfrm>
          <a:prstGeom prst="rect">
            <a:avLst/>
          </a:prstGeom>
        </p:spPr>
        <p:txBody>
          <a:bodyPr anchor="b"/>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fontAlgn="auto">
              <a:buClr>
                <a:srgbClr val="F14124">
                  <a:lumMod val="75000"/>
                </a:srgbClr>
              </a:buClr>
              <a:defRPr/>
            </a:pPr>
            <a:r>
              <a:rPr lang="en-GB">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Patient A</a:t>
            </a:r>
          </a:p>
        </p:txBody>
      </p:sp>
      <p:sp>
        <p:nvSpPr>
          <p:cNvPr id="5" name="Content Placeholder 3"/>
          <p:cNvSpPr>
            <a:spLocks noGrp="1"/>
          </p:cNvSpPr>
          <p:nvPr>
            <p:ph sz="half" idx="4294967295"/>
          </p:nvPr>
        </p:nvSpPr>
        <p:spPr>
          <a:xfrm>
            <a:off x="539750" y="2251075"/>
            <a:ext cx="3633788" cy="3554413"/>
          </a:xfrm>
        </p:spPr>
        <p:txBody>
          <a:bodyPr/>
          <a:lstStyle/>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Age 40</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Male</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Self employed brick layer</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Football x 3 weekly</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X rays moderate wear told by GP will get better in 6 weeks.  Keep active and take pain killers, advised to continue with sport as able</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No family history</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No time off work</a:t>
            </a:r>
          </a:p>
        </p:txBody>
      </p:sp>
      <p:sp>
        <p:nvSpPr>
          <p:cNvPr id="6" name="Text Placeholder 4"/>
          <p:cNvSpPr txBox="1">
            <a:spLocks/>
          </p:cNvSpPr>
          <p:nvPr/>
        </p:nvSpPr>
        <p:spPr>
          <a:xfrm>
            <a:off x="4499992" y="1596951"/>
            <a:ext cx="3346704" cy="639762"/>
          </a:xfrm>
          <a:prstGeom prst="rect">
            <a:avLst/>
          </a:prstGeom>
        </p:spPr>
        <p:txBody>
          <a:bodyPr anchor="b"/>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fontAlgn="auto">
              <a:buClr>
                <a:srgbClr val="F14124">
                  <a:lumMod val="75000"/>
                </a:srgbClr>
              </a:buClr>
              <a:defRPr/>
            </a:pPr>
            <a:r>
              <a:rPr lang="en-GB">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Patient B</a:t>
            </a:r>
          </a:p>
        </p:txBody>
      </p:sp>
      <p:sp>
        <p:nvSpPr>
          <p:cNvPr id="7" name="Content Placeholder 5"/>
          <p:cNvSpPr>
            <a:spLocks noGrp="1"/>
          </p:cNvSpPr>
          <p:nvPr>
            <p:ph sz="quarter" idx="4294967295"/>
          </p:nvPr>
        </p:nvSpPr>
        <p:spPr>
          <a:xfrm>
            <a:off x="4787900" y="2251075"/>
            <a:ext cx="3346450" cy="2743200"/>
          </a:xfrm>
        </p:spPr>
        <p:txBody>
          <a:bodyPr/>
          <a:lstStyle/>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Age 40</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Male</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Self employed scaffolder.</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Football x 3weekly</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X rays moderate wear. Told by GP has back of a 70 year old.  Advised to stop playing football and take up something less strenuous.</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Father had long history of debilitating back pain.</a:t>
            </a:r>
          </a:p>
          <a:p>
            <a:pPr marL="0" indent="0" eaLnBrk="1" hangingPunct="1">
              <a:spcBef>
                <a:spcPct val="0"/>
              </a:spcBef>
            </a:pPr>
            <a:r>
              <a:rPr lang="en-GB" altLang="en-US" sz="2000">
                <a:solidFill>
                  <a:srgbClr val="000000"/>
                </a:solidFill>
                <a:latin typeface="Arial" panose="020B0604020202020204" pitchFamily="34" charset="0"/>
                <a:cs typeface="Arial" panose="020B0604020202020204" pitchFamily="34" charset="0"/>
              </a:rPr>
              <a:t>Signed off work for 6 weeks</a:t>
            </a:r>
          </a:p>
        </p:txBody>
      </p:sp>
      <p:sp>
        <p:nvSpPr>
          <p:cNvPr id="8" name="Title 1"/>
          <p:cNvSpPr>
            <a:spLocks noGrp="1"/>
          </p:cNvSpPr>
          <p:nvPr>
            <p:ph type="title"/>
          </p:nvPr>
        </p:nvSpPr>
        <p:spPr>
          <a:xfrm>
            <a:off x="539552" y="116632"/>
            <a:ext cx="8280920" cy="1584176"/>
          </a:xfrm>
        </p:spPr>
        <p:txBody>
          <a:bodyPr>
            <a:normAutofit/>
          </a:bodyPr>
          <a:lstStyle/>
          <a:p>
            <a:pPr eaLnBrk="1" fontAlgn="auto" hangingPunct="1">
              <a:spcBef>
                <a:spcPts val="0"/>
              </a:spcBef>
              <a:spcAft>
                <a:spcPts val="0"/>
              </a:spcAft>
              <a:defRPr/>
            </a:pPr>
            <a:r>
              <a:rPr lang="en-GB" sz="3200" spc="0" dirty="0">
                <a:ln>
                  <a:solidFill>
                    <a:sysClr val="window" lastClr="FFFFFF">
                      <a:lumMod val="50000"/>
                    </a:sysClr>
                  </a:solidFill>
                </a:ln>
                <a:effectLst>
                  <a:outerShdw blurRad="50800" dist="38100" dir="8100000" algn="tr" rotWithShape="0">
                    <a:prstClr val="black">
                      <a:alpha val="40000"/>
                    </a:prstClr>
                  </a:outerShdw>
                </a:effectLst>
                <a:latin typeface="Arial" pitchFamily="34" charset="0"/>
                <a:cs typeface="Arial" pitchFamily="34" charset="0"/>
              </a:rPr>
              <a:t>Both these people have hurt their back for the first time and go to see the GP.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down)">
                                      <p:cBhvr>
                                        <p:cTn id="30" dur="500"/>
                                        <p:tgtEl>
                                          <p:spTgt spid="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down)">
                                      <p:cBhvr>
                                        <p:cTn id="35" dur="500"/>
                                        <p:tgtEl>
                                          <p:spTgt spid="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down)">
                                      <p:cBhvr>
                                        <p:cTn id="40" dur="500"/>
                                        <p:tgtEl>
                                          <p:spTgt spid="5">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down)">
                                      <p:cBhvr>
                                        <p:cTn id="45" dur="500"/>
                                        <p:tgtEl>
                                          <p:spTgt spid="5">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down)">
                                      <p:cBhvr>
                                        <p:cTn id="55" dur="500"/>
                                        <p:tgtEl>
                                          <p:spTgt spid="7">
                                            <p:txEl>
                                              <p:pRg st="0" end="0"/>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wipe(down)">
                                      <p:cBhvr>
                                        <p:cTn id="58" dur="500"/>
                                        <p:tgtEl>
                                          <p:spTgt spid="7">
                                            <p:txEl>
                                              <p:pRg st="1" end="1"/>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wipe(down)">
                                      <p:cBhvr>
                                        <p:cTn id="61" dur="500"/>
                                        <p:tgtEl>
                                          <p:spTgt spid="7">
                                            <p:txEl>
                                              <p:pRg st="2" end="2"/>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wipe(down)">
                                      <p:cBhvr>
                                        <p:cTn id="66" dur="500"/>
                                        <p:tgtEl>
                                          <p:spTgt spid="7">
                                            <p:txEl>
                                              <p:pRg st="3" end="3"/>
                                            </p:txEl>
                                          </p:spTgt>
                                        </p:tgtEl>
                                      </p:cBhvr>
                                    </p:animEffect>
                                  </p:childTnLst>
                                </p:cTn>
                              </p:par>
                              <p:par>
                                <p:cTn id="67" presetID="22" presetClass="entr" presetSubtype="4" fill="hold" nodeType="with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Effect transition="in" filter="wipe(down)">
                                      <p:cBhvr>
                                        <p:cTn id="69" dur="500"/>
                                        <p:tgtEl>
                                          <p:spTgt spid="7">
                                            <p:txEl>
                                              <p:pRg st="4" end="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7">
                                            <p:txEl>
                                              <p:pRg st="5" end="5"/>
                                            </p:txEl>
                                          </p:spTgt>
                                        </p:tgtEl>
                                        <p:attrNameLst>
                                          <p:attrName>style.visibility</p:attrName>
                                        </p:attrNameLst>
                                      </p:cBhvr>
                                      <p:to>
                                        <p:strVal val="visible"/>
                                      </p:to>
                                    </p:set>
                                    <p:animEffect transition="in" filter="wipe(down)">
                                      <p:cBhvr>
                                        <p:cTn id="74" dur="500"/>
                                        <p:tgtEl>
                                          <p:spTgt spid="7">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Effect transition="in" filter="wipe(down)">
                                      <p:cBhvr>
                                        <p:cTn id="7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548680"/>
            <a:ext cx="9324528" cy="864096"/>
          </a:xfrm>
        </p:spPr>
        <p:txBody>
          <a:bodyPr/>
          <a:lstStyle/>
          <a:p>
            <a:pPr eaLnBrk="1" fontAlgn="auto" hangingPunct="1">
              <a:spcBef>
                <a:spcPts val="0"/>
              </a:spcBef>
              <a:spcAft>
                <a:spcPts val="0"/>
              </a:spcAft>
              <a:defRPr/>
            </a:pPr>
            <a:r>
              <a:rPr lang="en-GB" spc="0" dirty="0">
                <a:ln>
                  <a:solidFill>
                    <a:sysClr val="window" lastClr="FFFFFF">
                      <a:lumMod val="50000"/>
                    </a:sysClr>
                  </a:solidFill>
                </a:ln>
                <a:effectLst>
                  <a:outerShdw blurRad="50800" dist="38100" dir="8100000" algn="tr" rotWithShape="0">
                    <a:prstClr val="black">
                      <a:alpha val="40000"/>
                    </a:prstClr>
                  </a:outerShdw>
                </a:effectLst>
                <a:latin typeface="Arial" pitchFamily="34" charset="0"/>
                <a:cs typeface="Arial" pitchFamily="34" charset="0"/>
              </a:rPr>
              <a:t>How does pain become chronic </a:t>
            </a:r>
            <a:r>
              <a:rPr lang="en-GB" spc="0" dirty="0">
                <a:ln>
                  <a:solidFill>
                    <a:sysClr val="window" lastClr="FFFFFF">
                      <a:lumMod val="50000"/>
                    </a:sysClr>
                  </a:solidFill>
                </a:ln>
                <a:effectLst>
                  <a:outerShdw blurRad="50800" dist="38100" dir="8100000" algn="tr" rotWithShape="0">
                    <a:prstClr val="black">
                      <a:alpha val="40000"/>
                    </a:prstClr>
                  </a:outerShdw>
                </a:effectLst>
              </a:rPr>
              <a:t>?</a:t>
            </a:r>
            <a:r>
              <a:rPr lang="en-GB" sz="4000" spc="0" dirty="0">
                <a:ln>
                  <a:solidFill>
                    <a:sysClr val="window" lastClr="FFFFFF">
                      <a:lumMod val="50000"/>
                    </a:sysClr>
                  </a:solidFill>
                </a:ln>
                <a:effectLst>
                  <a:outerShdw blurRad="50800" dist="38100" dir="8100000" algn="tr" rotWithShape="0">
                    <a:prstClr val="black">
                      <a:alpha val="40000"/>
                    </a:prstClr>
                  </a:outerShdw>
                </a:effectLst>
              </a:rPr>
              <a:t/>
            </a:r>
            <a:br>
              <a:rPr lang="en-GB" sz="4000" spc="0" dirty="0">
                <a:ln>
                  <a:solidFill>
                    <a:sysClr val="window" lastClr="FFFFFF">
                      <a:lumMod val="50000"/>
                    </a:sysClr>
                  </a:solidFill>
                </a:ln>
                <a:effectLst>
                  <a:outerShdw blurRad="50800" dist="38100" dir="8100000" algn="tr" rotWithShape="0">
                    <a:prstClr val="black">
                      <a:alpha val="40000"/>
                    </a:prstClr>
                  </a:outerShdw>
                </a:effectLst>
              </a:rPr>
            </a:br>
            <a:endParaRPr lang="en-GB" sz="4000" spc="0" dirty="0">
              <a:ln>
                <a:solidFill>
                  <a:sysClr val="window" lastClr="FFFFFF">
                    <a:lumMod val="50000"/>
                  </a:sysClr>
                </a:solidFill>
              </a:ln>
              <a:effectLst>
                <a:outerShdw blurRad="50800" dist="38100" dir="8100000" algn="tr" rotWithShape="0">
                  <a:prstClr val="black">
                    <a:alpha val="40000"/>
                  </a:prstClr>
                </a:outerShdw>
              </a:effectLst>
            </a:endParaRPr>
          </a:p>
        </p:txBody>
      </p:sp>
      <p:sp>
        <p:nvSpPr>
          <p:cNvPr id="6" name="Content Placeholder 2"/>
          <p:cNvSpPr>
            <a:spLocks noGrp="1"/>
          </p:cNvSpPr>
          <p:nvPr>
            <p:ph sz="quarter" idx="4294967295"/>
          </p:nvPr>
        </p:nvSpPr>
        <p:spPr>
          <a:xfrm>
            <a:off x="323850" y="1844824"/>
            <a:ext cx="8424863" cy="4824264"/>
          </a:xfrm>
        </p:spPr>
        <p:txBody>
          <a:bodyPr>
            <a:noAutofit/>
          </a:bodyPr>
          <a:lstStyle/>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As pain persists the nerves become more sensitised and your brain produces more pain (Fire alarm</a:t>
            </a:r>
            <a:r>
              <a:rPr lang="en-GB" sz="2300" dirty="0" smtClean="0">
                <a:solidFill>
                  <a:sysClr val="windowText" lastClr="000000"/>
                </a:solidFill>
                <a:latin typeface="Arial" pitchFamily="34" charset="0"/>
                <a:cs typeface="Arial" pitchFamily="34" charset="0"/>
              </a:rPr>
              <a:t>)</a:t>
            </a:r>
            <a:endParaRPr lang="en-GB" sz="2300" dirty="0">
              <a:solidFill>
                <a:sysClr val="windowText" lastClr="000000"/>
              </a:solidFill>
              <a:latin typeface="Arial" pitchFamily="34" charset="0"/>
              <a:cs typeface="Arial" pitchFamily="34" charset="0"/>
            </a:endParaRP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Why does my pain spread and change? </a:t>
            </a: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Nerves will continue to tell your brain that there is ongoing problems in the body in conditions such as OA and ongoing pathological processes. This is why pain killers that target the nerves such as Gabapentin can help. </a:t>
            </a: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Chronic pain is produced by the brain</a:t>
            </a: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Phantom limb pain.  </a:t>
            </a: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Injections</a:t>
            </a:r>
          </a:p>
          <a:p>
            <a:pPr marL="285750" indent="-285750" eaLnBrk="1" fontAlgn="auto" hangingPunct="1">
              <a:spcBef>
                <a:spcPts val="0"/>
              </a:spcBef>
              <a:spcAft>
                <a:spcPts val="0"/>
              </a:spcAft>
              <a:buFont typeface="Arial" pitchFamily="34" charset="0"/>
              <a:buChar char="•"/>
              <a:defRPr/>
            </a:pPr>
            <a:r>
              <a:rPr lang="en-GB" sz="2300" dirty="0">
                <a:solidFill>
                  <a:sysClr val="windowText" lastClr="000000"/>
                </a:solidFill>
                <a:latin typeface="Arial" pitchFamily="34" charset="0"/>
                <a:cs typeface="Arial" pitchFamily="34" charset="0"/>
              </a:rPr>
              <a:t>Operations</a:t>
            </a:r>
          </a:p>
          <a:p>
            <a:pPr marL="0" indent="0" eaLnBrk="1" fontAlgn="auto" hangingPunct="1">
              <a:spcBef>
                <a:spcPts val="0"/>
              </a:spcBef>
              <a:spcAft>
                <a:spcPts val="0"/>
              </a:spcAft>
              <a:defRPr/>
            </a:pPr>
            <a:r>
              <a:rPr lang="en-GB" sz="2000" dirty="0">
                <a:solidFill>
                  <a:sysClr val="windowText" lastClr="00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down)">
                                      <p:cBhvr>
                                        <p:cTn id="36" dur="500"/>
                                        <p:tgtEl>
                                          <p:spTgt spid="6">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down)">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323850" y="1989138"/>
            <a:ext cx="8496300" cy="4122737"/>
          </a:xfrm>
        </p:spPr>
        <p:txBody>
          <a:bodyPr/>
          <a:lstStyle/>
          <a:p>
            <a:pPr marL="0" indent="0" eaLnBrk="1" hangingPunct="1">
              <a:spcBef>
                <a:spcPct val="0"/>
              </a:spcBef>
              <a:buFontTx/>
              <a:buChar char="•"/>
            </a:pPr>
            <a:r>
              <a:rPr lang="en-GB" altLang="en-US" sz="2400" dirty="0">
                <a:solidFill>
                  <a:srgbClr val="000000"/>
                </a:solidFill>
                <a:latin typeface="Arial" panose="020B0604020202020204" pitchFamily="34" charset="0"/>
                <a:cs typeface="Arial" panose="020B0604020202020204" pitchFamily="34" charset="0"/>
              </a:rPr>
              <a:t>No your pain is very real indeed.  Its just not originating from the place that you may traditionally think it is coming from and understanding of this will help to improve your ability to manage your pain.</a:t>
            </a:r>
          </a:p>
          <a:p>
            <a:pPr marL="0" indent="0" eaLnBrk="1" hangingPunct="1">
              <a:spcBef>
                <a:spcPct val="0"/>
              </a:spcBef>
            </a:pPr>
            <a:endParaRPr lang="en-GB" altLang="en-US" sz="2400" dirty="0">
              <a:solidFill>
                <a:srgbClr val="000000"/>
              </a:solidFill>
              <a:latin typeface="Arial" panose="020B0604020202020204" pitchFamily="34" charset="0"/>
              <a:cs typeface="Arial" panose="020B0604020202020204" pitchFamily="34" charset="0"/>
            </a:endParaRPr>
          </a:p>
          <a:p>
            <a:pPr marL="0" indent="0" eaLnBrk="1" hangingPunct="1">
              <a:spcBef>
                <a:spcPct val="0"/>
              </a:spcBef>
              <a:buFontTx/>
              <a:buChar char="•"/>
            </a:pPr>
            <a:r>
              <a:rPr lang="en-GB" altLang="en-US" sz="2400" dirty="0">
                <a:solidFill>
                  <a:srgbClr val="000000"/>
                </a:solidFill>
                <a:latin typeface="Arial" panose="020B0604020202020204" pitchFamily="34" charset="0"/>
                <a:cs typeface="Arial" panose="020B0604020202020204" pitchFamily="34" charset="0"/>
              </a:rPr>
              <a:t>Will this approach cure my pain?</a:t>
            </a:r>
          </a:p>
          <a:p>
            <a:pPr marL="0" indent="0" eaLnBrk="1" hangingPunct="1">
              <a:spcBef>
                <a:spcPct val="0"/>
              </a:spcBef>
            </a:pPr>
            <a:endParaRPr lang="en-GB" altLang="en-US" sz="2400" dirty="0">
              <a:solidFill>
                <a:srgbClr val="000000"/>
              </a:solidFill>
              <a:latin typeface="Arial" panose="020B0604020202020204" pitchFamily="34" charset="0"/>
              <a:cs typeface="Arial" panose="020B0604020202020204" pitchFamily="34" charset="0"/>
            </a:endParaRPr>
          </a:p>
          <a:p>
            <a:pPr marL="0" indent="0" eaLnBrk="1" hangingPunct="1">
              <a:spcBef>
                <a:spcPct val="0"/>
              </a:spcBef>
              <a:buFontTx/>
              <a:buChar char="•"/>
            </a:pPr>
            <a:r>
              <a:rPr lang="en-GB" altLang="en-US" sz="2400" dirty="0">
                <a:solidFill>
                  <a:srgbClr val="000000"/>
                </a:solidFill>
                <a:latin typeface="Arial" panose="020B0604020202020204" pitchFamily="34" charset="0"/>
                <a:cs typeface="Arial" panose="020B0604020202020204" pitchFamily="34" charset="0"/>
              </a:rPr>
              <a:t>No probably not, but the research suggests that this </a:t>
            </a:r>
            <a:r>
              <a:rPr lang="en-GB" altLang="en-US" sz="2400" dirty="0" err="1" smtClean="0">
                <a:solidFill>
                  <a:srgbClr val="000000"/>
                </a:solidFill>
                <a:latin typeface="Arial" panose="020B0604020202020204" pitchFamily="34" charset="0"/>
                <a:cs typeface="Arial" panose="020B0604020202020204" pitchFamily="34" charset="0"/>
              </a:rPr>
              <a:t>Biopsychosocial</a:t>
            </a:r>
            <a:r>
              <a:rPr lang="en-GB" altLang="en-US" sz="2400" dirty="0" smtClean="0">
                <a:solidFill>
                  <a:srgbClr val="000000"/>
                </a:solidFill>
                <a:latin typeface="Arial" panose="020B0604020202020204" pitchFamily="34" charset="0"/>
                <a:cs typeface="Arial" panose="020B0604020202020204" pitchFamily="34" charset="0"/>
              </a:rPr>
              <a:t> </a:t>
            </a:r>
            <a:r>
              <a:rPr lang="en-GB" altLang="en-US" sz="2400" dirty="0">
                <a:solidFill>
                  <a:srgbClr val="000000"/>
                </a:solidFill>
                <a:latin typeface="Arial" panose="020B0604020202020204" pitchFamily="34" charset="0"/>
                <a:cs typeface="Arial" panose="020B0604020202020204" pitchFamily="34" charset="0"/>
              </a:rPr>
              <a:t>approach is the most effective way of helping to manage chronic pain. </a:t>
            </a:r>
          </a:p>
        </p:txBody>
      </p:sp>
      <p:sp>
        <p:nvSpPr>
          <p:cNvPr id="7" name="Title 1"/>
          <p:cNvSpPr>
            <a:spLocks noGrp="1"/>
          </p:cNvSpPr>
          <p:nvPr>
            <p:ph type="title"/>
          </p:nvPr>
        </p:nvSpPr>
        <p:spPr>
          <a:xfrm>
            <a:off x="107504" y="260648"/>
            <a:ext cx="9036496" cy="1143000"/>
          </a:xfrm>
        </p:spPr>
        <p:txBody>
          <a:bodyPr>
            <a:noAutofit/>
          </a:bodyPr>
          <a:lstStyle/>
          <a:p>
            <a:pPr algn="ctr">
              <a:defRPr/>
            </a:pPr>
            <a:r>
              <a:rPr lang="en-GB" sz="4800" dirty="0">
                <a:ln>
                  <a:solidFill>
                    <a:schemeClr val="bg1">
                      <a:lumMod val="50000"/>
                    </a:schemeClr>
                  </a:solidFill>
                </a:ln>
                <a:effectLst>
                  <a:outerShdw blurRad="50800" dist="38100" dir="8100000" algn="tr" rotWithShape="0">
                    <a:prstClr val="black">
                      <a:alpha val="40000"/>
                    </a:prstClr>
                  </a:outerShdw>
                </a:effectLst>
              </a:rPr>
              <a:t>Are you telling me my pain is made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TEAM:</a:t>
            </a:r>
            <a:endParaRPr lang="en-GB" dirty="0"/>
          </a:p>
        </p:txBody>
      </p:sp>
      <p:sp>
        <p:nvSpPr>
          <p:cNvPr id="3" name="Content Placeholder 2"/>
          <p:cNvSpPr>
            <a:spLocks noGrp="1"/>
          </p:cNvSpPr>
          <p:nvPr>
            <p:ph idx="1"/>
          </p:nvPr>
        </p:nvSpPr>
        <p:spPr/>
        <p:txBody>
          <a:bodyPr/>
          <a:lstStyle/>
          <a:p>
            <a:r>
              <a:rPr lang="en-GB" sz="2400" dirty="0" smtClean="0"/>
              <a:t>-Clinical Psychologist/Clinical Lead</a:t>
            </a:r>
          </a:p>
          <a:p>
            <a:r>
              <a:rPr lang="en-GB" sz="2400" dirty="0" smtClean="0"/>
              <a:t>-Consultants </a:t>
            </a:r>
          </a:p>
          <a:p>
            <a:r>
              <a:rPr lang="en-GB" sz="2400" dirty="0" smtClean="0"/>
              <a:t>-Specialist Pain Nurses</a:t>
            </a:r>
          </a:p>
          <a:p>
            <a:r>
              <a:rPr lang="en-GB" sz="2400" dirty="0" smtClean="0"/>
              <a:t>-Physiotherapist</a:t>
            </a:r>
          </a:p>
          <a:p>
            <a:r>
              <a:rPr lang="en-GB" sz="2400" dirty="0" smtClean="0"/>
              <a:t>-Occupational Therapist</a:t>
            </a:r>
          </a:p>
          <a:p>
            <a:r>
              <a:rPr lang="en-GB" sz="2400" dirty="0" smtClean="0"/>
              <a:t>-Psychology support Nurse</a:t>
            </a:r>
          </a:p>
          <a:p>
            <a:r>
              <a:rPr lang="en-GB" sz="2400" dirty="0" smtClean="0"/>
              <a:t>- Team Assistant</a:t>
            </a:r>
          </a:p>
          <a:p>
            <a:r>
              <a:rPr lang="en-GB" sz="2400" dirty="0" smtClean="0"/>
              <a:t>-Admin staff</a:t>
            </a:r>
            <a:endParaRPr lang="en-GB" sz="2400" dirty="0"/>
          </a:p>
        </p:txBody>
      </p:sp>
    </p:spTree>
    <p:extLst>
      <p:ext uri="{BB962C8B-B14F-4D97-AF65-F5344CB8AC3E}">
        <p14:creationId xmlns:p14="http://schemas.microsoft.com/office/powerpoint/2010/main" val="276878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3" y="404664"/>
            <a:ext cx="8964488" cy="1143000"/>
          </a:xfrm>
        </p:spPr>
        <p:txBody>
          <a:bodyPr>
            <a:noAutofit/>
          </a:bodyPr>
          <a:lstStyle/>
          <a:p>
            <a:pPr eaLnBrk="1" fontAlgn="auto" hangingPunct="1">
              <a:spcBef>
                <a:spcPts val="0"/>
              </a:spcBef>
              <a:spcAft>
                <a:spcPts val="0"/>
              </a:spcAft>
              <a:defRPr/>
            </a:pPr>
            <a:r>
              <a:rPr lang="en-GB" sz="4000" spc="0" dirty="0">
                <a:ln>
                  <a:solidFill>
                    <a:sysClr val="window" lastClr="FFFFFF">
                      <a:lumMod val="50000"/>
                    </a:sysClr>
                  </a:solidFill>
                </a:ln>
                <a:effectLst>
                  <a:outerShdw blurRad="50800" dist="38100" dir="8100000" algn="tr" rotWithShape="0">
                    <a:prstClr val="black">
                      <a:alpha val="40000"/>
                    </a:prstClr>
                  </a:outerShdw>
                </a:effectLst>
              </a:rPr>
              <a:t>What can I do to help manage my pain?</a:t>
            </a:r>
          </a:p>
        </p:txBody>
      </p:sp>
      <p:sp>
        <p:nvSpPr>
          <p:cNvPr id="5" name="Content Placeholder 2"/>
          <p:cNvSpPr>
            <a:spLocks noGrp="1"/>
          </p:cNvSpPr>
          <p:nvPr>
            <p:ph sz="quarter" idx="4294967295"/>
          </p:nvPr>
        </p:nvSpPr>
        <p:spPr>
          <a:xfrm>
            <a:off x="1187450" y="1916113"/>
            <a:ext cx="6400800" cy="2881312"/>
          </a:xfrm>
        </p:spPr>
        <p:txBody>
          <a:bodyPr/>
          <a:lstStyle/>
          <a:p>
            <a:pPr marL="285750" indent="-285750" eaLnBrk="1" fontAlgn="auto" hangingPunct="1">
              <a:spcBef>
                <a:spcPts val="0"/>
              </a:spcBef>
              <a:spcAft>
                <a:spcPts val="0"/>
              </a:spcAft>
              <a:buFont typeface="Arial" pitchFamily="34" charset="0"/>
              <a:buChar char="•"/>
              <a:defRPr/>
            </a:pPr>
            <a:r>
              <a:rPr lang="en-GB" sz="2800" dirty="0">
                <a:solidFill>
                  <a:sysClr val="windowText" lastClr="000000"/>
                </a:solidFill>
              </a:rPr>
              <a:t>There are many ways to help to manage your pain including pacing, stress management, relaxation techniques and others which will be discussed later in this talk</a:t>
            </a:r>
          </a:p>
          <a:p>
            <a:pPr marL="45720" indent="0" algn="ctr" eaLnBrk="1" fontAlgn="auto" hangingPunct="1">
              <a:spcBef>
                <a:spcPts val="0"/>
              </a:spcBef>
              <a:spcAft>
                <a:spcPts val="0"/>
              </a:spcAft>
              <a:defRPr/>
            </a:pPr>
            <a:r>
              <a:rPr lang="en-GB" sz="4800" b="1" dirty="0">
                <a:solidFill>
                  <a:sysClr val="windowText" lastClr="000000"/>
                </a:solidFill>
              </a:rPr>
              <a:t>Exercise.</a:t>
            </a:r>
          </a:p>
          <a:p>
            <a:pPr marL="45720" indent="0" eaLnBrk="1" fontAlgn="auto" hangingPunct="1">
              <a:spcBef>
                <a:spcPts val="0"/>
              </a:spcBef>
              <a:spcAft>
                <a:spcPts val="0"/>
              </a:spcAft>
              <a:defRPr/>
            </a:pPr>
            <a:endParaRPr lang="en-GB"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332656"/>
            <a:ext cx="6840760" cy="1143000"/>
          </a:xfrm>
        </p:spPr>
        <p:txBody>
          <a:bodyPr/>
          <a:lstStyle/>
          <a:p>
            <a:pPr>
              <a:defRPr/>
            </a:pPr>
            <a:r>
              <a:rPr lang="en-GB" sz="4800" dirty="0">
                <a:ln>
                  <a:solidFill>
                    <a:schemeClr val="bg1">
                      <a:lumMod val="50000"/>
                    </a:schemeClr>
                  </a:solidFill>
                </a:ln>
                <a:effectLst>
                  <a:outerShdw blurRad="50800" dist="38100" dir="8100000" algn="tr" rotWithShape="0">
                    <a:prstClr val="black">
                      <a:alpha val="40000"/>
                    </a:prstClr>
                  </a:outerShdw>
                </a:effectLst>
                <a:latin typeface="Arial" pitchFamily="34" charset="0"/>
                <a:cs typeface="Arial" pitchFamily="34" charset="0"/>
              </a:rPr>
              <a:t>How can exercise help ?</a:t>
            </a:r>
          </a:p>
        </p:txBody>
      </p:sp>
      <p:sp>
        <p:nvSpPr>
          <p:cNvPr id="5" name="Content Placeholder 2"/>
          <p:cNvSpPr>
            <a:spLocks noGrp="1"/>
          </p:cNvSpPr>
          <p:nvPr>
            <p:ph sz="quarter" idx="4294967295"/>
          </p:nvPr>
        </p:nvSpPr>
        <p:spPr>
          <a:xfrm>
            <a:off x="1042988" y="1700213"/>
            <a:ext cx="6400800" cy="4699000"/>
          </a:xfrm>
        </p:spPr>
        <p:txBody>
          <a:bodyPr/>
          <a:lstStyle/>
          <a:p>
            <a:pPr marL="0" indent="0">
              <a:buFontTx/>
              <a:buChar char="•"/>
            </a:pPr>
            <a:r>
              <a:rPr lang="en-GB" altLang="en-US" sz="2400">
                <a:latin typeface="Arial" panose="020B0604020202020204" pitchFamily="34" charset="0"/>
                <a:cs typeface="Arial" panose="020B0604020202020204" pitchFamily="34" charset="0"/>
              </a:rPr>
              <a:t>Helps decreases stress</a:t>
            </a:r>
          </a:p>
          <a:p>
            <a:pPr marL="0" indent="0">
              <a:buFontTx/>
              <a:buChar char="•"/>
            </a:pPr>
            <a:r>
              <a:rPr lang="en-GB" altLang="en-US" sz="2400">
                <a:latin typeface="Arial" panose="020B0604020202020204" pitchFamily="34" charset="0"/>
                <a:cs typeface="Arial" panose="020B0604020202020204" pitchFamily="34" charset="0"/>
              </a:rPr>
              <a:t>Can Improve mood</a:t>
            </a:r>
          </a:p>
          <a:p>
            <a:pPr marL="0" indent="0">
              <a:buFontTx/>
              <a:buChar char="•"/>
            </a:pPr>
            <a:r>
              <a:rPr lang="en-GB" altLang="en-US" sz="2400">
                <a:latin typeface="Arial" panose="020B0604020202020204" pitchFamily="34" charset="0"/>
                <a:cs typeface="Arial" panose="020B0604020202020204" pitchFamily="34" charset="0"/>
              </a:rPr>
              <a:t>Endorphins, enkephalins, dynorphins</a:t>
            </a:r>
          </a:p>
          <a:p>
            <a:pPr marL="0" indent="0">
              <a:buFontTx/>
              <a:buChar char="•"/>
            </a:pPr>
            <a:r>
              <a:rPr lang="en-GB" altLang="en-US" sz="2400">
                <a:latin typeface="Arial" panose="020B0604020202020204" pitchFamily="34" charset="0"/>
                <a:cs typeface="Arial" panose="020B0604020202020204" pitchFamily="34" charset="0"/>
              </a:rPr>
              <a:t>Improves strength and power</a:t>
            </a:r>
          </a:p>
          <a:p>
            <a:pPr marL="0" indent="0">
              <a:buFontTx/>
              <a:buChar char="•"/>
            </a:pPr>
            <a:r>
              <a:rPr lang="en-GB" altLang="en-US" sz="2400">
                <a:latin typeface="Arial" panose="020B0604020202020204" pitchFamily="34" charset="0"/>
                <a:cs typeface="Arial" panose="020B0604020202020204" pitchFamily="34" charset="0"/>
              </a:rPr>
              <a:t>Improves joint mobility</a:t>
            </a:r>
          </a:p>
          <a:p>
            <a:pPr marL="0" indent="0">
              <a:buFontTx/>
              <a:buChar char="•"/>
            </a:pPr>
            <a:r>
              <a:rPr lang="en-GB" altLang="en-US" sz="2400">
                <a:latin typeface="Arial" panose="020B0604020202020204" pitchFamily="34" charset="0"/>
                <a:cs typeface="Arial" panose="020B0604020202020204" pitchFamily="34" charset="0"/>
              </a:rPr>
              <a:t>Can help with sleep</a:t>
            </a:r>
          </a:p>
          <a:p>
            <a:pPr marL="0" indent="0">
              <a:buFontTx/>
              <a:buChar char="•"/>
            </a:pPr>
            <a:r>
              <a:rPr lang="en-GB" altLang="en-US" sz="2400">
                <a:latin typeface="Arial" panose="020B0604020202020204" pitchFamily="34" charset="0"/>
                <a:cs typeface="Arial" panose="020B0604020202020204" pitchFamily="34" charset="0"/>
              </a:rPr>
              <a:t>Can help decrease the sensitivity of the nerves.</a:t>
            </a:r>
          </a:p>
          <a:p>
            <a:pPr marL="0" indent="0">
              <a:buFontTx/>
              <a:buChar char="•"/>
            </a:pPr>
            <a:r>
              <a:rPr lang="en-GB" altLang="en-US" sz="2400">
                <a:latin typeface="Arial" panose="020B0604020202020204" pitchFamily="34" charset="0"/>
                <a:cs typeface="Arial" panose="020B0604020202020204" pitchFamily="34" charset="0"/>
              </a:rPr>
              <a:t>Helps with weight loss.</a:t>
            </a:r>
          </a:p>
          <a:p>
            <a:pPr marL="0" indent="0">
              <a:buFontTx/>
              <a:buChar char="•"/>
            </a:pPr>
            <a:r>
              <a:rPr lang="en-GB" altLang="en-US" sz="2400">
                <a:latin typeface="Arial" panose="020B0604020202020204" pitchFamily="34" charset="0"/>
                <a:cs typeface="Arial" panose="020B0604020202020204" pitchFamily="34" charset="0"/>
              </a:rPr>
              <a:t>Helps to improve posture</a:t>
            </a:r>
          </a:p>
          <a:p>
            <a:pPr marL="0" indent="0"/>
            <a:endParaRPr lang="en-GB" altLang="en-US" sz="2400">
              <a:latin typeface="Arial" panose="020B0604020202020204" pitchFamily="34" charset="0"/>
              <a:cs typeface="Arial" panose="020B0604020202020204" pitchFamily="34" charset="0"/>
            </a:endParaRPr>
          </a:p>
          <a:p>
            <a:pPr marL="0" indent="0"/>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down)">
                                      <p:cBhvr>
                                        <p:cTn id="38" dur="500"/>
                                        <p:tgtEl>
                                          <p:spTgt spid="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down)">
                                      <p:cBhvr>
                                        <p:cTn id="43" dur="500"/>
                                        <p:tgtEl>
                                          <p:spTgt spid="5">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down)">
                                      <p:cBhvr>
                                        <p:cTn id="48" dur="500"/>
                                        <p:tgtEl>
                                          <p:spTgt spid="5">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wipe(down)">
                                      <p:cBhvr>
                                        <p:cTn id="5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a:t> </a:t>
            </a:r>
            <a:r>
              <a:rPr lang="en-GB" sz="6000" dirty="0" smtClean="0"/>
              <a:t>                  </a:t>
            </a:r>
            <a:r>
              <a:rPr lang="en-GB" sz="7200" dirty="0" smtClean="0"/>
              <a:t>PACING</a:t>
            </a:r>
            <a:endParaRPr lang="en-GB" sz="7200" dirty="0"/>
          </a:p>
        </p:txBody>
      </p:sp>
      <p:pic>
        <p:nvPicPr>
          <p:cNvPr id="5122" name="Picture 2" descr="C:\Users\clagregory\AppData\Local\Microsoft\Windows\Temporary Internet Files\Content.IE5\4XH78WS5\Aldabra.giant.tortoise.arp[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04864"/>
            <a:ext cx="3456384" cy="33847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lagregory\AppData\Local\Microsoft\Windows\Temporary Internet Files\Content.IE5\4XH78WS5\rabbit-3D.KI8Q46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53856"/>
            <a:ext cx="3240360" cy="396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4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Pacing :</a:t>
            </a:r>
            <a:endParaRPr lang="en-GB" dirty="0"/>
          </a:p>
        </p:txBody>
      </p:sp>
      <p:sp>
        <p:nvSpPr>
          <p:cNvPr id="4" name="Content Placeholder 2"/>
          <p:cNvSpPr>
            <a:spLocks noGrp="1"/>
          </p:cNvSpPr>
          <p:nvPr>
            <p:ph idx="1"/>
          </p:nvPr>
        </p:nvSpPr>
        <p:spPr/>
        <p:txBody>
          <a:bodyPr/>
          <a:lstStyle/>
          <a:p>
            <a:r>
              <a:rPr lang="en-GB" sz="4000" dirty="0" smtClean="0"/>
              <a:t>Involves, breaking activities up into </a:t>
            </a:r>
            <a:r>
              <a:rPr lang="en-GB" sz="4000" b="1" dirty="0" smtClean="0"/>
              <a:t>manageable chunks</a:t>
            </a:r>
            <a:r>
              <a:rPr lang="en-GB" sz="4000" dirty="0" smtClean="0"/>
              <a:t>, so that you an get things done </a:t>
            </a:r>
            <a:r>
              <a:rPr lang="en-GB" sz="4000" b="1" dirty="0" smtClean="0"/>
              <a:t>without increasing your pain</a:t>
            </a:r>
            <a:r>
              <a:rPr lang="en-GB" sz="4000" dirty="0" smtClean="0"/>
              <a:t>.</a:t>
            </a:r>
            <a:endParaRPr lang="en-GB" sz="4000" dirty="0"/>
          </a:p>
        </p:txBody>
      </p:sp>
    </p:spTree>
    <p:extLst>
      <p:ext uri="{BB962C8B-B14F-4D97-AF65-F5344CB8AC3E}">
        <p14:creationId xmlns:p14="http://schemas.microsoft.com/office/powerpoint/2010/main" val="328851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Pacing:  </a:t>
            </a:r>
          </a:p>
        </p:txBody>
      </p:sp>
      <p:sp>
        <p:nvSpPr>
          <p:cNvPr id="3" name="Content Placeholder 2"/>
          <p:cNvSpPr>
            <a:spLocks noGrp="1"/>
          </p:cNvSpPr>
          <p:nvPr>
            <p:ph idx="1"/>
          </p:nvPr>
        </p:nvSpPr>
        <p:spPr/>
        <p:txBody>
          <a:bodyPr/>
          <a:lstStyle/>
          <a:p>
            <a:pPr marL="0" indent="0" algn="just" eaLnBrk="1" hangingPunct="1">
              <a:buFont typeface="Wingdings" pitchFamily="2" charset="2"/>
              <a:buNone/>
              <a:defRPr/>
            </a:pPr>
            <a:r>
              <a:rPr lang="en-GB" sz="2600" b="1" dirty="0">
                <a:solidFill>
                  <a:schemeClr val="accent5">
                    <a:lumMod val="25000"/>
                  </a:schemeClr>
                </a:solidFill>
              </a:rPr>
              <a:t>Activity and Pain </a:t>
            </a:r>
          </a:p>
          <a:p>
            <a:pPr marL="0" indent="0" algn="just" eaLnBrk="1" hangingPunct="1">
              <a:buFont typeface="Wingdings" pitchFamily="2" charset="2"/>
              <a:buNone/>
              <a:defRPr/>
            </a:pPr>
            <a:endParaRPr lang="en-GB" sz="1050" dirty="0"/>
          </a:p>
          <a:p>
            <a:pPr algn="just" eaLnBrk="1" hangingPunct="1">
              <a:buFont typeface="Wingdings" pitchFamily="2" charset="2"/>
              <a:buChar char="Ø"/>
              <a:defRPr/>
            </a:pPr>
            <a:r>
              <a:rPr lang="en-GB" sz="2600" dirty="0"/>
              <a:t>Chronic pain can interfere </a:t>
            </a:r>
            <a:r>
              <a:rPr lang="en-GB" sz="2600" dirty="0" smtClean="0"/>
              <a:t>with the </a:t>
            </a:r>
            <a:r>
              <a:rPr lang="en-GB" sz="2600" dirty="0"/>
              <a:t>ability to  perform </a:t>
            </a:r>
            <a:r>
              <a:rPr lang="en-GB" sz="2600" dirty="0" smtClean="0"/>
              <a:t>some </a:t>
            </a:r>
            <a:r>
              <a:rPr lang="en-GB" sz="2600" dirty="0"/>
              <a:t>activities. </a:t>
            </a:r>
          </a:p>
          <a:p>
            <a:pPr marL="0" indent="0" algn="just" eaLnBrk="1" hangingPunct="1">
              <a:buFont typeface="Wingdings" pitchFamily="2" charset="2"/>
              <a:buNone/>
              <a:defRPr/>
            </a:pPr>
            <a:endParaRPr lang="en-GB" sz="2600" dirty="0"/>
          </a:p>
          <a:p>
            <a:pPr algn="just" eaLnBrk="1" hangingPunct="1">
              <a:buFont typeface="Wingdings" pitchFamily="2" charset="2"/>
              <a:buChar char="Ø"/>
              <a:defRPr/>
            </a:pPr>
            <a:r>
              <a:rPr lang="en-GB" sz="2600" dirty="0"/>
              <a:t>Pain makes it difficult to carrying out activities</a:t>
            </a:r>
          </a:p>
          <a:p>
            <a:pPr marL="0" indent="0" algn="just" eaLnBrk="1" hangingPunct="1">
              <a:buFont typeface="Wingdings" pitchFamily="2" charset="2"/>
              <a:buNone/>
              <a:defRPr/>
            </a:pPr>
            <a:endParaRPr lang="en-GB" sz="2600" dirty="0"/>
          </a:p>
          <a:p>
            <a:pPr algn="just" eaLnBrk="1" hangingPunct="1">
              <a:buFont typeface="Wingdings" pitchFamily="2" charset="2"/>
              <a:buChar char="Ø"/>
              <a:defRPr/>
            </a:pPr>
            <a:r>
              <a:rPr lang="en-GB" sz="2600" dirty="0"/>
              <a:t>Individuals may then limit or stop doing activities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Pacing:</a:t>
            </a:r>
          </a:p>
        </p:txBody>
      </p:sp>
      <p:sp>
        <p:nvSpPr>
          <p:cNvPr id="3" name="Content Placeholder 2"/>
          <p:cNvSpPr>
            <a:spLocks noGrp="1"/>
          </p:cNvSpPr>
          <p:nvPr>
            <p:ph idx="1"/>
          </p:nvPr>
        </p:nvSpPr>
        <p:spPr>
          <a:xfrm>
            <a:off x="457200" y="1989138"/>
            <a:ext cx="8229600" cy="4320182"/>
          </a:xfrm>
        </p:spPr>
        <p:txBody>
          <a:bodyPr/>
          <a:lstStyle/>
          <a:p>
            <a:pPr marL="0" indent="0" eaLnBrk="1" hangingPunct="1">
              <a:buFont typeface="Wingdings" pitchFamily="2" charset="2"/>
              <a:buNone/>
              <a:defRPr/>
            </a:pPr>
            <a:r>
              <a:rPr lang="en-GB" sz="2600" b="1" dirty="0" smtClean="0">
                <a:solidFill>
                  <a:schemeClr val="accent5">
                    <a:lumMod val="25000"/>
                  </a:schemeClr>
                </a:solidFill>
              </a:rPr>
              <a:t>Over activity </a:t>
            </a:r>
            <a:r>
              <a:rPr lang="en-GB" sz="2600" b="1" dirty="0" err="1" smtClean="0">
                <a:solidFill>
                  <a:schemeClr val="accent5">
                    <a:lumMod val="25000"/>
                  </a:schemeClr>
                </a:solidFill>
              </a:rPr>
              <a:t>vs</a:t>
            </a:r>
            <a:r>
              <a:rPr lang="en-GB" sz="2600" b="1" smtClean="0">
                <a:solidFill>
                  <a:schemeClr val="accent5">
                    <a:lumMod val="25000"/>
                  </a:schemeClr>
                </a:solidFill>
              </a:rPr>
              <a:t> Under activity</a:t>
            </a:r>
            <a:endParaRPr lang="en-GB" sz="2600" b="1" dirty="0">
              <a:solidFill>
                <a:schemeClr val="accent5">
                  <a:lumMod val="25000"/>
                </a:schemeClr>
              </a:solidFill>
            </a:endParaRPr>
          </a:p>
          <a:p>
            <a:pPr marL="0" indent="0" eaLnBrk="1" hangingPunct="1">
              <a:buFont typeface="Wingdings" pitchFamily="2" charset="2"/>
              <a:buNone/>
              <a:defRPr/>
            </a:pPr>
            <a:endParaRPr lang="en-GB" sz="2000" dirty="0"/>
          </a:p>
          <a:p>
            <a:pPr marL="0" indent="0" eaLnBrk="1" hangingPunct="1">
              <a:buFont typeface="Wingdings" pitchFamily="2" charset="2"/>
              <a:buNone/>
              <a:tabLst>
                <a:tab pos="719138" algn="l"/>
              </a:tabLst>
              <a:defRPr/>
            </a:pPr>
            <a:r>
              <a:rPr lang="en-GB" sz="2600" dirty="0"/>
              <a:t>Some people with chronic pain identify that they already use pacing because they break up their activities and take rests. </a:t>
            </a:r>
          </a:p>
          <a:p>
            <a:pPr marL="0" indent="0" eaLnBrk="1" hangingPunct="1">
              <a:buFont typeface="Wingdings" pitchFamily="2" charset="2"/>
              <a:buNone/>
              <a:tabLst>
                <a:tab pos="719138" algn="l"/>
              </a:tabLst>
              <a:defRPr/>
            </a:pPr>
            <a:endParaRPr lang="en-GB" sz="2600" dirty="0"/>
          </a:p>
          <a:p>
            <a:pPr marL="0" indent="0" eaLnBrk="1" hangingPunct="1">
              <a:buFont typeface="Wingdings" pitchFamily="2" charset="2"/>
              <a:buNone/>
              <a:tabLst>
                <a:tab pos="719138" algn="l"/>
              </a:tabLst>
              <a:defRPr/>
            </a:pPr>
            <a:endParaRPr lang="en-GB" sz="2600" dirty="0" smtClean="0"/>
          </a:p>
          <a:p>
            <a:pPr marL="0" indent="0" eaLnBrk="1" hangingPunct="1">
              <a:buFont typeface="Wingdings" pitchFamily="2" charset="2"/>
              <a:buNone/>
              <a:tabLst>
                <a:tab pos="719138" algn="l"/>
              </a:tabLst>
              <a:defRPr/>
            </a:pPr>
            <a:r>
              <a:rPr lang="en-GB" sz="2600" dirty="0" smtClean="0"/>
              <a:t>However</a:t>
            </a:r>
            <a:r>
              <a:rPr lang="en-GB" sz="2600" dirty="0"/>
              <a:t>, in many cases, their decision to rest or stop an activity is based on how they </a:t>
            </a:r>
            <a:r>
              <a:rPr lang="en-GB" sz="2600" dirty="0" smtClean="0"/>
              <a:t>feel</a:t>
            </a:r>
          </a:p>
          <a:p>
            <a:pPr marL="0" indent="0" eaLnBrk="1" hangingPunct="1">
              <a:buFont typeface="Wingdings" pitchFamily="2" charset="2"/>
              <a:buNone/>
              <a:tabLst>
                <a:tab pos="719138" algn="l"/>
              </a:tabLst>
              <a:defRPr/>
            </a:pPr>
            <a:r>
              <a:rPr lang="en-GB" sz="2600" dirty="0" smtClean="0"/>
              <a:t>                    </a:t>
            </a:r>
            <a:endParaRPr lang="en-GB" sz="2600" dirty="0"/>
          </a:p>
        </p:txBody>
      </p:sp>
      <p:pic>
        <p:nvPicPr>
          <p:cNvPr id="6149" name="Picture 5" descr="C:\Users\clagregory\AppData\Local\Microsoft\Windows\Temporary Internet Files\Content.IE5\JN6MVGXS\cut_law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916" y="3789040"/>
            <a:ext cx="1262435" cy="9637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clagregory\AppData\Local\Microsoft\Windows\Temporary Internet Files\Content.IE5\LDJR8WKV\iron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304" y="3789040"/>
            <a:ext cx="1258183" cy="1057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Pacing:</a:t>
            </a:r>
          </a:p>
        </p:txBody>
      </p:sp>
      <p:sp>
        <p:nvSpPr>
          <p:cNvPr id="21507" name="Content Placeholder 2"/>
          <p:cNvSpPr>
            <a:spLocks noGrp="1"/>
          </p:cNvSpPr>
          <p:nvPr>
            <p:ph idx="1"/>
          </p:nvPr>
        </p:nvSpPr>
        <p:spPr>
          <a:xfrm>
            <a:off x="457200" y="1772816"/>
            <a:ext cx="8229600" cy="4536504"/>
          </a:xfrm>
        </p:spPr>
        <p:txBody>
          <a:bodyPr/>
          <a:lstStyle/>
          <a:p>
            <a:pPr marL="0" indent="0" eaLnBrk="1" hangingPunct="1">
              <a:tabLst>
                <a:tab pos="719138" algn="l"/>
              </a:tabLst>
            </a:pPr>
            <a:r>
              <a:rPr lang="en-GB" altLang="en-US" sz="2600" b="1" dirty="0" smtClean="0"/>
              <a:t>Good days </a:t>
            </a:r>
            <a:r>
              <a:rPr lang="en-GB" altLang="en-US" sz="2600" b="1" dirty="0" err="1" smtClean="0"/>
              <a:t>vs</a:t>
            </a:r>
            <a:r>
              <a:rPr lang="en-GB" altLang="en-US" sz="2600" b="1" dirty="0" smtClean="0"/>
              <a:t> bad days.</a:t>
            </a:r>
          </a:p>
          <a:p>
            <a:pPr marL="0" indent="0" eaLnBrk="1" hangingPunct="1">
              <a:tabLst>
                <a:tab pos="719138" algn="l"/>
              </a:tabLst>
            </a:pPr>
            <a:r>
              <a:rPr lang="en-GB" altLang="en-US" sz="2600" dirty="0" smtClean="0"/>
              <a:t>Many </a:t>
            </a:r>
            <a:r>
              <a:rPr lang="en-GB" altLang="en-US" sz="2600" dirty="0"/>
              <a:t>people with chronic pain </a:t>
            </a:r>
            <a:r>
              <a:rPr lang="en-GB" altLang="en-US" sz="2600" b="1" dirty="0"/>
              <a:t>push</a:t>
            </a:r>
            <a:r>
              <a:rPr lang="en-GB" altLang="en-US" sz="2600" dirty="0"/>
              <a:t> or force themselves to get something done in the short-term, and then end up with much worse pain and are unable to do much for several days. </a:t>
            </a:r>
          </a:p>
          <a:p>
            <a:pPr marL="0" indent="0" eaLnBrk="1" hangingPunct="1">
              <a:tabLst>
                <a:tab pos="719138" algn="l"/>
              </a:tabLst>
            </a:pPr>
            <a:endParaRPr lang="en-GB" altLang="en-US" sz="2600" b="1" dirty="0" smtClean="0"/>
          </a:p>
          <a:p>
            <a:pPr marL="0" indent="0" eaLnBrk="1" hangingPunct="1">
              <a:tabLst>
                <a:tab pos="719138" algn="l"/>
              </a:tabLst>
            </a:pPr>
            <a:r>
              <a:rPr lang="en-GB" altLang="en-US" sz="2600" b="1" dirty="0" smtClean="0"/>
              <a:t>Pacing</a:t>
            </a:r>
            <a:r>
              <a:rPr lang="en-GB" altLang="en-US" sz="2600" dirty="0" smtClean="0"/>
              <a:t> </a:t>
            </a:r>
            <a:r>
              <a:rPr lang="en-GB" altLang="en-US" sz="2600" dirty="0"/>
              <a:t>is the opposite of this. The purpose of pacing is to make it possible for you to be active every day while still keeping your pain under </a:t>
            </a:r>
            <a:r>
              <a:rPr lang="en-GB" altLang="en-US" sz="2600" dirty="0" smtClean="0"/>
              <a:t> </a:t>
            </a:r>
          </a:p>
          <a:p>
            <a:pPr marL="0" indent="0" eaLnBrk="1" hangingPunct="1">
              <a:tabLst>
                <a:tab pos="719138" algn="l"/>
              </a:tabLst>
            </a:pPr>
            <a:r>
              <a:rPr lang="en-GB" altLang="en-US" sz="2600" dirty="0"/>
              <a:t> </a:t>
            </a:r>
            <a:r>
              <a:rPr lang="en-GB" altLang="en-US" sz="2600" dirty="0" smtClean="0"/>
              <a:t>                              control.                                </a:t>
            </a:r>
            <a:endParaRPr lang="en-GB" alt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Over-doing </a:t>
            </a:r>
            <a:r>
              <a:rPr lang="en-GB" dirty="0" err="1"/>
              <a:t>vs</a:t>
            </a:r>
            <a:r>
              <a:rPr lang="en-GB" dirty="0"/>
              <a:t> Pacing:</a:t>
            </a:r>
          </a:p>
        </p:txBody>
      </p:sp>
      <p:graphicFrame>
        <p:nvGraphicFramePr>
          <p:cNvPr id="24579" name="Object 2"/>
          <p:cNvGraphicFramePr>
            <a:graphicFrameLocks noGrp="1" noChangeAspect="1"/>
          </p:cNvGraphicFramePr>
          <p:nvPr>
            <p:ph idx="1"/>
          </p:nvPr>
        </p:nvGraphicFramePr>
        <p:xfrm>
          <a:off x="806450" y="1916113"/>
          <a:ext cx="7531100" cy="4941887"/>
        </p:xfrm>
        <a:graphic>
          <a:graphicData uri="http://schemas.openxmlformats.org/presentationml/2006/ole">
            <mc:AlternateContent xmlns:mc="http://schemas.openxmlformats.org/markup-compatibility/2006">
              <mc:Choice xmlns:v="urn:schemas-microsoft-com:vml" Requires="v">
                <p:oleObj spid="_x0000_s3117" name="Chart" r:id="rId4" imgW="8486657" imgH="4057785" progId="MSGraph.Chart.8">
                  <p:embed followColorScheme="full"/>
                </p:oleObj>
              </mc:Choice>
              <mc:Fallback>
                <p:oleObj name="Chart" r:id="rId4" imgW="8486657" imgH="4057785" progId="MSGraph.Chart.8">
                  <p:embed followColorScheme="full"/>
                  <p:pic>
                    <p:nvPicPr>
                      <p:cNvPr id="24579"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916113"/>
                        <a:ext cx="75311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flipH="1">
            <a:off x="2124075" y="3644900"/>
            <a:ext cx="215900" cy="5762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00338" y="3357563"/>
            <a:ext cx="287337" cy="7191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11413" y="3716338"/>
            <a:ext cx="288925" cy="3603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87675" y="3357563"/>
            <a:ext cx="431800" cy="5762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19475" y="3068638"/>
            <a:ext cx="360363" cy="8651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79838" y="3141663"/>
            <a:ext cx="360362" cy="647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40200" y="2565400"/>
            <a:ext cx="431800" cy="11509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2565400"/>
            <a:ext cx="431800" cy="9350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003800" y="2349500"/>
            <a:ext cx="576263" cy="11509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00" name="Straight Connector 25599"/>
          <p:cNvCxnSpPr/>
          <p:nvPr/>
        </p:nvCxnSpPr>
        <p:spPr>
          <a:xfrm>
            <a:off x="5580063" y="2349500"/>
            <a:ext cx="431800" cy="5746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02" name="Straight Connector 25601"/>
          <p:cNvCxnSpPr/>
          <p:nvPr/>
        </p:nvCxnSpPr>
        <p:spPr>
          <a:xfrm flipV="1">
            <a:off x="6011863" y="2286000"/>
            <a:ext cx="609600" cy="6381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Freeform 7"/>
          <p:cNvSpPr>
            <a:spLocks/>
          </p:cNvSpPr>
          <p:nvPr/>
        </p:nvSpPr>
        <p:spPr bwMode="auto">
          <a:xfrm>
            <a:off x="1979613" y="3865563"/>
            <a:ext cx="4968875" cy="665162"/>
          </a:xfrm>
          <a:custGeom>
            <a:avLst/>
            <a:gdLst>
              <a:gd name="T0" fmla="*/ 0 w 3198"/>
              <a:gd name="T1" fmla="*/ 2147483647 h 204"/>
              <a:gd name="T2" fmla="*/ 2147483647 w 3198"/>
              <a:gd name="T3" fmla="*/ 2147483647 h 204"/>
              <a:gd name="T4" fmla="*/ 2147483647 w 3198"/>
              <a:gd name="T5" fmla="*/ 2147483647 h 204"/>
              <a:gd name="T6" fmla="*/ 2147483647 w 3198"/>
              <a:gd name="T7" fmla="*/ 2147483647 h 204"/>
              <a:gd name="T8" fmla="*/ 2147483647 w 3198"/>
              <a:gd name="T9" fmla="*/ 2147483647 h 204"/>
              <a:gd name="T10" fmla="*/ 2147483647 w 3198"/>
              <a:gd name="T11" fmla="*/ 0 h 204"/>
              <a:gd name="T12" fmla="*/ 2147483647 w 3198"/>
              <a:gd name="T13" fmla="*/ 2147483647 h 204"/>
              <a:gd name="T14" fmla="*/ 2147483647 w 3198"/>
              <a:gd name="T15" fmla="*/ 2147483647 h 204"/>
              <a:gd name="T16" fmla="*/ 2147483647 w 3198"/>
              <a:gd name="T17" fmla="*/ 2147483647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98"/>
              <a:gd name="T28" fmla="*/ 0 h 204"/>
              <a:gd name="T29" fmla="*/ 3198 w 3198"/>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98" h="204">
                <a:moveTo>
                  <a:pt x="0" y="181"/>
                </a:moveTo>
                <a:cubicBezTo>
                  <a:pt x="136" y="113"/>
                  <a:pt x="273" y="45"/>
                  <a:pt x="409" y="45"/>
                </a:cubicBezTo>
                <a:cubicBezTo>
                  <a:pt x="545" y="45"/>
                  <a:pt x="666" y="181"/>
                  <a:pt x="817" y="181"/>
                </a:cubicBezTo>
                <a:cubicBezTo>
                  <a:pt x="968" y="181"/>
                  <a:pt x="1135" y="45"/>
                  <a:pt x="1316" y="45"/>
                </a:cubicBezTo>
                <a:cubicBezTo>
                  <a:pt x="1497" y="45"/>
                  <a:pt x="1679" y="188"/>
                  <a:pt x="1906" y="181"/>
                </a:cubicBezTo>
                <a:cubicBezTo>
                  <a:pt x="2133" y="174"/>
                  <a:pt x="2473" y="0"/>
                  <a:pt x="2677" y="0"/>
                </a:cubicBezTo>
                <a:cubicBezTo>
                  <a:pt x="2881" y="0"/>
                  <a:pt x="3062" y="158"/>
                  <a:pt x="3130" y="181"/>
                </a:cubicBezTo>
                <a:cubicBezTo>
                  <a:pt x="3198" y="204"/>
                  <a:pt x="3085" y="136"/>
                  <a:pt x="3085" y="136"/>
                </a:cubicBezTo>
                <a:cubicBezTo>
                  <a:pt x="3085" y="136"/>
                  <a:pt x="3130" y="181"/>
                  <a:pt x="3130" y="181"/>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How To Pace: BASELINE TOLERANCE</a:t>
            </a:r>
          </a:p>
        </p:txBody>
      </p:sp>
      <p:sp>
        <p:nvSpPr>
          <p:cNvPr id="3" name="Content Placeholder 2"/>
          <p:cNvSpPr>
            <a:spLocks noGrp="1"/>
          </p:cNvSpPr>
          <p:nvPr>
            <p:ph idx="1"/>
          </p:nvPr>
        </p:nvSpPr>
        <p:spPr/>
        <p:txBody>
          <a:bodyPr/>
          <a:lstStyle/>
          <a:p>
            <a:pPr>
              <a:defRPr/>
            </a:pPr>
            <a:endParaRPr lang="en-GB" dirty="0"/>
          </a:p>
          <a:p>
            <a:pPr marL="457200" indent="-457200">
              <a:buFontTx/>
              <a:buAutoNum type="arabicParenR"/>
              <a:defRPr/>
            </a:pPr>
            <a:r>
              <a:rPr lang="en-GB" sz="2000" b="1" dirty="0"/>
              <a:t>BASELINE TOLERANCE</a:t>
            </a:r>
          </a:p>
          <a:p>
            <a:pPr marL="0" indent="0">
              <a:defRPr/>
            </a:pPr>
            <a:endParaRPr lang="en-GB" sz="2000" b="1" dirty="0"/>
          </a:p>
        </p:txBody>
      </p:sp>
      <p:graphicFrame>
        <p:nvGraphicFramePr>
          <p:cNvPr id="4" name="Table 3"/>
          <p:cNvGraphicFramePr>
            <a:graphicFrameLocks noGrp="1"/>
          </p:cNvGraphicFramePr>
          <p:nvPr/>
        </p:nvGraphicFramePr>
        <p:xfrm>
          <a:off x="971550" y="2852738"/>
          <a:ext cx="6553200" cy="2447925"/>
        </p:xfrm>
        <a:graphic>
          <a:graphicData uri="http://schemas.openxmlformats.org/drawingml/2006/table">
            <a:tbl>
              <a:tblPr firstRow="1" bandRow="1">
                <a:tableStyleId>{073A0DAA-6AF3-43AB-8588-CEC1D06C72B9}</a:tableStyleId>
              </a:tblPr>
              <a:tblGrid>
                <a:gridCol w="1016073">
                  <a:extLst>
                    <a:ext uri="{9D8B030D-6E8A-4147-A177-3AD203B41FA5}">
                      <a16:colId xmlns:a16="http://schemas.microsoft.com/office/drawing/2014/main" xmlns="" val="20000"/>
                    </a:ext>
                  </a:extLst>
                </a:gridCol>
                <a:gridCol w="1144322">
                  <a:extLst>
                    <a:ext uri="{9D8B030D-6E8A-4147-A177-3AD203B41FA5}">
                      <a16:colId xmlns:a16="http://schemas.microsoft.com/office/drawing/2014/main" xmlns="" val="20001"/>
                    </a:ext>
                  </a:extLst>
                </a:gridCol>
                <a:gridCol w="1080198">
                  <a:extLst>
                    <a:ext uri="{9D8B030D-6E8A-4147-A177-3AD203B41FA5}">
                      <a16:colId xmlns:a16="http://schemas.microsoft.com/office/drawing/2014/main" xmlns="" val="20002"/>
                    </a:ext>
                  </a:extLst>
                </a:gridCol>
                <a:gridCol w="1008185">
                  <a:extLst>
                    <a:ext uri="{9D8B030D-6E8A-4147-A177-3AD203B41FA5}">
                      <a16:colId xmlns:a16="http://schemas.microsoft.com/office/drawing/2014/main" xmlns="" val="20003"/>
                    </a:ext>
                  </a:extLst>
                </a:gridCol>
                <a:gridCol w="1008185">
                  <a:extLst>
                    <a:ext uri="{9D8B030D-6E8A-4147-A177-3AD203B41FA5}">
                      <a16:colId xmlns:a16="http://schemas.microsoft.com/office/drawing/2014/main" xmlns="" val="20004"/>
                    </a:ext>
                  </a:extLst>
                </a:gridCol>
                <a:gridCol w="1296237">
                  <a:extLst>
                    <a:ext uri="{9D8B030D-6E8A-4147-A177-3AD203B41FA5}">
                      <a16:colId xmlns:a16="http://schemas.microsoft.com/office/drawing/2014/main" xmlns="" val="20005"/>
                    </a:ext>
                  </a:extLst>
                </a:gridCol>
              </a:tblGrid>
              <a:tr h="762230">
                <a:tc>
                  <a:txBody>
                    <a:bodyPr/>
                    <a:lstStyle/>
                    <a:p>
                      <a:r>
                        <a:rPr lang="en-GB" sz="1800" dirty="0"/>
                        <a:t>Activity</a:t>
                      </a:r>
                    </a:p>
                  </a:txBody>
                  <a:tcPr marL="91447" marR="91447" marT="45714" marB="45714"/>
                </a:tc>
                <a:tc>
                  <a:txBody>
                    <a:bodyPr/>
                    <a:lstStyle/>
                    <a:p>
                      <a:r>
                        <a:rPr lang="en-GB" sz="1800" dirty="0"/>
                        <a:t>Estimate</a:t>
                      </a:r>
                    </a:p>
                  </a:txBody>
                  <a:tcPr marL="91447" marR="91447" marT="45714" marB="45714"/>
                </a:tc>
                <a:tc>
                  <a:txBody>
                    <a:bodyPr/>
                    <a:lstStyle/>
                    <a:p>
                      <a:r>
                        <a:rPr lang="en-GB" sz="1800" dirty="0"/>
                        <a:t>Trial 1</a:t>
                      </a:r>
                    </a:p>
                  </a:txBody>
                  <a:tcPr marL="91447" marR="91447" marT="45714" marB="45714"/>
                </a:tc>
                <a:tc>
                  <a:txBody>
                    <a:bodyPr/>
                    <a:lstStyle/>
                    <a:p>
                      <a:r>
                        <a:rPr lang="en-GB" sz="1800" dirty="0"/>
                        <a:t>Trial</a:t>
                      </a:r>
                      <a:r>
                        <a:rPr lang="en-GB" sz="1800" baseline="0" dirty="0"/>
                        <a:t> 2</a:t>
                      </a:r>
                      <a:endParaRPr lang="en-GB" sz="1800" dirty="0"/>
                    </a:p>
                  </a:txBody>
                  <a:tcPr marL="91447" marR="91447" marT="45714" marB="45714"/>
                </a:tc>
                <a:tc>
                  <a:txBody>
                    <a:bodyPr/>
                    <a:lstStyle/>
                    <a:p>
                      <a:r>
                        <a:rPr lang="en-GB" sz="1800" dirty="0"/>
                        <a:t>Trial 3</a:t>
                      </a:r>
                    </a:p>
                  </a:txBody>
                  <a:tcPr marL="91447" marR="91447" marT="45714" marB="45714"/>
                </a:tc>
                <a:tc>
                  <a:txBody>
                    <a:bodyPr/>
                    <a:lstStyle/>
                    <a:p>
                      <a:r>
                        <a:rPr lang="en-GB" sz="1800" dirty="0"/>
                        <a:t>Baseline</a:t>
                      </a:r>
                    </a:p>
                    <a:p>
                      <a:r>
                        <a:rPr lang="en-GB" sz="1800" dirty="0"/>
                        <a:t>Tolerance</a:t>
                      </a:r>
                    </a:p>
                  </a:txBody>
                  <a:tcPr marL="91447" marR="91447" marT="45714" marB="45714"/>
                </a:tc>
                <a:extLst>
                  <a:ext uri="{0D108BD9-81ED-4DB2-BD59-A6C34878D82A}">
                    <a16:rowId xmlns:a16="http://schemas.microsoft.com/office/drawing/2014/main" xmlns="" val="10000"/>
                  </a:ext>
                </a:extLst>
              </a:tr>
              <a:tr h="605728">
                <a:tc>
                  <a:txBody>
                    <a:bodyPr/>
                    <a:lstStyle/>
                    <a:p>
                      <a:r>
                        <a:rPr lang="en-GB" sz="1800" dirty="0"/>
                        <a:t>Ironing</a:t>
                      </a:r>
                    </a:p>
                  </a:txBody>
                  <a:tcPr marL="91447" marR="91447" marT="45714" marB="45714"/>
                </a:tc>
                <a:tc>
                  <a:txBody>
                    <a:bodyPr/>
                    <a:lstStyle/>
                    <a:p>
                      <a:r>
                        <a:rPr lang="en-GB" sz="1800" dirty="0"/>
                        <a:t>20 min</a:t>
                      </a:r>
                    </a:p>
                  </a:txBody>
                  <a:tcPr marL="91447" marR="91447" marT="45714" marB="45714"/>
                </a:tc>
                <a:tc>
                  <a:txBody>
                    <a:bodyPr/>
                    <a:lstStyle/>
                    <a:p>
                      <a:r>
                        <a:rPr lang="en-GB" sz="1800" dirty="0"/>
                        <a:t>18 min</a:t>
                      </a:r>
                    </a:p>
                  </a:txBody>
                  <a:tcPr marL="91447" marR="91447" marT="45714" marB="45714"/>
                </a:tc>
                <a:tc>
                  <a:txBody>
                    <a:bodyPr/>
                    <a:lstStyle/>
                    <a:p>
                      <a:r>
                        <a:rPr lang="en-GB" sz="1800" dirty="0"/>
                        <a:t>15 min</a:t>
                      </a:r>
                    </a:p>
                  </a:txBody>
                  <a:tcPr marL="91447" marR="91447" marT="45714" marB="45714"/>
                </a:tc>
                <a:tc>
                  <a:txBody>
                    <a:bodyPr/>
                    <a:lstStyle/>
                    <a:p>
                      <a:r>
                        <a:rPr lang="en-GB" sz="1800" dirty="0"/>
                        <a:t>20 min</a:t>
                      </a:r>
                    </a:p>
                  </a:txBody>
                  <a:tcPr marL="91447" marR="91447" marT="45714" marB="45714"/>
                </a:tc>
                <a:tc>
                  <a:txBody>
                    <a:bodyPr/>
                    <a:lstStyle/>
                    <a:p>
                      <a:r>
                        <a:rPr lang="en-GB" sz="1800" dirty="0"/>
                        <a:t> 15 min</a:t>
                      </a:r>
                    </a:p>
                  </a:txBody>
                  <a:tcPr marL="91447" marR="91447" marT="45714" marB="45714"/>
                </a:tc>
                <a:extLst>
                  <a:ext uri="{0D108BD9-81ED-4DB2-BD59-A6C34878D82A}">
                    <a16:rowId xmlns:a16="http://schemas.microsoft.com/office/drawing/2014/main" xmlns="" val="10001"/>
                  </a:ext>
                </a:extLst>
              </a:tr>
              <a:tr h="564860">
                <a:tc>
                  <a:txBody>
                    <a:bodyPr/>
                    <a:lstStyle/>
                    <a:p>
                      <a:r>
                        <a:rPr lang="en-GB" sz="1800" dirty="0"/>
                        <a:t>Sitting </a:t>
                      </a:r>
                    </a:p>
                    <a:p>
                      <a:r>
                        <a:rPr lang="en-GB" sz="1200" dirty="0"/>
                        <a:t>(armchair)</a:t>
                      </a:r>
                    </a:p>
                  </a:txBody>
                  <a:tcPr marL="91447" marR="91447" marT="45714" marB="45714"/>
                </a:tc>
                <a:tc>
                  <a:txBody>
                    <a:bodyPr/>
                    <a:lstStyle/>
                    <a:p>
                      <a:r>
                        <a:rPr lang="en-GB" sz="1800" dirty="0"/>
                        <a:t>30 min</a:t>
                      </a:r>
                    </a:p>
                  </a:txBody>
                  <a:tcPr marL="91447" marR="91447" marT="45714" marB="45714"/>
                </a:tc>
                <a:tc>
                  <a:txBody>
                    <a:bodyPr/>
                    <a:lstStyle/>
                    <a:p>
                      <a:r>
                        <a:rPr lang="en-GB" sz="1800" dirty="0"/>
                        <a:t>25min</a:t>
                      </a:r>
                    </a:p>
                  </a:txBody>
                  <a:tcPr marL="91447" marR="91447" marT="45714" marB="45714"/>
                </a:tc>
                <a:tc>
                  <a:txBody>
                    <a:bodyPr/>
                    <a:lstStyle/>
                    <a:p>
                      <a:r>
                        <a:rPr lang="en-GB" sz="1800" dirty="0"/>
                        <a:t>30min</a:t>
                      </a:r>
                    </a:p>
                  </a:txBody>
                  <a:tcPr marL="91447" marR="91447" marT="45714" marB="45714"/>
                </a:tc>
                <a:tc>
                  <a:txBody>
                    <a:bodyPr/>
                    <a:lstStyle/>
                    <a:p>
                      <a:r>
                        <a:rPr lang="en-GB" sz="1800" dirty="0"/>
                        <a:t>27 min</a:t>
                      </a:r>
                    </a:p>
                  </a:txBody>
                  <a:tcPr marL="91447" marR="91447" marT="45714" marB="45714"/>
                </a:tc>
                <a:tc>
                  <a:txBody>
                    <a:bodyPr/>
                    <a:lstStyle/>
                    <a:p>
                      <a:r>
                        <a:rPr lang="en-GB" sz="1800" dirty="0"/>
                        <a:t> 25 mini</a:t>
                      </a:r>
                    </a:p>
                  </a:txBody>
                  <a:tcPr marL="91447" marR="91447" marT="45714" marB="45714"/>
                </a:tc>
                <a:extLst>
                  <a:ext uri="{0D108BD9-81ED-4DB2-BD59-A6C34878D82A}">
                    <a16:rowId xmlns:a16="http://schemas.microsoft.com/office/drawing/2014/main" xmlns="" val="10002"/>
                  </a:ext>
                </a:extLst>
              </a:tr>
              <a:tr h="515107">
                <a:tc>
                  <a:txBody>
                    <a:bodyPr/>
                    <a:lstStyle/>
                    <a:p>
                      <a:r>
                        <a:rPr lang="en-GB" sz="1800" dirty="0"/>
                        <a:t>Swim</a:t>
                      </a:r>
                    </a:p>
                  </a:txBody>
                  <a:tcPr marL="91447" marR="91447" marT="45714" marB="45714"/>
                </a:tc>
                <a:tc>
                  <a:txBody>
                    <a:bodyPr/>
                    <a:lstStyle/>
                    <a:p>
                      <a:endParaRPr lang="en-GB" sz="1800"/>
                    </a:p>
                  </a:txBody>
                  <a:tcPr marL="91447" marR="91447" marT="45714" marB="45714"/>
                </a:tc>
                <a:tc>
                  <a:txBody>
                    <a:bodyPr/>
                    <a:lstStyle/>
                    <a:p>
                      <a:endParaRPr lang="en-GB" sz="1800"/>
                    </a:p>
                  </a:txBody>
                  <a:tcPr marL="91447" marR="91447" marT="45714" marB="45714"/>
                </a:tc>
                <a:tc>
                  <a:txBody>
                    <a:bodyPr/>
                    <a:lstStyle/>
                    <a:p>
                      <a:endParaRPr lang="en-GB" sz="1800"/>
                    </a:p>
                  </a:txBody>
                  <a:tcPr marL="91447" marR="91447" marT="45714" marB="45714"/>
                </a:tc>
                <a:tc>
                  <a:txBody>
                    <a:bodyPr/>
                    <a:lstStyle/>
                    <a:p>
                      <a:endParaRPr lang="en-GB" sz="1800"/>
                    </a:p>
                  </a:txBody>
                  <a:tcPr marL="91447" marR="91447" marT="45714" marB="45714"/>
                </a:tc>
                <a:tc>
                  <a:txBody>
                    <a:bodyPr/>
                    <a:lstStyle/>
                    <a:p>
                      <a:endParaRPr lang="en-GB" sz="1800" dirty="0"/>
                    </a:p>
                  </a:txBody>
                  <a:tcPr marL="91447" marR="91447" marT="45714" marB="45714"/>
                </a:tc>
                <a:extLst>
                  <a:ext uri="{0D108BD9-81ED-4DB2-BD59-A6C34878D82A}">
                    <a16:rowId xmlns:a16="http://schemas.microsoft.com/office/drawing/2014/main" xmlns=""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How To Pace:  </a:t>
            </a:r>
            <a:r>
              <a:rPr lang="en-GB" sz="4000" dirty="0" smtClean="0"/>
              <a:t>PLAN, PRIORITISE, PROBLEM SOLVE, use PRACTICAL SOLUTIONS</a:t>
            </a:r>
            <a:endParaRPr lang="en-GB" sz="4000" dirty="0"/>
          </a:p>
        </p:txBody>
      </p:sp>
      <p:sp>
        <p:nvSpPr>
          <p:cNvPr id="26628" name="Content Placeholder 3"/>
          <p:cNvSpPr>
            <a:spLocks noGrp="1"/>
          </p:cNvSpPr>
          <p:nvPr>
            <p:ph idx="1"/>
          </p:nvPr>
        </p:nvSpPr>
        <p:spPr>
          <a:xfrm>
            <a:off x="755650" y="1916832"/>
            <a:ext cx="7920806" cy="4492523"/>
          </a:xfrm>
        </p:spPr>
        <p:txBody>
          <a:bodyPr/>
          <a:lstStyle/>
          <a:p>
            <a:endParaRPr lang="en-GB" altLang="en-US" b="1" dirty="0"/>
          </a:p>
          <a:p>
            <a:r>
              <a:rPr lang="en-GB" altLang="en-US" b="1" dirty="0" smtClean="0"/>
              <a:t>2) PLAN</a:t>
            </a:r>
          </a:p>
          <a:p>
            <a:endParaRPr lang="en-GB" altLang="en-US" b="1" dirty="0"/>
          </a:p>
          <a:p>
            <a:r>
              <a:rPr lang="en-GB" altLang="en-US" b="1" dirty="0" smtClean="0"/>
              <a:t>3)PRIORITISE</a:t>
            </a:r>
          </a:p>
          <a:p>
            <a:endParaRPr lang="en-GB" altLang="en-US" b="1" dirty="0" smtClean="0"/>
          </a:p>
          <a:p>
            <a:endParaRPr lang="en-GB" altLang="en-US" b="1" dirty="0"/>
          </a:p>
          <a:p>
            <a:r>
              <a:rPr lang="en-GB" altLang="en-US" b="1" dirty="0" smtClean="0"/>
              <a:t>4)PROBLEM SOLVE</a:t>
            </a:r>
          </a:p>
          <a:p>
            <a:endParaRPr lang="en-GB" altLang="en-US" b="1" dirty="0" smtClean="0"/>
          </a:p>
          <a:p>
            <a:endParaRPr lang="en-GB" altLang="en-US" b="1" dirty="0"/>
          </a:p>
          <a:p>
            <a:r>
              <a:rPr lang="en-GB" altLang="en-US" b="1" dirty="0" smtClean="0"/>
              <a:t>5)Use PRACTICAL SOLUTIONS</a:t>
            </a:r>
            <a:endParaRPr lang="en-GB" altLang="en-US" b="1" dirty="0"/>
          </a:p>
        </p:txBody>
      </p:sp>
      <p:pic>
        <p:nvPicPr>
          <p:cNvPr id="4098" name="Picture 2" descr="C:\Users\clagregory\AppData\Local\Microsoft\Windows\Temporary Internet Files\Content.IE5\LDJR8WKV\Sondage-Open-clip-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3798" y="1926329"/>
            <a:ext cx="79208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lagregory\AppData\Local\Microsoft\Windows\Temporary Internet Files\Content.IE5\LDJR8WKV\Una Chiacchierata contro le Ricchezze non Guadagna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072" y="1925492"/>
            <a:ext cx="22814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lagregory\AppData\Local\Microsoft\Windows\Temporary Internet Files\Content.IE5\YA0393CB\microwav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5715" y="3140968"/>
            <a:ext cx="1770421" cy="1200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lagregory\AppData\Local\Microsoft\Windows\Temporary Internet Files\Content.IE5\LDJR8WKV\raised-toilet-249x3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680" y="4653136"/>
            <a:ext cx="141863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clagregory\AppData\Local\Microsoft\Windows\Temporary Internet Files\Content.IE5\JN6MVGXS\23792_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5229200"/>
            <a:ext cx="12961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clagregory\AppData\Local\Microsoft\Windows\Temporary Internet Files\Content.IE5\LDJR8WKV\makinglifeeasier_2210_21331901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3575" y="4653136"/>
            <a:ext cx="1246697" cy="15121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clagregory\AppData\Local\Microsoft\Windows\Temporary Internet Files\Content.IE5\YA0393CB\woman-walking-down-stairs-1499167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481092"/>
            <a:ext cx="1319228" cy="192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 of pain management</a:t>
            </a:r>
            <a:endParaRPr lang="en-GB" dirty="0"/>
          </a:p>
        </p:txBody>
      </p:sp>
      <p:sp>
        <p:nvSpPr>
          <p:cNvPr id="3" name="Content Placeholder 2"/>
          <p:cNvSpPr>
            <a:spLocks noGrp="1"/>
          </p:cNvSpPr>
          <p:nvPr>
            <p:ph idx="1"/>
          </p:nvPr>
        </p:nvSpPr>
        <p:spPr/>
        <p:txBody>
          <a:bodyPr/>
          <a:lstStyle/>
          <a:p>
            <a:r>
              <a:rPr lang="en-GB" dirty="0" smtClean="0"/>
              <a:t>Chronic pain management has evolved over the years.</a:t>
            </a:r>
          </a:p>
          <a:p>
            <a:endParaRPr lang="en-GB" dirty="0"/>
          </a:p>
          <a:p>
            <a:r>
              <a:rPr lang="en-GB" dirty="0" smtClean="0"/>
              <a:t>Traditionally:  Cartesian model  			Gate Control Theory</a:t>
            </a:r>
          </a:p>
          <a:p>
            <a:r>
              <a:rPr lang="en-GB" dirty="0" smtClean="0"/>
              <a:t>			Biopsychosocial model</a:t>
            </a:r>
          </a:p>
          <a:p>
            <a:endParaRPr lang="en-GB" dirty="0" smtClean="0"/>
          </a:p>
          <a:p>
            <a:endParaRPr lang="en-GB" dirty="0"/>
          </a:p>
          <a:p>
            <a:r>
              <a:rPr lang="en-GB" dirty="0" smtClean="0"/>
              <a:t>Slowly heading towards more self management techniques as it is now treated as a long term condition (LTC).</a:t>
            </a:r>
          </a:p>
          <a:p>
            <a:endParaRPr lang="en-GB" dirty="0" smtClean="0"/>
          </a:p>
          <a:p>
            <a:r>
              <a:rPr lang="en-GB" dirty="0" smtClean="0"/>
              <a:t>CHUFT							ACE</a:t>
            </a:r>
            <a:endParaRPr lang="en-GB" dirty="0"/>
          </a:p>
        </p:txBody>
      </p:sp>
      <p:sp>
        <p:nvSpPr>
          <p:cNvPr id="5" name="Right Arrow 4"/>
          <p:cNvSpPr/>
          <p:nvPr/>
        </p:nvSpPr>
        <p:spPr>
          <a:xfrm>
            <a:off x="1907704" y="4869160"/>
            <a:ext cx="49685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Notched Right Arrow 6"/>
          <p:cNvSpPr/>
          <p:nvPr/>
        </p:nvSpPr>
        <p:spPr>
          <a:xfrm>
            <a:off x="4361523" y="261062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Notched Right Arrow 7"/>
          <p:cNvSpPr/>
          <p:nvPr/>
        </p:nvSpPr>
        <p:spPr>
          <a:xfrm>
            <a:off x="749458" y="296008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847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How To Pace:</a:t>
            </a:r>
          </a:p>
        </p:txBody>
      </p:sp>
      <p:sp>
        <p:nvSpPr>
          <p:cNvPr id="30723" name="Content Placeholder 2"/>
          <p:cNvSpPr>
            <a:spLocks noGrp="1"/>
          </p:cNvSpPr>
          <p:nvPr>
            <p:ph idx="1"/>
          </p:nvPr>
        </p:nvSpPr>
        <p:spPr>
          <a:xfrm>
            <a:off x="457200" y="1989138"/>
            <a:ext cx="8229600" cy="4868862"/>
          </a:xfrm>
        </p:spPr>
        <p:txBody>
          <a:bodyPr/>
          <a:lstStyle/>
          <a:p>
            <a:endParaRPr lang="en-GB" altLang="en-US" dirty="0"/>
          </a:p>
          <a:p>
            <a:r>
              <a:rPr lang="en-GB" altLang="en-US" b="1" dirty="0"/>
              <a:t>6) AVOID rushing</a:t>
            </a:r>
          </a:p>
          <a:p>
            <a:endParaRPr lang="en-GB" altLang="en-US" b="1" dirty="0"/>
          </a:p>
          <a:p>
            <a:r>
              <a:rPr lang="en-GB" altLang="en-US" b="1" dirty="0"/>
              <a:t>7) Gradually INCREASE activity levels</a:t>
            </a:r>
          </a:p>
          <a:p>
            <a:endParaRPr lang="en-GB" altLang="en-US" b="1" dirty="0"/>
          </a:p>
          <a:p>
            <a:r>
              <a:rPr lang="en-GB" altLang="en-US" b="1" dirty="0"/>
              <a:t>8)Be aware of Obstacles to Pacing, i.e. Work related, Unhelpful thoughts etc.</a:t>
            </a:r>
          </a:p>
          <a:p>
            <a:r>
              <a:rPr lang="en-GB" altLang="en-US" b="1" dirty="0"/>
              <a:t> 9) </a:t>
            </a:r>
            <a:r>
              <a:rPr lang="en-GB" altLang="en-US" sz="2400" b="1" dirty="0"/>
              <a:t>REMEMBER TO SET GOALS !!!</a:t>
            </a:r>
          </a:p>
          <a:p>
            <a:endParaRPr lang="en-GB" altLang="en-US" sz="2400" b="1" dirty="0"/>
          </a:p>
          <a:p>
            <a:endParaRPr lang="en-GB" altLang="en-US" sz="2400" b="1" dirty="0"/>
          </a:p>
        </p:txBody>
      </p:sp>
      <p:pic>
        <p:nvPicPr>
          <p:cNvPr id="5123" name="Picture 3" descr="C:\Users\clagregory\AppData\Local\Microsoft\Windows\Temporary Internet Files\Content.IE5\JN6MVGXS\shutterstock_60882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4149080"/>
            <a:ext cx="2255912"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smtClean="0"/>
              <a:t>Usually there would be a break now</a:t>
            </a:r>
            <a:endParaRPr lang="en-GB" dirty="0"/>
          </a:p>
        </p:txBody>
      </p:sp>
      <p:sp>
        <p:nvSpPr>
          <p:cNvPr id="34819" name="Content Placeholder 2"/>
          <p:cNvSpPr>
            <a:spLocks noGrp="1"/>
          </p:cNvSpPr>
          <p:nvPr>
            <p:ph idx="1"/>
          </p:nvPr>
        </p:nvSpPr>
        <p:spPr/>
        <p:txBody>
          <a:bodyPr/>
          <a:lstStyle/>
          <a:p>
            <a:endParaRPr lang="en-GB" altLang="en-US" dirty="0"/>
          </a:p>
          <a:p>
            <a:endParaRPr lang="en-GB" altLang="en-US" dirty="0"/>
          </a:p>
          <a:p>
            <a:endParaRPr lang="en-GB" altLang="en-US" dirty="0"/>
          </a:p>
          <a:p>
            <a:endParaRPr lang="en-GB" altLang="en-US" dirty="0"/>
          </a:p>
          <a:p>
            <a:r>
              <a:rPr lang="en-GB" altLang="en-US" sz="8000" dirty="0"/>
              <a:t>        </a:t>
            </a:r>
            <a:r>
              <a:rPr lang="en-GB" altLang="en-US" sz="8000" b="1" dirty="0"/>
              <a:t>BREAK</a:t>
            </a:r>
          </a:p>
          <a:p>
            <a:r>
              <a:rPr lang="en-GB" altLang="en-US" sz="88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a:t>                                    DONUT</a:t>
            </a:r>
            <a:endParaRPr lang="en-GB" dirty="0"/>
          </a:p>
        </p:txBody>
      </p:sp>
      <p:sp>
        <p:nvSpPr>
          <p:cNvPr id="35843" name="Content Placeholder 3"/>
          <p:cNvSpPr>
            <a:spLocks noGrp="1"/>
          </p:cNvSpPr>
          <p:nvPr>
            <p:ph idx="1"/>
          </p:nvPr>
        </p:nvSpPr>
        <p:spPr/>
        <p:txBody>
          <a:bodyPr/>
          <a:lstStyle/>
          <a:p>
            <a:endParaRPr lang="en-US" altLang="en-US"/>
          </a:p>
        </p:txBody>
      </p:sp>
      <p:sp>
        <p:nvSpPr>
          <p:cNvPr id="5" name="Oval 4"/>
          <p:cNvSpPr/>
          <p:nvPr/>
        </p:nvSpPr>
        <p:spPr>
          <a:xfrm>
            <a:off x="3563938" y="3789363"/>
            <a:ext cx="1922462" cy="7921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t>PAIN</a:t>
            </a:r>
          </a:p>
        </p:txBody>
      </p:sp>
      <p:sp>
        <p:nvSpPr>
          <p:cNvPr id="6" name="Oval 5"/>
          <p:cNvSpPr/>
          <p:nvPr/>
        </p:nvSpPr>
        <p:spPr>
          <a:xfrm>
            <a:off x="3563938" y="2279650"/>
            <a:ext cx="1728787"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Mood</a:t>
            </a:r>
          </a:p>
        </p:txBody>
      </p:sp>
      <p:sp>
        <p:nvSpPr>
          <p:cNvPr id="7" name="Oval 6"/>
          <p:cNvSpPr/>
          <p:nvPr/>
        </p:nvSpPr>
        <p:spPr>
          <a:xfrm>
            <a:off x="6011863" y="2852738"/>
            <a:ext cx="1944687"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Cognition</a:t>
            </a:r>
          </a:p>
        </p:txBody>
      </p:sp>
      <p:sp>
        <p:nvSpPr>
          <p:cNvPr id="8" name="Oval 7"/>
          <p:cNvSpPr/>
          <p:nvPr/>
        </p:nvSpPr>
        <p:spPr>
          <a:xfrm>
            <a:off x="6156325" y="4343400"/>
            <a:ext cx="1800225" cy="8858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Thoughts</a:t>
            </a:r>
          </a:p>
        </p:txBody>
      </p:sp>
      <p:sp>
        <p:nvSpPr>
          <p:cNvPr id="9" name="Oval 8"/>
          <p:cNvSpPr/>
          <p:nvPr/>
        </p:nvSpPr>
        <p:spPr>
          <a:xfrm>
            <a:off x="3563938" y="5229225"/>
            <a:ext cx="1922462"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Body Sensations</a:t>
            </a:r>
          </a:p>
        </p:txBody>
      </p:sp>
      <p:sp>
        <p:nvSpPr>
          <p:cNvPr id="10" name="Oval 9"/>
          <p:cNvSpPr/>
          <p:nvPr/>
        </p:nvSpPr>
        <p:spPr>
          <a:xfrm>
            <a:off x="1042988" y="3068638"/>
            <a:ext cx="2160587"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t>Relationships</a:t>
            </a:r>
          </a:p>
        </p:txBody>
      </p:sp>
      <p:sp>
        <p:nvSpPr>
          <p:cNvPr id="11" name="Oval 10"/>
          <p:cNvSpPr/>
          <p:nvPr/>
        </p:nvSpPr>
        <p:spPr>
          <a:xfrm>
            <a:off x="1187450" y="4437063"/>
            <a:ext cx="1871663" cy="7921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Behaviour</a:t>
            </a:r>
          </a:p>
        </p:txBody>
      </p:sp>
      <p:cxnSp>
        <p:nvCxnSpPr>
          <p:cNvPr id="16" name="Straight Connector 15"/>
          <p:cNvCxnSpPr/>
          <p:nvPr/>
        </p:nvCxnSpPr>
        <p:spPr>
          <a:xfrm flipV="1">
            <a:off x="4470400" y="4625975"/>
            <a:ext cx="0" cy="5984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flipV="1">
            <a:off x="4427538" y="3194050"/>
            <a:ext cx="0" cy="595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3203575" y="3644900"/>
            <a:ext cx="457200" cy="360363"/>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H="1">
            <a:off x="5486400" y="3500438"/>
            <a:ext cx="669925" cy="504825"/>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flipV="1">
            <a:off x="3059113" y="4437063"/>
            <a:ext cx="601662" cy="396875"/>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a:endCxn id="8" idx="2"/>
          </p:cNvCxnSpPr>
          <p:nvPr/>
        </p:nvCxnSpPr>
        <p:spPr>
          <a:xfrm>
            <a:off x="5486400" y="4437063"/>
            <a:ext cx="669925" cy="3492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a:endCxn id="7" idx="1"/>
          </p:cNvCxnSpPr>
          <p:nvPr/>
        </p:nvCxnSpPr>
        <p:spPr>
          <a:xfrm>
            <a:off x="5292725" y="2736850"/>
            <a:ext cx="1004888" cy="252413"/>
          </a:xfrm>
          <a:prstGeom prst="line">
            <a:avLst/>
          </a:prstGeom>
        </p:spPr>
        <p:style>
          <a:lnRef idx="1">
            <a:schemeClr val="accent6"/>
          </a:lnRef>
          <a:fillRef idx="0">
            <a:schemeClr val="accent6"/>
          </a:fillRef>
          <a:effectRef idx="0">
            <a:schemeClr val="accent6"/>
          </a:effectRef>
          <a:fontRef idx="minor">
            <a:schemeClr val="tx1"/>
          </a:fontRef>
        </p:style>
      </p:cxnSp>
      <p:cxnSp>
        <p:nvCxnSpPr>
          <p:cNvPr id="59" name="Straight Connector 58"/>
          <p:cNvCxnSpPr>
            <a:endCxn id="8" idx="0"/>
          </p:cNvCxnSpPr>
          <p:nvPr/>
        </p:nvCxnSpPr>
        <p:spPr>
          <a:xfrm>
            <a:off x="7056438" y="3789363"/>
            <a:ext cx="0" cy="554037"/>
          </a:xfrm>
          <a:prstGeom prst="line">
            <a:avLst/>
          </a:prstGeom>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a:xfrm flipH="1">
            <a:off x="5486400" y="5224463"/>
            <a:ext cx="1317625" cy="473075"/>
          </a:xfrm>
          <a:prstGeom prst="line">
            <a:avLst/>
          </a:prstGeom>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H="1" flipV="1">
            <a:off x="2484438" y="5229225"/>
            <a:ext cx="1079500" cy="468313"/>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p:cNvCxnSpPr/>
          <p:nvPr/>
        </p:nvCxnSpPr>
        <p:spPr>
          <a:xfrm flipV="1">
            <a:off x="2124075" y="4067175"/>
            <a:ext cx="0" cy="276225"/>
          </a:xfrm>
          <a:prstGeom prst="line">
            <a:avLst/>
          </a:prstGeom>
        </p:spPr>
        <p:style>
          <a:lnRef idx="1">
            <a:schemeClr val="accent6"/>
          </a:lnRef>
          <a:fillRef idx="0">
            <a:schemeClr val="accent6"/>
          </a:fillRef>
          <a:effectRef idx="0">
            <a:schemeClr val="accent6"/>
          </a:effectRef>
          <a:fontRef idx="minor">
            <a:schemeClr val="tx1"/>
          </a:fontRef>
        </p:style>
      </p:cxnSp>
      <p:cxnSp>
        <p:nvCxnSpPr>
          <p:cNvPr id="67" name="Straight Connector 66"/>
          <p:cNvCxnSpPr/>
          <p:nvPr/>
        </p:nvCxnSpPr>
        <p:spPr>
          <a:xfrm flipV="1">
            <a:off x="2268538" y="2565400"/>
            <a:ext cx="1392237" cy="423863"/>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Mood</a:t>
            </a:r>
          </a:p>
        </p:txBody>
      </p:sp>
      <p:sp>
        <p:nvSpPr>
          <p:cNvPr id="13315" name="Content Placeholder 2"/>
          <p:cNvSpPr>
            <a:spLocks noGrp="1"/>
          </p:cNvSpPr>
          <p:nvPr>
            <p:ph idx="1"/>
          </p:nvPr>
        </p:nvSpPr>
        <p:spPr/>
        <p:txBody>
          <a:bodyPr/>
          <a:lstStyle/>
          <a:p>
            <a:pPr>
              <a:defRPr/>
            </a:pPr>
            <a:r>
              <a:rPr lang="en-GB" dirty="0"/>
              <a:t>Chronic pain can result in you feeling a wide range of emotions from low mood, anxiety, frustration, anger and many more.</a:t>
            </a:r>
          </a:p>
          <a:p>
            <a:pPr>
              <a:defRPr/>
            </a:pPr>
            <a:endParaRPr lang="en-GB" dirty="0"/>
          </a:p>
          <a:p>
            <a:pPr>
              <a:defRPr/>
            </a:pPr>
            <a:endParaRPr lang="en-GB" dirty="0"/>
          </a:p>
          <a:p>
            <a:pPr>
              <a:defRPr/>
            </a:pPr>
            <a:endParaRPr lang="en-GB" dirty="0"/>
          </a:p>
          <a:p>
            <a:pPr>
              <a:defRPr/>
            </a:pPr>
            <a:endParaRPr lang="en-GB" dirty="0"/>
          </a:p>
          <a:p>
            <a:pPr>
              <a:defRPr/>
            </a:pPr>
            <a:r>
              <a:rPr lang="en-GB" dirty="0"/>
              <a:t>The following strategies may help you cope better with these emotions:</a:t>
            </a:r>
          </a:p>
          <a:p>
            <a:pPr>
              <a:buFont typeface="Arial" pitchFamily="34" charset="0"/>
              <a:buChar char="•"/>
              <a:defRPr/>
            </a:pPr>
            <a:r>
              <a:rPr lang="en-GB" dirty="0"/>
              <a:t>Relaxation</a:t>
            </a:r>
          </a:p>
          <a:p>
            <a:pPr>
              <a:buFont typeface="Arial" pitchFamily="34" charset="0"/>
              <a:buChar char="•"/>
              <a:defRPr/>
            </a:pPr>
            <a:r>
              <a:rPr lang="en-GB" dirty="0"/>
              <a:t>Distraction: behavioural, cognitive and social</a:t>
            </a:r>
          </a:p>
          <a:p>
            <a:pPr>
              <a:buFont typeface="Arial" pitchFamily="34" charset="0"/>
              <a:buChar char="•"/>
              <a:defRPr/>
            </a:pPr>
            <a:r>
              <a:rPr lang="en-GB" dirty="0"/>
              <a:t>Practical solutions</a:t>
            </a:r>
          </a:p>
          <a:p>
            <a:pPr>
              <a:buFont typeface="Arial" pitchFamily="34" charset="0"/>
              <a:buChar char="•"/>
              <a:defRPr/>
            </a:pPr>
            <a:r>
              <a:rPr lang="en-GB" dirty="0"/>
              <a:t>Increasing physical activity</a:t>
            </a:r>
          </a:p>
          <a:p>
            <a:pPr marL="0" indent="0">
              <a:defRPr/>
            </a:pPr>
            <a:endParaRPr lang="en-GB" dirty="0"/>
          </a:p>
          <a:p>
            <a:pPr>
              <a:defRPr/>
            </a:pPr>
            <a:endParaRPr lang="en-GB" dirty="0"/>
          </a:p>
        </p:txBody>
      </p:sp>
      <p:pic>
        <p:nvPicPr>
          <p:cNvPr id="36868" name="Picture 4" descr="C:\Program Files\Microsoft Office\MEDIA\CAGCAT10\j02860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986088"/>
            <a:ext cx="1368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C:\Users\takipling\AppData\Local\Microsoft\Windows\Temporary Internet Files\Content.IE5\YOO3B14G\Clipart-angry-smiley-emoticon-512x512-083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2781300"/>
            <a:ext cx="143986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C:\Users\takipling\AppData\Local\Microsoft\Windows\Temporary Internet Files\Content.IE5\LW60RFSY\10120469386_40054465c3_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781300"/>
            <a:ext cx="1727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 descr="C:\Users\takipling\AppData\Local\Microsoft\Windows\Temporary Internet Files\Content.IE5\U1D441XD\stress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0663" y="2781300"/>
            <a:ext cx="18891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Thoughts</a:t>
            </a:r>
          </a:p>
        </p:txBody>
      </p:sp>
      <p:sp>
        <p:nvSpPr>
          <p:cNvPr id="14339" name="Content Placeholder 2"/>
          <p:cNvSpPr>
            <a:spLocks noGrp="1"/>
          </p:cNvSpPr>
          <p:nvPr>
            <p:ph idx="1"/>
          </p:nvPr>
        </p:nvSpPr>
        <p:spPr/>
        <p:txBody>
          <a:bodyPr/>
          <a:lstStyle/>
          <a:p>
            <a:pPr>
              <a:defRPr/>
            </a:pPr>
            <a:r>
              <a:rPr lang="en-US" dirty="0"/>
              <a:t>Chronic pain can also impact on your thoughts; you may think more about how things used to be, worries about the future or thoughts that play on your mind on a daily basis.  Here are some ideas of how to work with your thoughts:</a:t>
            </a:r>
          </a:p>
          <a:p>
            <a:pPr>
              <a:buFontTx/>
              <a:buChar char="•"/>
              <a:defRPr/>
            </a:pPr>
            <a:r>
              <a:rPr lang="en-US" dirty="0"/>
              <a:t>Identify what thoughts you are having</a:t>
            </a:r>
          </a:p>
          <a:p>
            <a:pPr>
              <a:buFontTx/>
              <a:buChar char="•"/>
              <a:defRPr/>
            </a:pPr>
            <a:r>
              <a:rPr lang="en-US" dirty="0"/>
              <a:t>Write them down</a:t>
            </a:r>
          </a:p>
          <a:p>
            <a:pPr>
              <a:buFontTx/>
              <a:buChar char="•"/>
              <a:defRPr/>
            </a:pPr>
            <a:endParaRPr lang="en-US" dirty="0"/>
          </a:p>
          <a:p>
            <a:pPr>
              <a:buFontTx/>
              <a:buChar char="•"/>
              <a:defRPr/>
            </a:pPr>
            <a:endParaRPr lang="en-US" dirty="0"/>
          </a:p>
          <a:p>
            <a:pPr>
              <a:buFontTx/>
              <a:buChar char="•"/>
              <a:defRPr/>
            </a:pPr>
            <a:r>
              <a:rPr lang="en-US" dirty="0"/>
              <a:t>Now challenge </a:t>
            </a:r>
            <a:r>
              <a:rPr lang="en-US" dirty="0" err="1"/>
              <a:t>them..look</a:t>
            </a:r>
            <a:r>
              <a:rPr lang="en-US" dirty="0"/>
              <a:t> for evidence for and against. </a:t>
            </a:r>
          </a:p>
          <a:p>
            <a:pPr>
              <a:buFontTx/>
              <a:buChar char="•"/>
              <a:defRPr/>
            </a:pPr>
            <a:r>
              <a:rPr lang="en-US" dirty="0"/>
              <a:t>Balance the evidence and try and generate any alternative thought.</a:t>
            </a:r>
          </a:p>
          <a:p>
            <a:pPr marL="285750" indent="-285750">
              <a:buFont typeface="Arial" pitchFamily="34" charset="0"/>
              <a:buChar char="•"/>
              <a:defRPr/>
            </a:pPr>
            <a:r>
              <a:rPr lang="en-US" dirty="0"/>
              <a:t>Be careful of the words you use: Can’t, should, ought and </a:t>
            </a:r>
            <a:r>
              <a:rPr lang="en-US" b="1" dirty="0"/>
              <a:t>BUT</a:t>
            </a:r>
          </a:p>
        </p:txBody>
      </p:sp>
      <p:pic>
        <p:nvPicPr>
          <p:cNvPr id="37892" name="Picture 4" descr="C:\Users\takipling\AppData\Local\Microsoft\Windows\Temporary Internet Files\Content.IE5\U1D441XD\thinking-idea-animated-animation-smiley-emoticon-000339-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909888"/>
            <a:ext cx="12239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C:\Users\takipling\AppData\Local\Microsoft\Windows\Temporary Internet Files\Content.IE5\0MOQ8W6J\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500438"/>
            <a:ext cx="2232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SLEEP HYGIENE:</a:t>
            </a:r>
          </a:p>
        </p:txBody>
      </p:sp>
      <p:sp>
        <p:nvSpPr>
          <p:cNvPr id="38915" name="Content Placeholder 2"/>
          <p:cNvSpPr>
            <a:spLocks noGrp="1"/>
          </p:cNvSpPr>
          <p:nvPr>
            <p:ph idx="1"/>
          </p:nvPr>
        </p:nvSpPr>
        <p:spPr>
          <a:xfrm>
            <a:off x="468313" y="1844675"/>
            <a:ext cx="8675687" cy="4176713"/>
          </a:xfrm>
        </p:spPr>
        <p:txBody>
          <a:bodyPr/>
          <a:lstStyle/>
          <a:p>
            <a:r>
              <a:rPr lang="en-GB" altLang="en-US" sz="2600" b="1"/>
              <a:t>1.ASSOCIATIONS.</a:t>
            </a:r>
          </a:p>
          <a:p>
            <a:endParaRPr lang="en-GB" altLang="en-US" b="1"/>
          </a:p>
          <a:p>
            <a:endParaRPr lang="en-GB" altLang="en-US" b="1"/>
          </a:p>
        </p:txBody>
      </p:sp>
      <p:pic>
        <p:nvPicPr>
          <p:cNvPr id="38916" name="Picture 4" descr="C:\Users\clagregory\AppData\Local\Microsoft\Windows\Temporary Internet Files\Content.IE5\YA0393CB\220px-Das_Bet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41663"/>
            <a:ext cx="20875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clagregory\AppData\Local\Microsoft\Windows\Temporary Internet Files\Content.IE5\4XH78WS5\LoL_Equal_Sig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3141663"/>
            <a:ext cx="16573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Users\clagregory\AppData\Local\Microsoft\Windows\Temporary Internet Files\Content.IE5\4XH78WS5\insomni_59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2205038"/>
            <a:ext cx="3617913"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SLEEP HYGIENE:</a:t>
            </a:r>
          </a:p>
        </p:txBody>
      </p:sp>
      <p:sp>
        <p:nvSpPr>
          <p:cNvPr id="39939" name="Content Placeholder 2"/>
          <p:cNvSpPr>
            <a:spLocks noGrp="1"/>
          </p:cNvSpPr>
          <p:nvPr>
            <p:ph idx="1"/>
          </p:nvPr>
        </p:nvSpPr>
        <p:spPr/>
        <p:txBody>
          <a:bodyPr/>
          <a:lstStyle/>
          <a:p>
            <a:r>
              <a:rPr lang="en-GB" altLang="en-US" sz="2600" b="1"/>
              <a:t>2. SLEEPY HEAD</a:t>
            </a:r>
          </a:p>
          <a:p>
            <a:endParaRPr lang="en-GB" altLang="en-US" sz="2600" b="1"/>
          </a:p>
        </p:txBody>
      </p:sp>
      <p:pic>
        <p:nvPicPr>
          <p:cNvPr id="39940" name="Picture 2" descr="C:\Users\clagregory\AppData\Local\Microsoft\Windows\Temporary Internet Files\Content.IE5\YA0393CB\sleep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647950"/>
            <a:ext cx="489743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SLEEP HYGIENE:</a:t>
            </a:r>
          </a:p>
        </p:txBody>
      </p:sp>
      <p:sp>
        <p:nvSpPr>
          <p:cNvPr id="4" name="Content Placeholder 3"/>
          <p:cNvSpPr>
            <a:spLocks noGrp="1"/>
          </p:cNvSpPr>
          <p:nvPr>
            <p:ph idx="1"/>
          </p:nvPr>
        </p:nvSpPr>
        <p:spPr>
          <a:xfrm>
            <a:off x="457200" y="1989138"/>
            <a:ext cx="8229600" cy="4103687"/>
          </a:xfrm>
        </p:spPr>
        <p:txBody>
          <a:bodyPr/>
          <a:lstStyle/>
          <a:p>
            <a:pPr>
              <a:buFontTx/>
              <a:buAutoNum type="arabicPeriod" startAt="3"/>
              <a:defRPr/>
            </a:pPr>
            <a:r>
              <a:rPr lang="en-GB" sz="2600" b="1" dirty="0"/>
              <a:t>20 MINUTE RULE</a:t>
            </a:r>
          </a:p>
          <a:p>
            <a:pPr>
              <a:buFontTx/>
              <a:buAutoNum type="arabicPeriod" startAt="3"/>
              <a:defRPr/>
            </a:pPr>
            <a:endParaRPr lang="en-GB" b="1" dirty="0"/>
          </a:p>
          <a:p>
            <a:pPr marL="0" indent="0">
              <a:defRPr/>
            </a:pPr>
            <a:endParaRPr lang="en-GB" b="1" dirty="0"/>
          </a:p>
        </p:txBody>
      </p:sp>
      <p:pic>
        <p:nvPicPr>
          <p:cNvPr id="40964" name="Picture 3" descr="C:\Users\clagregory\AppData\Local\Microsoft\Windows\Temporary Internet Files\Content.IE5\4XH78WS5\stop_watch_-_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2852738"/>
            <a:ext cx="46672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SLEEP HYGIENE:</a:t>
            </a:r>
          </a:p>
        </p:txBody>
      </p:sp>
      <p:sp>
        <p:nvSpPr>
          <p:cNvPr id="41987" name="Content Placeholder 2"/>
          <p:cNvSpPr>
            <a:spLocks noGrp="1"/>
          </p:cNvSpPr>
          <p:nvPr>
            <p:ph idx="1"/>
          </p:nvPr>
        </p:nvSpPr>
        <p:spPr>
          <a:xfrm>
            <a:off x="457200" y="1989138"/>
            <a:ext cx="8229600" cy="4464050"/>
          </a:xfrm>
        </p:spPr>
        <p:txBody>
          <a:bodyPr/>
          <a:lstStyle/>
          <a:p>
            <a:r>
              <a:rPr lang="en-GB" altLang="en-US" b="1"/>
              <a:t>4</a:t>
            </a:r>
            <a:r>
              <a:rPr lang="en-GB" altLang="en-US" sz="2600" b="1"/>
              <a:t>. NO CATCHING UP ON SLEEP</a:t>
            </a:r>
          </a:p>
        </p:txBody>
      </p:sp>
      <p:pic>
        <p:nvPicPr>
          <p:cNvPr id="41988" name="Picture 2" descr="C:\Users\clagregory\AppData\Local\Microsoft\Windows\Temporary Internet Files\Content.IE5\JN6MVGXS\Panneau-dormi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349500"/>
            <a:ext cx="616267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SLEEP HYGIENE:</a:t>
            </a:r>
          </a:p>
        </p:txBody>
      </p:sp>
      <p:sp>
        <p:nvSpPr>
          <p:cNvPr id="3" name="Content Placeholder 2"/>
          <p:cNvSpPr>
            <a:spLocks noGrp="1"/>
          </p:cNvSpPr>
          <p:nvPr>
            <p:ph idx="1"/>
          </p:nvPr>
        </p:nvSpPr>
        <p:spPr>
          <a:xfrm>
            <a:off x="457200" y="1989138"/>
            <a:ext cx="8229600" cy="4464050"/>
          </a:xfrm>
        </p:spPr>
        <p:txBody>
          <a:bodyPr/>
          <a:lstStyle/>
          <a:p>
            <a:pPr>
              <a:buFontTx/>
              <a:buAutoNum type="arabicPeriod" startAt="5"/>
              <a:defRPr/>
            </a:pPr>
            <a:r>
              <a:rPr lang="en-GB" sz="2600" b="1" dirty="0"/>
              <a:t>BED TIME ROUTINE</a:t>
            </a:r>
          </a:p>
          <a:p>
            <a:pPr marL="0" indent="0">
              <a:defRPr/>
            </a:pPr>
            <a:endParaRPr lang="en-GB" b="1" dirty="0"/>
          </a:p>
          <a:p>
            <a:pPr marL="0" indent="0">
              <a:defRPr/>
            </a:pPr>
            <a:endParaRPr lang="en-GB" b="1" dirty="0"/>
          </a:p>
        </p:txBody>
      </p:sp>
      <p:pic>
        <p:nvPicPr>
          <p:cNvPr id="43012" name="Picture 3" descr="C:\Users\clagregory\AppData\Local\Microsoft\Windows\Temporary Internet Files\Content.IE5\JN6MVGXS\graphic_good_night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492375"/>
            <a:ext cx="4824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based service</a:t>
            </a:r>
            <a:endParaRPr lang="en-GB" dirty="0"/>
          </a:p>
        </p:txBody>
      </p:sp>
      <p:sp>
        <p:nvSpPr>
          <p:cNvPr id="3" name="Content Placeholder 2"/>
          <p:cNvSpPr>
            <a:spLocks noGrp="1"/>
          </p:cNvSpPr>
          <p:nvPr>
            <p:ph idx="1"/>
          </p:nvPr>
        </p:nvSpPr>
        <p:spPr>
          <a:xfrm>
            <a:off x="457200" y="1772816"/>
            <a:ext cx="8229600" cy="4392488"/>
          </a:xfrm>
        </p:spPr>
        <p:txBody>
          <a:bodyPr/>
          <a:lstStyle/>
          <a:p>
            <a:r>
              <a:rPr lang="en-GB" b="1" u="sng" dirty="0" smtClean="0"/>
              <a:t>NICE Guidelines (2016):  </a:t>
            </a:r>
            <a:r>
              <a:rPr lang="en-GB" u="sng" dirty="0" smtClean="0"/>
              <a:t>low back pain and sciatica</a:t>
            </a:r>
          </a:p>
          <a:p>
            <a:r>
              <a:rPr lang="en-GB" sz="2000" b="1" dirty="0" smtClean="0">
                <a:solidFill>
                  <a:srgbClr val="FF0000"/>
                </a:solidFill>
              </a:rPr>
              <a:t>×</a:t>
            </a:r>
            <a:r>
              <a:rPr lang="en-GB" b="1" dirty="0" smtClean="0"/>
              <a:t>No to</a:t>
            </a:r>
            <a:r>
              <a:rPr lang="en-GB" dirty="0" smtClean="0"/>
              <a:t>: imaging, orthotics, manual therapies, acupuncture, electrotherapies, opioids, tricyclic antidepressants, anticonvulsants, spinal injections, spinal fusion, disc replacement.</a:t>
            </a:r>
          </a:p>
          <a:p>
            <a:r>
              <a:rPr lang="en-GB" dirty="0" smtClean="0">
                <a:solidFill>
                  <a:srgbClr val="00B050"/>
                </a:solidFill>
              </a:rPr>
              <a:t>√</a:t>
            </a:r>
            <a:r>
              <a:rPr lang="en-GB" b="1" dirty="0" smtClean="0"/>
              <a:t>Yes to:</a:t>
            </a:r>
            <a:r>
              <a:rPr lang="en-GB" dirty="0" smtClean="0"/>
              <a:t> non-invasive treatments, self management, exercise, psychological therapy, return to work programmes, NSAIDs, after the above epidurals, spinal decompression.</a:t>
            </a:r>
          </a:p>
          <a:p>
            <a:endParaRPr lang="en-GB" dirty="0" smtClean="0"/>
          </a:p>
          <a:p>
            <a:r>
              <a:rPr lang="en-GB" b="1" dirty="0" smtClean="0"/>
              <a:t>Care Closer to home Package</a:t>
            </a:r>
            <a:r>
              <a:rPr lang="en-GB" dirty="0" smtClean="0"/>
              <a:t>: quality incentive indicator  for chronic pain management , respiratory, cardiac, stroke is to ensure there is a clear mental health pathway.</a:t>
            </a:r>
          </a:p>
          <a:p>
            <a:endParaRPr lang="en-GB" dirty="0"/>
          </a:p>
          <a:p>
            <a:r>
              <a:rPr lang="en-GB" b="1" dirty="0" smtClean="0"/>
              <a:t>Clinicians and Clients</a:t>
            </a:r>
            <a:endParaRPr lang="en-GB" b="1" dirty="0"/>
          </a:p>
        </p:txBody>
      </p:sp>
    </p:spTree>
    <p:extLst>
      <p:ext uri="{BB962C8B-B14F-4D97-AF65-F5344CB8AC3E}">
        <p14:creationId xmlns:p14="http://schemas.microsoft.com/office/powerpoint/2010/main" val="70151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relationships</a:t>
            </a:r>
          </a:p>
        </p:txBody>
      </p:sp>
      <p:sp>
        <p:nvSpPr>
          <p:cNvPr id="44035" name="Content Placeholder 2"/>
          <p:cNvSpPr>
            <a:spLocks noGrp="1"/>
          </p:cNvSpPr>
          <p:nvPr>
            <p:ph idx="1"/>
          </p:nvPr>
        </p:nvSpPr>
        <p:spPr/>
        <p:txBody>
          <a:bodyPr/>
          <a:lstStyle/>
          <a:p>
            <a:r>
              <a:rPr lang="en-GB" altLang="en-US" b="1"/>
              <a:t>Communication</a:t>
            </a:r>
          </a:p>
          <a:p>
            <a:r>
              <a:rPr lang="en-GB" altLang="en-US"/>
              <a:t>Styles of communication:	Passive:</a:t>
            </a:r>
          </a:p>
          <a:p>
            <a:r>
              <a:rPr lang="en-GB" altLang="en-US"/>
              <a:t>				</a:t>
            </a:r>
          </a:p>
          <a:p>
            <a:r>
              <a:rPr lang="en-GB" altLang="en-US"/>
              <a:t>	Aggressive:				</a:t>
            </a:r>
          </a:p>
          <a:p>
            <a:endParaRPr lang="en-GB" altLang="en-US"/>
          </a:p>
          <a:p>
            <a:pPr algn="ctr"/>
            <a:endParaRPr lang="en-GB" altLang="en-US" sz="1600"/>
          </a:p>
          <a:p>
            <a:pPr algn="ctr"/>
            <a:endParaRPr lang="en-GB" altLang="en-US" sz="1600"/>
          </a:p>
          <a:p>
            <a:pPr algn="ctr"/>
            <a:endParaRPr lang="en-GB" altLang="en-US" sz="1600"/>
          </a:p>
          <a:p>
            <a:pPr algn="ctr"/>
            <a:r>
              <a:rPr lang="en-GB" altLang="en-US"/>
              <a:t>Assertive:</a:t>
            </a:r>
          </a:p>
          <a:p>
            <a:pPr algn="ctr"/>
            <a:endParaRPr lang="en-GB" altLang="en-US" sz="1600"/>
          </a:p>
        </p:txBody>
      </p:sp>
      <p:pic>
        <p:nvPicPr>
          <p:cNvPr id="44036" name="Picture 4" descr="C:\Users\takipling\AppData\Local\Microsoft\Windows\Temporary Internet Files\Content.IE5\0MOQ8W6J\maxresdefaul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349500"/>
            <a:ext cx="10572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C:\Users\takipling\AppData\Local\Microsoft\Windows\Temporary Internet Files\Content.IE5\LW60RFSY\230px-Taz-Looney_Tunes.svg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068638"/>
            <a:ext cx="21431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C:\Users\takipling\AppData\Local\Microsoft\Windows\Temporary Internet Files\Content.IE5\9CWVKRXI\2e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149725"/>
            <a:ext cx="31686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endParaRPr lang="en-GB"/>
          </a:p>
        </p:txBody>
      </p:sp>
      <p:sp>
        <p:nvSpPr>
          <p:cNvPr id="45059" name="Content Placeholder 3"/>
          <p:cNvSpPr>
            <a:spLocks noGrp="1"/>
          </p:cNvSpPr>
          <p:nvPr>
            <p:ph idx="1"/>
          </p:nvPr>
        </p:nvSpPr>
        <p:spPr/>
        <p:txBody>
          <a:bodyPr/>
          <a:lstStyle/>
          <a:p>
            <a:endParaRPr lang="en-US" altLang="en-US"/>
          </a:p>
        </p:txBody>
      </p:sp>
      <p:pic>
        <p:nvPicPr>
          <p:cNvPr id="45060" name="Picture 4" descr="C:\Users\takipling\AppData\Local\Microsoft\Windows\Temporary Internet Files\Content.IE5\YOO3B14G\i_m_fine_colored_by_meleeman-d72zi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Relaxation</a:t>
            </a:r>
          </a:p>
        </p:txBody>
      </p:sp>
      <p:sp>
        <p:nvSpPr>
          <p:cNvPr id="46083" name="Content Placeholder 2"/>
          <p:cNvSpPr>
            <a:spLocks noGrp="1"/>
          </p:cNvSpPr>
          <p:nvPr>
            <p:ph idx="1"/>
          </p:nvPr>
        </p:nvSpPr>
        <p:spPr/>
        <p:txBody>
          <a:bodyPr/>
          <a:lstStyle/>
          <a:p>
            <a:r>
              <a:rPr lang="en-GB" altLang="en-US"/>
              <a:t>The effects of Chronic pain on your body can cause muscular, physical tension and research shows us the more tension we have the more pain that we feel. They are very closely related. We can help this by using simple relaxation techniques that can help the physical and emotional tension that pain brings. Using diaphragmatic breathing and passive muscular relaxation we can reduce your tension levels which will help you with your pain and your mood. Therefore helping you to cope with what pain brings.  It does not require any medication, just some time and practise.  </a:t>
            </a:r>
          </a:p>
        </p:txBody>
      </p:sp>
      <p:pic>
        <p:nvPicPr>
          <p:cNvPr id="46084" name="Picture 4" descr="C:\Users\takipling\AppData\Local\Microsoft\Windows\Temporary Internet Files\Content.IE5\U1D441XD\relax-butt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652963"/>
            <a:ext cx="22066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defRPr/>
            </a:pPr>
            <a:r>
              <a:rPr lang="en-GB" altLang="en-US" sz="2400" b="1" dirty="0"/>
              <a:t>Understanding your Pain and Medication (1 </a:t>
            </a:r>
            <a:r>
              <a:rPr lang="en-GB" altLang="en-US" sz="2400" b="1" dirty="0" err="1"/>
              <a:t>hr</a:t>
            </a:r>
            <a:r>
              <a:rPr lang="en-GB" altLang="en-US" sz="2400" b="1" dirty="0"/>
              <a:t>)</a:t>
            </a:r>
          </a:p>
          <a:p>
            <a:pPr marL="457200" indent="-457200">
              <a:buFont typeface="Arial" pitchFamily="34" charset="0"/>
              <a:buChar char="•"/>
              <a:defRPr/>
            </a:pPr>
            <a:r>
              <a:rPr lang="en-GB" altLang="en-US" sz="2400" b="1" dirty="0"/>
              <a:t>Relaxation classes (5 weeks)</a:t>
            </a:r>
          </a:p>
          <a:p>
            <a:pPr marL="457200" indent="-457200">
              <a:buFont typeface="Arial" pitchFamily="34" charset="0"/>
              <a:buChar char="•"/>
              <a:defRPr/>
            </a:pPr>
            <a:r>
              <a:rPr lang="en-GB" altLang="en-US" sz="2400" b="1" dirty="0"/>
              <a:t>Pacing workshop (5 weeks)</a:t>
            </a:r>
          </a:p>
          <a:p>
            <a:pPr marL="457200" indent="-457200">
              <a:buFont typeface="Arial" pitchFamily="34" charset="0"/>
              <a:buChar char="•"/>
              <a:defRPr/>
            </a:pPr>
            <a:r>
              <a:rPr lang="en-GB" altLang="en-US" sz="2400" b="1" dirty="0" smtClean="0"/>
              <a:t>MBSR </a:t>
            </a:r>
            <a:r>
              <a:rPr lang="en-GB" altLang="en-US" sz="2400" b="1" dirty="0"/>
              <a:t>course (8 weeks)</a:t>
            </a:r>
          </a:p>
          <a:p>
            <a:pPr marL="457200" indent="-457200">
              <a:buFont typeface="Arial" pitchFamily="34" charset="0"/>
              <a:buChar char="•"/>
              <a:defRPr/>
            </a:pPr>
            <a:r>
              <a:rPr lang="en-GB" altLang="en-US" sz="2400" b="1" dirty="0"/>
              <a:t>Mind and Mood group (8 weeks)</a:t>
            </a:r>
          </a:p>
          <a:p>
            <a:pPr marL="457200" indent="-457200">
              <a:buFont typeface="Arial" pitchFamily="34" charset="0"/>
              <a:buChar char="•"/>
              <a:defRPr/>
            </a:pPr>
            <a:r>
              <a:rPr lang="en-GB" altLang="en-US" sz="2400" b="1" dirty="0"/>
              <a:t>Movement and Exercise (5 weeks)</a:t>
            </a:r>
          </a:p>
          <a:p>
            <a:pPr marL="457200" indent="-457200">
              <a:buFont typeface="Arial" pitchFamily="34" charset="0"/>
              <a:buChar char="•"/>
              <a:defRPr/>
            </a:pPr>
            <a:r>
              <a:rPr lang="en-GB" altLang="en-US" sz="2400" b="1" dirty="0"/>
              <a:t>Pain Toolkit </a:t>
            </a:r>
            <a:r>
              <a:rPr lang="en-GB" altLang="en-US" sz="2400" b="1" dirty="0" smtClean="0"/>
              <a:t>App</a:t>
            </a:r>
          </a:p>
          <a:p>
            <a:pPr marL="457200" indent="-457200">
              <a:buFont typeface="Arial" pitchFamily="34" charset="0"/>
              <a:buChar char="•"/>
              <a:defRPr/>
            </a:pPr>
            <a:r>
              <a:rPr lang="en-GB" altLang="en-US" sz="2400" b="1" smtClean="0"/>
              <a:t>Support group</a:t>
            </a:r>
            <a:endParaRPr lang="en-GB" altLang="en-US" sz="2400" b="1" dirty="0" smtClean="0"/>
          </a:p>
          <a:p>
            <a:pPr marL="457200" indent="-457200">
              <a:buFont typeface="Arial" pitchFamily="34" charset="0"/>
              <a:buChar char="•"/>
              <a:defRPr/>
            </a:pPr>
            <a:endParaRPr lang="en-GB" altLang="en-US" sz="2400" b="1" dirty="0"/>
          </a:p>
          <a:p>
            <a:endParaRPr lang="en-GB" dirty="0"/>
          </a:p>
        </p:txBody>
      </p:sp>
    </p:spTree>
    <p:extLst>
      <p:ext uri="{BB962C8B-B14F-4D97-AF65-F5344CB8AC3E}">
        <p14:creationId xmlns:p14="http://schemas.microsoft.com/office/powerpoint/2010/main" val="4103746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Pain Nurse Specialist:</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sz="2800" dirty="0">
                <a:latin typeface="Arial" pitchFamily="34" charset="0"/>
                <a:cs typeface="Arial" pitchFamily="34" charset="0"/>
              </a:rPr>
              <a:t>Triage</a:t>
            </a:r>
          </a:p>
          <a:p>
            <a:pPr marL="457200" indent="-457200">
              <a:buFont typeface="Arial" pitchFamily="34" charset="0"/>
              <a:buChar char="•"/>
            </a:pPr>
            <a:r>
              <a:rPr lang="en-GB" sz="2800" dirty="0">
                <a:latin typeface="Arial" pitchFamily="34" charset="0"/>
                <a:cs typeface="Arial" pitchFamily="34" charset="0"/>
              </a:rPr>
              <a:t>Individual new patient assessment</a:t>
            </a:r>
          </a:p>
          <a:p>
            <a:pPr marL="457200" indent="-457200">
              <a:buFont typeface="Arial" pitchFamily="34" charset="0"/>
              <a:buChar char="•"/>
            </a:pPr>
            <a:r>
              <a:rPr lang="en-GB" sz="2800" dirty="0">
                <a:latin typeface="Arial" pitchFamily="34" charset="0"/>
                <a:cs typeface="Arial" pitchFamily="34" charset="0"/>
              </a:rPr>
              <a:t>Medication reviews</a:t>
            </a:r>
          </a:p>
          <a:p>
            <a:pPr marL="457200" indent="-457200">
              <a:buFont typeface="Arial" pitchFamily="34" charset="0"/>
              <a:buChar char="•"/>
            </a:pPr>
            <a:r>
              <a:rPr lang="en-GB" sz="2800" dirty="0">
                <a:latin typeface="Arial" pitchFamily="34" charset="0"/>
                <a:cs typeface="Arial" pitchFamily="34" charset="0"/>
              </a:rPr>
              <a:t>1-1 Pain Seminars</a:t>
            </a:r>
          </a:p>
          <a:p>
            <a:pPr marL="457200" indent="-457200">
              <a:buFont typeface="Arial" pitchFamily="34" charset="0"/>
              <a:buChar char="•"/>
            </a:pPr>
            <a:r>
              <a:rPr lang="en-GB" sz="2800" dirty="0">
                <a:latin typeface="Arial" pitchFamily="34" charset="0"/>
                <a:cs typeface="Arial" pitchFamily="34" charset="0"/>
              </a:rPr>
              <a:t>PEG Therapy (External </a:t>
            </a:r>
            <a:r>
              <a:rPr lang="en-GB" sz="2800" dirty="0" err="1">
                <a:latin typeface="Arial" pitchFamily="34" charset="0"/>
                <a:cs typeface="Arial" pitchFamily="34" charset="0"/>
              </a:rPr>
              <a:t>neuromodulation</a:t>
            </a:r>
            <a:r>
              <a:rPr lang="en-GB" sz="2800" dirty="0">
                <a:latin typeface="Arial" pitchFamily="34" charset="0"/>
                <a:cs typeface="Arial" pitchFamily="34" charset="0"/>
              </a:rPr>
              <a:t>)</a:t>
            </a:r>
          </a:p>
          <a:p>
            <a:pPr marL="457200" indent="-457200">
              <a:buFont typeface="Arial" pitchFamily="34" charset="0"/>
              <a:buChar char="•"/>
            </a:pPr>
            <a:r>
              <a:rPr lang="en-GB" sz="2800" dirty="0">
                <a:latin typeface="Arial" pitchFamily="34" charset="0"/>
                <a:cs typeface="Arial" pitchFamily="34" charset="0"/>
              </a:rPr>
              <a:t>Support Groups</a:t>
            </a:r>
          </a:p>
          <a:p>
            <a:pPr marL="457200" indent="-457200">
              <a:buFont typeface="Arial" pitchFamily="34" charset="0"/>
              <a:buChar char="•"/>
            </a:pPr>
            <a:r>
              <a:rPr lang="en-GB" sz="2800" dirty="0">
                <a:latin typeface="Arial" pitchFamily="34" charset="0"/>
                <a:cs typeface="Arial" pitchFamily="34" charset="0"/>
              </a:rPr>
              <a:t>Understanding Pain Medication, 1-1 and groups</a:t>
            </a:r>
          </a:p>
          <a:p>
            <a:endParaRPr lang="en-GB" sz="2800" dirty="0">
              <a:latin typeface="Arial" pitchFamily="34" charset="0"/>
              <a:cs typeface="Arial" pitchFamily="34" charset="0"/>
            </a:endParaRPr>
          </a:p>
        </p:txBody>
      </p:sp>
    </p:spTree>
    <p:extLst>
      <p:ext uri="{BB962C8B-B14F-4D97-AF65-F5344CB8AC3E}">
        <p14:creationId xmlns:p14="http://schemas.microsoft.com/office/powerpoint/2010/main" val="27423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your Pain Medication:</a:t>
            </a:r>
            <a:endParaRPr lang="en-GB" dirty="0"/>
          </a:p>
        </p:txBody>
      </p:sp>
      <p:sp>
        <p:nvSpPr>
          <p:cNvPr id="3" name="Content Placeholder 2"/>
          <p:cNvSpPr>
            <a:spLocks noGrp="1"/>
          </p:cNvSpPr>
          <p:nvPr>
            <p:ph idx="1"/>
          </p:nvPr>
        </p:nvSpPr>
        <p:spPr/>
        <p:txBody>
          <a:bodyPr/>
          <a:lstStyle/>
          <a:p>
            <a:r>
              <a:rPr lang="en-GB" sz="3200" dirty="0" smtClean="0">
                <a:latin typeface="Arial" pitchFamily="34" charset="0"/>
                <a:cs typeface="Arial" pitchFamily="34" charset="0"/>
              </a:rPr>
              <a:t>-A </a:t>
            </a:r>
            <a:r>
              <a:rPr lang="en-GB" sz="3200" dirty="0">
                <a:latin typeface="Arial" pitchFamily="34" charset="0"/>
                <a:cs typeface="Arial" pitchFamily="34" charset="0"/>
              </a:rPr>
              <a:t>one hour  group session </a:t>
            </a:r>
          </a:p>
          <a:p>
            <a:r>
              <a:rPr lang="en-GB" sz="3200" dirty="0" smtClean="0">
                <a:latin typeface="Arial" pitchFamily="34" charset="0"/>
                <a:cs typeface="Arial" pitchFamily="34" charset="0"/>
              </a:rPr>
              <a:t>-Available </a:t>
            </a:r>
            <a:r>
              <a:rPr lang="en-GB" sz="3200" dirty="0">
                <a:latin typeface="Arial" pitchFamily="34" charset="0"/>
                <a:cs typeface="Arial" pitchFamily="34" charset="0"/>
              </a:rPr>
              <a:t>as a next step following on from the pain seminar </a:t>
            </a:r>
          </a:p>
          <a:p>
            <a:r>
              <a:rPr lang="en-GB" sz="3200" dirty="0" smtClean="0">
                <a:latin typeface="Arial" pitchFamily="34" charset="0"/>
                <a:cs typeface="Arial" pitchFamily="34" charset="0"/>
              </a:rPr>
              <a:t>-Can </a:t>
            </a:r>
            <a:r>
              <a:rPr lang="en-GB" sz="3200" dirty="0">
                <a:latin typeface="Arial" pitchFamily="34" charset="0"/>
                <a:cs typeface="Arial" pitchFamily="34" charset="0"/>
              </a:rPr>
              <a:t>be an individual  session if clinically </a:t>
            </a:r>
            <a:r>
              <a:rPr lang="en-GB" sz="3200" dirty="0" smtClean="0">
                <a:latin typeface="Arial" pitchFamily="34" charset="0"/>
                <a:cs typeface="Arial" pitchFamily="34" charset="0"/>
              </a:rPr>
              <a:t>necessary</a:t>
            </a:r>
            <a:endParaRPr lang="en-GB" sz="3200" dirty="0">
              <a:latin typeface="Arial" pitchFamily="34" charset="0"/>
              <a:cs typeface="Arial" pitchFamily="34" charset="0"/>
            </a:endParaRPr>
          </a:p>
          <a:p>
            <a:endParaRPr lang="en-GB" sz="3200" dirty="0">
              <a:latin typeface="Arial" pitchFamily="34" charset="0"/>
              <a:cs typeface="Arial" pitchFamily="34" charset="0"/>
            </a:endParaRPr>
          </a:p>
        </p:txBody>
      </p:sp>
    </p:spTree>
    <p:extLst>
      <p:ext uri="{BB962C8B-B14F-4D97-AF65-F5344CB8AC3E}">
        <p14:creationId xmlns:p14="http://schemas.microsoft.com/office/powerpoint/2010/main" val="933635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 of the  </a:t>
            </a:r>
            <a:r>
              <a:rPr lang="en-GB" dirty="0" smtClean="0"/>
              <a:t>Understanding </a:t>
            </a:r>
            <a:r>
              <a:rPr lang="en-GB" dirty="0"/>
              <a:t>Pain </a:t>
            </a:r>
            <a:r>
              <a:rPr lang="en-GB" dirty="0" smtClean="0"/>
              <a:t>  Medication </a:t>
            </a:r>
            <a:r>
              <a:rPr lang="en-GB" dirty="0"/>
              <a:t>Presentation</a:t>
            </a:r>
          </a:p>
        </p:txBody>
      </p:sp>
      <p:sp>
        <p:nvSpPr>
          <p:cNvPr id="3" name="Content Placeholder 2"/>
          <p:cNvSpPr>
            <a:spLocks noGrp="1"/>
          </p:cNvSpPr>
          <p:nvPr>
            <p:ph idx="1"/>
          </p:nvPr>
        </p:nvSpPr>
        <p:spPr>
          <a:xfrm>
            <a:off x="457200" y="1772816"/>
            <a:ext cx="8229600" cy="4464496"/>
          </a:xfrm>
        </p:spPr>
        <p:txBody>
          <a:bodyPr/>
          <a:lstStyle/>
          <a:p>
            <a:r>
              <a:rPr lang="en-GB" sz="2400" dirty="0" smtClean="0">
                <a:latin typeface="Arial" pitchFamily="34" charset="0"/>
                <a:cs typeface="Arial" pitchFamily="34" charset="0"/>
              </a:rPr>
              <a:t>-Provide </a:t>
            </a:r>
            <a:r>
              <a:rPr lang="en-GB" sz="2400" dirty="0">
                <a:latin typeface="Arial" pitchFamily="34" charset="0"/>
                <a:cs typeface="Arial" pitchFamily="34" charset="0"/>
              </a:rPr>
              <a:t>information on  the different types of pain , in particular differentiating between nociceptive pain and neuropathic pain </a:t>
            </a:r>
          </a:p>
          <a:p>
            <a:r>
              <a:rPr lang="en-GB" sz="2400" dirty="0" smtClean="0">
                <a:latin typeface="Arial" pitchFamily="34" charset="0"/>
                <a:cs typeface="Arial" pitchFamily="34" charset="0"/>
              </a:rPr>
              <a:t>-Talk </a:t>
            </a:r>
            <a:r>
              <a:rPr lang="en-GB" sz="2400" dirty="0">
                <a:latin typeface="Arial" pitchFamily="34" charset="0"/>
                <a:cs typeface="Arial" pitchFamily="34" charset="0"/>
              </a:rPr>
              <a:t>about the concept of the Gate control theory of pain </a:t>
            </a:r>
          </a:p>
          <a:p>
            <a:r>
              <a:rPr lang="en-GB" sz="2400" dirty="0" smtClean="0">
                <a:latin typeface="Arial" pitchFamily="34" charset="0"/>
                <a:cs typeface="Arial" pitchFamily="34" charset="0"/>
              </a:rPr>
              <a:t>- </a:t>
            </a:r>
            <a:r>
              <a:rPr lang="en-GB" sz="2400" dirty="0">
                <a:latin typeface="Arial" pitchFamily="34" charset="0"/>
                <a:cs typeface="Arial" pitchFamily="34" charset="0"/>
              </a:rPr>
              <a:t>Inform about The WHO  Analgesic ladder and  the different  types  of pain medication  including Neuromodulators </a:t>
            </a:r>
          </a:p>
          <a:p>
            <a:r>
              <a:rPr lang="en-GB" sz="2400" dirty="0">
                <a:latin typeface="Arial" pitchFamily="34" charset="0"/>
                <a:cs typeface="Arial" pitchFamily="34" charset="0"/>
              </a:rPr>
              <a:t> </a:t>
            </a:r>
            <a:r>
              <a:rPr lang="en-GB" sz="2400" dirty="0" smtClean="0">
                <a:latin typeface="Arial" pitchFamily="34" charset="0"/>
                <a:cs typeface="Arial" pitchFamily="34" charset="0"/>
              </a:rPr>
              <a:t>-Potential </a:t>
            </a:r>
            <a:r>
              <a:rPr lang="en-GB" sz="2400" dirty="0">
                <a:latin typeface="Arial" pitchFamily="34" charset="0"/>
                <a:cs typeface="Arial" pitchFamily="34" charset="0"/>
              </a:rPr>
              <a:t>side effects of  the medication </a:t>
            </a:r>
          </a:p>
          <a:p>
            <a:r>
              <a:rPr lang="en-GB" sz="2400" dirty="0" smtClean="0">
                <a:latin typeface="Arial" pitchFamily="34" charset="0"/>
                <a:cs typeface="Arial" pitchFamily="34" charset="0"/>
              </a:rPr>
              <a:t>-Tolerance </a:t>
            </a:r>
            <a:r>
              <a:rPr lang="en-GB" sz="2400" dirty="0">
                <a:latin typeface="Arial" pitchFamily="34" charset="0"/>
                <a:cs typeface="Arial" pitchFamily="34" charset="0"/>
              </a:rPr>
              <a:t>, Dependence and  Addiction </a:t>
            </a:r>
          </a:p>
          <a:p>
            <a:r>
              <a:rPr lang="en-GB" sz="2400" dirty="0" smtClean="0">
                <a:latin typeface="Arial" pitchFamily="34" charset="0"/>
                <a:cs typeface="Arial" pitchFamily="34" charset="0"/>
              </a:rPr>
              <a:t>-Option </a:t>
            </a:r>
            <a:r>
              <a:rPr lang="en-GB" sz="2400" dirty="0">
                <a:latin typeface="Arial" pitchFamily="34" charset="0"/>
                <a:cs typeface="Arial" pitchFamily="34" charset="0"/>
              </a:rPr>
              <a:t>of attending for an individual  medication review </a:t>
            </a: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160638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Opioid Reduction Programme</a:t>
            </a:r>
          </a:p>
        </p:txBody>
      </p:sp>
      <p:sp>
        <p:nvSpPr>
          <p:cNvPr id="3" name="Content Placeholder 2"/>
          <p:cNvSpPr>
            <a:spLocks noGrp="1"/>
          </p:cNvSpPr>
          <p:nvPr>
            <p:ph idx="1"/>
          </p:nvPr>
        </p:nvSpPr>
        <p:spPr/>
        <p:txBody>
          <a:bodyPr/>
          <a:lstStyle/>
          <a:p>
            <a:r>
              <a:rPr lang="en-GB" sz="2400" dirty="0" smtClean="0">
                <a:latin typeface="Arial" pitchFamily="34" charset="0"/>
                <a:cs typeface="Arial" pitchFamily="34" charset="0"/>
              </a:rPr>
              <a:t>-In </a:t>
            </a:r>
            <a:r>
              <a:rPr lang="en-GB" sz="2400" dirty="0">
                <a:latin typeface="Arial" pitchFamily="34" charset="0"/>
                <a:cs typeface="Arial" pitchFamily="34" charset="0"/>
              </a:rPr>
              <a:t>the process of setting up a formal Opioid reduction programme.</a:t>
            </a:r>
          </a:p>
          <a:p>
            <a:r>
              <a:rPr lang="en-GB" sz="2400" dirty="0" smtClean="0">
                <a:latin typeface="Arial" pitchFamily="34" charset="0"/>
                <a:cs typeface="Arial" pitchFamily="34" charset="0"/>
              </a:rPr>
              <a:t>-Currently </a:t>
            </a:r>
            <a:r>
              <a:rPr lang="en-GB" sz="2400" dirty="0">
                <a:latin typeface="Arial" pitchFamily="34" charset="0"/>
                <a:cs typeface="Arial" pitchFamily="34" charset="0"/>
              </a:rPr>
              <a:t>running </a:t>
            </a:r>
            <a:r>
              <a:rPr lang="en-GB" sz="2400" dirty="0" err="1">
                <a:latin typeface="Arial" pitchFamily="34" charset="0"/>
                <a:cs typeface="Arial" pitchFamily="34" charset="0"/>
              </a:rPr>
              <a:t>adhoc</a:t>
            </a:r>
            <a:r>
              <a:rPr lang="en-GB" sz="2400" dirty="0">
                <a:latin typeface="Arial" pitchFamily="34" charset="0"/>
                <a:cs typeface="Arial" pitchFamily="34" charset="0"/>
              </a:rPr>
              <a:t>.</a:t>
            </a:r>
          </a:p>
          <a:p>
            <a:r>
              <a:rPr lang="en-GB" sz="2400" dirty="0" smtClean="0">
                <a:latin typeface="Arial" pitchFamily="34" charset="0"/>
                <a:cs typeface="Arial" pitchFamily="34" charset="0"/>
              </a:rPr>
              <a:t>-Liaising </a:t>
            </a:r>
            <a:r>
              <a:rPr lang="en-GB" sz="2400" dirty="0">
                <a:latin typeface="Arial" pitchFamily="34" charset="0"/>
                <a:cs typeface="Arial" pitchFamily="34" charset="0"/>
              </a:rPr>
              <a:t>with hospice, Stars, A&amp;E and Acute Pain Team.</a:t>
            </a:r>
          </a:p>
          <a:p>
            <a:r>
              <a:rPr lang="en-GB" sz="2400" dirty="0" smtClean="0">
                <a:latin typeface="Arial" pitchFamily="34" charset="0"/>
                <a:cs typeface="Arial" pitchFamily="34" charset="0"/>
              </a:rPr>
              <a:t>-Contract </a:t>
            </a:r>
            <a:r>
              <a:rPr lang="en-GB" sz="2400" dirty="0">
                <a:latin typeface="Arial" pitchFamily="34" charset="0"/>
                <a:cs typeface="Arial" pitchFamily="34" charset="0"/>
              </a:rPr>
              <a:t>for weaning off, only available for prescribing.</a:t>
            </a:r>
          </a:p>
          <a:p>
            <a:r>
              <a:rPr lang="en-GB" sz="2400" dirty="0" smtClean="0">
                <a:latin typeface="Arial" pitchFamily="34" charset="0"/>
                <a:cs typeface="Arial" pitchFamily="34" charset="0"/>
              </a:rPr>
              <a:t>-Aiming </a:t>
            </a:r>
            <a:r>
              <a:rPr lang="en-GB" sz="2400" dirty="0">
                <a:latin typeface="Arial" pitchFamily="34" charset="0"/>
                <a:cs typeface="Arial" pitchFamily="34" charset="0"/>
              </a:rPr>
              <a:t>to reduce by 10% every 2 weeks as a guideline</a:t>
            </a:r>
          </a:p>
          <a:p>
            <a:r>
              <a:rPr lang="en-GB" sz="2400" dirty="0" smtClean="0">
                <a:latin typeface="Arial" pitchFamily="34" charset="0"/>
                <a:cs typeface="Arial" pitchFamily="34" charset="0"/>
              </a:rPr>
              <a:t>-Withdrawal </a:t>
            </a:r>
            <a:r>
              <a:rPr lang="en-GB" sz="2400" dirty="0">
                <a:latin typeface="Arial" pitchFamily="34" charset="0"/>
                <a:cs typeface="Arial" pitchFamily="34" charset="0"/>
              </a:rPr>
              <a:t>effects recorded on database</a:t>
            </a:r>
          </a:p>
          <a:p>
            <a:r>
              <a:rPr lang="en-GB" sz="2400" dirty="0" smtClean="0">
                <a:latin typeface="Arial" pitchFamily="34" charset="0"/>
                <a:cs typeface="Arial" pitchFamily="34" charset="0"/>
              </a:rPr>
              <a:t>-Only </a:t>
            </a:r>
            <a:r>
              <a:rPr lang="en-GB" sz="2400" dirty="0">
                <a:latin typeface="Arial" pitchFamily="34" charset="0"/>
                <a:cs typeface="Arial" pitchFamily="34" charset="0"/>
              </a:rPr>
              <a:t>for prescribed opioids</a:t>
            </a:r>
          </a:p>
          <a:p>
            <a:endParaRPr lang="en-GB" dirty="0"/>
          </a:p>
        </p:txBody>
      </p:sp>
    </p:spTree>
    <p:extLst>
      <p:ext uri="{BB962C8B-B14F-4D97-AF65-F5344CB8AC3E}">
        <p14:creationId xmlns:p14="http://schemas.microsoft.com/office/powerpoint/2010/main" val="3852293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Opiod</a:t>
            </a:r>
            <a:r>
              <a:rPr lang="en-GB" dirty="0" smtClean="0"/>
              <a:t> Reduction Programme</a:t>
            </a:r>
            <a:endParaRPr lang="en-GB" dirty="0"/>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-Access </a:t>
            </a:r>
            <a:r>
              <a:rPr lang="en-GB" sz="2800" dirty="0">
                <a:latin typeface="Arial" pitchFamily="34" charset="0"/>
                <a:cs typeface="Arial" pitchFamily="34" charset="0"/>
              </a:rPr>
              <a:t>via triage.</a:t>
            </a:r>
          </a:p>
          <a:p>
            <a:r>
              <a:rPr lang="en-GB" sz="2800" dirty="0" smtClean="0">
                <a:latin typeface="Arial" pitchFamily="34" charset="0"/>
                <a:cs typeface="Arial" pitchFamily="34" charset="0"/>
              </a:rPr>
              <a:t>-Booked </a:t>
            </a:r>
            <a:r>
              <a:rPr lang="en-GB" sz="2800" dirty="0">
                <a:latin typeface="Arial" pitchFamily="34" charset="0"/>
                <a:cs typeface="Arial" pitchFamily="34" charset="0"/>
              </a:rPr>
              <a:t>to Pain Seminar then nurse assessment</a:t>
            </a:r>
          </a:p>
          <a:p>
            <a:r>
              <a:rPr lang="en-GB" sz="2800" dirty="0" smtClean="0">
                <a:latin typeface="Arial" pitchFamily="34" charset="0"/>
                <a:cs typeface="Arial" pitchFamily="34" charset="0"/>
              </a:rPr>
              <a:t>-Understanding </a:t>
            </a:r>
            <a:r>
              <a:rPr lang="en-GB" sz="2800" dirty="0">
                <a:latin typeface="Arial" pitchFamily="34" charset="0"/>
                <a:cs typeface="Arial" pitchFamily="34" charset="0"/>
              </a:rPr>
              <a:t>Pain Medication</a:t>
            </a:r>
          </a:p>
          <a:p>
            <a:r>
              <a:rPr lang="en-GB" sz="2800" dirty="0" smtClean="0">
                <a:latin typeface="Arial" pitchFamily="34" charset="0"/>
                <a:cs typeface="Arial" pitchFamily="34" charset="0"/>
              </a:rPr>
              <a:t>-Back </a:t>
            </a:r>
            <a:r>
              <a:rPr lang="en-GB" sz="2800" dirty="0">
                <a:latin typeface="Arial" pitchFamily="34" charset="0"/>
                <a:cs typeface="Arial" pitchFamily="34" charset="0"/>
              </a:rPr>
              <a:t>to nurse to sign contract</a:t>
            </a:r>
          </a:p>
          <a:p>
            <a:pPr marL="0" indent="0">
              <a:buNone/>
            </a:pPr>
            <a:r>
              <a:rPr lang="en-GB" sz="2800" dirty="0" smtClean="0">
                <a:latin typeface="Arial" pitchFamily="34" charset="0"/>
                <a:cs typeface="Arial" pitchFamily="34" charset="0"/>
              </a:rPr>
              <a:t>-Agree </a:t>
            </a:r>
            <a:r>
              <a:rPr lang="en-GB" sz="2800" dirty="0">
                <a:latin typeface="Arial" pitchFamily="34" charset="0"/>
                <a:cs typeface="Arial" pitchFamily="34" charset="0"/>
              </a:rPr>
              <a:t>start </a:t>
            </a:r>
            <a:r>
              <a:rPr lang="en-GB" sz="2800" dirty="0" smtClean="0">
                <a:latin typeface="Arial" pitchFamily="34" charset="0"/>
                <a:cs typeface="Arial" pitchFamily="34" charset="0"/>
              </a:rPr>
              <a:t>date</a:t>
            </a:r>
          </a:p>
          <a:p>
            <a:pPr marL="0" indent="0">
              <a:buNone/>
            </a:pPr>
            <a:r>
              <a:rPr lang="en-GB" sz="2800" dirty="0">
                <a:latin typeface="Arial" pitchFamily="34" charset="0"/>
                <a:cs typeface="Arial" pitchFamily="34" charset="0"/>
              </a:rPr>
              <a:t>-</a:t>
            </a:r>
            <a:r>
              <a:rPr lang="en-GB" sz="2800" dirty="0" smtClean="0">
                <a:latin typeface="Arial" pitchFamily="34" charset="0"/>
                <a:cs typeface="Arial" pitchFamily="34" charset="0"/>
              </a:rPr>
              <a:t>GP’s </a:t>
            </a:r>
            <a:r>
              <a:rPr lang="en-GB" sz="2800" dirty="0">
                <a:latin typeface="Arial" pitchFamily="34" charset="0"/>
                <a:cs typeface="Arial" pitchFamily="34" charset="0"/>
              </a:rPr>
              <a:t>to oversee reduction</a:t>
            </a:r>
          </a:p>
          <a:p>
            <a:r>
              <a:rPr lang="en-GB" sz="2800" dirty="0" smtClean="0">
                <a:latin typeface="Arial" pitchFamily="34" charset="0"/>
                <a:cs typeface="Arial" pitchFamily="34" charset="0"/>
              </a:rPr>
              <a:t>-Pain </a:t>
            </a:r>
            <a:r>
              <a:rPr lang="en-GB" sz="2800" dirty="0">
                <a:latin typeface="Arial" pitchFamily="34" charset="0"/>
                <a:cs typeface="Arial" pitchFamily="34" charset="0"/>
              </a:rPr>
              <a:t>Nurse review every 6-8 weeks</a:t>
            </a:r>
          </a:p>
          <a:p>
            <a:endParaRPr lang="en-GB" sz="2800" dirty="0">
              <a:latin typeface="Arial" pitchFamily="34" charset="0"/>
              <a:cs typeface="Arial" pitchFamily="34" charset="0"/>
            </a:endParaRPr>
          </a:p>
        </p:txBody>
      </p:sp>
    </p:spTree>
    <p:extLst>
      <p:ext uri="{BB962C8B-B14F-4D97-AF65-F5344CB8AC3E}">
        <p14:creationId xmlns:p14="http://schemas.microsoft.com/office/powerpoint/2010/main" val="865792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48" y="620688"/>
            <a:ext cx="8311326" cy="1143000"/>
          </a:xfrm>
        </p:spPr>
        <p:txBody>
          <a:bodyPr/>
          <a:lstStyle/>
          <a:p>
            <a:r>
              <a:rPr lang="en-GB" dirty="0" smtClean="0"/>
              <a:t>           AWARDS:</a:t>
            </a:r>
            <a:endParaRPr lang="en-GB" dirty="0"/>
          </a:p>
        </p:txBody>
      </p:sp>
      <p:sp>
        <p:nvSpPr>
          <p:cNvPr id="3" name="Content Placeholder 2"/>
          <p:cNvSpPr>
            <a:spLocks noGrp="1"/>
          </p:cNvSpPr>
          <p:nvPr>
            <p:ph idx="1"/>
          </p:nvPr>
        </p:nvSpPr>
        <p:spPr/>
        <p:txBody>
          <a:bodyPr/>
          <a:lstStyle/>
          <a:p>
            <a:r>
              <a:rPr lang="en-GB" sz="2400" dirty="0" smtClean="0"/>
              <a:t>   </a:t>
            </a:r>
            <a:endParaRPr lang="en-GB" sz="2400" b="1" u="sng" dirty="0"/>
          </a:p>
        </p:txBody>
      </p:sp>
      <p:pic>
        <p:nvPicPr>
          <p:cNvPr id="4098" name="Picture 2" descr="C:\Users\takipling\Pictures\IMG_24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265" y="2995657"/>
            <a:ext cx="3672408" cy="5040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lagregory\AppData\Local\Microsoft\Windows\Temporary Internet Files\Content.Outlook\IEXR401Z\IMG_6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1" y="2467937"/>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lagregory\AppData\Local\Microsoft\Windows\Temporary Internet Files\Content.Outlook\IEXR401Z\IMG_62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469" y="1124744"/>
            <a:ext cx="4064000" cy="297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9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Triage:</a:t>
            </a:r>
            <a:endParaRPr lang="en-GB" dirty="0"/>
          </a:p>
        </p:txBody>
      </p:sp>
      <p:sp>
        <p:nvSpPr>
          <p:cNvPr id="3" name="Content Placeholder 2"/>
          <p:cNvSpPr>
            <a:spLocks noGrp="1"/>
          </p:cNvSpPr>
          <p:nvPr>
            <p:ph idx="1"/>
          </p:nvPr>
        </p:nvSpPr>
        <p:spPr>
          <a:xfrm>
            <a:off x="457200" y="1989138"/>
            <a:ext cx="8229600" cy="4248174"/>
          </a:xfrm>
        </p:spPr>
        <p:txBody>
          <a:bodyPr/>
          <a:lstStyle/>
          <a:p>
            <a:pPr>
              <a:buFont typeface="Arial" pitchFamily="34" charset="0"/>
              <a:buChar char="•"/>
            </a:pPr>
            <a:r>
              <a:rPr lang="en-GB" sz="2400" dirty="0">
                <a:latin typeface="Arial Unicode MS" pitchFamily="34" charset="-128"/>
                <a:ea typeface="Arial Unicode MS" pitchFamily="34" charset="-128"/>
                <a:cs typeface="Arial Unicode MS" pitchFamily="34" charset="-128"/>
              </a:rPr>
              <a:t>Electronic  referral </a:t>
            </a:r>
          </a:p>
          <a:p>
            <a:pPr>
              <a:buFont typeface="Arial" pitchFamily="34" charset="0"/>
              <a:buChar char="•"/>
            </a:pPr>
            <a:r>
              <a:rPr lang="en-GB" sz="2400" dirty="0">
                <a:latin typeface="Arial Unicode MS" pitchFamily="34" charset="-128"/>
                <a:ea typeface="Arial Unicode MS" pitchFamily="34" charset="-128"/>
                <a:cs typeface="Arial Unicode MS" pitchFamily="34" charset="-128"/>
              </a:rPr>
              <a:t>Enter via the Gateway </a:t>
            </a:r>
          </a:p>
          <a:p>
            <a:pPr>
              <a:buFont typeface="Arial" pitchFamily="34" charset="0"/>
              <a:buChar char="•"/>
            </a:pPr>
            <a:r>
              <a:rPr lang="en-GB" sz="2400" dirty="0">
                <a:latin typeface="Arial Unicode MS" pitchFamily="34" charset="-128"/>
                <a:ea typeface="Arial Unicode MS" pitchFamily="34" charset="-128"/>
                <a:cs typeface="Arial Unicode MS" pitchFamily="34" charset="-128"/>
              </a:rPr>
              <a:t>Referrals from GPs ,Spinal MDT, Orthopaedics, other specialists –  </a:t>
            </a:r>
            <a:r>
              <a:rPr lang="en-GB" sz="2400" dirty="0" smtClean="0">
                <a:latin typeface="Arial Unicode MS" pitchFamily="34" charset="-128"/>
                <a:ea typeface="Arial Unicode MS" pitchFamily="34" charset="-128"/>
                <a:cs typeface="Arial Unicode MS" pitchFamily="34" charset="-128"/>
              </a:rPr>
              <a:t>i.e. </a:t>
            </a:r>
            <a:r>
              <a:rPr lang="en-GB" sz="2400" dirty="0">
                <a:latin typeface="Arial Unicode MS" pitchFamily="34" charset="-128"/>
                <a:ea typeface="Arial Unicode MS" pitchFamily="34" charset="-128"/>
                <a:cs typeface="Arial Unicode MS" pitchFamily="34" charset="-128"/>
              </a:rPr>
              <a:t>R</a:t>
            </a:r>
            <a:r>
              <a:rPr lang="en-GB" sz="2400" dirty="0" smtClean="0">
                <a:latin typeface="Arial Unicode MS" pitchFamily="34" charset="-128"/>
                <a:ea typeface="Arial Unicode MS" pitchFamily="34" charset="-128"/>
                <a:cs typeface="Arial Unicode MS" pitchFamily="34" charset="-128"/>
              </a:rPr>
              <a:t>heumatology </a:t>
            </a:r>
            <a:endParaRPr lang="en-GB" sz="2400" dirty="0">
              <a:latin typeface="Arial Unicode MS" pitchFamily="34" charset="-128"/>
              <a:ea typeface="Arial Unicode MS" pitchFamily="34" charset="-128"/>
              <a:cs typeface="Arial Unicode MS" pitchFamily="34" charset="-128"/>
            </a:endParaRPr>
          </a:p>
          <a:p>
            <a:pPr>
              <a:buFont typeface="Arial" pitchFamily="34" charset="0"/>
              <a:buChar char="•"/>
            </a:pPr>
            <a:r>
              <a:rPr lang="en-GB" sz="2400" dirty="0">
                <a:latin typeface="Arial Unicode MS" pitchFamily="34" charset="-128"/>
                <a:ea typeface="Arial Unicode MS" pitchFamily="34" charset="-128"/>
                <a:cs typeface="Arial Unicode MS" pitchFamily="34" charset="-128"/>
              </a:rPr>
              <a:t>Check that ALL  relevant investigations have been performed and documented </a:t>
            </a:r>
          </a:p>
          <a:p>
            <a:pPr>
              <a:buFont typeface="Arial" pitchFamily="34" charset="0"/>
              <a:buChar char="•"/>
            </a:pPr>
            <a:r>
              <a:rPr lang="en-GB" sz="2400" dirty="0">
                <a:latin typeface="Arial Unicode MS" pitchFamily="34" charset="-128"/>
                <a:ea typeface="Arial Unicode MS" pitchFamily="34" charset="-128"/>
                <a:cs typeface="Arial Unicode MS" pitchFamily="34" charset="-128"/>
              </a:rPr>
              <a:t>Check RED FLAGS  have been ruled out and  documented</a:t>
            </a:r>
          </a:p>
          <a:p>
            <a:pPr>
              <a:buFont typeface="Arial" pitchFamily="34" charset="0"/>
              <a:buChar char="•"/>
            </a:pPr>
            <a:r>
              <a:rPr lang="en-GB" sz="2400" dirty="0">
                <a:latin typeface="Arial Unicode MS" pitchFamily="34" charset="-128"/>
                <a:ea typeface="Arial Unicode MS" pitchFamily="34" charset="-128"/>
                <a:cs typeface="Arial Unicode MS" pitchFamily="34" charset="-128"/>
              </a:rPr>
              <a:t>Advise that all patients attend psychology based pain seminar as per the NICE guidelines </a:t>
            </a:r>
          </a:p>
          <a:p>
            <a:endParaRPr lang="en-GB" dirty="0"/>
          </a:p>
        </p:txBody>
      </p:sp>
    </p:spTree>
    <p:extLst>
      <p:ext uri="{BB962C8B-B14F-4D97-AF65-F5344CB8AC3E}">
        <p14:creationId xmlns:p14="http://schemas.microsoft.com/office/powerpoint/2010/main" val="15011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Triage:</a:t>
            </a:r>
            <a:endParaRPr lang="en-GB" dirty="0"/>
          </a:p>
        </p:txBody>
      </p:sp>
      <p:sp>
        <p:nvSpPr>
          <p:cNvPr id="3" name="Content Placeholder 2"/>
          <p:cNvSpPr>
            <a:spLocks noGrp="1"/>
          </p:cNvSpPr>
          <p:nvPr>
            <p:ph idx="1"/>
          </p:nvPr>
        </p:nvSpPr>
        <p:spPr/>
        <p:txBody>
          <a:bodyPr/>
          <a:lstStyle/>
          <a:p>
            <a:endParaRPr lang="en-GB" sz="3600" dirty="0" smtClean="0">
              <a:latin typeface="Arial" pitchFamily="34" charset="0"/>
              <a:cs typeface="Arial" pitchFamily="34" charset="0"/>
            </a:endParaRPr>
          </a:p>
          <a:p>
            <a:r>
              <a:rPr lang="en-GB" sz="3600" dirty="0">
                <a:latin typeface="Arial" pitchFamily="34" charset="0"/>
                <a:cs typeface="Arial" pitchFamily="34" charset="0"/>
              </a:rPr>
              <a:t> </a:t>
            </a:r>
            <a:r>
              <a:rPr lang="en-GB" sz="3600" dirty="0" smtClean="0">
                <a:latin typeface="Arial" pitchFamily="34" charset="0"/>
                <a:cs typeface="Arial" pitchFamily="34" charset="0"/>
              </a:rPr>
              <a:t>  All </a:t>
            </a:r>
            <a:r>
              <a:rPr lang="en-GB" sz="3600" dirty="0">
                <a:latin typeface="Arial" pitchFamily="34" charset="0"/>
                <a:cs typeface="Arial" pitchFamily="34" charset="0"/>
              </a:rPr>
              <a:t>incomplete or </a:t>
            </a:r>
            <a:r>
              <a:rPr lang="en-GB" sz="3600" dirty="0" smtClean="0">
                <a:latin typeface="Arial" pitchFamily="34" charset="0"/>
                <a:cs typeface="Arial" pitchFamily="34" charset="0"/>
              </a:rPr>
              <a:t>inadequately documented  </a:t>
            </a:r>
            <a:r>
              <a:rPr lang="en-GB" sz="3600" dirty="0">
                <a:latin typeface="Arial" pitchFamily="34" charset="0"/>
                <a:cs typeface="Arial" pitchFamily="34" charset="0"/>
              </a:rPr>
              <a:t>referrals are REJECTED  which can  lead to  delays  for patients </a:t>
            </a:r>
          </a:p>
          <a:p>
            <a:endParaRPr lang="en-GB" sz="3600" dirty="0">
              <a:latin typeface="Arial" pitchFamily="34" charset="0"/>
              <a:cs typeface="Arial" pitchFamily="34" charset="0"/>
            </a:endParaRPr>
          </a:p>
        </p:txBody>
      </p:sp>
    </p:spTree>
    <p:extLst>
      <p:ext uri="{BB962C8B-B14F-4D97-AF65-F5344CB8AC3E}">
        <p14:creationId xmlns:p14="http://schemas.microsoft.com/office/powerpoint/2010/main" val="42644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idx="4294967295"/>
          </p:nvPr>
        </p:nvSpPr>
        <p:spPr>
          <a:xfrm>
            <a:off x="687388" y="3038475"/>
            <a:ext cx="7772400" cy="1254125"/>
          </a:xfrm>
        </p:spPr>
        <p:txBody>
          <a:bodyPr/>
          <a:lstStyle/>
          <a:p>
            <a:pPr algn="ctr" eaLnBrk="1" hangingPunct="1">
              <a:defRPr/>
            </a:pPr>
            <a:r>
              <a:rPr lang="en-US" altLang="en-US" sz="7200" dirty="0">
                <a:solidFill>
                  <a:srgbClr val="264A92"/>
                </a:solidFill>
              </a:rPr>
              <a:t>  The Pain Seminar</a:t>
            </a:r>
          </a:p>
        </p:txBody>
      </p:sp>
      <p:sp>
        <p:nvSpPr>
          <p:cNvPr id="3075" name="Rectangle 10"/>
          <p:cNvSpPr>
            <a:spLocks noGrp="1" noChangeArrowheads="1"/>
          </p:cNvSpPr>
          <p:nvPr>
            <p:ph type="subTitle" idx="4294967295"/>
          </p:nvPr>
        </p:nvSpPr>
        <p:spPr>
          <a:xfrm>
            <a:off x="1373188" y="4724400"/>
            <a:ext cx="6400800" cy="1584325"/>
          </a:xfrm>
        </p:spPr>
        <p:txBody>
          <a:bodyPr/>
          <a:lstStyle/>
          <a:p>
            <a:pPr marL="0" indent="0" eaLnBrk="1" hangingPunct="1"/>
            <a:r>
              <a:rPr lang="en-US" altLang="en-US" sz="2000" b="1" dirty="0">
                <a:solidFill>
                  <a:srgbClr val="00B0F0"/>
                </a:solidFill>
                <a:latin typeface="Calibri" panose="020F0502020204030204" pitchFamily="34" charset="0"/>
              </a:rPr>
              <a:t>Facilitators:  </a:t>
            </a:r>
            <a:r>
              <a:rPr lang="en-US" altLang="en-US" sz="2000" b="1" dirty="0" err="1">
                <a:solidFill>
                  <a:srgbClr val="00B0F0"/>
                </a:solidFill>
                <a:latin typeface="Calibri" panose="020F0502020204030204" pitchFamily="34" charset="0"/>
              </a:rPr>
              <a:t>Dr</a:t>
            </a:r>
            <a:r>
              <a:rPr lang="en-US" altLang="en-US" sz="2000" b="1" dirty="0">
                <a:solidFill>
                  <a:srgbClr val="00B0F0"/>
                </a:solidFill>
                <a:latin typeface="Calibri" panose="020F0502020204030204" pitchFamily="34" charset="0"/>
              </a:rPr>
              <a:t> Tara Kipling, Clinical Psychologist</a:t>
            </a:r>
          </a:p>
          <a:p>
            <a:pPr marL="0" indent="0" eaLnBrk="1" hangingPunct="1"/>
            <a:r>
              <a:rPr lang="en-US" altLang="en-US" sz="2000" b="1" dirty="0">
                <a:solidFill>
                  <a:srgbClr val="00B0F0"/>
                </a:solidFill>
                <a:latin typeface="Calibri" panose="020F0502020204030204" pitchFamily="34" charset="0"/>
              </a:rPr>
              <a:t>                        </a:t>
            </a:r>
            <a:r>
              <a:rPr lang="en-GB" altLang="en-US" sz="2000" b="1" smtClean="0">
                <a:solidFill>
                  <a:srgbClr val="00B0F0"/>
                </a:solidFill>
                <a:latin typeface="Calibri" panose="020F0502020204030204" pitchFamily="34" charset="0"/>
              </a:rPr>
              <a:t>Michael Linnett</a:t>
            </a:r>
            <a:r>
              <a:rPr lang="en-US" altLang="en-US" sz="2000" b="1" smtClean="0">
                <a:solidFill>
                  <a:srgbClr val="00B0F0"/>
                </a:solidFill>
                <a:latin typeface="Calibri" panose="020F0502020204030204" pitchFamily="34" charset="0"/>
              </a:rPr>
              <a:t>, </a:t>
            </a:r>
            <a:r>
              <a:rPr lang="en-US" altLang="en-US" sz="2000" b="1" dirty="0">
                <a:solidFill>
                  <a:srgbClr val="00B0F0"/>
                </a:solidFill>
                <a:latin typeface="Calibri" panose="020F0502020204030204" pitchFamily="34" charset="0"/>
              </a:rPr>
              <a:t>Physiotherapist</a:t>
            </a:r>
          </a:p>
          <a:p>
            <a:pPr marL="0" indent="0" eaLnBrk="1" hangingPunct="1"/>
            <a:r>
              <a:rPr lang="en-US" altLang="en-US" sz="2000" b="1" dirty="0">
                <a:solidFill>
                  <a:srgbClr val="00B0F0"/>
                </a:solidFill>
                <a:latin typeface="Calibri" panose="020F0502020204030204" pitchFamily="34" charset="0"/>
              </a:rPr>
              <a:t>	       Clarissa Gregory, Occupational Therapist</a:t>
            </a:r>
          </a:p>
          <a:p>
            <a:pPr marL="0" indent="0" eaLnBrk="1" hangingPunct="1"/>
            <a:r>
              <a:rPr lang="en-US" altLang="en-US" sz="2000" b="1" dirty="0">
                <a:solidFill>
                  <a:srgbClr val="00B0F0"/>
                </a:solidFill>
                <a:latin typeface="Calibri" panose="020F0502020204030204" pitchFamily="34" charset="0"/>
              </a:rPr>
              <a:t>                       Chicky Fenning, Psychology Support Nurse</a:t>
            </a:r>
          </a:p>
        </p:txBody>
      </p:sp>
    </p:spTree>
    <p:extLst>
      <p:ext uri="{BB962C8B-B14F-4D97-AF65-F5344CB8AC3E}">
        <p14:creationId xmlns:p14="http://schemas.microsoft.com/office/powerpoint/2010/main" val="4084228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125" y="630238"/>
            <a:ext cx="8310563" cy="1143000"/>
          </a:xfrm>
        </p:spPr>
        <p:txBody>
          <a:bodyPr/>
          <a:lstStyle/>
          <a:p>
            <a:pPr eaLnBrk="1" hangingPunct="1">
              <a:defRPr/>
            </a:pPr>
            <a:r>
              <a:rPr lang="en-US" altLang="en-US" dirty="0"/>
              <a:t>Introduction </a:t>
            </a:r>
          </a:p>
        </p:txBody>
      </p:sp>
      <p:sp>
        <p:nvSpPr>
          <p:cNvPr id="4099" name="Rectangle 3"/>
          <p:cNvSpPr>
            <a:spLocks noGrp="1" noChangeArrowheads="1"/>
          </p:cNvSpPr>
          <p:nvPr>
            <p:ph type="body" idx="1"/>
          </p:nvPr>
        </p:nvSpPr>
        <p:spPr>
          <a:xfrm>
            <a:off x="457200" y="2060848"/>
            <a:ext cx="8229600" cy="4176463"/>
          </a:xfrm>
        </p:spPr>
        <p:txBody>
          <a:bodyPr/>
          <a:lstStyle/>
          <a:p>
            <a:pPr eaLnBrk="1" hangingPunct="1"/>
            <a:r>
              <a:rPr lang="en-US" altLang="en-US" dirty="0">
                <a:latin typeface="Calibri" panose="020F0502020204030204" pitchFamily="34" charset="0"/>
              </a:rPr>
              <a:t>9.30	Introduction and Housekeeping </a:t>
            </a:r>
          </a:p>
          <a:p>
            <a:pPr eaLnBrk="1" hangingPunct="1"/>
            <a:r>
              <a:rPr lang="en-US" altLang="en-US" dirty="0" smtClean="0">
                <a:latin typeface="Calibri" panose="020F0502020204030204" pitchFamily="34" charset="0"/>
              </a:rPr>
              <a:t>9.50          The Donut  and Chronic </a:t>
            </a:r>
            <a:r>
              <a:rPr lang="en-US" altLang="en-US" dirty="0">
                <a:latin typeface="Calibri" panose="020F0502020204030204" pitchFamily="34" charset="0"/>
              </a:rPr>
              <a:t>pain </a:t>
            </a:r>
          </a:p>
          <a:p>
            <a:pPr eaLnBrk="1" hangingPunct="1"/>
            <a:r>
              <a:rPr lang="en-US" altLang="en-US" dirty="0" smtClean="0">
                <a:latin typeface="Calibri" panose="020F0502020204030204" pitchFamily="34" charset="0"/>
              </a:rPr>
              <a:t>10.10</a:t>
            </a:r>
            <a:r>
              <a:rPr lang="en-US" altLang="en-US" dirty="0">
                <a:latin typeface="Calibri" panose="020F0502020204030204" pitchFamily="34" charset="0"/>
              </a:rPr>
              <a:t>	Physical activity</a:t>
            </a:r>
          </a:p>
          <a:p>
            <a:pPr eaLnBrk="1" hangingPunct="1"/>
            <a:r>
              <a:rPr lang="en-US" altLang="en-US" dirty="0" smtClean="0">
                <a:latin typeface="Calibri" panose="020F0502020204030204" pitchFamily="34" charset="0"/>
              </a:rPr>
              <a:t>10.20</a:t>
            </a:r>
            <a:r>
              <a:rPr lang="en-US" altLang="en-US" dirty="0">
                <a:latin typeface="Calibri" panose="020F0502020204030204" pitchFamily="34" charset="0"/>
              </a:rPr>
              <a:t>	</a:t>
            </a:r>
            <a:r>
              <a:rPr lang="en-US" altLang="en-US" dirty="0" smtClean="0">
                <a:latin typeface="Calibri" panose="020F0502020204030204" pitchFamily="34" charset="0"/>
              </a:rPr>
              <a:t>Pacing</a:t>
            </a:r>
            <a:endParaRPr lang="en-US" altLang="en-US" dirty="0">
              <a:latin typeface="Calibri" panose="020F0502020204030204" pitchFamily="34" charset="0"/>
            </a:endParaRPr>
          </a:p>
          <a:p>
            <a:pPr eaLnBrk="1" hangingPunct="1"/>
            <a:r>
              <a:rPr lang="en-US" altLang="en-US" dirty="0">
                <a:latin typeface="Calibri" panose="020F0502020204030204" pitchFamily="34" charset="0"/>
              </a:rPr>
              <a:t>10.45	Break</a:t>
            </a:r>
          </a:p>
          <a:p>
            <a:pPr eaLnBrk="1" hangingPunct="1"/>
            <a:r>
              <a:rPr lang="en-US" altLang="en-US" dirty="0">
                <a:latin typeface="Calibri" panose="020F0502020204030204" pitchFamily="34" charset="0"/>
              </a:rPr>
              <a:t>11.00       Mood and Thoughts</a:t>
            </a:r>
          </a:p>
          <a:p>
            <a:pPr eaLnBrk="1" hangingPunct="1"/>
            <a:r>
              <a:rPr lang="en-US" altLang="en-US" dirty="0">
                <a:latin typeface="Calibri" panose="020F0502020204030204" pitchFamily="34" charset="0"/>
              </a:rPr>
              <a:t>11.30	Sleep</a:t>
            </a:r>
          </a:p>
          <a:p>
            <a:pPr eaLnBrk="1" hangingPunct="1"/>
            <a:r>
              <a:rPr lang="en-US" altLang="en-US" dirty="0">
                <a:latin typeface="Calibri" panose="020F0502020204030204" pitchFamily="34" charset="0"/>
              </a:rPr>
              <a:t>11.45       Communication</a:t>
            </a:r>
          </a:p>
          <a:p>
            <a:pPr eaLnBrk="1" hangingPunct="1"/>
            <a:r>
              <a:rPr lang="en-US" altLang="en-US" dirty="0">
                <a:latin typeface="Calibri" panose="020F0502020204030204" pitchFamily="34" charset="0"/>
              </a:rPr>
              <a:t>12.00	</a:t>
            </a:r>
            <a:r>
              <a:rPr lang="en-US" altLang="en-US" dirty="0" smtClean="0">
                <a:latin typeface="Calibri" panose="020F0502020204030204" pitchFamily="34" charset="0"/>
              </a:rPr>
              <a:t>Relaxation</a:t>
            </a:r>
            <a:endParaRPr lang="en-US" altLang="en-US" dirty="0">
              <a:latin typeface="Calibri" panose="020F0502020204030204" pitchFamily="34" charset="0"/>
            </a:endParaRPr>
          </a:p>
          <a:p>
            <a:pPr eaLnBrk="1" hangingPunct="1"/>
            <a:r>
              <a:rPr lang="en-US" altLang="en-US" dirty="0">
                <a:latin typeface="Calibri" panose="020F0502020204030204" pitchFamily="34" charset="0"/>
              </a:rPr>
              <a:t>12.20	Next steps and feedback</a:t>
            </a:r>
          </a:p>
          <a:p>
            <a:pPr eaLnBrk="1" hangingPunct="1"/>
            <a:r>
              <a:rPr lang="en-US" altLang="en-US" dirty="0">
                <a:latin typeface="Calibri" panose="020F0502020204030204" pitchFamily="34" charset="0"/>
              </a:rPr>
              <a:t>12.30	Finish</a:t>
            </a: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630238"/>
            <a:ext cx="8310563" cy="1143000"/>
          </a:xfrm>
        </p:spPr>
        <p:txBody>
          <a:bodyPr/>
          <a:lstStyle/>
          <a:p>
            <a:pPr>
              <a:defRPr/>
            </a:pPr>
            <a:r>
              <a:rPr lang="en-GB" dirty="0"/>
              <a:t>                                    DONUT</a:t>
            </a:r>
          </a:p>
        </p:txBody>
      </p:sp>
      <p:sp>
        <p:nvSpPr>
          <p:cNvPr id="6147" name="Content Placeholder 2"/>
          <p:cNvSpPr>
            <a:spLocks noGrp="1"/>
          </p:cNvSpPr>
          <p:nvPr>
            <p:ph idx="1"/>
          </p:nvPr>
        </p:nvSpPr>
        <p:spPr>
          <a:xfrm>
            <a:off x="827088" y="1773238"/>
            <a:ext cx="7345362" cy="4392612"/>
          </a:xfrm>
        </p:spPr>
        <p:txBody>
          <a:bodyPr/>
          <a:lstStyle/>
          <a:p>
            <a:endParaRPr lang="en-US" altLang="en-US" b="1"/>
          </a:p>
        </p:txBody>
      </p:sp>
      <p:sp>
        <p:nvSpPr>
          <p:cNvPr id="5" name="Oval 4"/>
          <p:cNvSpPr/>
          <p:nvPr/>
        </p:nvSpPr>
        <p:spPr>
          <a:xfrm>
            <a:off x="3563938" y="3789363"/>
            <a:ext cx="1922462" cy="7921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t>PAIN</a:t>
            </a:r>
          </a:p>
        </p:txBody>
      </p:sp>
      <p:sp>
        <p:nvSpPr>
          <p:cNvPr id="6" name="Oval 5"/>
          <p:cNvSpPr/>
          <p:nvPr/>
        </p:nvSpPr>
        <p:spPr>
          <a:xfrm>
            <a:off x="3563938" y="2279650"/>
            <a:ext cx="1728787"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Mood</a:t>
            </a:r>
          </a:p>
        </p:txBody>
      </p:sp>
      <p:sp>
        <p:nvSpPr>
          <p:cNvPr id="7" name="Oval 6"/>
          <p:cNvSpPr/>
          <p:nvPr/>
        </p:nvSpPr>
        <p:spPr>
          <a:xfrm>
            <a:off x="6011863" y="2852738"/>
            <a:ext cx="1944687"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Cognition</a:t>
            </a:r>
          </a:p>
        </p:txBody>
      </p:sp>
      <p:sp>
        <p:nvSpPr>
          <p:cNvPr id="8" name="Oval 7"/>
          <p:cNvSpPr/>
          <p:nvPr/>
        </p:nvSpPr>
        <p:spPr>
          <a:xfrm>
            <a:off x="6156325" y="4343400"/>
            <a:ext cx="1800225" cy="8858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Thoughts</a:t>
            </a:r>
          </a:p>
        </p:txBody>
      </p:sp>
      <p:sp>
        <p:nvSpPr>
          <p:cNvPr id="9" name="Oval 8"/>
          <p:cNvSpPr/>
          <p:nvPr/>
        </p:nvSpPr>
        <p:spPr>
          <a:xfrm>
            <a:off x="3563938" y="5229225"/>
            <a:ext cx="1922462"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Body Sensations</a:t>
            </a:r>
          </a:p>
        </p:txBody>
      </p:sp>
      <p:sp>
        <p:nvSpPr>
          <p:cNvPr id="10" name="Oval 9"/>
          <p:cNvSpPr/>
          <p:nvPr/>
        </p:nvSpPr>
        <p:spPr>
          <a:xfrm>
            <a:off x="1042988" y="3068638"/>
            <a:ext cx="2160587" cy="936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t>Relationships</a:t>
            </a:r>
          </a:p>
        </p:txBody>
      </p:sp>
      <p:sp>
        <p:nvSpPr>
          <p:cNvPr id="11" name="Oval 10"/>
          <p:cNvSpPr/>
          <p:nvPr/>
        </p:nvSpPr>
        <p:spPr>
          <a:xfrm>
            <a:off x="1187450" y="4437063"/>
            <a:ext cx="1871663" cy="7921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Behaviour</a:t>
            </a:r>
          </a:p>
        </p:txBody>
      </p:sp>
      <p:cxnSp>
        <p:nvCxnSpPr>
          <p:cNvPr id="16" name="Straight Connector 15"/>
          <p:cNvCxnSpPr/>
          <p:nvPr/>
        </p:nvCxnSpPr>
        <p:spPr>
          <a:xfrm flipV="1">
            <a:off x="4470400" y="4625975"/>
            <a:ext cx="0" cy="5984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flipV="1">
            <a:off x="4427538" y="3194050"/>
            <a:ext cx="0" cy="595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3203575" y="3644900"/>
            <a:ext cx="457200" cy="360363"/>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H="1">
            <a:off x="5486400" y="3500438"/>
            <a:ext cx="669925" cy="504825"/>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flipV="1">
            <a:off x="3059113" y="4437063"/>
            <a:ext cx="601662" cy="396875"/>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a:endCxn id="8" idx="2"/>
          </p:cNvCxnSpPr>
          <p:nvPr/>
        </p:nvCxnSpPr>
        <p:spPr>
          <a:xfrm>
            <a:off x="5486400" y="4437063"/>
            <a:ext cx="669925" cy="3492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a:endCxn id="7" idx="1"/>
          </p:cNvCxnSpPr>
          <p:nvPr/>
        </p:nvCxnSpPr>
        <p:spPr>
          <a:xfrm>
            <a:off x="5292725" y="2736850"/>
            <a:ext cx="1004888" cy="252413"/>
          </a:xfrm>
          <a:prstGeom prst="line">
            <a:avLst/>
          </a:prstGeom>
        </p:spPr>
        <p:style>
          <a:lnRef idx="1">
            <a:schemeClr val="accent6"/>
          </a:lnRef>
          <a:fillRef idx="0">
            <a:schemeClr val="accent6"/>
          </a:fillRef>
          <a:effectRef idx="0">
            <a:schemeClr val="accent6"/>
          </a:effectRef>
          <a:fontRef idx="minor">
            <a:schemeClr val="tx1"/>
          </a:fontRef>
        </p:style>
      </p:cxnSp>
      <p:cxnSp>
        <p:nvCxnSpPr>
          <p:cNvPr id="59" name="Straight Connector 58"/>
          <p:cNvCxnSpPr>
            <a:endCxn id="8" idx="0"/>
          </p:cNvCxnSpPr>
          <p:nvPr/>
        </p:nvCxnSpPr>
        <p:spPr>
          <a:xfrm>
            <a:off x="7056438" y="3789363"/>
            <a:ext cx="0" cy="554037"/>
          </a:xfrm>
          <a:prstGeom prst="line">
            <a:avLst/>
          </a:prstGeom>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a:xfrm flipH="1">
            <a:off x="5486400" y="5224463"/>
            <a:ext cx="1317625" cy="473075"/>
          </a:xfrm>
          <a:prstGeom prst="line">
            <a:avLst/>
          </a:prstGeom>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H="1" flipV="1">
            <a:off x="2484438" y="5229225"/>
            <a:ext cx="1079500" cy="468313"/>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p:cNvCxnSpPr/>
          <p:nvPr/>
        </p:nvCxnSpPr>
        <p:spPr>
          <a:xfrm flipV="1">
            <a:off x="2124075" y="4067175"/>
            <a:ext cx="0" cy="276225"/>
          </a:xfrm>
          <a:prstGeom prst="line">
            <a:avLst/>
          </a:prstGeom>
        </p:spPr>
        <p:style>
          <a:lnRef idx="1">
            <a:schemeClr val="accent6"/>
          </a:lnRef>
          <a:fillRef idx="0">
            <a:schemeClr val="accent6"/>
          </a:fillRef>
          <a:effectRef idx="0">
            <a:schemeClr val="accent6"/>
          </a:effectRef>
          <a:fontRef idx="minor">
            <a:schemeClr val="tx1"/>
          </a:fontRef>
        </p:style>
      </p:cxnSp>
      <p:cxnSp>
        <p:nvCxnSpPr>
          <p:cNvPr id="67" name="Straight Connector 66"/>
          <p:cNvCxnSpPr/>
          <p:nvPr/>
        </p:nvCxnSpPr>
        <p:spPr>
          <a:xfrm flipV="1">
            <a:off x="2268538" y="2565400"/>
            <a:ext cx="1392237" cy="423863"/>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rovider Services Master">
  <a:themeElements>
    <a:clrScheme name="Provider Service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vider Services Mast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vider Service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vider Service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vider Service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vider Service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vider Service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vider Service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vider Service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vider Service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vider Service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vider Service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vider Service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vider Service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1860</Words>
  <Application>Microsoft Office PowerPoint</Application>
  <PresentationFormat>On-screen Show (4:3)</PresentationFormat>
  <Paragraphs>381</Paragraphs>
  <Slides>49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Provider Services Master</vt:lpstr>
      <vt:lpstr>Chart</vt:lpstr>
      <vt:lpstr>PAIN MANAGEMENT</vt:lpstr>
      <vt:lpstr>The TEAM:</vt:lpstr>
      <vt:lpstr>Evolution of pain management</vt:lpstr>
      <vt:lpstr>Evidence based service</vt:lpstr>
      <vt:lpstr>Triage:</vt:lpstr>
      <vt:lpstr>Triage:</vt:lpstr>
      <vt:lpstr>  The Pain Seminar</vt:lpstr>
      <vt:lpstr>Introduction </vt:lpstr>
      <vt:lpstr>                                    DONUT</vt:lpstr>
      <vt:lpstr>Understanding Pain Video</vt:lpstr>
      <vt:lpstr>Definition of Chronic Pain</vt:lpstr>
      <vt:lpstr> Why Pain? </vt:lpstr>
      <vt:lpstr>PowerPoint Presentation</vt:lpstr>
      <vt:lpstr>The Spine and MRI</vt:lpstr>
      <vt:lpstr>PowerPoint Presentation</vt:lpstr>
      <vt:lpstr>Why do I have chronic pain and they don't ?</vt:lpstr>
      <vt:lpstr>Both these people have hurt their back for the first time and go to see the GP.</vt:lpstr>
      <vt:lpstr>How does pain become chronic ? </vt:lpstr>
      <vt:lpstr>Are you telling me my pain is made up?</vt:lpstr>
      <vt:lpstr>What can I do to help manage my pain?</vt:lpstr>
      <vt:lpstr>How can exercise help ?</vt:lpstr>
      <vt:lpstr>                   PACING</vt:lpstr>
      <vt:lpstr>Pacing :</vt:lpstr>
      <vt:lpstr>Pacing:  </vt:lpstr>
      <vt:lpstr>Pacing:</vt:lpstr>
      <vt:lpstr>Pacing:</vt:lpstr>
      <vt:lpstr>Over-doing vs Pacing:</vt:lpstr>
      <vt:lpstr>How To Pace: BASELINE TOLERANCE</vt:lpstr>
      <vt:lpstr>How To Pace:  PLAN, PRIORITISE, PROBLEM SOLVE, use PRACTICAL SOLUTIONS</vt:lpstr>
      <vt:lpstr>How To Pace:</vt:lpstr>
      <vt:lpstr>Usually there would be a break now</vt:lpstr>
      <vt:lpstr>                                    DONUT</vt:lpstr>
      <vt:lpstr>Mood</vt:lpstr>
      <vt:lpstr>Thoughts</vt:lpstr>
      <vt:lpstr>SLEEP HYGIENE:</vt:lpstr>
      <vt:lpstr>SLEEP HYGIENE:</vt:lpstr>
      <vt:lpstr>SLEEP HYGIENE:</vt:lpstr>
      <vt:lpstr>SLEEP HYGIENE:</vt:lpstr>
      <vt:lpstr>SLEEP HYGIENE:</vt:lpstr>
      <vt:lpstr>relationships</vt:lpstr>
      <vt:lpstr>PowerPoint Presentation</vt:lpstr>
      <vt:lpstr>Relaxation</vt:lpstr>
      <vt:lpstr>Next steps: :</vt:lpstr>
      <vt:lpstr>Role of the Pain Nurse Specialist:</vt:lpstr>
      <vt:lpstr>Understanding your Pain Medication:</vt:lpstr>
      <vt:lpstr>Aim of the  Understanding Pain   Medication Presentation</vt:lpstr>
      <vt:lpstr>Opioid Reduction Programme</vt:lpstr>
      <vt:lpstr>Opiod Reduction Programme</vt:lpstr>
      <vt:lpstr>           AWARDS:</vt:lpstr>
    </vt:vector>
  </TitlesOfParts>
  <Company>ESSA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IM&amp;T</dc:creator>
  <cp:lastModifiedBy>liwatson</cp:lastModifiedBy>
  <cp:revision>126</cp:revision>
  <cp:lastPrinted>2016-06-21T03:53:30Z</cp:lastPrinted>
  <dcterms:created xsi:type="dcterms:W3CDTF">2009-01-05T13:08:05Z</dcterms:created>
  <dcterms:modified xsi:type="dcterms:W3CDTF">2017-12-06T15:34:01Z</dcterms:modified>
</cp:coreProperties>
</file>