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BD51-3B15-4597-8D83-48142A0BF7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Paediatric Emergency Medicine as a subspecialty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62C45E-FDF5-43F5-9911-E47464957A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Diane Williamson</a:t>
            </a:r>
          </a:p>
          <a:p>
            <a:r>
              <a:rPr lang="en-GB" dirty="0"/>
              <a:t>August 2020</a:t>
            </a:r>
          </a:p>
        </p:txBody>
      </p:sp>
    </p:spTree>
    <p:extLst>
      <p:ext uri="{BB962C8B-B14F-4D97-AF65-F5344CB8AC3E}">
        <p14:creationId xmlns:p14="http://schemas.microsoft.com/office/powerpoint/2010/main" val="15452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3411-8AB6-4B76-94BE-C3EA7F41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CE38B-0E22-482D-B6E7-36C39C5FD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Get involved with the paediatric ED in your current trust</a:t>
            </a:r>
          </a:p>
          <a:p>
            <a:r>
              <a:rPr lang="en-GB" dirty="0"/>
              <a:t>Let your Educational Supervisor know you are interested in PEM so they can guide you toward learning opportunities</a:t>
            </a:r>
          </a:p>
          <a:p>
            <a:r>
              <a:rPr lang="en-GB" dirty="0"/>
              <a:t>Plan your PDP</a:t>
            </a:r>
          </a:p>
          <a:p>
            <a:pPr lvl="1"/>
            <a:r>
              <a:rPr lang="en-GB" dirty="0"/>
              <a:t>Complete APLS as soon as you have an opportunity</a:t>
            </a:r>
          </a:p>
          <a:p>
            <a:pPr lvl="1"/>
            <a:r>
              <a:rPr lang="en-GB" dirty="0"/>
              <a:t>Look for meetings and conferences with a Paediatric focus</a:t>
            </a:r>
          </a:p>
          <a:p>
            <a:endParaRPr lang="en-GB" dirty="0"/>
          </a:p>
          <a:p>
            <a:r>
              <a:rPr lang="en-GB" dirty="0"/>
              <a:t>Introduce yourself to your Paediatric colleagues and find out what’s going on around you and use your personal development time to attend</a:t>
            </a:r>
          </a:p>
          <a:p>
            <a:pPr lvl="1"/>
            <a:r>
              <a:rPr lang="en-GB" dirty="0"/>
              <a:t>Paediatric teaching</a:t>
            </a:r>
          </a:p>
          <a:p>
            <a:pPr lvl="1"/>
            <a:r>
              <a:rPr lang="en-GB" dirty="0"/>
              <a:t>Paediatric ward rounds</a:t>
            </a:r>
          </a:p>
          <a:p>
            <a:pPr lvl="1"/>
            <a:r>
              <a:rPr lang="en-GB" dirty="0"/>
              <a:t>Paediatric clinics</a:t>
            </a:r>
          </a:p>
          <a:p>
            <a:pPr lvl="1"/>
            <a:r>
              <a:rPr lang="en-GB" dirty="0"/>
              <a:t>Paediatric Clinical Governance Meetings</a:t>
            </a:r>
          </a:p>
        </p:txBody>
      </p:sp>
    </p:spTree>
    <p:extLst>
      <p:ext uri="{BB962C8B-B14F-4D97-AF65-F5344CB8AC3E}">
        <p14:creationId xmlns:p14="http://schemas.microsoft.com/office/powerpoint/2010/main" val="307303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ECC8D-469D-481D-AA0D-3A34CAF83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E2B73-F86E-406A-9244-780B33202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PEM Contacts in </a:t>
            </a:r>
            <a:r>
              <a:rPr lang="en-GB" dirty="0" err="1"/>
              <a:t>HEEoE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Diane Williamson</a:t>
            </a:r>
          </a:p>
          <a:p>
            <a:pPr marL="914400" lvl="2" indent="0">
              <a:buNone/>
            </a:pPr>
            <a:r>
              <a:rPr lang="en-GB" dirty="0"/>
              <a:t>PEM Consultant Addenbrooke’s Hospital, CUHFT</a:t>
            </a:r>
          </a:p>
          <a:p>
            <a:pPr marL="914400" lvl="2" indent="0">
              <a:buNone/>
            </a:pPr>
            <a:r>
              <a:rPr lang="en-GB" dirty="0"/>
              <a:t>ACCS Training Programme Director</a:t>
            </a:r>
          </a:p>
          <a:p>
            <a:pPr marL="914400" lvl="2" indent="0">
              <a:buNone/>
            </a:pPr>
            <a:r>
              <a:rPr lang="en-GB" dirty="0"/>
              <a:t>Diane.williamson1@nhs.net</a:t>
            </a:r>
          </a:p>
          <a:p>
            <a:pPr lvl="1"/>
            <a:r>
              <a:rPr lang="en-GB" dirty="0"/>
              <a:t>Lisa </a:t>
            </a:r>
            <a:r>
              <a:rPr lang="en-GB" dirty="0" err="1"/>
              <a:t>MacKenzie</a:t>
            </a:r>
            <a:endParaRPr lang="en-GB" dirty="0"/>
          </a:p>
          <a:p>
            <a:pPr marL="914400" lvl="2" indent="0">
              <a:buNone/>
            </a:pPr>
            <a:r>
              <a:rPr lang="en-GB" dirty="0"/>
              <a:t>PEM Consultant Addenbrooke’s Hospital, CUHFT</a:t>
            </a:r>
          </a:p>
          <a:p>
            <a:pPr marL="914400" lvl="2" indent="0">
              <a:buNone/>
            </a:pPr>
            <a:r>
              <a:rPr lang="en-GB" dirty="0"/>
              <a:t>PEM HST Training Programme Director</a:t>
            </a:r>
          </a:p>
          <a:p>
            <a:pPr marL="914400" lvl="2" indent="0">
              <a:buNone/>
            </a:pPr>
            <a:r>
              <a:rPr lang="en-GB" dirty="0"/>
              <a:t>Lisa.Mackenzie@addenbrookes.nhs.uk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7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5320-8307-4E3F-92FB-69C5BDCA9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9436332" cy="1507067"/>
          </a:xfrm>
        </p:spPr>
        <p:txBody>
          <a:bodyPr/>
          <a:lstStyle/>
          <a:p>
            <a:r>
              <a:rPr lang="en-GB" dirty="0"/>
              <a:t>Paediatric Emergency Medicine (PEM)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5F3DC-B16A-4239-829F-C2D203A79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Paediatric Emergency Medicine (PEM) is one of the three specialisations available to higher specialty Emergency Medicine trainees</a:t>
            </a:r>
          </a:p>
        </p:txBody>
      </p:sp>
    </p:spTree>
    <p:extLst>
      <p:ext uri="{BB962C8B-B14F-4D97-AF65-F5344CB8AC3E}">
        <p14:creationId xmlns:p14="http://schemas.microsoft.com/office/powerpoint/2010/main" val="417984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9687E-C5F3-4FE5-AF1A-53ECFE37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CB299-E4E2-4D12-8035-59A357D68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routes to PEM subspecialty</a:t>
            </a:r>
          </a:p>
          <a:p>
            <a:pPr lvl="1"/>
            <a:r>
              <a:rPr lang="en-GB" dirty="0"/>
              <a:t>RCEM</a:t>
            </a:r>
          </a:p>
          <a:p>
            <a:pPr lvl="1"/>
            <a:r>
              <a:rPr lang="en-GB" dirty="0"/>
              <a:t>RCPCH</a:t>
            </a:r>
          </a:p>
          <a:p>
            <a:r>
              <a:rPr lang="en-GB" dirty="0"/>
              <a:t>Shared PEM syllabus</a:t>
            </a:r>
          </a:p>
          <a:p>
            <a:r>
              <a:rPr lang="en-GB" dirty="0"/>
              <a:t>Competencies organised into domains</a:t>
            </a:r>
          </a:p>
          <a:p>
            <a:r>
              <a:rPr lang="en-GB" dirty="0"/>
              <a:t>Competency based assessment, no exams</a:t>
            </a:r>
          </a:p>
          <a:p>
            <a:r>
              <a:rPr lang="en-GB" dirty="0"/>
              <a:t>New curriculum in 2021</a:t>
            </a:r>
          </a:p>
        </p:txBody>
      </p:sp>
    </p:spTree>
    <p:extLst>
      <p:ext uri="{BB962C8B-B14F-4D97-AF65-F5344CB8AC3E}">
        <p14:creationId xmlns:p14="http://schemas.microsoft.com/office/powerpoint/2010/main" val="398540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6955-AAD2-4F95-859B-C14F0AA3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B3B5E-E376-4823-8E4D-07C261724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 trainees are eligible to apply at ST4 or ST5</a:t>
            </a:r>
          </a:p>
          <a:p>
            <a:r>
              <a:rPr lang="en-GB" dirty="0"/>
              <a:t>1 year PEM training</a:t>
            </a:r>
          </a:p>
          <a:p>
            <a:pPr lvl="1"/>
            <a:r>
              <a:rPr lang="en-GB" dirty="0"/>
              <a:t>Based at Addenbrooke’s Hospital, Cambridge</a:t>
            </a:r>
          </a:p>
          <a:p>
            <a:pPr lvl="1"/>
            <a:r>
              <a:rPr lang="en-GB" dirty="0"/>
              <a:t>6 months PICU</a:t>
            </a:r>
          </a:p>
          <a:p>
            <a:pPr lvl="1"/>
            <a:r>
              <a:rPr lang="en-GB" dirty="0"/>
              <a:t>6 months Paediatric Emergency Department</a:t>
            </a:r>
          </a:p>
        </p:txBody>
      </p:sp>
    </p:spTree>
    <p:extLst>
      <p:ext uri="{BB962C8B-B14F-4D97-AF65-F5344CB8AC3E}">
        <p14:creationId xmlns:p14="http://schemas.microsoft.com/office/powerpoint/2010/main" val="291330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42A8E-1B7F-4C03-A566-E627A5E3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1620E-F847-402D-9A38-93765F09A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Recruitment dates are aligned with national PEM recruitment schedule</a:t>
            </a:r>
          </a:p>
          <a:p>
            <a:r>
              <a:rPr lang="en-GB" dirty="0"/>
              <a:t>Interviews are held locally by Cambridge University Hospitals NHS Foundation Trust (CUHFT)</a:t>
            </a:r>
          </a:p>
          <a:p>
            <a:r>
              <a:rPr lang="en-GB" dirty="0"/>
              <a:t>Interview format for RCEM and RCPCH PEM recruitment is the same</a:t>
            </a:r>
          </a:p>
          <a:p>
            <a:r>
              <a:rPr lang="en-GB" dirty="0"/>
              <a:t>Future expectation is a movement to national recruitment with centralised interviews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77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CFFEE-B9CE-40D5-9C05-230C74BB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D1A1-D843-435E-A886-A0CA599E5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Opportunities during the PEM year are broad and can be catered to the interests of the trainee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191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FB66-9390-450F-A5BC-C17E52375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– PICU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64C10-7ABD-4736-8894-6FF309754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PICU Rotation</a:t>
            </a:r>
          </a:p>
          <a:p>
            <a:pPr lvl="1"/>
            <a:r>
              <a:rPr lang="en-GB" dirty="0"/>
              <a:t>6 months on senior PICU rota</a:t>
            </a:r>
          </a:p>
          <a:p>
            <a:pPr lvl="1"/>
            <a:r>
              <a:rPr lang="en-GB" dirty="0"/>
              <a:t>On-call rota structure</a:t>
            </a:r>
          </a:p>
          <a:p>
            <a:pPr lvl="1"/>
            <a:r>
              <a:rPr lang="en-GB" dirty="0"/>
              <a:t>Responsibilities in PICU and Paediatric HDU</a:t>
            </a:r>
          </a:p>
          <a:p>
            <a:pPr lvl="1"/>
            <a:r>
              <a:rPr lang="en-GB" dirty="0"/>
              <a:t>Emphasis on developing anaesthetic and ICM skills with direct PICU consultant support</a:t>
            </a:r>
          </a:p>
          <a:p>
            <a:pPr lvl="1"/>
            <a:r>
              <a:rPr lang="en-GB" dirty="0"/>
              <a:t>Opportunities to participate in audit and quality improvement, teaching, paediatric anaesthetic lists and other trainee-led </a:t>
            </a:r>
            <a:r>
              <a:rPr lang="en-GB" dirty="0" err="1"/>
              <a:t>intiatives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09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C73AC-0266-4CE3-8E47-0CFD7176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 – Paediatric ED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F1E40-94F4-4BD3-9581-6E65D948C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6 months based in Paediatric ED</a:t>
            </a:r>
          </a:p>
          <a:p>
            <a:r>
              <a:rPr lang="en-GB" dirty="0"/>
              <a:t>Shift pattern rota </a:t>
            </a:r>
          </a:p>
          <a:p>
            <a:r>
              <a:rPr lang="en-GB" dirty="0"/>
              <a:t>During the 6 months in Paediatric ED trainees have scheduled Personal Development time and can get involved with</a:t>
            </a:r>
          </a:p>
          <a:p>
            <a:pPr lvl="1"/>
            <a:r>
              <a:rPr lang="en-GB" dirty="0"/>
              <a:t>Research</a:t>
            </a:r>
          </a:p>
          <a:p>
            <a:pPr lvl="1"/>
            <a:r>
              <a:rPr lang="en-GB" dirty="0"/>
              <a:t>Management</a:t>
            </a:r>
          </a:p>
          <a:p>
            <a:pPr lvl="1"/>
            <a:r>
              <a:rPr lang="en-GB" dirty="0"/>
              <a:t>Teaching</a:t>
            </a:r>
          </a:p>
          <a:p>
            <a:pPr lvl="1"/>
            <a:r>
              <a:rPr lang="en-GB" dirty="0"/>
              <a:t>Simulation training</a:t>
            </a:r>
          </a:p>
          <a:p>
            <a:pPr lvl="1"/>
            <a:r>
              <a:rPr lang="en-GB" dirty="0"/>
              <a:t>Quality improvement projects</a:t>
            </a:r>
          </a:p>
          <a:p>
            <a:pPr lvl="1"/>
            <a:r>
              <a:rPr lang="en-GB" dirty="0"/>
              <a:t>Other trainee-led initiatives</a:t>
            </a:r>
          </a:p>
        </p:txBody>
      </p:sp>
    </p:spTree>
    <p:extLst>
      <p:ext uri="{BB962C8B-B14F-4D97-AF65-F5344CB8AC3E}">
        <p14:creationId xmlns:p14="http://schemas.microsoft.com/office/powerpoint/2010/main" val="360989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21A1-7192-4814-8386-8F077D53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068FC-A782-420C-ABBB-1E58ED85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Competitive specialty growing in popularity</a:t>
            </a:r>
          </a:p>
          <a:p>
            <a:r>
              <a:rPr lang="en-GB" dirty="0"/>
              <a:t>Currently two posts/year available in East of England</a:t>
            </a:r>
          </a:p>
          <a:p>
            <a:r>
              <a:rPr lang="en-GB" dirty="0"/>
              <a:t>Excellent employment prospects for EM/PEM consultant post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77104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408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Paediatric Emergency Medicine as a subspecialty</vt:lpstr>
      <vt:lpstr>Paediatric Emergency Medicine (PEM)</vt:lpstr>
      <vt:lpstr>PEM Curriculum</vt:lpstr>
      <vt:lpstr>PEM Rotation</vt:lpstr>
      <vt:lpstr>PEM Recruitment</vt:lpstr>
      <vt:lpstr>PEM Opportunities</vt:lpstr>
      <vt:lpstr>PEM – PICU Rotation</vt:lpstr>
      <vt:lpstr>PEM – Paediatric ED Rotation</vt:lpstr>
      <vt:lpstr>PEM</vt:lpstr>
      <vt:lpstr>PEM Recommendations</vt:lpstr>
      <vt:lpstr>PEM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Emergency Medicine as a subspecialty</dc:title>
  <dc:creator>diane</dc:creator>
  <cp:lastModifiedBy>diane</cp:lastModifiedBy>
  <cp:revision>4</cp:revision>
  <dcterms:created xsi:type="dcterms:W3CDTF">2020-09-11T09:03:37Z</dcterms:created>
  <dcterms:modified xsi:type="dcterms:W3CDTF">2020-09-11T09:37:47Z</dcterms:modified>
</cp:coreProperties>
</file>