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89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B7E4-DA31-5346-BCDD-420E9D90D8B1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8E47C-1809-DF4C-82C0-DB818EF2B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7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8E47C-1809-DF4C-82C0-DB818EF2BE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44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LB =</a:t>
            </a:r>
            <a:r>
              <a:rPr lang="en-US" baseline="0" dirty="0" smtClean="0"/>
              <a:t> long bone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8E47C-1809-DF4C-82C0-DB818EF2BE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7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1" y="1916701"/>
            <a:ext cx="7092950" cy="1470025"/>
          </a:xfrm>
        </p:spPr>
        <p:txBody>
          <a:bodyPr/>
          <a:lstStyle/>
          <a:p>
            <a:r>
              <a:rPr lang="en-US" sz="3600" dirty="0" smtClean="0"/>
              <a:t>Paediatric </a:t>
            </a:r>
            <a:r>
              <a:rPr lang="en-US" sz="3600" dirty="0" err="1" smtClean="0"/>
              <a:t>Orthopaedics</a:t>
            </a:r>
            <a:r>
              <a:rPr lang="en-US" sz="3600" dirty="0" smtClean="0"/>
              <a:t> in General Practice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2" y="4249711"/>
            <a:ext cx="6762749" cy="1752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Mr</a:t>
            </a:r>
            <a:r>
              <a:rPr lang="en-US" sz="2400" dirty="0" smtClean="0"/>
              <a:t> Graeme S. Carlile</a:t>
            </a:r>
          </a:p>
          <a:p>
            <a:r>
              <a:rPr lang="en-US" sz="2400" dirty="0" smtClean="0"/>
              <a:t>Consultant Paediatric Orthopaedic Surgeon</a:t>
            </a:r>
          </a:p>
          <a:p>
            <a:r>
              <a:rPr lang="en-US" sz="2400" dirty="0" smtClean="0"/>
              <a:t>The Ipswich Hospital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51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lower limb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Genu </a:t>
            </a:r>
            <a:r>
              <a:rPr lang="en-US" dirty="0" err="1" smtClean="0"/>
              <a:t>Valgum</a:t>
            </a:r>
            <a:r>
              <a:rPr lang="en-US" dirty="0" smtClean="0"/>
              <a:t> – Knock knees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663" y="1763113"/>
            <a:ext cx="6133430" cy="47394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Bilateral genu </a:t>
            </a:r>
            <a:r>
              <a:rPr lang="en-US" dirty="0" err="1" smtClean="0"/>
              <a:t>valgum</a:t>
            </a:r>
            <a:endParaRPr lang="en-US" dirty="0" smtClean="0"/>
          </a:p>
          <a:p>
            <a:pPr lvl="1"/>
            <a:r>
              <a:rPr lang="en-US" dirty="0" smtClean="0"/>
              <a:t>Commonly physiologic</a:t>
            </a:r>
          </a:p>
          <a:p>
            <a:pPr lvl="1"/>
            <a:r>
              <a:rPr lang="en-US" dirty="0" smtClean="0"/>
              <a:t>Rarely rickets or skeletal </a:t>
            </a:r>
            <a:r>
              <a:rPr lang="en-US" dirty="0" err="1" smtClean="0"/>
              <a:t>dysplasias</a:t>
            </a:r>
            <a:endParaRPr lang="en-US" sz="400" dirty="0"/>
          </a:p>
          <a:p>
            <a:pPr marL="0" indent="0">
              <a:buNone/>
            </a:pPr>
            <a:r>
              <a:rPr lang="en-US" dirty="0" smtClean="0"/>
              <a:t>Unilateral genu </a:t>
            </a:r>
            <a:r>
              <a:rPr lang="en-US" dirty="0" err="1" smtClean="0"/>
              <a:t>valgum</a:t>
            </a:r>
            <a:endParaRPr lang="en-US" dirty="0" smtClean="0"/>
          </a:p>
          <a:p>
            <a:pPr lvl="1"/>
            <a:r>
              <a:rPr lang="en-US" dirty="0" smtClean="0"/>
              <a:t>Considered pathological</a:t>
            </a:r>
          </a:p>
          <a:p>
            <a:pPr lvl="1"/>
            <a:r>
              <a:rPr lang="en-US" dirty="0" smtClean="0"/>
              <a:t>Previous </a:t>
            </a:r>
            <a:r>
              <a:rPr lang="en-US" dirty="0" err="1" smtClean="0"/>
              <a:t>physeal</a:t>
            </a:r>
            <a:r>
              <a:rPr lang="en-US" dirty="0" smtClean="0"/>
              <a:t> injury / growth disturbance</a:t>
            </a:r>
          </a:p>
          <a:p>
            <a:pPr marL="0" indent="0">
              <a:buNone/>
            </a:pPr>
            <a:r>
              <a:rPr lang="en-US" dirty="0" smtClean="0"/>
              <a:t>Refer</a:t>
            </a:r>
          </a:p>
          <a:p>
            <a:pPr lvl="1"/>
            <a:r>
              <a:rPr lang="en-US" dirty="0" smtClean="0"/>
              <a:t>Significant deformity</a:t>
            </a:r>
          </a:p>
          <a:p>
            <a:pPr lvl="1"/>
            <a:r>
              <a:rPr lang="en-US" dirty="0" smtClean="0"/>
              <a:t>Interference with gait</a:t>
            </a:r>
          </a:p>
          <a:p>
            <a:pPr lvl="1"/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Unilateral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Genu </a:t>
            </a:r>
            <a:r>
              <a:rPr lang="en-US" dirty="0" err="1" smtClean="0"/>
              <a:t>Varum</a:t>
            </a:r>
            <a:r>
              <a:rPr lang="en-US" dirty="0" smtClean="0"/>
              <a:t> – Bow legs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14692" y="1548954"/>
            <a:ext cx="6133430" cy="5309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Bilateral genu </a:t>
            </a:r>
            <a:r>
              <a:rPr lang="en-US" dirty="0" err="1" smtClean="0"/>
              <a:t>varum</a:t>
            </a:r>
            <a:endParaRPr lang="en-US" dirty="0" smtClean="0"/>
          </a:p>
          <a:p>
            <a:pPr lvl="1"/>
            <a:r>
              <a:rPr lang="en-US" dirty="0" smtClean="0"/>
              <a:t>Commonly physiologic below 2 </a:t>
            </a:r>
            <a:r>
              <a:rPr lang="en-US" dirty="0" err="1" smtClean="0"/>
              <a:t>yrs</a:t>
            </a:r>
            <a:endParaRPr lang="en-US" dirty="0" smtClean="0"/>
          </a:p>
          <a:p>
            <a:pPr lvl="1"/>
            <a:r>
              <a:rPr lang="en-US" dirty="0" smtClean="0"/>
              <a:t>Unilateral pathological</a:t>
            </a:r>
          </a:p>
          <a:p>
            <a:pPr lvl="1"/>
            <a:r>
              <a:rPr lang="en-US" dirty="0" smtClean="0"/>
              <a:t>Rickets 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Blouts</a:t>
            </a:r>
            <a:r>
              <a:rPr lang="en-US" dirty="0" smtClean="0"/>
              <a:t> disease</a:t>
            </a:r>
          </a:p>
          <a:p>
            <a:pPr marL="577850" lvl="2" indent="0">
              <a:buNone/>
            </a:pPr>
            <a:r>
              <a:rPr lang="en-US" dirty="0"/>
              <a:t>	</a:t>
            </a:r>
            <a:r>
              <a:rPr lang="en-US" sz="2000" dirty="0" smtClean="0"/>
              <a:t>- children on 95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centile for weight</a:t>
            </a:r>
          </a:p>
          <a:p>
            <a:pPr marL="577850" lvl="2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early walkers</a:t>
            </a:r>
          </a:p>
          <a:p>
            <a:pPr marL="577850" lvl="2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unilateral or bilateral</a:t>
            </a:r>
          </a:p>
          <a:p>
            <a:pPr marL="577850" lvl="2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Afro-Caribbean predominance </a:t>
            </a:r>
          </a:p>
          <a:p>
            <a:pPr marL="577850" lvl="2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Bimodal: infantile &amp; adolescent forms</a:t>
            </a:r>
          </a:p>
          <a:p>
            <a:pPr marL="577850" lvl="2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 smtClean="0"/>
              <a:t>Refer – as previous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In-toeing – Pigeon Toeing / Feet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7448235">
            <a:off x="2241229" y="4680374"/>
            <a:ext cx="1793981" cy="7686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73174" y="3304239"/>
            <a:ext cx="573073" cy="80235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4723622">
            <a:off x="3559498" y="5891625"/>
            <a:ext cx="1363139" cy="4984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Right Arrow 9"/>
          <p:cNvSpPr/>
          <p:nvPr/>
        </p:nvSpPr>
        <p:spPr>
          <a:xfrm>
            <a:off x="2687268" y="5834367"/>
            <a:ext cx="900054" cy="835161"/>
          </a:xfrm>
          <a:prstGeom prst="curvedRightArrow">
            <a:avLst>
              <a:gd name="adj1" fmla="val 32482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feet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375" y="1828800"/>
            <a:ext cx="4491389" cy="4208930"/>
          </a:xfrm>
        </p:spPr>
        <p:txBody>
          <a:bodyPr/>
          <a:lstStyle/>
          <a:p>
            <a:r>
              <a:rPr lang="en-US" dirty="0" smtClean="0"/>
              <a:t>Flexible &amp; correctable or not?</a:t>
            </a:r>
          </a:p>
          <a:p>
            <a:r>
              <a:rPr lang="en-US" dirty="0" smtClean="0"/>
              <a:t>Medial arch reconstitutes on tip toe stance</a:t>
            </a:r>
          </a:p>
          <a:p>
            <a:r>
              <a:rPr lang="en-US" dirty="0" smtClean="0"/>
              <a:t>Flexible – normal, no Rx</a:t>
            </a:r>
          </a:p>
          <a:p>
            <a:r>
              <a:rPr lang="en-US" dirty="0" smtClean="0"/>
              <a:t>Rigid flat foot = referral</a:t>
            </a:r>
          </a:p>
          <a:p>
            <a:r>
              <a:rPr lang="en-US" dirty="0" smtClean="0"/>
              <a:t>Symptomatic?</a:t>
            </a:r>
          </a:p>
          <a:p>
            <a:r>
              <a:rPr lang="en-US" dirty="0" smtClean="0"/>
              <a:t>Orthotics…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feet &amp; orthotics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61727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Temptation to prescribe due to parental pressure…</a:t>
            </a:r>
          </a:p>
          <a:p>
            <a:pPr marL="0" indent="0">
              <a:buNone/>
            </a:pPr>
            <a:r>
              <a:rPr lang="en-US" dirty="0" smtClean="0"/>
              <a:t>Prospective RCT, 129 </a:t>
            </a:r>
            <a:r>
              <a:rPr lang="en-US" dirty="0" err="1" smtClean="0"/>
              <a:t>Px’s</a:t>
            </a:r>
            <a:r>
              <a:rPr lang="en-US" dirty="0" smtClean="0"/>
              <a:t>, 3 year follow up;</a:t>
            </a:r>
          </a:p>
          <a:p>
            <a:pPr>
              <a:buFontTx/>
              <a:buChar char="-"/>
            </a:pPr>
            <a:r>
              <a:rPr lang="en-US" dirty="0" smtClean="0"/>
              <a:t>Wearing inserts does NOT influence the flexible flat foot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Evidence based medicine:</a:t>
            </a:r>
          </a:p>
          <a:p>
            <a:pPr marL="0" indent="0">
              <a:buNone/>
            </a:pPr>
            <a:r>
              <a:rPr lang="en-US" dirty="0" smtClean="0"/>
              <a:t>Orthotics will not change the shape of the foot long term</a:t>
            </a:r>
          </a:p>
          <a:p>
            <a:pPr marL="0" indent="0">
              <a:buNone/>
            </a:pPr>
            <a:r>
              <a:rPr lang="en-US" dirty="0" smtClean="0"/>
              <a:t>Orthotics do not influence growth &amp; development</a:t>
            </a:r>
          </a:p>
          <a:p>
            <a:pPr marL="0" indent="0">
              <a:buNone/>
            </a:pPr>
            <a:r>
              <a:rPr lang="en-US" dirty="0" smtClean="0"/>
              <a:t>The foot shape only changes when the orthotic is used</a:t>
            </a:r>
          </a:p>
        </p:txBody>
      </p:sp>
      <p:pic>
        <p:nvPicPr>
          <p:cNvPr id="4" name="Picture 3" descr="Screenshot 2016-02-28 17.0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1" y="178172"/>
            <a:ext cx="84328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8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‘Limited’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Symptomatic flat foot – as a trial</a:t>
            </a:r>
          </a:p>
          <a:p>
            <a:r>
              <a:rPr lang="en-US" dirty="0" smtClean="0"/>
              <a:t>Symptomatic +/or rigid flat foot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Practical Considerations</a:t>
            </a:r>
          </a:p>
          <a:p>
            <a:pPr>
              <a:buFontTx/>
              <a:buChar char="-"/>
            </a:pPr>
            <a:r>
              <a:rPr lang="en-US" dirty="0" smtClean="0"/>
              <a:t>Compliance child / parent</a:t>
            </a:r>
          </a:p>
          <a:p>
            <a:pPr>
              <a:buFontTx/>
              <a:buChar char="-"/>
            </a:pPr>
            <a:r>
              <a:rPr lang="en-US" dirty="0" smtClean="0"/>
              <a:t>Rapidly growing foot = frequent changes</a:t>
            </a:r>
          </a:p>
          <a:p>
            <a:pPr>
              <a:buFontTx/>
              <a:buChar char="-"/>
            </a:pPr>
            <a:r>
              <a:rPr lang="en-US" dirty="0" smtClean="0"/>
              <a:t>Cost &amp; inconvenience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 2016-02-28 17.31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381000"/>
            <a:ext cx="7746790" cy="61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6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Cavovarus</a:t>
            </a:r>
            <a:r>
              <a:rPr lang="en-US" dirty="0" smtClean="0"/>
              <a:t> Feet – High 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84232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Hindfoot</a:t>
            </a:r>
            <a:r>
              <a:rPr lang="en-US" dirty="0" smtClean="0"/>
              <a:t> – </a:t>
            </a:r>
            <a:r>
              <a:rPr lang="en-US" dirty="0" err="1" smtClean="0"/>
              <a:t>varus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Midfoot</a:t>
            </a:r>
            <a:r>
              <a:rPr lang="en-US" dirty="0" smtClean="0"/>
              <a:t> – </a:t>
            </a:r>
            <a:r>
              <a:rPr lang="en-US" dirty="0" err="1" smtClean="0"/>
              <a:t>cavus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Forefoot – plantarflexion &amp; lesser toe clawing</a:t>
            </a:r>
          </a:p>
          <a:p>
            <a:pPr marL="0" indent="0">
              <a:buNone/>
            </a:pPr>
            <a:r>
              <a:rPr lang="en-US" dirty="0" smtClean="0"/>
              <a:t>Deformity always pathologic in children</a:t>
            </a:r>
          </a:p>
          <a:p>
            <a:pPr marL="0" indent="0">
              <a:buNone/>
            </a:pPr>
            <a:r>
              <a:rPr lang="en-US" dirty="0" smtClean="0"/>
              <a:t>DD: HSMN, spinal </a:t>
            </a:r>
            <a:r>
              <a:rPr lang="en-US" dirty="0" err="1" smtClean="0"/>
              <a:t>dysraphism</a:t>
            </a:r>
            <a:r>
              <a:rPr lang="en-US" dirty="0" smtClean="0"/>
              <a:t>, muscular dystrophies, CP, </a:t>
            </a:r>
            <a:r>
              <a:rPr lang="en-US" dirty="0" err="1" smtClean="0"/>
              <a:t>Freidreich’s</a:t>
            </a:r>
            <a:r>
              <a:rPr lang="en-US" dirty="0" smtClean="0"/>
              <a:t>, polio, other </a:t>
            </a:r>
            <a:r>
              <a:rPr lang="en-US" dirty="0" err="1" smtClean="0"/>
              <a:t>neuro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Full neurologic workup: CK, MRI brain &amp; whole spine, neurology opinion, possibly nerve conduction studies</a:t>
            </a:r>
          </a:p>
          <a:p>
            <a:pPr marL="0" indent="0">
              <a:buNone/>
            </a:pPr>
            <a:r>
              <a:rPr lang="en-US" dirty="0" smtClean="0"/>
              <a:t>Please refer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5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Curly toes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7077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Overview of common </a:t>
            </a:r>
            <a:r>
              <a:rPr lang="en-US" dirty="0" err="1" smtClean="0"/>
              <a:t>paediatric</a:t>
            </a:r>
            <a:r>
              <a:rPr lang="en-US" dirty="0" smtClean="0"/>
              <a:t> </a:t>
            </a:r>
            <a:r>
              <a:rPr lang="en-US" dirty="0" err="1" smtClean="0"/>
              <a:t>orthopaedic</a:t>
            </a:r>
            <a:r>
              <a:rPr lang="en-US" dirty="0" smtClean="0"/>
              <a:t> conditions presenting to a General Practitioner</a:t>
            </a:r>
          </a:p>
          <a:p>
            <a:pPr lvl="1"/>
            <a:endParaRPr lang="en-US" dirty="0"/>
          </a:p>
          <a:p>
            <a:pPr lvl="2"/>
            <a:r>
              <a:rPr lang="en-US" sz="2000" dirty="0" smtClean="0"/>
              <a:t>Asymmetrical creases &amp; DDH</a:t>
            </a:r>
          </a:p>
          <a:p>
            <a:pPr lvl="2"/>
            <a:r>
              <a:rPr lang="en-US" sz="2000" dirty="0" smtClean="0"/>
              <a:t>Knock knees, bow legs, in-toeing</a:t>
            </a:r>
          </a:p>
          <a:p>
            <a:pPr lvl="2"/>
            <a:r>
              <a:rPr lang="en-US" sz="2000" dirty="0" smtClean="0"/>
              <a:t>Kids feet &amp; orthotics?</a:t>
            </a:r>
          </a:p>
          <a:p>
            <a:pPr lvl="2"/>
            <a:r>
              <a:rPr lang="en-US" sz="2000" dirty="0" smtClean="0"/>
              <a:t>Toe walking</a:t>
            </a:r>
          </a:p>
          <a:p>
            <a:pPr lvl="2"/>
            <a:r>
              <a:rPr lang="en-US" sz="2000" dirty="0" smtClean="0"/>
              <a:t>Leg pains…</a:t>
            </a:r>
          </a:p>
          <a:p>
            <a:pPr lvl="2"/>
            <a:r>
              <a:rPr lang="en-US" sz="2000" dirty="0" smtClean="0"/>
              <a:t>Teenage pain, the </a:t>
            </a:r>
            <a:r>
              <a:rPr lang="en-US" sz="2000" dirty="0" err="1" smtClean="0"/>
              <a:t>apophysities</a:t>
            </a:r>
            <a:r>
              <a:rPr lang="en-US" sz="2000" dirty="0" smtClean="0"/>
              <a:t> </a:t>
            </a:r>
          </a:p>
          <a:p>
            <a:pPr lvl="2"/>
            <a:endParaRPr lang="en-US" sz="2000" dirty="0"/>
          </a:p>
          <a:p>
            <a:r>
              <a:rPr lang="en-US" dirty="0" smtClean="0"/>
              <a:t>What not to miss…</a:t>
            </a:r>
          </a:p>
          <a:p>
            <a:pPr marL="0" indent="0">
              <a:buNone/>
            </a:pPr>
            <a:r>
              <a:rPr lang="en-US" dirty="0" smtClean="0"/>
              <a:t>Parents want ‘referral to the specialist’…</a:t>
            </a:r>
          </a:p>
          <a:p>
            <a:pPr lvl="2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0645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Syndactyly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Toe walkers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5375" y="1658415"/>
            <a:ext cx="5641798" cy="4754260"/>
          </a:xfrm>
          <a:prstGeom prst="rect">
            <a:avLst/>
          </a:prstGeom>
        </p:spPr>
        <p:txBody>
          <a:bodyPr/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Very common under 5</a:t>
            </a:r>
          </a:p>
          <a:p>
            <a:r>
              <a:rPr lang="en-US" dirty="0" smtClean="0"/>
              <a:t>Majority are habitual toe walkers</a:t>
            </a:r>
          </a:p>
          <a:p>
            <a:r>
              <a:rPr lang="en-US" dirty="0" smtClean="0"/>
              <a:t>Can they / have they ever got their heels onto the ground?</a:t>
            </a:r>
          </a:p>
          <a:p>
            <a:r>
              <a:rPr lang="en-US" dirty="0" smtClean="0"/>
              <a:t>Majority have &amp; can</a:t>
            </a:r>
          </a:p>
          <a:p>
            <a:r>
              <a:rPr lang="en-US" dirty="0" smtClean="0"/>
              <a:t>Those that cannot, ?</a:t>
            </a:r>
            <a:r>
              <a:rPr lang="en-US" dirty="0" err="1" smtClean="0"/>
              <a:t>neuro</a:t>
            </a:r>
            <a:r>
              <a:rPr lang="en-US" dirty="0" smtClean="0"/>
              <a:t> cause</a:t>
            </a:r>
          </a:p>
          <a:p>
            <a:r>
              <a:rPr lang="en-US" dirty="0" smtClean="0"/>
              <a:t>CK to r/o muscular dystrophy</a:t>
            </a:r>
          </a:p>
          <a:p>
            <a:r>
              <a:rPr lang="en-US" dirty="0" smtClean="0"/>
              <a:t>Consider a </a:t>
            </a:r>
            <a:r>
              <a:rPr lang="en-US" dirty="0" err="1" smtClean="0"/>
              <a:t>paeds</a:t>
            </a:r>
            <a:r>
              <a:rPr lang="en-US" dirty="0" smtClean="0"/>
              <a:t> </a:t>
            </a:r>
            <a:r>
              <a:rPr lang="en-US" dirty="0" err="1" smtClean="0"/>
              <a:t>neuro</a:t>
            </a:r>
            <a:r>
              <a:rPr lang="en-US" dirty="0" smtClean="0"/>
              <a:t> opinion</a:t>
            </a:r>
          </a:p>
          <a:p>
            <a:r>
              <a:rPr lang="en-US" dirty="0" smtClean="0"/>
              <a:t>Rx; non op, casting, </a:t>
            </a:r>
            <a:r>
              <a:rPr lang="en-US" dirty="0" err="1" smtClean="0"/>
              <a:t>strecthing</a:t>
            </a:r>
            <a:r>
              <a:rPr lang="en-US" dirty="0" smtClean="0"/>
              <a:t>, surgery</a:t>
            </a:r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 pains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692302"/>
          </a:xfrm>
        </p:spPr>
        <p:txBody>
          <a:bodyPr/>
          <a:lstStyle/>
          <a:p>
            <a:r>
              <a:rPr lang="en-US" dirty="0" smtClean="0"/>
              <a:t>Often around the time of a ‘growth spurt’</a:t>
            </a:r>
          </a:p>
          <a:p>
            <a:r>
              <a:rPr lang="en-US" dirty="0" smtClean="0"/>
              <a:t>Bilateral &amp; symmetrical pain distribution</a:t>
            </a:r>
          </a:p>
          <a:p>
            <a:r>
              <a:rPr lang="en-US" dirty="0" smtClean="0"/>
              <a:t>Long standing over months</a:t>
            </a:r>
          </a:p>
          <a:p>
            <a:r>
              <a:rPr lang="en-US" dirty="0" smtClean="0"/>
              <a:t>Other issues at home / school</a:t>
            </a:r>
          </a:p>
          <a:p>
            <a:r>
              <a:rPr lang="en-US" dirty="0" smtClean="0"/>
              <a:t>Red flags – waking with night pain, weight loss,</a:t>
            </a:r>
          </a:p>
          <a:p>
            <a:r>
              <a:rPr lang="en-US" dirty="0" smtClean="0"/>
              <a:t>Bloods – FBC, ESR, CRP, bone profile</a:t>
            </a:r>
          </a:p>
          <a:p>
            <a:r>
              <a:rPr lang="en-US" dirty="0" smtClean="0"/>
              <a:t>Radiograph – joint, whole bone</a:t>
            </a:r>
          </a:p>
          <a:p>
            <a:r>
              <a:rPr lang="en-US" dirty="0" smtClean="0"/>
              <a:t>If both normal, reassurance. Avoid term ‘growing pains’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Teenage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98151"/>
            <a:ext cx="7583487" cy="4424066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V.common</a:t>
            </a:r>
            <a:r>
              <a:rPr lang="en-US" dirty="0" smtClean="0"/>
              <a:t> around adolescent growth spurt</a:t>
            </a:r>
          </a:p>
          <a:p>
            <a:r>
              <a:rPr lang="en-US" dirty="0" smtClean="0"/>
              <a:t>Girls LB stop growing @ 14 years 7 months</a:t>
            </a:r>
          </a:p>
          <a:p>
            <a:r>
              <a:rPr lang="en-US" dirty="0" smtClean="0"/>
              <a:t>Boys LB stop growing @ 16 years</a:t>
            </a:r>
          </a:p>
          <a:p>
            <a:r>
              <a:rPr lang="en-US" dirty="0" smtClean="0"/>
              <a:t>Traction </a:t>
            </a:r>
            <a:r>
              <a:rPr lang="en-US" dirty="0" err="1" smtClean="0"/>
              <a:t>apohysitis</a:t>
            </a:r>
            <a:endParaRPr lang="en-US" dirty="0" smtClean="0"/>
          </a:p>
          <a:p>
            <a:r>
              <a:rPr lang="en-US" dirty="0" smtClean="0"/>
              <a:t>Growth plate under tension</a:t>
            </a:r>
          </a:p>
          <a:p>
            <a:r>
              <a:rPr lang="en-US" dirty="0" smtClean="0"/>
              <a:t>Often sporty kids</a:t>
            </a:r>
          </a:p>
          <a:p>
            <a:r>
              <a:rPr lang="en-US" dirty="0" smtClean="0"/>
              <a:t>Self </a:t>
            </a:r>
            <a:r>
              <a:rPr lang="en-US" dirty="0" err="1" smtClean="0"/>
              <a:t>limting</a:t>
            </a:r>
            <a:r>
              <a:rPr lang="en-US" dirty="0" smtClean="0"/>
              <a:t>, treat symptoms</a:t>
            </a:r>
          </a:p>
          <a:p>
            <a:r>
              <a:rPr lang="en-US" dirty="0" smtClean="0"/>
              <a:t>No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0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Osgood </a:t>
            </a:r>
            <a:r>
              <a:rPr lang="en-US" dirty="0" err="1" smtClean="0"/>
              <a:t>Schllaters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Sever’s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Iselin’s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368114"/>
            <a:ext cx="7583487" cy="1044388"/>
          </a:xfrm>
        </p:spPr>
        <p:txBody>
          <a:bodyPr/>
          <a:lstStyle/>
          <a:p>
            <a:r>
              <a:rPr lang="en-US" dirty="0" smtClean="0"/>
              <a:t>What not to miss…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year old with short leg &amp; a shoe raise? Waddling gait…</a:t>
            </a:r>
            <a:endParaRPr lang="en-US" dirty="0"/>
          </a:p>
        </p:txBody>
      </p:sp>
      <p:pic>
        <p:nvPicPr>
          <p:cNvPr id="3" name="Picture 2" descr="mcb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33" y="1855477"/>
            <a:ext cx="6218238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Ipswich DDH</a:t>
            </a:r>
            <a:endParaRPr lang="en-US" dirty="0"/>
          </a:p>
        </p:txBody>
      </p:sp>
      <p:pic>
        <p:nvPicPr>
          <p:cNvPr id="3" name="Picture 2" descr="Screenshot 2016-01-22 15.22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88" y="1481138"/>
            <a:ext cx="765333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8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Hyperactive 8 </a:t>
            </a:r>
            <a:r>
              <a:rPr lang="en-US" dirty="0" err="1" smtClean="0"/>
              <a:t>yr</a:t>
            </a:r>
            <a:r>
              <a:rPr lang="en-US" dirty="0" smtClean="0"/>
              <a:t> old M, with hip pain, limps occasionally</a:t>
            </a:r>
            <a:endParaRPr lang="en-US" dirty="0"/>
          </a:p>
        </p:txBody>
      </p:sp>
      <p:pic>
        <p:nvPicPr>
          <p:cNvPr id="3" name="Picture 4" descr="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3" t="24120" r="7060" b="30435"/>
          <a:stretch/>
        </p:blipFill>
        <p:spPr bwMode="auto">
          <a:xfrm>
            <a:off x="893627" y="1693432"/>
            <a:ext cx="7469323" cy="462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98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1453549"/>
          </a:xfrm>
        </p:spPr>
        <p:txBody>
          <a:bodyPr/>
          <a:lstStyle/>
          <a:p>
            <a:r>
              <a:rPr lang="en-US" dirty="0" smtClean="0"/>
              <a:t>Overweight 12 </a:t>
            </a:r>
            <a:r>
              <a:rPr lang="en-US" dirty="0" err="1" smtClean="0"/>
              <a:t>yr</a:t>
            </a:r>
            <a:r>
              <a:rPr lang="en-US" dirty="0" smtClean="0"/>
              <a:t> old with knee pain. Knee XR’s normal…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3" y="2416288"/>
            <a:ext cx="58388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8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pains &amp; tired all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 pain, limping, fever, night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</a:t>
            </a:r>
            <a:r>
              <a:rPr lang="en-US" dirty="0" err="1" smtClean="0"/>
              <a:t>Px</a:t>
            </a:r>
            <a:r>
              <a:rPr lang="en-US" dirty="0" smtClean="0"/>
              <a:t> Resources</a:t>
            </a:r>
            <a:endParaRPr lang="en-US" dirty="0"/>
          </a:p>
        </p:txBody>
      </p:sp>
      <p:pic>
        <p:nvPicPr>
          <p:cNvPr id="3" name="Picture 2" descr="Screenshot 2016-02-28 19.04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44" y="2123383"/>
            <a:ext cx="1930400" cy="1689100"/>
          </a:xfrm>
          <a:prstGeom prst="rect">
            <a:avLst/>
          </a:prstGeom>
        </p:spPr>
      </p:pic>
      <p:pic>
        <p:nvPicPr>
          <p:cNvPr id="4" name="Picture 3" descr="Screenshot 2016-02-28 19.05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831" y="912909"/>
            <a:ext cx="2973119" cy="5516907"/>
          </a:xfrm>
          <a:prstGeom prst="rect">
            <a:avLst/>
          </a:prstGeom>
        </p:spPr>
      </p:pic>
      <p:pic>
        <p:nvPicPr>
          <p:cNvPr id="5" name="Picture 4" descr="Screenshot 2016-02-28 19.07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55" y="4480690"/>
            <a:ext cx="37465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19" y="2654587"/>
            <a:ext cx="7583487" cy="1044388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9" y="498475"/>
            <a:ext cx="854075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4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creases in DDH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67" y="1828799"/>
            <a:ext cx="4425523" cy="4602551"/>
          </a:xfrm>
        </p:spPr>
        <p:txBody>
          <a:bodyPr/>
          <a:lstStyle/>
          <a:p>
            <a:r>
              <a:rPr lang="en-US" dirty="0" smtClean="0"/>
              <a:t>Often ‘picked up’ by health visitor</a:t>
            </a:r>
          </a:p>
          <a:p>
            <a:r>
              <a:rPr lang="en-US" dirty="0" smtClean="0"/>
              <a:t>Can be thigh, groin or buttock</a:t>
            </a:r>
          </a:p>
          <a:p>
            <a:r>
              <a:rPr lang="en-US" dirty="0" smtClean="0"/>
              <a:t>Normal in a third child, no DDH</a:t>
            </a:r>
          </a:p>
          <a:p>
            <a:r>
              <a:rPr lang="en-US" dirty="0" smtClean="0"/>
              <a:t>Abnormal in two thirds!</a:t>
            </a:r>
          </a:p>
          <a:p>
            <a:r>
              <a:rPr lang="en-US" dirty="0" smtClean="0"/>
              <a:t>Considerable work load for GP &amp; secondary services</a:t>
            </a:r>
          </a:p>
          <a:p>
            <a:r>
              <a:rPr lang="en-US" dirty="0" smtClean="0"/>
              <a:t>Where do you draw the line?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907165" y="4600575"/>
            <a:ext cx="1466850" cy="53657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7940027" y="4692467"/>
            <a:ext cx="1438275" cy="18573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69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creases in DDH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799"/>
            <a:ext cx="7583487" cy="4772441"/>
          </a:xfrm>
        </p:spPr>
        <p:txBody>
          <a:bodyPr>
            <a:normAutofit/>
          </a:bodyPr>
          <a:lstStyle/>
          <a:p>
            <a:r>
              <a:rPr lang="en-US" dirty="0" smtClean="0"/>
              <a:t>Abnormal clinical examination</a:t>
            </a:r>
          </a:p>
          <a:p>
            <a:pPr lvl="1"/>
            <a:r>
              <a:rPr lang="en-US" dirty="0" smtClean="0"/>
              <a:t>Leg length discrepancy (</a:t>
            </a:r>
            <a:r>
              <a:rPr lang="en-US" dirty="0" err="1" smtClean="0"/>
              <a:t>Galeazzi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Limited abduction</a:t>
            </a:r>
          </a:p>
          <a:p>
            <a:pPr lvl="1"/>
            <a:r>
              <a:rPr lang="en-US" dirty="0" smtClean="0"/>
              <a:t>Clinical instability – </a:t>
            </a:r>
            <a:r>
              <a:rPr lang="en-US" dirty="0" err="1" smtClean="0"/>
              <a:t>Ortalani</a:t>
            </a:r>
            <a:r>
              <a:rPr lang="en-US" dirty="0" smtClean="0"/>
              <a:t> +VE</a:t>
            </a:r>
          </a:p>
          <a:p>
            <a:pPr marL="0" indent="0">
              <a:buNone/>
            </a:pPr>
            <a:r>
              <a:rPr lang="en-US" dirty="0" smtClean="0"/>
              <a:t>					</a:t>
            </a:r>
            <a:r>
              <a:rPr lang="en-US" b="1" dirty="0" smtClean="0"/>
              <a:t>= Ultrasound scan</a:t>
            </a:r>
          </a:p>
          <a:p>
            <a:r>
              <a:rPr lang="en-US" dirty="0" smtClean="0"/>
              <a:t>Absolute Risk Factors</a:t>
            </a:r>
          </a:p>
          <a:p>
            <a:pPr lvl="1"/>
            <a:r>
              <a:rPr lang="en-US" dirty="0" smtClean="0"/>
              <a:t>Family </a:t>
            </a:r>
            <a:r>
              <a:rPr lang="en-US" dirty="0" err="1" smtClean="0"/>
              <a:t>Hx</a:t>
            </a:r>
            <a:r>
              <a:rPr lang="en-US" dirty="0" smtClean="0"/>
              <a:t> DDH</a:t>
            </a:r>
          </a:p>
          <a:p>
            <a:pPr lvl="1"/>
            <a:r>
              <a:rPr lang="en-US" dirty="0" smtClean="0"/>
              <a:t>Breech</a:t>
            </a:r>
          </a:p>
          <a:p>
            <a:pPr marL="0" indent="0">
              <a:buNone/>
            </a:pPr>
            <a:r>
              <a:rPr lang="en-US" b="1" dirty="0" smtClean="0"/>
              <a:t>					= </a:t>
            </a:r>
            <a:r>
              <a:rPr lang="en-US" b="1" dirty="0"/>
              <a:t>Ultrasound </a:t>
            </a:r>
            <a:r>
              <a:rPr lang="en-US" b="1" dirty="0" smtClean="0"/>
              <a:t>scan</a:t>
            </a:r>
          </a:p>
          <a:p>
            <a:pPr marL="0" indent="0">
              <a:buNone/>
            </a:pPr>
            <a:r>
              <a:rPr lang="en-US" b="1" dirty="0" smtClean="0"/>
              <a:t>GP’s can refer directly for USS 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849571" y="3032226"/>
            <a:ext cx="3470275" cy="14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4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Ortolani’s</a:t>
            </a:r>
            <a:r>
              <a:rPr lang="en-US" dirty="0" smtClean="0"/>
              <a:t> Sign v </a:t>
            </a:r>
            <a:r>
              <a:rPr lang="en-US" strike="sngStrike" dirty="0"/>
              <a:t>Barlow</a:t>
            </a:r>
            <a:r>
              <a:rPr lang="en-US" dirty="0"/>
              <a:t>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9487" y="6010498"/>
            <a:ext cx="8924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BFBFBF"/>
                </a:solidFill>
              </a:rPr>
              <a:t>Ortolani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>
                <a:solidFill>
                  <a:srgbClr val="BFBFBF"/>
                </a:solidFill>
              </a:rPr>
              <a:t>M. Congenital hip dysplasia in the light of </a:t>
            </a:r>
            <a:r>
              <a:rPr lang="en-US" dirty="0" smtClean="0">
                <a:solidFill>
                  <a:srgbClr val="BFBFBF"/>
                </a:solidFill>
              </a:rPr>
              <a:t>early </a:t>
            </a:r>
            <a:r>
              <a:rPr lang="en-US" dirty="0">
                <a:solidFill>
                  <a:srgbClr val="BFBFBF"/>
                </a:solidFill>
              </a:rPr>
              <a:t>and very early diagnosis. </a:t>
            </a:r>
            <a:r>
              <a:rPr lang="en-US" dirty="0" err="1">
                <a:solidFill>
                  <a:srgbClr val="BFBFBF"/>
                </a:solidFill>
              </a:rPr>
              <a:t>Clin</a:t>
            </a:r>
            <a:r>
              <a:rPr lang="en-US" dirty="0">
                <a:solidFill>
                  <a:srgbClr val="BFBFBF"/>
                </a:solidFill>
              </a:rPr>
              <a:t> </a:t>
            </a:r>
            <a:r>
              <a:rPr lang="en-US" dirty="0" err="1">
                <a:solidFill>
                  <a:srgbClr val="BFBFBF"/>
                </a:solidFill>
              </a:rPr>
              <a:t>Orthop</a:t>
            </a:r>
            <a:r>
              <a:rPr lang="en-US" dirty="0">
                <a:solidFill>
                  <a:srgbClr val="BFBFBF"/>
                </a:solidFill>
              </a:rPr>
              <a:t> </a:t>
            </a:r>
            <a:r>
              <a:rPr lang="en-US" dirty="0" err="1">
                <a:solidFill>
                  <a:srgbClr val="BFBFBF"/>
                </a:solidFill>
              </a:rPr>
              <a:t>Relat</a:t>
            </a:r>
            <a:r>
              <a:rPr lang="en-US" dirty="0">
                <a:solidFill>
                  <a:srgbClr val="BFBFBF"/>
                </a:solidFill>
              </a:rPr>
              <a:t> Res. 1976 Sep;(119):6-10. </a:t>
            </a:r>
          </a:p>
        </p:txBody>
      </p:sp>
      <p:sp>
        <p:nvSpPr>
          <p:cNvPr id="4" name="Picture 4" descr="Screenshot 2015-09-22 20.15.15.png"/>
          <p:cNvSpPr>
            <a:spLocks noChangeAspect="1"/>
          </p:cNvSpPr>
          <p:nvPr/>
        </p:nvSpPr>
        <p:spPr bwMode="auto">
          <a:xfrm>
            <a:off x="457200" y="1498600"/>
            <a:ext cx="2540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Picture 5" descr="Screenshot 2015-09-22 20.15.52.png"/>
          <p:cNvSpPr>
            <a:spLocks noChangeAspect="1"/>
          </p:cNvSpPr>
          <p:nvPr/>
        </p:nvSpPr>
        <p:spPr bwMode="auto">
          <a:xfrm>
            <a:off x="3327400" y="1498600"/>
            <a:ext cx="24765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6" descr="Screenshot 2015-09-22 20.16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498600"/>
            <a:ext cx="2552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57200" y="4217988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  <a:latin typeface="+mn-lt"/>
              </a:rPr>
              <a:t>Palpable sensation of provoking the femoral head into subluxation, dislocation or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reduction,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: INSTABILITY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912938" y="5237331"/>
            <a:ext cx="5141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FFFF"/>
                </a:solidFill>
                <a:latin typeface="+mn-lt"/>
              </a:rPr>
              <a:t>NOT an AUDIBLE “click”</a:t>
            </a:r>
          </a:p>
        </p:txBody>
      </p:sp>
      <p:pic>
        <p:nvPicPr>
          <p:cNvPr id="9" name="Picture 4" descr="Screenshot 2015-09-22 20.15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8600"/>
            <a:ext cx="2540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Screenshot 2015-09-22 20.15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498600"/>
            <a:ext cx="24765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 medicine?</a:t>
            </a:r>
            <a:endParaRPr lang="en-US" dirty="0"/>
          </a:p>
        </p:txBody>
      </p:sp>
      <p:pic>
        <p:nvPicPr>
          <p:cNvPr id="4" name="Picture 3" descr="Screenshot 2015-10-09 10.15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77800"/>
            <a:ext cx="72485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493000" y="2193738"/>
            <a:ext cx="869950" cy="530038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378700" y="4572000"/>
            <a:ext cx="869950" cy="403038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" y="603773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D9D9D9"/>
                </a:solidFill>
              </a:rPr>
              <a:t>Clarke </a:t>
            </a:r>
            <a:r>
              <a:rPr lang="en-US" dirty="0">
                <a:solidFill>
                  <a:srgbClr val="D9D9D9"/>
                </a:solidFill>
              </a:rPr>
              <a:t>NM et al. Twenty years experience of selective secondary screening for CDH. Arch Dis Child. 2012 May;97(5):423-9.</a:t>
            </a:r>
          </a:p>
        </p:txBody>
      </p:sp>
    </p:spTree>
    <p:extLst>
      <p:ext uri="{BB962C8B-B14F-4D97-AF65-F5344CB8AC3E}">
        <p14:creationId xmlns:p14="http://schemas.microsoft.com/office/powerpoint/2010/main" val="33317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Knock knees, bow legs &amp; in-toeing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213" y="1831974"/>
            <a:ext cx="5713412" cy="4622799"/>
          </a:xfrm>
        </p:spPr>
        <p:txBody>
          <a:bodyPr/>
          <a:lstStyle/>
          <a:p>
            <a:r>
              <a:rPr lang="en-US" sz="2400" dirty="0" smtClean="0"/>
              <a:t>Extremely common</a:t>
            </a:r>
          </a:p>
          <a:p>
            <a:r>
              <a:rPr lang="en-US" sz="2400" dirty="0" smtClean="0"/>
              <a:t>Cause considerable parental anxiety</a:t>
            </a:r>
          </a:p>
          <a:p>
            <a:r>
              <a:rPr lang="en-US" sz="2400" dirty="0" smtClean="0"/>
              <a:t>Variations around normal growth &amp; development; normal variants</a:t>
            </a:r>
          </a:p>
          <a:p>
            <a:r>
              <a:rPr lang="en-US" sz="2400" dirty="0" smtClean="0"/>
              <a:t>Rarely pathological, examine hips</a:t>
            </a:r>
          </a:p>
          <a:p>
            <a:r>
              <a:rPr lang="en-US" sz="2400" dirty="0" smtClean="0"/>
              <a:t>Should be symmetrical</a:t>
            </a:r>
          </a:p>
          <a:p>
            <a:r>
              <a:rPr lang="en-US" sz="2400" dirty="0" smtClean="0"/>
              <a:t>Often noticed by nursery / relative</a:t>
            </a:r>
          </a:p>
          <a:p>
            <a:r>
              <a:rPr lang="en-US" sz="2400" dirty="0" smtClean="0"/>
              <a:t>Attributed to falling / tripping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3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485</TotalTime>
  <Words>750</Words>
  <Application>Microsoft Office PowerPoint</Application>
  <PresentationFormat>On-screen Show (4:3)</PresentationFormat>
  <Paragraphs>155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Revolution</vt:lpstr>
      <vt:lpstr>Paediatric Orthopaedics in General Practice</vt:lpstr>
      <vt:lpstr>Learning objectives</vt:lpstr>
      <vt:lpstr>Ipswich DDH</vt:lpstr>
      <vt:lpstr>PowerPoint Presentation</vt:lpstr>
      <vt:lpstr>Asymmetric creases in DDH</vt:lpstr>
      <vt:lpstr>Asymmetric creases in DDH </vt:lpstr>
      <vt:lpstr>Ortolani’s Sign v Barlow </vt:lpstr>
      <vt:lpstr>Defensive medicine?</vt:lpstr>
      <vt:lpstr>Knock knees, bow legs &amp; in-toeing</vt:lpstr>
      <vt:lpstr>Normal lower limb development</vt:lpstr>
      <vt:lpstr>Genu Valgum – Knock knees</vt:lpstr>
      <vt:lpstr>Genu Varum – Bow legs</vt:lpstr>
      <vt:lpstr>In-toeing – Pigeon Toeing / Feet</vt:lpstr>
      <vt:lpstr>Flat feet</vt:lpstr>
      <vt:lpstr>Flat feet &amp; orthotics</vt:lpstr>
      <vt:lpstr>‘Limited’ indications</vt:lpstr>
      <vt:lpstr>PowerPoint Presentation</vt:lpstr>
      <vt:lpstr>Cavovarus Feet – High Arches</vt:lpstr>
      <vt:lpstr>Curly toes</vt:lpstr>
      <vt:lpstr>Syndactyly</vt:lpstr>
      <vt:lpstr>Toe walkers</vt:lpstr>
      <vt:lpstr>Leg pains</vt:lpstr>
      <vt:lpstr>Teenage pain</vt:lpstr>
      <vt:lpstr>Osgood Schllaters</vt:lpstr>
      <vt:lpstr>Sever’s</vt:lpstr>
      <vt:lpstr>Iselin’s</vt:lpstr>
      <vt:lpstr>ASIS </vt:lpstr>
      <vt:lpstr>What not to miss…</vt:lpstr>
      <vt:lpstr>2 year old with short leg &amp; a shoe raise? Waddling gait…</vt:lpstr>
      <vt:lpstr>Hyperactive 8 yr old M, with hip pain, limps occasionally</vt:lpstr>
      <vt:lpstr>Overweight 12 yr old with knee pain. Knee XR’s normal…</vt:lpstr>
      <vt:lpstr>Growing pains &amp; tired all the time</vt:lpstr>
      <vt:lpstr>Leg pain, limping, fever, night pain</vt:lpstr>
      <vt:lpstr>Free Px Resources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Orthopaedics in General Practice</dc:title>
  <dc:creator>Graeme Carlile</dc:creator>
  <cp:lastModifiedBy>Hunt, Claire</cp:lastModifiedBy>
  <cp:revision>55</cp:revision>
  <dcterms:created xsi:type="dcterms:W3CDTF">2016-02-28T11:26:35Z</dcterms:created>
  <dcterms:modified xsi:type="dcterms:W3CDTF">2016-03-08T08:28:31Z</dcterms:modified>
</cp:coreProperties>
</file>