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315" r:id="rId2"/>
    <p:sldId id="316" r:id="rId3"/>
    <p:sldId id="313" r:id="rId4"/>
    <p:sldId id="317" r:id="rId5"/>
    <p:sldId id="311" r:id="rId6"/>
    <p:sldId id="285" r:id="rId7"/>
    <p:sldId id="286" r:id="rId8"/>
    <p:sldId id="287" r:id="rId9"/>
    <p:sldId id="296" r:id="rId10"/>
    <p:sldId id="327" r:id="rId11"/>
    <p:sldId id="302" r:id="rId12"/>
    <p:sldId id="318" r:id="rId13"/>
    <p:sldId id="314" r:id="rId14"/>
    <p:sldId id="259" r:id="rId15"/>
    <p:sldId id="326" r:id="rId16"/>
    <p:sldId id="309" r:id="rId17"/>
    <p:sldId id="298" r:id="rId18"/>
    <p:sldId id="308" r:id="rId19"/>
    <p:sldId id="297" r:id="rId20"/>
    <p:sldId id="328" r:id="rId21"/>
    <p:sldId id="270" r:id="rId22"/>
    <p:sldId id="306" r:id="rId23"/>
    <p:sldId id="307" r:id="rId24"/>
    <p:sldId id="310" r:id="rId25"/>
    <p:sldId id="299" r:id="rId26"/>
    <p:sldId id="329" r:id="rId27"/>
    <p:sldId id="305" r:id="rId28"/>
    <p:sldId id="300" r:id="rId29"/>
    <p:sldId id="330" r:id="rId30"/>
    <p:sldId id="304" r:id="rId31"/>
    <p:sldId id="301" r:id="rId32"/>
    <p:sldId id="331" r:id="rId33"/>
    <p:sldId id="260" r:id="rId34"/>
    <p:sldId id="312" r:id="rId35"/>
    <p:sldId id="303" r:id="rId36"/>
    <p:sldId id="332" r:id="rId37"/>
    <p:sldId id="262" r:id="rId38"/>
    <p:sldId id="263" r:id="rId39"/>
    <p:sldId id="264" r:id="rId40"/>
    <p:sldId id="266" r:id="rId41"/>
    <p:sldId id="323" r:id="rId42"/>
    <p:sldId id="324" r:id="rId43"/>
    <p:sldId id="325" r:id="rId44"/>
    <p:sldId id="334" r:id="rId45"/>
    <p:sldId id="319" r:id="rId46"/>
    <p:sldId id="320" r:id="rId47"/>
    <p:sldId id="321" r:id="rId48"/>
    <p:sldId id="322" r:id="rId49"/>
    <p:sldId id="271" r:id="rId50"/>
    <p:sldId id="273" r:id="rId51"/>
    <p:sldId id="276" r:id="rId52"/>
    <p:sldId id="277" r:id="rId53"/>
    <p:sldId id="290" r:id="rId54"/>
    <p:sldId id="291" r:id="rId55"/>
    <p:sldId id="292"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212" autoAdjust="0"/>
  </p:normalViewPr>
  <p:slideViewPr>
    <p:cSldViewPr snapToGrid="0" snapToObjects="1">
      <p:cViewPr varScale="1">
        <p:scale>
          <a:sx n="76" d="100"/>
          <a:sy n="76" d="100"/>
        </p:scale>
        <p:origin x="-132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2" d="100"/>
          <a:sy n="52" d="100"/>
        </p:scale>
        <p:origin x="-2096"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88D124-6E89-9043-BA9D-6E1B564C2E57}" type="datetimeFigureOut">
              <a:rPr lang="en-US" smtClean="0"/>
              <a:t>24/04/19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07DB6C-473E-1C4D-8393-89C794CE13D3}" type="slidenum">
              <a:rPr lang="en-US" smtClean="0"/>
              <a:t>‹#›</a:t>
            </a:fld>
            <a:endParaRPr lang="en-US"/>
          </a:p>
        </p:txBody>
      </p:sp>
    </p:spTree>
    <p:extLst>
      <p:ext uri="{BB962C8B-B14F-4D97-AF65-F5344CB8AC3E}">
        <p14:creationId xmlns:p14="http://schemas.microsoft.com/office/powerpoint/2010/main" val="41783877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6th</a:t>
            </a:r>
            <a:endParaRPr lang="en-US" dirty="0"/>
          </a:p>
        </p:txBody>
      </p:sp>
      <p:sp>
        <p:nvSpPr>
          <p:cNvPr id="4" name="Slide Number Placeholder 3"/>
          <p:cNvSpPr>
            <a:spLocks noGrp="1"/>
          </p:cNvSpPr>
          <p:nvPr>
            <p:ph type="sldNum" sz="quarter" idx="10"/>
          </p:nvPr>
        </p:nvSpPr>
        <p:spPr/>
        <p:txBody>
          <a:bodyPr/>
          <a:lstStyle/>
          <a:p>
            <a:fld id="{F607DB6C-473E-1C4D-8393-89C794CE13D3}" type="slidenum">
              <a:rPr lang="en-US" smtClean="0"/>
              <a:t>5</a:t>
            </a:fld>
            <a:endParaRPr lang="en-US"/>
          </a:p>
        </p:txBody>
      </p:sp>
    </p:spTree>
    <p:extLst>
      <p:ext uri="{BB962C8B-B14F-4D97-AF65-F5344CB8AC3E}">
        <p14:creationId xmlns:p14="http://schemas.microsoft.com/office/powerpoint/2010/main" val="614831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07DB6C-473E-1C4D-8393-89C794CE13D3}" type="slidenum">
              <a:rPr lang="en-US" smtClean="0"/>
              <a:t>19</a:t>
            </a:fld>
            <a:endParaRPr lang="en-US"/>
          </a:p>
        </p:txBody>
      </p:sp>
    </p:spTree>
    <p:extLst>
      <p:ext uri="{BB962C8B-B14F-4D97-AF65-F5344CB8AC3E}">
        <p14:creationId xmlns:p14="http://schemas.microsoft.com/office/powerpoint/2010/main" val="3007837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Assumption of Mary by </a:t>
            </a:r>
            <a:r>
              <a:rPr lang="en-US" dirty="0" err="1" smtClean="0"/>
              <a:t>Botticini</a:t>
            </a:r>
            <a:endParaRPr lang="en-US" dirty="0"/>
          </a:p>
        </p:txBody>
      </p:sp>
      <p:sp>
        <p:nvSpPr>
          <p:cNvPr id="4" name="Slide Number Placeholder 3"/>
          <p:cNvSpPr>
            <a:spLocks noGrp="1"/>
          </p:cNvSpPr>
          <p:nvPr>
            <p:ph type="sldNum" sz="quarter" idx="10"/>
          </p:nvPr>
        </p:nvSpPr>
        <p:spPr/>
        <p:txBody>
          <a:bodyPr/>
          <a:lstStyle/>
          <a:p>
            <a:fld id="{F607DB6C-473E-1C4D-8393-89C794CE13D3}" type="slidenum">
              <a:rPr lang="en-US" smtClean="0"/>
              <a:t>20</a:t>
            </a:fld>
            <a:endParaRPr lang="en-US"/>
          </a:p>
        </p:txBody>
      </p:sp>
    </p:spTree>
    <p:extLst>
      <p:ext uri="{BB962C8B-B14F-4D97-AF65-F5344CB8AC3E}">
        <p14:creationId xmlns:p14="http://schemas.microsoft.com/office/powerpoint/2010/main" val="2719118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Orbital floor fracture</a:t>
            </a:r>
            <a:endParaRPr lang="en-US" dirty="0"/>
          </a:p>
        </p:txBody>
      </p:sp>
      <p:sp>
        <p:nvSpPr>
          <p:cNvPr id="4" name="Slide Number Placeholder 3"/>
          <p:cNvSpPr>
            <a:spLocks noGrp="1"/>
          </p:cNvSpPr>
          <p:nvPr>
            <p:ph type="sldNum" sz="quarter" idx="10"/>
          </p:nvPr>
        </p:nvSpPr>
        <p:spPr/>
        <p:txBody>
          <a:bodyPr/>
          <a:lstStyle/>
          <a:p>
            <a:fld id="{F607DB6C-473E-1C4D-8393-89C794CE13D3}" type="slidenum">
              <a:rPr lang="en-US" smtClean="0"/>
              <a:t>21</a:t>
            </a:fld>
            <a:endParaRPr lang="en-US"/>
          </a:p>
        </p:txBody>
      </p:sp>
    </p:spTree>
    <p:extLst>
      <p:ext uri="{BB962C8B-B14F-4D97-AF65-F5344CB8AC3E}">
        <p14:creationId xmlns:p14="http://schemas.microsoft.com/office/powerpoint/2010/main" val="2729336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07DB6C-473E-1C4D-8393-89C794CE13D3}" type="slidenum">
              <a:rPr lang="en-US" smtClean="0"/>
              <a:t>25</a:t>
            </a:fld>
            <a:endParaRPr lang="en-US"/>
          </a:p>
        </p:txBody>
      </p:sp>
    </p:spTree>
    <p:extLst>
      <p:ext uri="{BB962C8B-B14F-4D97-AF65-F5344CB8AC3E}">
        <p14:creationId xmlns:p14="http://schemas.microsoft.com/office/powerpoint/2010/main" val="3007837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Sisteen</a:t>
            </a:r>
            <a:r>
              <a:rPr lang="en-US" dirty="0" smtClean="0"/>
              <a:t> Chapel Vatican</a:t>
            </a:r>
          </a:p>
          <a:p>
            <a:r>
              <a:rPr lang="en-US" dirty="0" err="1" smtClean="0"/>
              <a:t>Michaelangelo</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607DB6C-473E-1C4D-8393-89C794CE13D3}" type="slidenum">
              <a:rPr lang="en-US" smtClean="0"/>
              <a:t>26</a:t>
            </a:fld>
            <a:endParaRPr lang="en-US"/>
          </a:p>
        </p:txBody>
      </p:sp>
    </p:spTree>
    <p:extLst>
      <p:ext uri="{BB962C8B-B14F-4D97-AF65-F5344CB8AC3E}">
        <p14:creationId xmlns:p14="http://schemas.microsoft.com/office/powerpoint/2010/main" val="3421855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07DB6C-473E-1C4D-8393-89C794CE13D3}" type="slidenum">
              <a:rPr lang="en-US" smtClean="0"/>
              <a:t>28</a:t>
            </a:fld>
            <a:endParaRPr lang="en-US"/>
          </a:p>
        </p:txBody>
      </p:sp>
    </p:spTree>
    <p:extLst>
      <p:ext uri="{BB962C8B-B14F-4D97-AF65-F5344CB8AC3E}">
        <p14:creationId xmlns:p14="http://schemas.microsoft.com/office/powerpoint/2010/main" val="3007837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a:t>
            </a:r>
            <a:r>
              <a:rPr lang="en-US" baseline="0" dirty="0" smtClean="0"/>
              <a:t> Brown’s – note Right </a:t>
            </a:r>
            <a:r>
              <a:rPr lang="en-US" baseline="0" dirty="0" err="1" smtClean="0"/>
              <a:t>Downshoot</a:t>
            </a:r>
            <a:r>
              <a:rPr lang="en-US" baseline="0" dirty="0" smtClean="0"/>
              <a:t> in Adduction </a:t>
            </a:r>
            <a:endParaRPr lang="en-US" dirty="0"/>
          </a:p>
        </p:txBody>
      </p:sp>
      <p:sp>
        <p:nvSpPr>
          <p:cNvPr id="4" name="Slide Number Placeholder 3"/>
          <p:cNvSpPr>
            <a:spLocks noGrp="1"/>
          </p:cNvSpPr>
          <p:nvPr>
            <p:ph type="sldNum" sz="quarter" idx="10"/>
          </p:nvPr>
        </p:nvSpPr>
        <p:spPr/>
        <p:txBody>
          <a:bodyPr/>
          <a:lstStyle/>
          <a:p>
            <a:fld id="{F607DB6C-473E-1C4D-8393-89C794CE13D3}" type="slidenum">
              <a:rPr lang="en-US" smtClean="0"/>
              <a:t>30</a:t>
            </a:fld>
            <a:endParaRPr lang="en-US"/>
          </a:p>
        </p:txBody>
      </p:sp>
    </p:spTree>
    <p:extLst>
      <p:ext uri="{BB962C8B-B14F-4D97-AF65-F5344CB8AC3E}">
        <p14:creationId xmlns:p14="http://schemas.microsoft.com/office/powerpoint/2010/main" val="3593321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07DB6C-473E-1C4D-8393-89C794CE13D3}" type="slidenum">
              <a:rPr lang="en-US" smtClean="0"/>
              <a:t>31</a:t>
            </a:fld>
            <a:endParaRPr lang="en-US"/>
          </a:p>
        </p:txBody>
      </p:sp>
    </p:spTree>
    <p:extLst>
      <p:ext uri="{BB962C8B-B14F-4D97-AF65-F5344CB8AC3E}">
        <p14:creationId xmlns:p14="http://schemas.microsoft.com/office/powerpoint/2010/main" val="3007837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Wilkes Booth</a:t>
            </a:r>
          </a:p>
          <a:p>
            <a:r>
              <a:rPr lang="en-US" dirty="0" err="1" smtClean="0"/>
              <a:t>Dr.Samuel</a:t>
            </a:r>
            <a:r>
              <a:rPr lang="en-US" dirty="0" smtClean="0"/>
              <a:t> </a:t>
            </a:r>
            <a:r>
              <a:rPr lang="en-US" dirty="0" err="1" smtClean="0"/>
              <a:t>Mudd</a:t>
            </a:r>
            <a:endParaRPr lang="en-US" dirty="0"/>
          </a:p>
        </p:txBody>
      </p:sp>
      <p:sp>
        <p:nvSpPr>
          <p:cNvPr id="4" name="Slide Number Placeholder 3"/>
          <p:cNvSpPr>
            <a:spLocks noGrp="1"/>
          </p:cNvSpPr>
          <p:nvPr>
            <p:ph type="sldNum" sz="quarter" idx="10"/>
          </p:nvPr>
        </p:nvSpPr>
        <p:spPr/>
        <p:txBody>
          <a:bodyPr/>
          <a:lstStyle/>
          <a:p>
            <a:fld id="{F607DB6C-473E-1C4D-8393-89C794CE13D3}" type="slidenum">
              <a:rPr lang="en-US" smtClean="0"/>
              <a:t>32</a:t>
            </a:fld>
            <a:endParaRPr lang="en-US"/>
          </a:p>
        </p:txBody>
      </p:sp>
    </p:spTree>
    <p:extLst>
      <p:ext uri="{BB962C8B-B14F-4D97-AF65-F5344CB8AC3E}">
        <p14:creationId xmlns:p14="http://schemas.microsoft.com/office/powerpoint/2010/main" val="450234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Limitation elevation, abduction,</a:t>
            </a:r>
            <a:r>
              <a:rPr lang="en-US" baseline="0" dirty="0" smtClean="0"/>
              <a:t> depression, some adduction, </a:t>
            </a:r>
            <a:r>
              <a:rPr lang="en-US" baseline="0" dirty="0" err="1" smtClean="0"/>
              <a:t>amaurotic</a:t>
            </a:r>
            <a:r>
              <a:rPr lang="en-US" baseline="0" dirty="0" smtClean="0"/>
              <a:t> pupils</a:t>
            </a:r>
            <a:endParaRPr lang="en-US" dirty="0"/>
          </a:p>
        </p:txBody>
      </p:sp>
      <p:sp>
        <p:nvSpPr>
          <p:cNvPr id="4" name="Slide Number Placeholder 3"/>
          <p:cNvSpPr>
            <a:spLocks noGrp="1"/>
          </p:cNvSpPr>
          <p:nvPr>
            <p:ph type="sldNum" sz="quarter" idx="10"/>
          </p:nvPr>
        </p:nvSpPr>
        <p:spPr/>
        <p:txBody>
          <a:bodyPr/>
          <a:lstStyle/>
          <a:p>
            <a:fld id="{F607DB6C-473E-1C4D-8393-89C794CE13D3}" type="slidenum">
              <a:rPr lang="en-US" smtClean="0"/>
              <a:t>33</a:t>
            </a:fld>
            <a:endParaRPr lang="en-US"/>
          </a:p>
        </p:txBody>
      </p:sp>
    </p:spTree>
    <p:extLst>
      <p:ext uri="{BB962C8B-B14F-4D97-AF65-F5344CB8AC3E}">
        <p14:creationId xmlns:p14="http://schemas.microsoft.com/office/powerpoint/2010/main" val="2077261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Daune’s</a:t>
            </a:r>
            <a:r>
              <a:rPr lang="en-US" dirty="0" smtClean="0"/>
              <a:t> Type 1</a:t>
            </a:r>
            <a:r>
              <a:rPr lang="en-US" baseline="0" dirty="0" smtClean="0"/>
              <a:t> - CHP</a:t>
            </a:r>
            <a:endParaRPr lang="en-US" dirty="0" smtClean="0"/>
          </a:p>
        </p:txBody>
      </p:sp>
      <p:sp>
        <p:nvSpPr>
          <p:cNvPr id="4" name="Slide Number Placeholder 3"/>
          <p:cNvSpPr>
            <a:spLocks noGrp="1"/>
          </p:cNvSpPr>
          <p:nvPr>
            <p:ph type="sldNum" sz="quarter" idx="10"/>
          </p:nvPr>
        </p:nvSpPr>
        <p:spPr/>
        <p:txBody>
          <a:bodyPr/>
          <a:lstStyle/>
          <a:p>
            <a:fld id="{B5018481-1939-DC48-8776-8B986F07FBB7}" type="slidenum">
              <a:rPr lang="en-US" smtClean="0"/>
              <a:t>6</a:t>
            </a:fld>
            <a:endParaRPr lang="en-US"/>
          </a:p>
        </p:txBody>
      </p:sp>
    </p:spTree>
    <p:extLst>
      <p:ext uri="{BB962C8B-B14F-4D97-AF65-F5344CB8AC3E}">
        <p14:creationId xmlns:p14="http://schemas.microsoft.com/office/powerpoint/2010/main" val="4035770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07DB6C-473E-1C4D-8393-89C794CE13D3}" type="slidenum">
              <a:rPr lang="en-US" smtClean="0"/>
              <a:t>35</a:t>
            </a:fld>
            <a:endParaRPr lang="en-US"/>
          </a:p>
        </p:txBody>
      </p:sp>
    </p:spTree>
    <p:extLst>
      <p:ext uri="{BB962C8B-B14F-4D97-AF65-F5344CB8AC3E}">
        <p14:creationId xmlns:p14="http://schemas.microsoft.com/office/powerpoint/2010/main" val="3007837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Tarsier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607DB6C-473E-1C4D-8393-89C794CE13D3}" type="slidenum">
              <a:rPr lang="en-US" smtClean="0"/>
              <a:t>36</a:t>
            </a:fld>
            <a:endParaRPr lang="en-US"/>
          </a:p>
        </p:txBody>
      </p:sp>
    </p:spTree>
    <p:extLst>
      <p:ext uri="{BB962C8B-B14F-4D97-AF65-F5344CB8AC3E}">
        <p14:creationId xmlns:p14="http://schemas.microsoft.com/office/powerpoint/2010/main" val="1168283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History:  This 34-year-old woman noticed that her left eye was higher when she was in her teens.  She objected to the hyper deviation.  While observing her eyes looking in a mirror she determined that by using her left eye for fixation the right </a:t>
            </a:r>
            <a:r>
              <a:rPr lang="en-GB" dirty="0" err="1" smtClean="0"/>
              <a:t>hypotropia</a:t>
            </a:r>
            <a:r>
              <a:rPr lang="en-GB" dirty="0" smtClean="0"/>
              <a:t> was less objectionable.  She then consciously used her left eye and assumed the head tilt shown in the pictures.  Her visual acuity is 20/20 in each eye, the refractive error is +.50 in each eye, and the remainder of the eye examination is normal.  She is not bothered by diplopia and has no measurable fusion.  She would like to have the vertical deviation treated if it would improve her head position. </a:t>
            </a:r>
          </a:p>
          <a:p>
            <a:r>
              <a:rPr lang="en-GB" dirty="0" smtClean="0"/>
              <a:t> </a:t>
            </a:r>
          </a:p>
          <a:p>
            <a:r>
              <a:rPr lang="en-GB" dirty="0" smtClean="0"/>
              <a:t>Diagnosis:  superior oblique palsy </a:t>
            </a:r>
            <a:endParaRPr lang="en-GB" dirty="0"/>
          </a:p>
        </p:txBody>
      </p:sp>
      <p:sp>
        <p:nvSpPr>
          <p:cNvPr id="4" name="Slide Number Placeholder 3"/>
          <p:cNvSpPr>
            <a:spLocks noGrp="1"/>
          </p:cNvSpPr>
          <p:nvPr>
            <p:ph type="sldNum" sz="quarter" idx="10"/>
          </p:nvPr>
        </p:nvSpPr>
        <p:spPr/>
        <p:txBody>
          <a:bodyPr/>
          <a:lstStyle/>
          <a:p>
            <a:fld id="{C748AB22-CEFD-496B-BE67-E2CC6CDE5BF7}" type="slidenum">
              <a:rPr lang="en-GB" smtClean="0"/>
              <a:t>37</a:t>
            </a:fld>
            <a:endParaRPr lang="en-GB"/>
          </a:p>
        </p:txBody>
      </p:sp>
    </p:spTree>
    <p:extLst>
      <p:ext uri="{BB962C8B-B14F-4D97-AF65-F5344CB8AC3E}">
        <p14:creationId xmlns:p14="http://schemas.microsoft.com/office/powerpoint/2010/main" val="319469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Expert Commentary </a:t>
            </a:r>
          </a:p>
          <a:p>
            <a:endParaRPr lang="en-GB" dirty="0" smtClean="0"/>
          </a:p>
          <a:p>
            <a:endParaRPr lang="en-GB" dirty="0" smtClean="0"/>
          </a:p>
          <a:p>
            <a:r>
              <a:rPr lang="en-GB" dirty="0" smtClean="0"/>
              <a:t>Comments of Eugene M. </a:t>
            </a:r>
            <a:r>
              <a:rPr lang="en-GB" dirty="0" err="1" smtClean="0"/>
              <a:t>Helveston</a:t>
            </a:r>
            <a:r>
              <a:rPr lang="en-GB" dirty="0" smtClean="0"/>
              <a:t>, M.D. </a:t>
            </a:r>
          </a:p>
          <a:p>
            <a:endParaRPr lang="en-GB" dirty="0" smtClean="0"/>
          </a:p>
          <a:p>
            <a:r>
              <a:rPr lang="en-GB" dirty="0" smtClean="0"/>
              <a:t>This patient clearly has a left superior oblique palsy.  In the absence of any history of trauma, the longstanding signs and the patients otherwise good health the most likely </a:t>
            </a:r>
            <a:r>
              <a:rPr lang="en-GB" dirty="0" err="1" smtClean="0"/>
              <a:t>etiology</a:t>
            </a:r>
            <a:r>
              <a:rPr lang="en-GB" dirty="0" smtClean="0"/>
              <a:t> is congenital. This diagnosis is confirmed by a left </a:t>
            </a:r>
            <a:r>
              <a:rPr lang="en-GB" dirty="0" err="1" smtClean="0"/>
              <a:t>hypertopia</a:t>
            </a:r>
            <a:r>
              <a:rPr lang="en-GB" dirty="0" smtClean="0"/>
              <a:t> which is greater in right gaze and with the head tilted to the left (positive </a:t>
            </a:r>
            <a:r>
              <a:rPr lang="en-GB" dirty="0" err="1" smtClean="0"/>
              <a:t>Bielschowsky</a:t>
            </a:r>
            <a:r>
              <a:rPr lang="en-GB" dirty="0" smtClean="0"/>
              <a:t> test).  But, her clinical appearance is not typical with regard to her head posture.  The usual head posture for a left superior oblique palsy would be head tilt to the right with chin depression. This posture would make it easier for the patient to fuse by looking up and to the left or away from the field of action of the paretic left superior oblique.  Instead of assuming this posture, the patient elects to fix with her paretic left eye and face up and to the left to achieve a cosmetically less objectionable right </a:t>
            </a:r>
            <a:r>
              <a:rPr lang="en-GB" dirty="0" err="1" smtClean="0"/>
              <a:t>hypotropia</a:t>
            </a:r>
            <a:r>
              <a:rPr lang="en-GB" dirty="0" smtClean="0"/>
              <a:t>.  The limited </a:t>
            </a:r>
            <a:r>
              <a:rPr lang="en-GB" dirty="0" err="1" smtClean="0"/>
              <a:t>upgaze</a:t>
            </a:r>
            <a:r>
              <a:rPr lang="en-GB" dirty="0" smtClean="0"/>
              <a:t> of the right eye is due to </a:t>
            </a:r>
            <a:r>
              <a:rPr lang="en-GB" dirty="0" err="1" smtClean="0"/>
              <a:t>inhibitional</a:t>
            </a:r>
            <a:r>
              <a:rPr lang="en-GB" dirty="0" smtClean="0"/>
              <a:t> palsy of the antagonist of the yoke.  In this case when the patient fixes using the left eye with the paretic superior oblique, the extra innervation needed by the LSO is sent to the normal right inferior rectus according to </a:t>
            </a:r>
            <a:r>
              <a:rPr lang="en-GB" dirty="0" err="1" smtClean="0"/>
              <a:t>Herings</a:t>
            </a:r>
            <a:r>
              <a:rPr lang="en-GB" dirty="0" smtClean="0"/>
              <a:t> law.  Then the right superior rectus is inhibited according to Sherrington's law.  This patient does not show as much pseudo ptosis of the right upper lid as you might expect in such a case.  If the patient is troubled by the left </a:t>
            </a:r>
            <a:r>
              <a:rPr lang="en-GB" dirty="0" err="1" smtClean="0"/>
              <a:t>hypertropia</a:t>
            </a:r>
            <a:r>
              <a:rPr lang="en-GB" dirty="0" smtClean="0"/>
              <a:t> and the head posture she is a candidate for surgery.  In the absence any other clinical signs or important history, no further workup is indicated.  </a:t>
            </a:r>
          </a:p>
          <a:p>
            <a:endParaRPr lang="en-GB" dirty="0" smtClean="0"/>
          </a:p>
          <a:p>
            <a:r>
              <a:rPr lang="en-GB" dirty="0" smtClean="0"/>
              <a:t>In this case the patient would benefit from a left inferior </a:t>
            </a:r>
            <a:r>
              <a:rPr lang="en-GB" dirty="0" err="1" smtClean="0"/>
              <a:t>myectomy</a:t>
            </a:r>
            <a:r>
              <a:rPr lang="en-GB" dirty="0" smtClean="0"/>
              <a:t> (or equivalent weakening procedure but NOT anterior transposition) and since the deviation looks to be more than 25 prism </a:t>
            </a:r>
            <a:r>
              <a:rPr lang="en-GB" dirty="0" err="1" smtClean="0"/>
              <a:t>diopters</a:t>
            </a:r>
            <a:r>
              <a:rPr lang="en-GB" dirty="0" smtClean="0"/>
              <a:t> in right gaze adding a recession of the right inferior rectus of 4.0 mm would be appropriate.  The surgeon should take care to adequately free up the inferior rectus before recession to reduce post operative lower lid lag and secure the inferior rectus well to avoid slippage of this muscle.  </a:t>
            </a:r>
          </a:p>
          <a:p>
            <a:endParaRPr lang="en-GB" dirty="0" smtClean="0"/>
          </a:p>
          <a:p>
            <a:r>
              <a:rPr lang="en-GB" dirty="0" smtClean="0"/>
              <a:t>Comments of David A. </a:t>
            </a:r>
            <a:r>
              <a:rPr lang="en-GB" dirty="0" err="1" smtClean="0"/>
              <a:t>Plager</a:t>
            </a:r>
            <a:r>
              <a:rPr lang="en-GB" dirty="0" smtClean="0"/>
              <a:t>, M.D.</a:t>
            </a:r>
          </a:p>
          <a:p>
            <a:endParaRPr lang="en-GB" dirty="0" smtClean="0"/>
          </a:p>
          <a:p>
            <a:r>
              <a:rPr lang="en-GB" dirty="0" smtClean="0"/>
              <a:t>This patient has a long standing strabismus manifested by a moderate left </a:t>
            </a:r>
            <a:r>
              <a:rPr lang="en-GB" dirty="0" err="1" smtClean="0"/>
              <a:t>hypertropia</a:t>
            </a:r>
            <a:r>
              <a:rPr lang="en-GB" dirty="0" smtClean="0"/>
              <a:t> that worsens in right gaze and left head tilt.  In the absence of other explanation, such as a restrictive process, this pattern is most compatible with a left superior oblique palsy.  The long standing nature of the deviation along with the characteristic facial asymmetry with the relatively shallow mid face on the right side suggests this is a congenital palsy.  In the absence of other (coincidental) neurologic symptoms, no work up or neuro imaging is indicated.</a:t>
            </a:r>
          </a:p>
          <a:p>
            <a:endParaRPr lang="en-GB" dirty="0" smtClean="0"/>
          </a:p>
          <a:p>
            <a:r>
              <a:rPr lang="en-GB" dirty="0" smtClean="0"/>
              <a:t>The patient has correctly noticed that a </a:t>
            </a:r>
            <a:r>
              <a:rPr lang="en-GB" dirty="0" err="1" smtClean="0"/>
              <a:t>hypodeviation</a:t>
            </a:r>
            <a:r>
              <a:rPr lang="en-GB" dirty="0" smtClean="0"/>
              <a:t> is less cosmetically objectionable than a similar sized </a:t>
            </a:r>
            <a:r>
              <a:rPr lang="en-GB" dirty="0" err="1" smtClean="0"/>
              <a:t>hyperdeviation</a:t>
            </a:r>
            <a:r>
              <a:rPr lang="en-GB" dirty="0" smtClean="0"/>
              <a:t> and therefore forces fixation with the paretic eye.  This does not change the surgical strategy for correcting this deviation.</a:t>
            </a:r>
          </a:p>
          <a:p>
            <a:endParaRPr lang="en-GB" dirty="0" smtClean="0"/>
          </a:p>
          <a:p>
            <a:r>
              <a:rPr lang="en-GB" dirty="0" smtClean="0"/>
              <a:t>A weakening (</a:t>
            </a:r>
            <a:r>
              <a:rPr lang="en-GB" dirty="0" err="1" smtClean="0"/>
              <a:t>myectomy</a:t>
            </a:r>
            <a:r>
              <a:rPr lang="en-GB" dirty="0" smtClean="0"/>
              <a:t> or, if preferred, recession) of the left inferior oblique will go a long way toward correcting the deviation.  She almost certainly has laxity of the left S.O. tendon, but this can not be determined until the traction test is performed at the time of surgery.  If it is markedly lax, I would tuck it to match the tautness of the RSO.  If it is not significantly lax, then I would leave it alone.</a:t>
            </a:r>
          </a:p>
          <a:p>
            <a:endParaRPr lang="en-GB" dirty="0" smtClean="0"/>
          </a:p>
          <a:p>
            <a:r>
              <a:rPr lang="en-GB" dirty="0" smtClean="0"/>
              <a:t>The magnitude of the deviation is not given, but it appears to be small enough that a single muscle procedure on the </a:t>
            </a:r>
            <a:r>
              <a:rPr lang="en-GB" dirty="0" err="1" smtClean="0"/>
              <a:t>ipsilateral</a:t>
            </a:r>
            <a:r>
              <a:rPr lang="en-GB" dirty="0" smtClean="0"/>
              <a:t> I.O. should provide a very high likelihood of improvement with virtually no risk of overcorrection.  If a second muscle is deemed necessary by a large primary position deviation (&gt;15-20 </a:t>
            </a:r>
            <a:r>
              <a:rPr lang="en-GB" dirty="0" err="1" smtClean="0"/>
              <a:t>pd</a:t>
            </a:r>
            <a:r>
              <a:rPr lang="en-GB" dirty="0" smtClean="0"/>
              <a:t>) and the LSO is not markedly lax, then a small recession of the RIR should be added. </a:t>
            </a:r>
          </a:p>
          <a:p>
            <a:endParaRPr lang="en-GB" dirty="0" smtClean="0"/>
          </a:p>
          <a:p>
            <a:endParaRPr lang="en-GB" dirty="0" smtClean="0"/>
          </a:p>
          <a:p>
            <a:r>
              <a:rPr lang="en-GB" dirty="0" smtClean="0"/>
              <a:t>Comments of  Werner </a:t>
            </a:r>
            <a:r>
              <a:rPr lang="en-GB" dirty="0" err="1" smtClean="0"/>
              <a:t>Cadera</a:t>
            </a:r>
            <a:r>
              <a:rPr lang="en-GB" dirty="0" smtClean="0"/>
              <a:t>, M.D.</a:t>
            </a:r>
          </a:p>
          <a:p>
            <a:endParaRPr lang="en-GB" dirty="0" smtClean="0"/>
          </a:p>
          <a:p>
            <a:r>
              <a:rPr lang="en-GB" dirty="0" smtClean="0"/>
              <a:t>This patient has a Left Superior Oblique Palsy. Due to the relatively long history and in the absence of any trauma, it likely is congenital in origin. She has no diplopia, also suggesting a congenital, rather than an acquired problem. As long as there are no other neurological signs or symptoms, then no neuro imaging is needed at this time. It would be useful to obtain measurements in the "cardinal positions" of gaze to guide the treatment. Interestingly, she has forcibly adopted a rather unique head position for this condition in order to have a right </a:t>
            </a:r>
            <a:r>
              <a:rPr lang="en-GB" dirty="0" err="1" smtClean="0"/>
              <a:t>hypotropia</a:t>
            </a:r>
            <a:r>
              <a:rPr lang="en-GB" dirty="0" smtClean="0"/>
              <a:t> rather than a left </a:t>
            </a:r>
            <a:r>
              <a:rPr lang="en-GB" dirty="0" err="1" smtClean="0"/>
              <a:t>hypertropia</a:t>
            </a:r>
            <a:r>
              <a:rPr lang="en-GB" dirty="0" smtClean="0"/>
              <a:t> for cosmetic reasons. This would not change the surgical therapy as such. She has no diplopia now, but  might be at risk to become diplopic after her deviation is surgically altered. It would be useful to test this with prisms in the office, using progressively larger  </a:t>
            </a:r>
            <a:r>
              <a:rPr lang="en-GB" dirty="0" err="1" smtClean="0"/>
              <a:t>basedown</a:t>
            </a:r>
            <a:r>
              <a:rPr lang="en-GB" dirty="0" smtClean="0"/>
              <a:t> prisms over the left eye to see if there is any point where she becomes diplopic.  One can even use the </a:t>
            </a:r>
            <a:r>
              <a:rPr lang="en-GB" dirty="0" err="1" smtClean="0"/>
              <a:t>synoptophore</a:t>
            </a:r>
            <a:r>
              <a:rPr lang="en-GB" dirty="0" smtClean="0"/>
              <a:t> if there is any significant torsion causing </a:t>
            </a:r>
            <a:r>
              <a:rPr lang="en-GB" dirty="0" err="1" smtClean="0"/>
              <a:t>cyclo</a:t>
            </a:r>
            <a:r>
              <a:rPr lang="en-GB" dirty="0" smtClean="0"/>
              <a:t> diplopia.  </a:t>
            </a:r>
          </a:p>
          <a:p>
            <a:endParaRPr lang="en-GB" dirty="0" smtClean="0"/>
          </a:p>
          <a:p>
            <a:r>
              <a:rPr lang="en-GB" dirty="0" smtClean="0"/>
              <a:t>In this patient, the deviation seems rather large in primary position. If it is over 15 </a:t>
            </a:r>
            <a:r>
              <a:rPr lang="en-GB" dirty="0" err="1" smtClean="0"/>
              <a:t>diopters</a:t>
            </a:r>
            <a:r>
              <a:rPr lang="en-GB" dirty="0" smtClean="0"/>
              <a:t> or so in primary position (as it seems to be), it likely would be necessary to work on 2 muscles to obtain the best results. Weakening the overacting left inferior oblique and also recessing the right inferior rectus would be a good plan. The amount of recession of the right inferior rectus would depend on the amount of deviation measured preoperatively.</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748AB22-CEFD-496B-BE67-E2CC6CDE5BF7}" type="slidenum">
              <a:rPr lang="en-GB" smtClean="0"/>
              <a:t>39</a:t>
            </a:fld>
            <a:endParaRPr lang="en-GB"/>
          </a:p>
        </p:txBody>
      </p:sp>
    </p:spTree>
    <p:extLst>
      <p:ext uri="{BB962C8B-B14F-4D97-AF65-F5344CB8AC3E}">
        <p14:creationId xmlns:p14="http://schemas.microsoft.com/office/powerpoint/2010/main" val="1975347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Wilkes Booth</a:t>
            </a:r>
          </a:p>
          <a:p>
            <a:r>
              <a:rPr lang="en-US" dirty="0" err="1" smtClean="0"/>
              <a:t>Dr.Samuel</a:t>
            </a:r>
            <a:r>
              <a:rPr lang="en-US" dirty="0" smtClean="0"/>
              <a:t> </a:t>
            </a:r>
            <a:r>
              <a:rPr lang="en-US" dirty="0" err="1" smtClean="0"/>
              <a:t>Mudd</a:t>
            </a:r>
            <a:endParaRPr lang="en-US" dirty="0"/>
          </a:p>
        </p:txBody>
      </p:sp>
      <p:sp>
        <p:nvSpPr>
          <p:cNvPr id="4" name="Slide Number Placeholder 3"/>
          <p:cNvSpPr>
            <a:spLocks noGrp="1"/>
          </p:cNvSpPr>
          <p:nvPr>
            <p:ph type="sldNum" sz="quarter" idx="10"/>
          </p:nvPr>
        </p:nvSpPr>
        <p:spPr/>
        <p:txBody>
          <a:bodyPr/>
          <a:lstStyle/>
          <a:p>
            <a:fld id="{F607DB6C-473E-1C4D-8393-89C794CE13D3}" type="slidenum">
              <a:rPr lang="en-US" smtClean="0"/>
              <a:t>44</a:t>
            </a:fld>
            <a:endParaRPr lang="en-US"/>
          </a:p>
        </p:txBody>
      </p:sp>
    </p:spTree>
    <p:extLst>
      <p:ext uri="{BB962C8B-B14F-4D97-AF65-F5344CB8AC3E}">
        <p14:creationId xmlns:p14="http://schemas.microsoft.com/office/powerpoint/2010/main" val="450234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History:  This 30-year-old woman was operated for a </a:t>
            </a:r>
            <a:r>
              <a:rPr lang="en-GB" dirty="0" err="1" smtClean="0"/>
              <a:t>ponto</a:t>
            </a:r>
            <a:r>
              <a:rPr lang="en-GB" dirty="0" smtClean="0"/>
              <a:t> cerebellar </a:t>
            </a:r>
            <a:r>
              <a:rPr lang="en-GB" dirty="0" err="1" smtClean="0"/>
              <a:t>tumor</a:t>
            </a:r>
            <a:r>
              <a:rPr lang="en-GB" dirty="0" smtClean="0"/>
              <a:t> three years ago at which time she developed a third nerve palsy.  One year ago she had a recession of the right lateral rectus 7.0 mm and resection of the right medial rectus 7.0 mm.  Visual acuity is OD 20/30 and OS 20/20.  The patient has diplopia when the right upper lid is lifted.  She is functioning well and wishes further treatment. </a:t>
            </a:r>
          </a:p>
          <a:p>
            <a:endParaRPr lang="en-GB" dirty="0" smtClean="0"/>
          </a:p>
          <a:p>
            <a:r>
              <a:rPr lang="en-GB" dirty="0" smtClean="0"/>
              <a:t>Diagnosis:  acquired third nerve palsy in an adult</a:t>
            </a:r>
          </a:p>
          <a:p>
            <a:endParaRPr lang="en-GB" dirty="0"/>
          </a:p>
        </p:txBody>
      </p:sp>
      <p:sp>
        <p:nvSpPr>
          <p:cNvPr id="4" name="Slide Number Placeholder 3"/>
          <p:cNvSpPr>
            <a:spLocks noGrp="1"/>
          </p:cNvSpPr>
          <p:nvPr>
            <p:ph type="sldNum" sz="quarter" idx="10"/>
          </p:nvPr>
        </p:nvSpPr>
        <p:spPr/>
        <p:txBody>
          <a:bodyPr/>
          <a:lstStyle/>
          <a:p>
            <a:fld id="{C748AB22-CEFD-496B-BE67-E2CC6CDE5BF7}" type="slidenum">
              <a:rPr lang="en-GB" smtClean="0"/>
              <a:t>49</a:t>
            </a:fld>
            <a:endParaRPr lang="en-GB"/>
          </a:p>
        </p:txBody>
      </p:sp>
    </p:spTree>
    <p:extLst>
      <p:ext uri="{BB962C8B-B14F-4D97-AF65-F5344CB8AC3E}">
        <p14:creationId xmlns:p14="http://schemas.microsoft.com/office/powerpoint/2010/main" val="234727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Congenital Esotropia with bilateral IOOA</a:t>
            </a:r>
          </a:p>
          <a:p>
            <a:endParaRPr lang="en-GB" dirty="0" smtClean="0"/>
          </a:p>
          <a:p>
            <a:r>
              <a:rPr lang="en-GB" dirty="0" smtClean="0"/>
              <a:t>Expert Commentary</a:t>
            </a:r>
          </a:p>
          <a:p>
            <a:r>
              <a:rPr lang="en-GB" dirty="0" smtClean="0"/>
              <a:t>Comments of Eugene M. </a:t>
            </a:r>
            <a:r>
              <a:rPr lang="en-GB" dirty="0" err="1" smtClean="0"/>
              <a:t>Helveston</a:t>
            </a:r>
            <a:r>
              <a:rPr lang="en-GB" dirty="0" smtClean="0"/>
              <a:t>, M.D.   </a:t>
            </a:r>
          </a:p>
          <a:p>
            <a:endParaRPr lang="en-GB" dirty="0" smtClean="0"/>
          </a:p>
          <a:p>
            <a:r>
              <a:rPr lang="en-GB" dirty="0" smtClean="0"/>
              <a:t>This case appears to be straightforward.  A moderate angle of </a:t>
            </a:r>
            <a:r>
              <a:rPr lang="en-GB" dirty="0" err="1" smtClean="0"/>
              <a:t>esotropia</a:t>
            </a:r>
            <a:r>
              <a:rPr lang="en-GB" dirty="0" smtClean="0"/>
              <a:t> is present and has been said to be present since shortly after birth. The refractive error is a low hyperopia of only +1.00 and visual acuity is normal at 20/20 in each eye.  There appears to be a slight elevation of the adducted eye in gaze upward and to each side. In addition there is a slight decrease in the ET in up gaze and increase of the ET in down gaze. However, this difference appears to be just borderline for saying that this patient has a "V" pattern.  For this reason I will assume the slight vertical </a:t>
            </a:r>
            <a:r>
              <a:rPr lang="en-GB" dirty="0" err="1" smtClean="0"/>
              <a:t>incomitance</a:t>
            </a:r>
            <a:r>
              <a:rPr lang="en-GB" dirty="0" smtClean="0"/>
              <a:t> is not clinically significant in this girl. There is no indication for additional work-up, but I would suggest that the examiner confirm OKN asymmetry which is a constant in congenital </a:t>
            </a:r>
            <a:r>
              <a:rPr lang="en-GB" dirty="0" err="1" smtClean="0"/>
              <a:t>esotropia</a:t>
            </a:r>
            <a:r>
              <a:rPr lang="en-GB" dirty="0" smtClean="0"/>
              <a:t> which is the diagnosis I think is appropriate here. I would also suggest looking carefully for dissociated vertical deviation (DVD) and latent nystagmus and make a note of the findings for future reference. When looking at these patients in follow-up it is useful information to know of the presence, or absence of DVD and nystagmus. For treatment I would recommend </a:t>
            </a:r>
            <a:r>
              <a:rPr lang="en-GB" dirty="0" err="1" smtClean="0"/>
              <a:t>bimedial</a:t>
            </a:r>
            <a:r>
              <a:rPr lang="en-GB" dirty="0" smtClean="0"/>
              <a:t> rectus recession.  Others might prefer a recession of one medial rectus and a resection of one lateral rectus of the appropriate amount.  Both techniques have their advocates and both can be successful.  In my hands a recession of the medial recti 10.5 to 11.0 mm from the </a:t>
            </a:r>
            <a:r>
              <a:rPr lang="en-GB" dirty="0" err="1" smtClean="0"/>
              <a:t>limbus</a:t>
            </a:r>
            <a:r>
              <a:rPr lang="en-GB" dirty="0" smtClean="0"/>
              <a:t> would be appropriate.  (See The Strabismus Minute </a:t>
            </a:r>
            <a:r>
              <a:rPr lang="en-GB" dirty="0" err="1" smtClean="0"/>
              <a:t>Vol</a:t>
            </a:r>
            <a:r>
              <a:rPr lang="en-GB" dirty="0" smtClean="0"/>
              <a:t> I No. 5)</a:t>
            </a:r>
          </a:p>
          <a:p>
            <a:endParaRPr lang="en-GB" dirty="0" smtClean="0"/>
          </a:p>
          <a:p>
            <a:endParaRPr lang="en-GB" dirty="0" smtClean="0"/>
          </a:p>
          <a:p>
            <a:r>
              <a:rPr lang="en-GB" dirty="0" smtClean="0"/>
              <a:t>History:  This girl is four years old.  She was noted to have crossed eyes since shortly after birth and the eyes have remained this way.  She is healthy with no complaints.  She has two siblings with normal eyes and there is no other family history of strabismus.  Visual acuity is 20/20 in each eye without correction. </a:t>
            </a:r>
            <a:r>
              <a:rPr lang="en-GB" dirty="0" err="1" smtClean="0"/>
              <a:t>Cycloplegic</a:t>
            </a:r>
            <a:r>
              <a:rPr lang="en-GB" dirty="0" smtClean="0"/>
              <a:t> refraction is +1.00 D in each eye. Except for the strabismus the eye examination is normal.  Prism and cover measurement is 40 prism </a:t>
            </a:r>
            <a:r>
              <a:rPr lang="en-GB" dirty="0" err="1" smtClean="0"/>
              <a:t>diopters</a:t>
            </a:r>
            <a:r>
              <a:rPr lang="en-GB" dirty="0" smtClean="0"/>
              <a:t> in primary position, up gaze and down gaze. </a:t>
            </a:r>
            <a:endParaRPr lang="en-GB" dirty="0"/>
          </a:p>
        </p:txBody>
      </p:sp>
      <p:sp>
        <p:nvSpPr>
          <p:cNvPr id="4" name="Slide Number Placeholder 3"/>
          <p:cNvSpPr>
            <a:spLocks noGrp="1"/>
          </p:cNvSpPr>
          <p:nvPr>
            <p:ph type="sldNum" sz="quarter" idx="10"/>
          </p:nvPr>
        </p:nvSpPr>
        <p:spPr/>
        <p:txBody>
          <a:bodyPr/>
          <a:lstStyle/>
          <a:p>
            <a:fld id="{C748AB22-CEFD-496B-BE67-E2CC6CDE5BF7}" type="slidenum">
              <a:rPr lang="en-GB" smtClean="0"/>
              <a:t>51</a:t>
            </a:fld>
            <a:endParaRPr lang="en-GB"/>
          </a:p>
        </p:txBody>
      </p:sp>
    </p:spTree>
    <p:extLst>
      <p:ext uri="{BB962C8B-B14F-4D97-AF65-F5344CB8AC3E}">
        <p14:creationId xmlns:p14="http://schemas.microsoft.com/office/powerpoint/2010/main" val="2929000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Pattern Esotropia with SO </a:t>
            </a:r>
            <a:r>
              <a:rPr lang="en-GB" dirty="0" err="1" smtClean="0"/>
              <a:t>overaction</a:t>
            </a:r>
            <a:r>
              <a:rPr lang="en-GB" dirty="0" smtClean="0"/>
              <a:t> and IO </a:t>
            </a:r>
            <a:r>
              <a:rPr lang="en-GB" dirty="0" err="1" smtClean="0"/>
              <a:t>underaction</a:t>
            </a:r>
            <a:endParaRPr lang="en-GB" dirty="0" smtClean="0"/>
          </a:p>
          <a:p>
            <a:endParaRPr lang="en-GB" dirty="0" smtClean="0"/>
          </a:p>
          <a:p>
            <a:r>
              <a:rPr lang="en-GB" dirty="0" smtClean="0"/>
              <a:t>History:  This child is 2 years old and has had eyes crossed since shortly after birth.  </a:t>
            </a:r>
            <a:r>
              <a:rPr lang="en-GB" dirty="0" err="1" smtClean="0"/>
              <a:t>Cycloplegic</a:t>
            </a:r>
            <a:r>
              <a:rPr lang="en-GB" dirty="0" smtClean="0"/>
              <a:t> refraction is OD +3.00 D and OS+4.00 D.  He has two aunts with strabismus.  Vision appears to be okay in both eyes with free alternation.  An "A" pattern is present with  the slight depression of the adducting eye in </a:t>
            </a:r>
            <a:r>
              <a:rPr lang="en-GB" dirty="0" err="1" smtClean="0"/>
              <a:t>lateroversions</a:t>
            </a:r>
            <a:r>
              <a:rPr lang="en-GB" dirty="0" smtClean="0"/>
              <a:t>.  The inferior </a:t>
            </a:r>
            <a:r>
              <a:rPr lang="en-GB" dirty="0" err="1" smtClean="0"/>
              <a:t>obliques</a:t>
            </a:r>
            <a:r>
              <a:rPr lang="en-GB" dirty="0" smtClean="0"/>
              <a:t> "underact" and the superior </a:t>
            </a:r>
            <a:r>
              <a:rPr lang="en-GB" dirty="0" err="1" smtClean="0"/>
              <a:t>obliques</a:t>
            </a:r>
            <a:r>
              <a:rPr lang="en-GB" dirty="0" smtClean="0"/>
              <a:t> "overact" in their principal field of action.  Prism and cover testing demonstrates 25 prism </a:t>
            </a:r>
            <a:r>
              <a:rPr lang="en-GB" dirty="0" err="1" smtClean="0"/>
              <a:t>diopters</a:t>
            </a:r>
            <a:r>
              <a:rPr lang="en-GB" dirty="0" smtClean="0"/>
              <a:t> of </a:t>
            </a:r>
            <a:r>
              <a:rPr lang="en-GB" dirty="0" err="1" smtClean="0"/>
              <a:t>esotropia</a:t>
            </a:r>
            <a:r>
              <a:rPr lang="en-GB" dirty="0" smtClean="0"/>
              <a:t> in up gaze and 20 prism </a:t>
            </a:r>
            <a:r>
              <a:rPr lang="en-GB" dirty="0" err="1" smtClean="0"/>
              <a:t>diopters</a:t>
            </a:r>
            <a:r>
              <a:rPr lang="en-GB" dirty="0" smtClean="0"/>
              <a:t> of </a:t>
            </a:r>
            <a:r>
              <a:rPr lang="en-GB" dirty="0" err="1" smtClean="0"/>
              <a:t>exotropia</a:t>
            </a:r>
            <a:r>
              <a:rPr lang="en-GB" dirty="0" smtClean="0"/>
              <a:t> in down gaze both measured in the distance.  The media are clear and the fundus is normal in each eye.  </a:t>
            </a:r>
          </a:p>
          <a:p>
            <a:endParaRPr lang="en-GB" dirty="0" smtClean="0"/>
          </a:p>
          <a:p>
            <a:r>
              <a:rPr lang="en-GB" dirty="0" smtClean="0"/>
              <a:t>Diagnosis:  "A" pattern </a:t>
            </a:r>
            <a:r>
              <a:rPr lang="en-GB" dirty="0" err="1" smtClean="0"/>
              <a:t>esotropia</a:t>
            </a:r>
            <a:r>
              <a:rPr lang="en-GB" dirty="0" smtClean="0"/>
              <a:t> </a:t>
            </a:r>
          </a:p>
          <a:p>
            <a:r>
              <a:rPr lang="en-GB" dirty="0" smtClean="0"/>
              <a:t>Comments of Steven M. Archer, M.D. </a:t>
            </a:r>
          </a:p>
          <a:p>
            <a:r>
              <a:rPr lang="en-GB" dirty="0" smtClean="0"/>
              <a:t>No systemic work-up is needed.  Sensory testing to determine if this patient fuses would be helpful but may not be possible at this age.  Indirect ophthalmoscopy to look for fundus </a:t>
            </a:r>
            <a:r>
              <a:rPr lang="en-GB" dirty="0" err="1" smtClean="0"/>
              <a:t>intorsion</a:t>
            </a:r>
            <a:r>
              <a:rPr lang="en-GB" dirty="0" smtClean="0"/>
              <a:t> could provide confirmation of the clinical impression.  Passive </a:t>
            </a:r>
            <a:r>
              <a:rPr lang="en-GB" dirty="0" err="1" smtClean="0"/>
              <a:t>duction</a:t>
            </a:r>
            <a:r>
              <a:rPr lang="en-GB" dirty="0" smtClean="0"/>
              <a:t> testing at the time of surgery could be helpful in ruling out Brown syndrome.  </a:t>
            </a:r>
          </a:p>
          <a:p>
            <a:endParaRPr lang="en-GB" dirty="0" smtClean="0"/>
          </a:p>
          <a:p>
            <a:r>
              <a:rPr lang="en-GB" dirty="0" smtClean="0"/>
              <a:t>This child has A-pattern </a:t>
            </a:r>
            <a:r>
              <a:rPr lang="en-GB" dirty="0" err="1" smtClean="0"/>
              <a:t>esotropia</a:t>
            </a:r>
            <a:r>
              <a:rPr lang="en-GB" dirty="0" smtClean="0"/>
              <a:t>.  In view of the hyperopia, there may be an accommodative component to the </a:t>
            </a:r>
            <a:r>
              <a:rPr lang="en-GB" dirty="0" err="1" smtClean="0"/>
              <a:t>esotropia</a:t>
            </a:r>
            <a:r>
              <a:rPr lang="en-GB" dirty="0" smtClean="0"/>
              <a:t>.  There is apparent </a:t>
            </a:r>
            <a:r>
              <a:rPr lang="en-GB" dirty="0" err="1" smtClean="0"/>
              <a:t>overaction</a:t>
            </a:r>
            <a:r>
              <a:rPr lang="en-GB" dirty="0" smtClean="0"/>
              <a:t> of the superior </a:t>
            </a:r>
            <a:r>
              <a:rPr lang="en-GB" dirty="0" err="1" smtClean="0"/>
              <a:t>obliques</a:t>
            </a:r>
            <a:r>
              <a:rPr lang="en-GB" dirty="0" smtClean="0"/>
              <a:t> that can account for the A-pattern.  The bilateral limitation of elevation in adduction could be due to mild bilateral Brown syndrome, but I would expect this to be associated with, if anything, an </a:t>
            </a:r>
            <a:r>
              <a:rPr lang="en-GB" dirty="0" err="1" smtClean="0"/>
              <a:t>exotropia</a:t>
            </a:r>
            <a:r>
              <a:rPr lang="en-GB" dirty="0" smtClean="0"/>
              <a:t> in up-gaze.  </a:t>
            </a:r>
          </a:p>
          <a:p>
            <a:endParaRPr lang="en-GB" dirty="0" smtClean="0"/>
          </a:p>
          <a:p>
            <a:r>
              <a:rPr lang="en-GB" dirty="0" smtClean="0"/>
              <a:t>The first step in treatment is a trial of spectacles to correct the hyperopia.  Regardless of the effect of the spectacles, this child will still need surgical treatment of the A-pattern.  This should be in the form of bilateral superior oblique </a:t>
            </a:r>
            <a:r>
              <a:rPr lang="en-GB" dirty="0" err="1" smtClean="0"/>
              <a:t>tenotomies</a:t>
            </a:r>
            <a:r>
              <a:rPr lang="en-GB" dirty="0" smtClean="0"/>
              <a:t>.  I would have some reservation about this if sensory testing demonstrated fusion, but the lack (I assume) of a chin-up head posture suggests that this is not the case.  If the </a:t>
            </a:r>
            <a:r>
              <a:rPr lang="en-GB" dirty="0" err="1" smtClean="0"/>
              <a:t>esotropia</a:t>
            </a:r>
            <a:r>
              <a:rPr lang="en-GB" dirty="0" smtClean="0"/>
              <a:t> in primary position is not corrected by spectacles then it will need to be treated with bilateral medial rectus recessions.  Shifting the tendons upward for the A-pattern in addition to the superior oblique </a:t>
            </a:r>
            <a:r>
              <a:rPr lang="en-GB" dirty="0" err="1" smtClean="0"/>
              <a:t>tenotomies</a:t>
            </a:r>
            <a:r>
              <a:rPr lang="en-GB" dirty="0" smtClean="0"/>
              <a:t> can be helpful when the </a:t>
            </a:r>
            <a:r>
              <a:rPr lang="en-GB" dirty="0" err="1" smtClean="0"/>
              <a:t>esotropia</a:t>
            </a:r>
            <a:r>
              <a:rPr lang="en-GB" dirty="0" smtClean="0"/>
              <a:t> is significantly greater in up-gaze than in primary position, but is not indicated in this case.</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748AB22-CEFD-496B-BE67-E2CC6CDE5BF7}" type="slidenum">
              <a:rPr lang="en-GB" smtClean="0"/>
              <a:t>52</a:t>
            </a:fld>
            <a:endParaRPr lang="en-GB"/>
          </a:p>
        </p:txBody>
      </p:sp>
    </p:spTree>
    <p:extLst>
      <p:ext uri="{BB962C8B-B14F-4D97-AF65-F5344CB8AC3E}">
        <p14:creationId xmlns:p14="http://schemas.microsoft.com/office/powerpoint/2010/main" val="2640591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Bilateral Duane’s Type 2</a:t>
            </a:r>
          </a:p>
          <a:p>
            <a:endParaRPr lang="en-GB" dirty="0" smtClean="0"/>
          </a:p>
          <a:p>
            <a:r>
              <a:rPr lang="en-GB" dirty="0" smtClean="0"/>
              <a:t>History:  This 5-year-old boy has 20/20 vision in each eye and his refraction is OD and OS +.50 sphere.  Head posture is as shown below with head tilt to the left.  Adduction is limited in both eyes, but </a:t>
            </a:r>
            <a:r>
              <a:rPr lang="en-GB" dirty="0" err="1" smtClean="0"/>
              <a:t>enophthalmos</a:t>
            </a:r>
            <a:r>
              <a:rPr lang="en-GB" dirty="0" smtClean="0"/>
              <a:t> and up and down shoot are seen mostly in the right eye.  When assuming the head posture shown, this boy fuses the </a:t>
            </a:r>
            <a:r>
              <a:rPr lang="en-GB" dirty="0" err="1" smtClean="0"/>
              <a:t>Titmus</a:t>
            </a:r>
            <a:r>
              <a:rPr lang="en-GB" dirty="0" smtClean="0"/>
              <a:t> stereo fly (4,000 seconds). </a:t>
            </a:r>
          </a:p>
          <a:p>
            <a:endParaRPr lang="en-GB" dirty="0" smtClean="0"/>
          </a:p>
          <a:p>
            <a:r>
              <a:rPr lang="en-GB" dirty="0" smtClean="0"/>
              <a:t>Diagnosis:  Duane syndrome, bilateral Class II</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748AB22-CEFD-496B-BE67-E2CC6CDE5BF7}" type="slidenum">
              <a:rPr lang="en-GB" smtClean="0"/>
              <a:t>53</a:t>
            </a:fld>
            <a:endParaRPr lang="en-GB"/>
          </a:p>
        </p:txBody>
      </p:sp>
    </p:spTree>
    <p:extLst>
      <p:ext uri="{BB962C8B-B14F-4D97-AF65-F5344CB8AC3E}">
        <p14:creationId xmlns:p14="http://schemas.microsoft.com/office/powerpoint/2010/main" val="3609323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http://telemedicine.orbis.org/telemedicine/bins/show_picture.asp?cas_id=1205&amp;picNum=16&amp;picType=MID</a:t>
            </a:r>
            <a:endParaRPr lang="en-GB" dirty="0"/>
          </a:p>
        </p:txBody>
      </p:sp>
      <p:sp>
        <p:nvSpPr>
          <p:cNvPr id="4" name="Slide Number Placeholder 3"/>
          <p:cNvSpPr>
            <a:spLocks noGrp="1"/>
          </p:cNvSpPr>
          <p:nvPr>
            <p:ph type="sldNum" sz="quarter" idx="10"/>
          </p:nvPr>
        </p:nvSpPr>
        <p:spPr/>
        <p:txBody>
          <a:bodyPr/>
          <a:lstStyle/>
          <a:p>
            <a:fld id="{C748AB22-CEFD-496B-BE67-E2CC6CDE5BF7}" type="slidenum">
              <a:rPr lang="en-GB" smtClean="0"/>
              <a:t>54</a:t>
            </a:fld>
            <a:endParaRPr lang="en-GB"/>
          </a:p>
        </p:txBody>
      </p:sp>
    </p:spTree>
    <p:extLst>
      <p:ext uri="{BB962C8B-B14F-4D97-AF65-F5344CB8AC3E}">
        <p14:creationId xmlns:p14="http://schemas.microsoft.com/office/powerpoint/2010/main" val="330199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Left Duane’s Type</a:t>
            </a:r>
            <a:r>
              <a:rPr lang="en-GB" baseline="0" dirty="0" smtClean="0"/>
              <a:t> 1</a:t>
            </a:r>
          </a:p>
          <a:p>
            <a:r>
              <a:rPr lang="en-GB" dirty="0" smtClean="0"/>
              <a:t>History:  This 3-year-old girl presents with a left face turn and small </a:t>
            </a:r>
            <a:r>
              <a:rPr lang="en-GB" dirty="0" err="1" smtClean="0"/>
              <a:t>esotropia</a:t>
            </a:r>
            <a:r>
              <a:rPr lang="en-GB" dirty="0" smtClean="0"/>
              <a:t> with right </a:t>
            </a:r>
            <a:r>
              <a:rPr lang="en-GB" dirty="0" err="1" smtClean="0"/>
              <a:t>hypertropia</a:t>
            </a:r>
            <a:r>
              <a:rPr lang="en-GB" dirty="0" smtClean="0"/>
              <a:t> in the primary position.  She has limited abduction of the left eye and slightly limited adduction of this eye also with slight narrowing of the left fissure on adduction.  Some left </a:t>
            </a:r>
            <a:r>
              <a:rPr lang="en-GB" dirty="0" err="1" smtClean="0"/>
              <a:t>hypotropia</a:t>
            </a:r>
            <a:r>
              <a:rPr lang="en-GB" dirty="0" smtClean="0"/>
              <a:t> is present in straight </a:t>
            </a:r>
            <a:r>
              <a:rPr lang="en-GB" dirty="0" err="1" smtClean="0"/>
              <a:t>upgaze</a:t>
            </a:r>
            <a:r>
              <a:rPr lang="en-GB" dirty="0" smtClean="0"/>
              <a:t>.  Visual acuity is 20/20 in each eye.  The refractive error is OD +.50, OS +.75.  She fuses the Worth four light in right gaze.  </a:t>
            </a:r>
          </a:p>
          <a:p>
            <a:endParaRPr lang="en-GB" dirty="0" smtClean="0"/>
          </a:p>
          <a:p>
            <a:r>
              <a:rPr lang="en-GB" dirty="0" smtClean="0"/>
              <a:t>Diagnosis:  Duane syndrome, Class I </a:t>
            </a:r>
            <a:r>
              <a:rPr lang="en-GB" dirty="0" err="1" smtClean="0"/>
              <a:t>esotropia</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C748AB22-CEFD-496B-BE67-E2CC6CDE5BF7}" type="slidenum">
              <a:rPr lang="en-GB" smtClean="0"/>
              <a:t>8</a:t>
            </a:fld>
            <a:endParaRPr lang="en-GB"/>
          </a:p>
        </p:txBody>
      </p:sp>
    </p:spTree>
    <p:extLst>
      <p:ext uri="{BB962C8B-B14F-4D97-AF65-F5344CB8AC3E}">
        <p14:creationId xmlns:p14="http://schemas.microsoft.com/office/powerpoint/2010/main" val="640697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Expert Commentary </a:t>
            </a:r>
          </a:p>
          <a:p>
            <a:endParaRPr lang="en-GB" dirty="0" smtClean="0"/>
          </a:p>
          <a:p>
            <a:endParaRPr lang="en-GB" dirty="0" smtClean="0"/>
          </a:p>
          <a:p>
            <a:r>
              <a:rPr lang="en-GB" dirty="0" smtClean="0"/>
              <a:t>Comments of  Arthur L. Rosenbaum, M.D.</a:t>
            </a:r>
          </a:p>
          <a:p>
            <a:endParaRPr lang="en-GB" dirty="0" smtClean="0"/>
          </a:p>
          <a:p>
            <a:r>
              <a:rPr lang="en-GB" dirty="0" smtClean="0"/>
              <a:t>This child appears to have asymmetric bilateral </a:t>
            </a:r>
            <a:r>
              <a:rPr lang="en-GB" dirty="0" err="1" smtClean="0"/>
              <a:t>exotropic</a:t>
            </a:r>
            <a:r>
              <a:rPr lang="en-GB" dirty="0" smtClean="0"/>
              <a:t> Duane syndrome.  The pictures clearly substantiate this diagnosis in the right eye and to a lesser extent in the left eye.  I do not actually see globe retraction or narrowing of the palpebral fissure in the left eye on attempted adduction.  However, there is an unequivocal inability to fully adduct the left globe.  I have never seen a compensatory head posture using a large head tilt, as shown in the photos.  I assume that he is adopting this posture to somehow neutralize the </a:t>
            </a:r>
            <a:r>
              <a:rPr lang="en-GB" dirty="0" err="1" smtClean="0"/>
              <a:t>upshoot</a:t>
            </a:r>
            <a:r>
              <a:rPr lang="en-GB" dirty="0" smtClean="0"/>
              <a:t> and/or </a:t>
            </a:r>
            <a:r>
              <a:rPr lang="en-GB" dirty="0" err="1" smtClean="0"/>
              <a:t>downshoot</a:t>
            </a:r>
            <a:r>
              <a:rPr lang="en-GB" dirty="0" smtClean="0"/>
              <a:t> of the right globe in adduction.  At any rate, he seems to be a fusing patient with an anomalous head posture and therefore a surgical candidate.  </a:t>
            </a:r>
          </a:p>
          <a:p>
            <a:endParaRPr lang="en-GB" dirty="0" smtClean="0"/>
          </a:p>
          <a:p>
            <a:r>
              <a:rPr lang="en-GB" dirty="0" smtClean="0"/>
              <a:t>I would recommend a right lateral rectus Y-splitting procedure with larger recession of each half of the split right lateral rectus and transposition of the superior half superiorly and the inferior half inferiorly.  This should reduce the </a:t>
            </a:r>
            <a:r>
              <a:rPr lang="en-GB" dirty="0" err="1" smtClean="0"/>
              <a:t>exotropia</a:t>
            </a:r>
            <a:r>
              <a:rPr lang="en-GB" dirty="0" smtClean="0"/>
              <a:t> in the primary position and improve the </a:t>
            </a:r>
            <a:r>
              <a:rPr lang="en-GB" dirty="0" err="1" smtClean="0"/>
              <a:t>upshoot</a:t>
            </a:r>
            <a:r>
              <a:rPr lang="en-GB" dirty="0" smtClean="0"/>
              <a:t> and </a:t>
            </a:r>
            <a:r>
              <a:rPr lang="en-GB" dirty="0" err="1" smtClean="0"/>
              <a:t>downshoot</a:t>
            </a:r>
            <a:r>
              <a:rPr lang="en-GB" dirty="0" smtClean="0"/>
              <a:t> as well as his head posture.  I would not recommend treatment of the left eye at this time.  </a:t>
            </a:r>
          </a:p>
          <a:p>
            <a:endParaRPr lang="en-GB" dirty="0" smtClean="0"/>
          </a:p>
          <a:p>
            <a:endParaRPr lang="en-GB" dirty="0" smtClean="0"/>
          </a:p>
          <a:p>
            <a:r>
              <a:rPr lang="en-GB" dirty="0" smtClean="0"/>
              <a:t>In such patients, we are beginning to perform </a:t>
            </a:r>
            <a:r>
              <a:rPr lang="en-GB" dirty="0" err="1" smtClean="0"/>
              <a:t>disinsertion</a:t>
            </a:r>
            <a:r>
              <a:rPr lang="en-GB" dirty="0" smtClean="0"/>
              <a:t> of the right lateral rectus muscle with attachment to the lateral orbital wall accompanied by a partial transposition of the lateral halves of the superior and inferior rectus muscles to the lateral rectus </a:t>
            </a:r>
            <a:r>
              <a:rPr lang="en-GB" dirty="0" err="1" smtClean="0"/>
              <a:t>insertional</a:t>
            </a:r>
            <a:r>
              <a:rPr lang="en-GB" dirty="0" smtClean="0"/>
              <a:t> stump, with posterior fixation.  The first few cases that we have performed have done extremely well, although some have required subsequent medial rectus recession, since the patient no longer has any lateral rectus function.  However, I think it is too early to recommend this type of treatment at the present time.  The time </a:t>
            </a:r>
            <a:r>
              <a:rPr lang="en-GB" dirty="0" err="1" smtClean="0"/>
              <a:t>honored</a:t>
            </a:r>
            <a:r>
              <a:rPr lang="en-GB" dirty="0" smtClean="0"/>
              <a:t> option is to weaken the right lateral rectus muscle, as described in the first part of this discussion. </a:t>
            </a:r>
          </a:p>
          <a:p>
            <a:endParaRPr lang="en-GB" dirty="0" smtClean="0"/>
          </a:p>
          <a:p>
            <a:r>
              <a:rPr lang="en-GB" dirty="0" smtClean="0"/>
              <a:t>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748AB22-CEFD-496B-BE67-E2CC6CDE5BF7}" type="slidenum">
              <a:rPr lang="en-GB" smtClean="0"/>
              <a:t>55</a:t>
            </a:fld>
            <a:endParaRPr lang="en-GB"/>
          </a:p>
        </p:txBody>
      </p:sp>
    </p:spTree>
    <p:extLst>
      <p:ext uri="{BB962C8B-B14F-4D97-AF65-F5344CB8AC3E}">
        <p14:creationId xmlns:p14="http://schemas.microsoft.com/office/powerpoint/2010/main" val="445273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07DB6C-473E-1C4D-8393-89C794CE13D3}" type="slidenum">
              <a:rPr lang="en-US" smtClean="0"/>
              <a:t>9</a:t>
            </a:fld>
            <a:endParaRPr lang="en-US"/>
          </a:p>
        </p:txBody>
      </p:sp>
    </p:spTree>
    <p:extLst>
      <p:ext uri="{BB962C8B-B14F-4D97-AF65-F5344CB8AC3E}">
        <p14:creationId xmlns:p14="http://schemas.microsoft.com/office/powerpoint/2010/main" val="3007837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Sita</a:t>
            </a:r>
            <a:r>
              <a:rPr lang="en-US" dirty="0" smtClean="0"/>
              <a:t> abduction by King</a:t>
            </a:r>
            <a:r>
              <a:rPr lang="en-US" baseline="0" dirty="0" smtClean="0"/>
              <a:t> </a:t>
            </a:r>
            <a:r>
              <a:rPr lang="en-US" baseline="0" dirty="0" err="1" smtClean="0"/>
              <a:t>Ravana</a:t>
            </a:r>
            <a:r>
              <a:rPr lang="en-US" baseline="0" dirty="0" smtClean="0"/>
              <a:t> of Lanka</a:t>
            </a:r>
          </a:p>
          <a:p>
            <a:r>
              <a:rPr lang="en-US" baseline="0" dirty="0" smtClean="0"/>
              <a:t>Ramayana</a:t>
            </a:r>
            <a:endParaRPr lang="en-US" dirty="0"/>
          </a:p>
        </p:txBody>
      </p:sp>
      <p:sp>
        <p:nvSpPr>
          <p:cNvPr id="4" name="Slide Number Placeholder 3"/>
          <p:cNvSpPr>
            <a:spLocks noGrp="1"/>
          </p:cNvSpPr>
          <p:nvPr>
            <p:ph type="sldNum" sz="quarter" idx="10"/>
          </p:nvPr>
        </p:nvSpPr>
        <p:spPr/>
        <p:txBody>
          <a:bodyPr/>
          <a:lstStyle/>
          <a:p>
            <a:fld id="{F607DB6C-473E-1C4D-8393-89C794CE13D3}" type="slidenum">
              <a:rPr lang="en-US" smtClean="0"/>
              <a:t>10</a:t>
            </a:fld>
            <a:endParaRPr lang="en-US"/>
          </a:p>
        </p:txBody>
      </p:sp>
    </p:spTree>
    <p:extLst>
      <p:ext uri="{BB962C8B-B14F-4D97-AF65-F5344CB8AC3E}">
        <p14:creationId xmlns:p14="http://schemas.microsoft.com/office/powerpoint/2010/main" val="29231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INO</a:t>
            </a:r>
            <a:endParaRPr lang="en-US" dirty="0"/>
          </a:p>
        </p:txBody>
      </p:sp>
      <p:sp>
        <p:nvSpPr>
          <p:cNvPr id="4" name="Slide Number Placeholder 3"/>
          <p:cNvSpPr>
            <a:spLocks noGrp="1"/>
          </p:cNvSpPr>
          <p:nvPr>
            <p:ph type="sldNum" sz="quarter" idx="10"/>
          </p:nvPr>
        </p:nvSpPr>
        <p:spPr/>
        <p:txBody>
          <a:bodyPr/>
          <a:lstStyle/>
          <a:p>
            <a:fld id="{F607DB6C-473E-1C4D-8393-89C794CE13D3}" type="slidenum">
              <a:rPr lang="en-US" smtClean="0"/>
              <a:t>11</a:t>
            </a:fld>
            <a:endParaRPr lang="en-US"/>
          </a:p>
        </p:txBody>
      </p:sp>
    </p:spTree>
    <p:extLst>
      <p:ext uri="{BB962C8B-B14F-4D97-AF65-F5344CB8AC3E}">
        <p14:creationId xmlns:p14="http://schemas.microsoft.com/office/powerpoint/2010/main" val="288451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Vitruvian Man </a:t>
            </a:r>
            <a:r>
              <a:rPr lang="mr-IN" dirty="0" smtClean="0"/>
              <a:t>–</a:t>
            </a:r>
            <a:r>
              <a:rPr lang="en-US" dirty="0" smtClean="0"/>
              <a:t> Leonardo Da Vinci (adducting)</a:t>
            </a:r>
            <a:endParaRPr lang="en-US" dirty="0" smtClean="0"/>
          </a:p>
        </p:txBody>
      </p:sp>
      <p:sp>
        <p:nvSpPr>
          <p:cNvPr id="4" name="Slide Number Placeholder 3"/>
          <p:cNvSpPr>
            <a:spLocks noGrp="1"/>
          </p:cNvSpPr>
          <p:nvPr>
            <p:ph type="sldNum" sz="quarter" idx="10"/>
          </p:nvPr>
        </p:nvSpPr>
        <p:spPr/>
        <p:txBody>
          <a:bodyPr/>
          <a:lstStyle/>
          <a:p>
            <a:fld id="{F607DB6C-473E-1C4D-8393-89C794CE13D3}" type="slidenum">
              <a:rPr lang="en-US" smtClean="0"/>
              <a:t>15</a:t>
            </a:fld>
            <a:endParaRPr lang="en-US"/>
          </a:p>
        </p:txBody>
      </p:sp>
    </p:spTree>
    <p:extLst>
      <p:ext uri="{BB962C8B-B14F-4D97-AF65-F5344CB8AC3E}">
        <p14:creationId xmlns:p14="http://schemas.microsoft.com/office/powerpoint/2010/main" val="1562959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4th</a:t>
            </a:r>
            <a:endParaRPr lang="en-US" dirty="0"/>
          </a:p>
        </p:txBody>
      </p:sp>
      <p:sp>
        <p:nvSpPr>
          <p:cNvPr id="4" name="Slide Number Placeholder 3"/>
          <p:cNvSpPr>
            <a:spLocks noGrp="1"/>
          </p:cNvSpPr>
          <p:nvPr>
            <p:ph type="sldNum" sz="quarter" idx="10"/>
          </p:nvPr>
        </p:nvSpPr>
        <p:spPr/>
        <p:txBody>
          <a:bodyPr/>
          <a:lstStyle/>
          <a:p>
            <a:fld id="{F607DB6C-473E-1C4D-8393-89C794CE13D3}" type="slidenum">
              <a:rPr lang="en-US" smtClean="0"/>
              <a:t>16</a:t>
            </a:fld>
            <a:endParaRPr lang="en-US"/>
          </a:p>
        </p:txBody>
      </p:sp>
    </p:spTree>
    <p:extLst>
      <p:ext uri="{BB962C8B-B14F-4D97-AF65-F5344CB8AC3E}">
        <p14:creationId xmlns:p14="http://schemas.microsoft.com/office/powerpoint/2010/main" val="3606048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07DB6C-473E-1C4D-8393-89C794CE13D3}" type="slidenum">
              <a:rPr lang="en-US" smtClean="0"/>
              <a:t>17</a:t>
            </a:fld>
            <a:endParaRPr lang="en-US"/>
          </a:p>
        </p:txBody>
      </p:sp>
    </p:spTree>
    <p:extLst>
      <p:ext uri="{BB962C8B-B14F-4D97-AF65-F5344CB8AC3E}">
        <p14:creationId xmlns:p14="http://schemas.microsoft.com/office/powerpoint/2010/main" val="3007837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D87CE4CC-C3E5-0543-8355-E85BCD969516}" type="datetimeFigureOut">
              <a:rPr lang="en-US" smtClean="0"/>
              <a:t>24/04/19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A9D811-525D-4E43-8D4C-0EF3F4C695C5}" type="slidenum">
              <a:rPr lang="en-US" smtClean="0"/>
              <a:t>‹#›</a:t>
            </a:fld>
            <a:endParaRPr lang="en-US"/>
          </a:p>
        </p:txBody>
      </p:sp>
    </p:spTree>
    <p:extLst>
      <p:ext uri="{BB962C8B-B14F-4D97-AF65-F5344CB8AC3E}">
        <p14:creationId xmlns:p14="http://schemas.microsoft.com/office/powerpoint/2010/main" val="3581935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87CE4CC-C3E5-0543-8355-E85BCD969516}" type="datetimeFigureOut">
              <a:rPr lang="en-US" smtClean="0"/>
              <a:t>24/04/19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A9D811-525D-4E43-8D4C-0EF3F4C695C5}" type="slidenum">
              <a:rPr lang="en-US" smtClean="0"/>
              <a:t>‹#›</a:t>
            </a:fld>
            <a:endParaRPr lang="en-US"/>
          </a:p>
        </p:txBody>
      </p:sp>
    </p:spTree>
    <p:extLst>
      <p:ext uri="{BB962C8B-B14F-4D97-AF65-F5344CB8AC3E}">
        <p14:creationId xmlns:p14="http://schemas.microsoft.com/office/powerpoint/2010/main" val="2891060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87CE4CC-C3E5-0543-8355-E85BCD969516}" type="datetimeFigureOut">
              <a:rPr lang="en-US" smtClean="0"/>
              <a:t>24/04/19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A9D811-525D-4E43-8D4C-0EF3F4C695C5}" type="slidenum">
              <a:rPr lang="en-US" smtClean="0"/>
              <a:t>‹#›</a:t>
            </a:fld>
            <a:endParaRPr lang="en-US"/>
          </a:p>
        </p:txBody>
      </p:sp>
    </p:spTree>
    <p:extLst>
      <p:ext uri="{BB962C8B-B14F-4D97-AF65-F5344CB8AC3E}">
        <p14:creationId xmlns:p14="http://schemas.microsoft.com/office/powerpoint/2010/main" val="2994884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SmartArt Placeholder 2"/>
          <p:cNvSpPr>
            <a:spLocks noGrp="1"/>
          </p:cNvSpPr>
          <p:nvPr>
            <p:ph type="dgm" idx="1"/>
          </p:nvPr>
        </p:nvSpPr>
        <p:spPr>
          <a:xfrm>
            <a:off x="685800" y="1981200"/>
            <a:ext cx="7772400" cy="4114800"/>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C6C709E-BFAA-4703-9246-53D8A7999F0B}" type="slidenum">
              <a:rPr lang="en-GB"/>
              <a:pPr>
                <a:defRPr/>
              </a:pPr>
              <a:t>‹#›</a:t>
            </a:fld>
            <a:endParaRPr lang="en-GB"/>
          </a:p>
        </p:txBody>
      </p:sp>
    </p:spTree>
    <p:extLst>
      <p:ext uri="{BB962C8B-B14F-4D97-AF65-F5344CB8AC3E}">
        <p14:creationId xmlns:p14="http://schemas.microsoft.com/office/powerpoint/2010/main" val="4011396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87CE4CC-C3E5-0543-8355-E85BCD969516}" type="datetimeFigureOut">
              <a:rPr lang="en-US" smtClean="0"/>
              <a:t>24/04/19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A9D811-525D-4E43-8D4C-0EF3F4C695C5}" type="slidenum">
              <a:rPr lang="en-US" smtClean="0"/>
              <a:t>‹#›</a:t>
            </a:fld>
            <a:endParaRPr lang="en-US"/>
          </a:p>
        </p:txBody>
      </p:sp>
    </p:spTree>
    <p:extLst>
      <p:ext uri="{BB962C8B-B14F-4D97-AF65-F5344CB8AC3E}">
        <p14:creationId xmlns:p14="http://schemas.microsoft.com/office/powerpoint/2010/main" val="4082875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D87CE4CC-C3E5-0543-8355-E85BCD969516}" type="datetimeFigureOut">
              <a:rPr lang="en-US" smtClean="0"/>
              <a:t>24/04/19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A9D811-525D-4E43-8D4C-0EF3F4C695C5}" type="slidenum">
              <a:rPr lang="en-US" smtClean="0"/>
              <a:t>‹#›</a:t>
            </a:fld>
            <a:endParaRPr lang="en-US"/>
          </a:p>
        </p:txBody>
      </p:sp>
    </p:spTree>
    <p:extLst>
      <p:ext uri="{BB962C8B-B14F-4D97-AF65-F5344CB8AC3E}">
        <p14:creationId xmlns:p14="http://schemas.microsoft.com/office/powerpoint/2010/main" val="1268654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D87CE4CC-C3E5-0543-8355-E85BCD969516}" type="datetimeFigureOut">
              <a:rPr lang="en-US" smtClean="0"/>
              <a:t>24/04/19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A9D811-525D-4E43-8D4C-0EF3F4C695C5}" type="slidenum">
              <a:rPr lang="en-US" smtClean="0"/>
              <a:t>‹#›</a:t>
            </a:fld>
            <a:endParaRPr lang="en-US"/>
          </a:p>
        </p:txBody>
      </p:sp>
    </p:spTree>
    <p:extLst>
      <p:ext uri="{BB962C8B-B14F-4D97-AF65-F5344CB8AC3E}">
        <p14:creationId xmlns:p14="http://schemas.microsoft.com/office/powerpoint/2010/main" val="2733831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D87CE4CC-C3E5-0543-8355-E85BCD969516}" type="datetimeFigureOut">
              <a:rPr lang="en-US" smtClean="0"/>
              <a:t>24/04/19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A9D811-525D-4E43-8D4C-0EF3F4C695C5}" type="slidenum">
              <a:rPr lang="en-US" smtClean="0"/>
              <a:t>‹#›</a:t>
            </a:fld>
            <a:endParaRPr lang="en-US"/>
          </a:p>
        </p:txBody>
      </p:sp>
    </p:spTree>
    <p:extLst>
      <p:ext uri="{BB962C8B-B14F-4D97-AF65-F5344CB8AC3E}">
        <p14:creationId xmlns:p14="http://schemas.microsoft.com/office/powerpoint/2010/main" val="375433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D87CE4CC-C3E5-0543-8355-E85BCD969516}" type="datetimeFigureOut">
              <a:rPr lang="en-US" smtClean="0"/>
              <a:t>24/04/19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A9D811-525D-4E43-8D4C-0EF3F4C695C5}" type="slidenum">
              <a:rPr lang="en-US" smtClean="0"/>
              <a:t>‹#›</a:t>
            </a:fld>
            <a:endParaRPr lang="en-US"/>
          </a:p>
        </p:txBody>
      </p:sp>
    </p:spTree>
    <p:extLst>
      <p:ext uri="{BB962C8B-B14F-4D97-AF65-F5344CB8AC3E}">
        <p14:creationId xmlns:p14="http://schemas.microsoft.com/office/powerpoint/2010/main" val="1285084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CE4CC-C3E5-0543-8355-E85BCD969516}" type="datetimeFigureOut">
              <a:rPr lang="en-US" smtClean="0"/>
              <a:t>24/04/19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A9D811-525D-4E43-8D4C-0EF3F4C695C5}" type="slidenum">
              <a:rPr lang="en-US" smtClean="0"/>
              <a:t>‹#›</a:t>
            </a:fld>
            <a:endParaRPr lang="en-US"/>
          </a:p>
        </p:txBody>
      </p:sp>
    </p:spTree>
    <p:extLst>
      <p:ext uri="{BB962C8B-B14F-4D97-AF65-F5344CB8AC3E}">
        <p14:creationId xmlns:p14="http://schemas.microsoft.com/office/powerpoint/2010/main" val="4060882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87CE4CC-C3E5-0543-8355-E85BCD969516}" type="datetimeFigureOut">
              <a:rPr lang="en-US" smtClean="0"/>
              <a:t>24/04/19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A9D811-525D-4E43-8D4C-0EF3F4C695C5}" type="slidenum">
              <a:rPr lang="en-US" smtClean="0"/>
              <a:t>‹#›</a:t>
            </a:fld>
            <a:endParaRPr lang="en-US"/>
          </a:p>
        </p:txBody>
      </p:sp>
    </p:spTree>
    <p:extLst>
      <p:ext uri="{BB962C8B-B14F-4D97-AF65-F5344CB8AC3E}">
        <p14:creationId xmlns:p14="http://schemas.microsoft.com/office/powerpoint/2010/main" val="760650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87CE4CC-C3E5-0543-8355-E85BCD969516}" type="datetimeFigureOut">
              <a:rPr lang="en-US" smtClean="0"/>
              <a:t>24/04/19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A9D811-525D-4E43-8D4C-0EF3F4C695C5}" type="slidenum">
              <a:rPr lang="en-US" smtClean="0"/>
              <a:t>‹#›</a:t>
            </a:fld>
            <a:endParaRPr lang="en-US"/>
          </a:p>
        </p:txBody>
      </p:sp>
    </p:spTree>
    <p:extLst>
      <p:ext uri="{BB962C8B-B14F-4D97-AF65-F5344CB8AC3E}">
        <p14:creationId xmlns:p14="http://schemas.microsoft.com/office/powerpoint/2010/main" val="15481706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7CE4CC-C3E5-0543-8355-E85BCD969516}" type="datetimeFigureOut">
              <a:rPr lang="en-US" smtClean="0"/>
              <a:t>24/04/19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A9D811-525D-4E43-8D4C-0EF3F4C695C5}" type="slidenum">
              <a:rPr lang="en-US" smtClean="0"/>
              <a:t>‹#›</a:t>
            </a:fld>
            <a:endParaRPr lang="en-US"/>
          </a:p>
        </p:txBody>
      </p:sp>
    </p:spTree>
    <p:extLst>
      <p:ext uri="{BB962C8B-B14F-4D97-AF65-F5344CB8AC3E}">
        <p14:creationId xmlns:p14="http://schemas.microsoft.com/office/powerpoint/2010/main" val="2473381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55000"/>
          </a:blip>
          <a:stretch>
            <a:fillRect/>
          </a:stretch>
        </p:blipFill>
        <p:spPr>
          <a:xfrm>
            <a:off x="0" y="0"/>
            <a:ext cx="9144000" cy="6858000"/>
          </a:xfrm>
          <a:prstGeom prst="rect">
            <a:avLst/>
          </a:prstGeom>
        </p:spPr>
      </p:pic>
      <p:sp>
        <p:nvSpPr>
          <p:cNvPr id="2" name="Title 1"/>
          <p:cNvSpPr>
            <a:spLocks noGrp="1"/>
          </p:cNvSpPr>
          <p:nvPr>
            <p:ph type="ctrTitle"/>
          </p:nvPr>
        </p:nvSpPr>
        <p:spPr>
          <a:xfrm>
            <a:off x="451143" y="1395412"/>
            <a:ext cx="8220828" cy="1779781"/>
          </a:xfrm>
        </p:spPr>
        <p:txBody>
          <a:bodyPr>
            <a:normAutofit fontScale="90000"/>
          </a:bodyPr>
          <a:lstStyle/>
          <a:p>
            <a:r>
              <a:rPr lang="en-US" dirty="0" smtClean="0"/>
              <a:t>Norwich Oculomotility </a:t>
            </a:r>
            <a:r>
              <a:rPr lang="en-US" dirty="0" smtClean="0"/>
              <a:t>Study Day 2019</a:t>
            </a:r>
            <a:r>
              <a:rPr lang="en-US" dirty="0" smtClean="0"/>
              <a:t/>
            </a:r>
            <a:br>
              <a:rPr lang="en-US" dirty="0" smtClean="0"/>
            </a:br>
            <a:r>
              <a:rPr lang="en-US" dirty="0" smtClean="0"/>
              <a:t>Assessment of Strabismus</a:t>
            </a:r>
            <a:br>
              <a:rPr lang="en-US" dirty="0" smtClean="0"/>
            </a:br>
            <a:r>
              <a:rPr lang="en-US" dirty="0" smtClean="0"/>
              <a:t>Pattern Recognition</a:t>
            </a:r>
            <a:endParaRPr lang="en-US" dirty="0"/>
          </a:p>
        </p:txBody>
      </p:sp>
      <p:sp>
        <p:nvSpPr>
          <p:cNvPr id="3" name="Subtitle 2"/>
          <p:cNvSpPr>
            <a:spLocks noGrp="1"/>
          </p:cNvSpPr>
          <p:nvPr>
            <p:ph type="subTitle" idx="1"/>
          </p:nvPr>
        </p:nvSpPr>
        <p:spPr>
          <a:xfrm>
            <a:off x="0" y="4929906"/>
            <a:ext cx="9144000" cy="1928093"/>
          </a:xfrm>
        </p:spPr>
        <p:txBody>
          <a:bodyPr>
            <a:normAutofit fontScale="77500" lnSpcReduction="20000"/>
          </a:bodyPr>
          <a:lstStyle/>
          <a:p>
            <a:r>
              <a:rPr lang="en-US" sz="3100" b="1" dirty="0" smtClean="0">
                <a:solidFill>
                  <a:schemeClr val="tx1"/>
                </a:solidFill>
              </a:rPr>
              <a:t>Narman Puvanachandra</a:t>
            </a:r>
          </a:p>
          <a:p>
            <a:r>
              <a:rPr lang="en-US" sz="3100" b="1" dirty="0" smtClean="0">
                <a:solidFill>
                  <a:schemeClr val="tx1"/>
                </a:solidFill>
              </a:rPr>
              <a:t>Consultant Paediatric Ophthalmologist &amp; </a:t>
            </a:r>
            <a:r>
              <a:rPr lang="en-US" sz="3100" b="1" dirty="0" err="1" smtClean="0">
                <a:solidFill>
                  <a:schemeClr val="tx1"/>
                </a:solidFill>
              </a:rPr>
              <a:t>Strabismologist</a:t>
            </a:r>
            <a:endParaRPr lang="en-US" sz="3100" b="1" dirty="0" smtClean="0">
              <a:solidFill>
                <a:schemeClr val="tx1"/>
              </a:solidFill>
            </a:endParaRPr>
          </a:p>
          <a:p>
            <a:r>
              <a:rPr lang="en-US" sz="3100" b="1" dirty="0" smtClean="0">
                <a:solidFill>
                  <a:schemeClr val="tx1"/>
                </a:solidFill>
              </a:rPr>
              <a:t>Training </a:t>
            </a:r>
            <a:r>
              <a:rPr lang="en-US" sz="3100" b="1" dirty="0" smtClean="0">
                <a:solidFill>
                  <a:schemeClr val="tx1"/>
                </a:solidFill>
              </a:rPr>
              <a:t>Program Director Ophthalmology</a:t>
            </a:r>
          </a:p>
          <a:p>
            <a:r>
              <a:rPr lang="en-US" sz="3100" b="1" dirty="0" smtClean="0">
                <a:solidFill>
                  <a:schemeClr val="tx1"/>
                </a:solidFill>
              </a:rPr>
              <a:t>Associate Professor &amp; Associate Postgraduate Dean</a:t>
            </a:r>
          </a:p>
          <a:p>
            <a:r>
              <a:rPr lang="en-US" sz="3100" b="1" dirty="0" smtClean="0">
                <a:solidFill>
                  <a:schemeClr val="tx1"/>
                </a:solidFill>
              </a:rPr>
              <a:t>Norfolk </a:t>
            </a:r>
            <a:r>
              <a:rPr lang="en-US" sz="3100" b="1" dirty="0">
                <a:solidFill>
                  <a:schemeClr val="tx1"/>
                </a:solidFill>
              </a:rPr>
              <a:t>&amp; Norwich University Hospital</a:t>
            </a:r>
          </a:p>
          <a:p>
            <a:endParaRPr lang="en-US" dirty="0"/>
          </a:p>
        </p:txBody>
      </p:sp>
    </p:spTree>
    <p:extLst>
      <p:ext uri="{BB962C8B-B14F-4D97-AF65-F5344CB8AC3E}">
        <p14:creationId xmlns:p14="http://schemas.microsoft.com/office/powerpoint/2010/main" val="16102314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228600"/>
            <a:ext cx="9144000" cy="6377940"/>
          </a:xfrm>
          <a:prstGeom prst="rect">
            <a:avLst/>
          </a:prstGeom>
        </p:spPr>
      </p:pic>
    </p:spTree>
    <p:extLst>
      <p:ext uri="{BB962C8B-B14F-4D97-AF65-F5344CB8AC3E}">
        <p14:creationId xmlns:p14="http://schemas.microsoft.com/office/powerpoint/2010/main" val="15589321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04495"/>
            <a:ext cx="9144000" cy="4396874"/>
          </a:xfrm>
          <a:prstGeom prst="rect">
            <a:avLst/>
          </a:prstGeom>
        </p:spPr>
      </p:pic>
    </p:spTree>
    <p:extLst>
      <p:ext uri="{BB962C8B-B14F-4D97-AF65-F5344CB8AC3E}">
        <p14:creationId xmlns:p14="http://schemas.microsoft.com/office/powerpoint/2010/main" val="12744762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20892" cy="6858000"/>
          </a:xfrm>
          <a:prstGeom prst="rect">
            <a:avLst/>
          </a:prstGeom>
        </p:spPr>
      </p:pic>
      <p:sp>
        <p:nvSpPr>
          <p:cNvPr id="3" name="TextBox 2"/>
          <p:cNvSpPr txBox="1"/>
          <p:nvPr/>
        </p:nvSpPr>
        <p:spPr>
          <a:xfrm>
            <a:off x="4399096" y="4195885"/>
            <a:ext cx="1292519" cy="646331"/>
          </a:xfrm>
          <a:prstGeom prst="rect">
            <a:avLst/>
          </a:prstGeom>
          <a:noFill/>
        </p:spPr>
        <p:txBody>
          <a:bodyPr wrap="square" rtlCol="0">
            <a:spAutoFit/>
          </a:bodyPr>
          <a:lstStyle/>
          <a:p>
            <a:r>
              <a:rPr lang="en-US" dirty="0" smtClean="0"/>
              <a:t>Abducting nystagmus</a:t>
            </a:r>
            <a:endParaRPr lang="en-US" dirty="0"/>
          </a:p>
        </p:txBody>
      </p:sp>
      <p:cxnSp>
        <p:nvCxnSpPr>
          <p:cNvPr id="5" name="Straight Arrow Connector 4"/>
          <p:cNvCxnSpPr/>
          <p:nvPr/>
        </p:nvCxnSpPr>
        <p:spPr>
          <a:xfrm>
            <a:off x="5510210" y="4490728"/>
            <a:ext cx="54421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2304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18847"/>
          <a:stretch/>
        </p:blipFill>
        <p:spPr>
          <a:xfrm>
            <a:off x="0" y="1225638"/>
            <a:ext cx="9144000" cy="5565509"/>
          </a:xfrm>
          <a:prstGeom prst="rect">
            <a:avLst/>
          </a:prstGeom>
        </p:spPr>
      </p:pic>
      <p:sp>
        <p:nvSpPr>
          <p:cNvPr id="9" name="Rectangle 8"/>
          <p:cNvSpPr/>
          <p:nvPr/>
        </p:nvSpPr>
        <p:spPr>
          <a:xfrm>
            <a:off x="0" y="3164374"/>
            <a:ext cx="9144000" cy="36936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19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r>
              <a:rPr lang="en-US" dirty="0" err="1" smtClean="0"/>
              <a:t>A</a:t>
            </a:r>
            <a:r>
              <a:rPr lang="en-US" u="sng" dirty="0" err="1" smtClean="0"/>
              <a:t>D</a:t>
            </a:r>
            <a:r>
              <a:rPr lang="en-US" dirty="0" err="1" smtClean="0"/>
              <a:t>duction</a:t>
            </a:r>
            <a:r>
              <a:rPr lang="en-US" dirty="0" smtClean="0"/>
              <a:t> Deficit</a:t>
            </a:r>
            <a:endParaRPr lang="en-US" dirty="0"/>
          </a:p>
        </p:txBody>
      </p:sp>
      <p:sp>
        <p:nvSpPr>
          <p:cNvPr id="6" name="Text Placeholder 5"/>
          <p:cNvSpPr>
            <a:spLocks noGrp="1"/>
          </p:cNvSpPr>
          <p:nvPr>
            <p:ph type="body" idx="1"/>
          </p:nvPr>
        </p:nvSpPr>
        <p:spPr>
          <a:solidFill>
            <a:schemeClr val="accent5">
              <a:lumMod val="40000"/>
              <a:lumOff val="60000"/>
            </a:schemeClr>
          </a:solidFill>
          <a:ln>
            <a:solidFill>
              <a:schemeClr val="tx1"/>
            </a:solidFill>
          </a:ln>
        </p:spPr>
        <p:txBody>
          <a:bodyPr/>
          <a:lstStyle/>
          <a:p>
            <a:r>
              <a:rPr lang="en-US" dirty="0" smtClean="0"/>
              <a:t>Paretic	</a:t>
            </a:r>
            <a:endParaRPr lang="en-US" dirty="0"/>
          </a:p>
        </p:txBody>
      </p:sp>
      <p:sp>
        <p:nvSpPr>
          <p:cNvPr id="7" name="Content Placeholder 6"/>
          <p:cNvSpPr>
            <a:spLocks noGrp="1"/>
          </p:cNvSpPr>
          <p:nvPr>
            <p:ph sz="half" idx="2"/>
          </p:nvPr>
        </p:nvSpPr>
        <p:spPr>
          <a:xfrm>
            <a:off x="457200" y="2174875"/>
            <a:ext cx="4040188" cy="2215732"/>
          </a:xfrm>
          <a:solidFill>
            <a:schemeClr val="accent5">
              <a:lumMod val="40000"/>
              <a:lumOff val="60000"/>
            </a:schemeClr>
          </a:solidFill>
          <a:ln>
            <a:solidFill>
              <a:schemeClr val="tx1"/>
            </a:solidFill>
          </a:ln>
        </p:spPr>
        <p:txBody>
          <a:bodyPr/>
          <a:lstStyle/>
          <a:p>
            <a:r>
              <a:rPr lang="en-US" dirty="0" smtClean="0"/>
              <a:t>INO</a:t>
            </a:r>
          </a:p>
          <a:p>
            <a:r>
              <a:rPr lang="en-US" dirty="0" smtClean="0"/>
              <a:t>MR paresis (recovering 3</a:t>
            </a:r>
            <a:r>
              <a:rPr lang="en-US" baseline="30000" dirty="0" smtClean="0"/>
              <a:t>rd</a:t>
            </a:r>
            <a:r>
              <a:rPr lang="en-US" dirty="0" smtClean="0"/>
              <a:t> +/- aberrant regeneration</a:t>
            </a:r>
          </a:p>
          <a:p>
            <a:r>
              <a:rPr lang="en-US" dirty="0" smtClean="0"/>
              <a:t>Myasthenia</a:t>
            </a:r>
          </a:p>
          <a:p>
            <a:r>
              <a:rPr lang="en-US" dirty="0" smtClean="0"/>
              <a:t>Slipped MR</a:t>
            </a:r>
            <a:endParaRPr lang="en-US" dirty="0"/>
          </a:p>
        </p:txBody>
      </p:sp>
      <p:sp>
        <p:nvSpPr>
          <p:cNvPr id="8" name="Text Placeholder 7"/>
          <p:cNvSpPr>
            <a:spLocks noGrp="1"/>
          </p:cNvSpPr>
          <p:nvPr>
            <p:ph type="body" sz="quarter" idx="3"/>
          </p:nvPr>
        </p:nvSpPr>
        <p:spPr>
          <a:solidFill>
            <a:srgbClr val="B7DEE8"/>
          </a:solidFill>
          <a:ln>
            <a:solidFill>
              <a:srgbClr val="000000"/>
            </a:solidFill>
          </a:ln>
        </p:spPr>
        <p:txBody>
          <a:bodyPr/>
          <a:lstStyle/>
          <a:p>
            <a:r>
              <a:rPr lang="en-US" dirty="0" smtClean="0"/>
              <a:t>Restrictive</a:t>
            </a:r>
            <a:endParaRPr lang="en-US" dirty="0"/>
          </a:p>
        </p:txBody>
      </p:sp>
      <p:sp>
        <p:nvSpPr>
          <p:cNvPr id="9" name="Content Placeholder 8"/>
          <p:cNvSpPr>
            <a:spLocks noGrp="1"/>
          </p:cNvSpPr>
          <p:nvPr>
            <p:ph sz="quarter" idx="4"/>
          </p:nvPr>
        </p:nvSpPr>
        <p:spPr>
          <a:xfrm>
            <a:off x="4645025" y="2174875"/>
            <a:ext cx="4041775" cy="2215732"/>
          </a:xfrm>
          <a:solidFill>
            <a:srgbClr val="B7DEE8"/>
          </a:solidFill>
          <a:ln>
            <a:solidFill>
              <a:srgbClr val="000000"/>
            </a:solidFill>
          </a:ln>
        </p:spPr>
        <p:txBody>
          <a:bodyPr/>
          <a:lstStyle/>
          <a:p>
            <a:r>
              <a:rPr lang="en-US" dirty="0" smtClean="0"/>
              <a:t>TED (tight LR – rare)</a:t>
            </a:r>
          </a:p>
          <a:p>
            <a:r>
              <a:rPr lang="en-US" dirty="0" smtClean="0"/>
              <a:t>Duane’s II/III</a:t>
            </a:r>
          </a:p>
          <a:p>
            <a:r>
              <a:rPr lang="en-US" dirty="0" smtClean="0"/>
              <a:t>Tight LR (postop)</a:t>
            </a:r>
          </a:p>
          <a:p>
            <a:r>
              <a:rPr lang="en-US" dirty="0" smtClean="0"/>
              <a:t>Orbital Mass</a:t>
            </a:r>
          </a:p>
          <a:p>
            <a:endParaRPr lang="en-US" dirty="0"/>
          </a:p>
        </p:txBody>
      </p:sp>
      <p:pic>
        <p:nvPicPr>
          <p:cNvPr id="10" name="Picture 9"/>
          <p:cNvPicPr>
            <a:picLocks noChangeAspect="1"/>
          </p:cNvPicPr>
          <p:nvPr/>
        </p:nvPicPr>
        <p:blipFill rotWithShape="1">
          <a:blip r:embed="rId2"/>
          <a:srcRect l="70070" t="41189" r="5000" b="46393"/>
          <a:stretch/>
        </p:blipFill>
        <p:spPr>
          <a:xfrm>
            <a:off x="975089" y="4502027"/>
            <a:ext cx="7102984" cy="2205551"/>
          </a:xfrm>
          <a:prstGeom prst="rect">
            <a:avLst/>
          </a:prstGeom>
        </p:spPr>
      </p:pic>
    </p:spTree>
    <p:extLst>
      <p:ext uri="{BB962C8B-B14F-4D97-AF65-F5344CB8AC3E}">
        <p14:creationId xmlns:p14="http://schemas.microsoft.com/office/powerpoint/2010/main" val="39946082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044700" y="0"/>
            <a:ext cx="5042647" cy="6858000"/>
          </a:xfrm>
          <a:prstGeom prst="rect">
            <a:avLst/>
          </a:prstGeom>
        </p:spPr>
      </p:pic>
    </p:spTree>
    <p:extLst>
      <p:ext uri="{BB962C8B-B14F-4D97-AF65-F5344CB8AC3E}">
        <p14:creationId xmlns:p14="http://schemas.microsoft.com/office/powerpoint/2010/main" val="32740337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584200"/>
            <a:ext cx="9144000" cy="5686697"/>
          </a:xfrm>
          <a:prstGeom prst="rect">
            <a:avLst/>
          </a:prstGeom>
        </p:spPr>
      </p:pic>
    </p:spTree>
    <p:extLst>
      <p:ext uri="{BB962C8B-B14F-4D97-AF65-F5344CB8AC3E}">
        <p14:creationId xmlns:p14="http://schemas.microsoft.com/office/powerpoint/2010/main" val="179592389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normAutofit/>
          </a:bodyPr>
          <a:lstStyle/>
          <a:p>
            <a:r>
              <a:rPr lang="en-US" dirty="0" smtClean="0"/>
              <a:t>Monocular Depression Deficit</a:t>
            </a:r>
            <a:endParaRPr lang="en-US" dirty="0"/>
          </a:p>
        </p:txBody>
      </p:sp>
      <p:sp>
        <p:nvSpPr>
          <p:cNvPr id="6" name="Text Placeholder 5"/>
          <p:cNvSpPr>
            <a:spLocks noGrp="1"/>
          </p:cNvSpPr>
          <p:nvPr>
            <p:ph type="body" idx="1"/>
          </p:nvPr>
        </p:nvSpPr>
        <p:spPr>
          <a:solidFill>
            <a:schemeClr val="accent5">
              <a:lumMod val="40000"/>
              <a:lumOff val="60000"/>
            </a:schemeClr>
          </a:solidFill>
          <a:ln>
            <a:solidFill>
              <a:schemeClr val="tx1"/>
            </a:solidFill>
          </a:ln>
        </p:spPr>
        <p:txBody>
          <a:bodyPr/>
          <a:lstStyle/>
          <a:p>
            <a:r>
              <a:rPr lang="en-US" dirty="0" smtClean="0"/>
              <a:t>Paretic	</a:t>
            </a:r>
            <a:endParaRPr lang="en-US" dirty="0"/>
          </a:p>
        </p:txBody>
      </p:sp>
      <p:sp>
        <p:nvSpPr>
          <p:cNvPr id="7" name="Content Placeholder 6"/>
          <p:cNvSpPr>
            <a:spLocks noGrp="1"/>
          </p:cNvSpPr>
          <p:nvPr>
            <p:ph sz="half" idx="2"/>
          </p:nvPr>
        </p:nvSpPr>
        <p:spPr>
          <a:xfrm>
            <a:off x="457200" y="2174875"/>
            <a:ext cx="4040188" cy="2215732"/>
          </a:xfrm>
          <a:solidFill>
            <a:schemeClr val="accent5">
              <a:lumMod val="40000"/>
              <a:lumOff val="60000"/>
            </a:schemeClr>
          </a:solidFill>
          <a:ln>
            <a:solidFill>
              <a:schemeClr val="tx1"/>
            </a:solidFill>
          </a:ln>
        </p:spPr>
        <p:txBody>
          <a:bodyPr>
            <a:normAutofit/>
          </a:bodyPr>
          <a:lstStyle/>
          <a:p>
            <a:r>
              <a:rPr lang="en-US" b="1" dirty="0" smtClean="0"/>
              <a:t>SO Paresis</a:t>
            </a:r>
          </a:p>
          <a:p>
            <a:r>
              <a:rPr lang="en-US" dirty="0" smtClean="0"/>
              <a:t>IR Paresis (? Partial 3</a:t>
            </a:r>
            <a:r>
              <a:rPr lang="en-US" baseline="30000" dirty="0" smtClean="0"/>
              <a:t>rd</a:t>
            </a:r>
            <a:r>
              <a:rPr lang="en-US" dirty="0" smtClean="0"/>
              <a:t>)</a:t>
            </a:r>
          </a:p>
          <a:p>
            <a:r>
              <a:rPr lang="en-US" dirty="0" err="1" smtClean="0"/>
              <a:t>Myaesthenia</a:t>
            </a:r>
            <a:endParaRPr lang="en-US" dirty="0" smtClean="0"/>
          </a:p>
          <a:p>
            <a:r>
              <a:rPr lang="en-US" dirty="0" smtClean="0"/>
              <a:t>Slipped IR</a:t>
            </a:r>
          </a:p>
          <a:p>
            <a:endParaRPr lang="en-US" dirty="0" smtClean="0"/>
          </a:p>
        </p:txBody>
      </p:sp>
      <p:sp>
        <p:nvSpPr>
          <p:cNvPr id="8" name="Text Placeholder 7"/>
          <p:cNvSpPr>
            <a:spLocks noGrp="1"/>
          </p:cNvSpPr>
          <p:nvPr>
            <p:ph type="body" sz="quarter" idx="3"/>
          </p:nvPr>
        </p:nvSpPr>
        <p:spPr>
          <a:solidFill>
            <a:srgbClr val="B7DEE8"/>
          </a:solidFill>
          <a:ln>
            <a:solidFill>
              <a:srgbClr val="000000"/>
            </a:solidFill>
          </a:ln>
        </p:spPr>
        <p:txBody>
          <a:bodyPr/>
          <a:lstStyle/>
          <a:p>
            <a:r>
              <a:rPr lang="en-US" dirty="0" smtClean="0"/>
              <a:t>Restrictive</a:t>
            </a:r>
            <a:endParaRPr lang="en-US" dirty="0"/>
          </a:p>
        </p:txBody>
      </p:sp>
      <p:sp>
        <p:nvSpPr>
          <p:cNvPr id="9" name="Content Placeholder 8"/>
          <p:cNvSpPr>
            <a:spLocks noGrp="1"/>
          </p:cNvSpPr>
          <p:nvPr>
            <p:ph sz="quarter" idx="4"/>
          </p:nvPr>
        </p:nvSpPr>
        <p:spPr>
          <a:xfrm>
            <a:off x="4645025" y="2174875"/>
            <a:ext cx="4041775" cy="2215732"/>
          </a:xfrm>
          <a:solidFill>
            <a:srgbClr val="B7DEE8"/>
          </a:solidFill>
          <a:ln>
            <a:solidFill>
              <a:srgbClr val="000000"/>
            </a:solidFill>
          </a:ln>
        </p:spPr>
        <p:txBody>
          <a:bodyPr>
            <a:normAutofit/>
          </a:bodyPr>
          <a:lstStyle/>
          <a:p>
            <a:r>
              <a:rPr lang="en-US" dirty="0" smtClean="0"/>
              <a:t>TED (tight SR – rare)</a:t>
            </a:r>
          </a:p>
          <a:p>
            <a:r>
              <a:rPr lang="en-US" dirty="0" smtClean="0"/>
              <a:t>Tight SR (postop)</a:t>
            </a:r>
          </a:p>
          <a:p>
            <a:r>
              <a:rPr lang="en-US" dirty="0" smtClean="0"/>
              <a:t>Orbital Mass</a:t>
            </a:r>
          </a:p>
          <a:p>
            <a:r>
              <a:rPr lang="en-US" dirty="0" smtClean="0"/>
              <a:t>Orbital Floor #</a:t>
            </a:r>
          </a:p>
        </p:txBody>
      </p:sp>
      <p:pic>
        <p:nvPicPr>
          <p:cNvPr id="4" name="Picture 3"/>
          <p:cNvPicPr>
            <a:picLocks noChangeAspect="1"/>
          </p:cNvPicPr>
          <p:nvPr/>
        </p:nvPicPr>
        <p:blipFill rotWithShape="1">
          <a:blip r:embed="rId3"/>
          <a:srcRect l="16083" t="74926" r="68146" b="3112"/>
          <a:stretch/>
        </p:blipFill>
        <p:spPr>
          <a:xfrm>
            <a:off x="1894510" y="4539397"/>
            <a:ext cx="5205755" cy="2169102"/>
          </a:xfrm>
          <a:prstGeom prst="rect">
            <a:avLst/>
          </a:prstGeom>
        </p:spPr>
      </p:pic>
    </p:spTree>
    <p:extLst>
      <p:ext uri="{BB962C8B-B14F-4D97-AF65-F5344CB8AC3E}">
        <p14:creationId xmlns:p14="http://schemas.microsoft.com/office/powerpoint/2010/main" val="13243815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395629"/>
            <a:ext cx="9175613" cy="6178246"/>
          </a:xfrm>
          <a:prstGeom prst="rect">
            <a:avLst/>
          </a:prstGeom>
        </p:spPr>
      </p:pic>
    </p:spTree>
    <p:extLst>
      <p:ext uri="{BB962C8B-B14F-4D97-AF65-F5344CB8AC3E}">
        <p14:creationId xmlns:p14="http://schemas.microsoft.com/office/powerpoint/2010/main" val="222618039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normAutofit/>
          </a:bodyPr>
          <a:lstStyle/>
          <a:p>
            <a:r>
              <a:rPr lang="en-US" dirty="0" smtClean="0"/>
              <a:t>Monocular Elevation Deficit</a:t>
            </a:r>
            <a:endParaRPr lang="en-US" dirty="0"/>
          </a:p>
        </p:txBody>
      </p:sp>
      <p:sp>
        <p:nvSpPr>
          <p:cNvPr id="6" name="Text Placeholder 5"/>
          <p:cNvSpPr>
            <a:spLocks noGrp="1"/>
          </p:cNvSpPr>
          <p:nvPr>
            <p:ph type="body" idx="1"/>
          </p:nvPr>
        </p:nvSpPr>
        <p:spPr>
          <a:solidFill>
            <a:schemeClr val="accent5">
              <a:lumMod val="40000"/>
              <a:lumOff val="60000"/>
            </a:schemeClr>
          </a:solidFill>
          <a:ln>
            <a:solidFill>
              <a:schemeClr val="tx1"/>
            </a:solidFill>
          </a:ln>
        </p:spPr>
        <p:txBody>
          <a:bodyPr/>
          <a:lstStyle/>
          <a:p>
            <a:r>
              <a:rPr lang="en-US" dirty="0" smtClean="0"/>
              <a:t>Paretic	</a:t>
            </a:r>
            <a:endParaRPr lang="en-US" dirty="0"/>
          </a:p>
        </p:txBody>
      </p:sp>
      <p:sp>
        <p:nvSpPr>
          <p:cNvPr id="7" name="Content Placeholder 6"/>
          <p:cNvSpPr>
            <a:spLocks noGrp="1"/>
          </p:cNvSpPr>
          <p:nvPr>
            <p:ph sz="half" idx="2"/>
          </p:nvPr>
        </p:nvSpPr>
        <p:spPr>
          <a:xfrm>
            <a:off x="457200" y="2174875"/>
            <a:ext cx="4040188" cy="2215732"/>
          </a:xfrm>
          <a:solidFill>
            <a:schemeClr val="accent5">
              <a:lumMod val="40000"/>
              <a:lumOff val="60000"/>
            </a:schemeClr>
          </a:solidFill>
          <a:ln>
            <a:solidFill>
              <a:schemeClr val="tx1"/>
            </a:solidFill>
          </a:ln>
        </p:spPr>
        <p:txBody>
          <a:bodyPr>
            <a:normAutofit fontScale="85000" lnSpcReduction="10000"/>
          </a:bodyPr>
          <a:lstStyle/>
          <a:p>
            <a:r>
              <a:rPr lang="en-US" dirty="0" smtClean="0"/>
              <a:t>SR Paresis (? contralateral SO paresis sequelae)</a:t>
            </a:r>
          </a:p>
          <a:p>
            <a:r>
              <a:rPr lang="en-US" dirty="0" smtClean="0"/>
              <a:t>IO Paresis (rare)</a:t>
            </a:r>
          </a:p>
          <a:p>
            <a:r>
              <a:rPr lang="en-US" b="1" dirty="0" smtClean="0"/>
              <a:t>Monocular Elevation Deficiency</a:t>
            </a:r>
          </a:p>
          <a:p>
            <a:r>
              <a:rPr lang="en-US" dirty="0" err="1" smtClean="0"/>
              <a:t>Myaesthenia</a:t>
            </a:r>
            <a:endParaRPr lang="en-US" dirty="0" smtClean="0"/>
          </a:p>
          <a:p>
            <a:r>
              <a:rPr lang="en-US" dirty="0" smtClean="0"/>
              <a:t>Slipped SR</a:t>
            </a:r>
          </a:p>
          <a:p>
            <a:endParaRPr lang="en-US" dirty="0" smtClean="0"/>
          </a:p>
        </p:txBody>
      </p:sp>
      <p:sp>
        <p:nvSpPr>
          <p:cNvPr id="8" name="Text Placeholder 7"/>
          <p:cNvSpPr>
            <a:spLocks noGrp="1"/>
          </p:cNvSpPr>
          <p:nvPr>
            <p:ph type="body" sz="quarter" idx="3"/>
          </p:nvPr>
        </p:nvSpPr>
        <p:spPr>
          <a:solidFill>
            <a:srgbClr val="B7DEE8"/>
          </a:solidFill>
          <a:ln>
            <a:solidFill>
              <a:srgbClr val="000000"/>
            </a:solidFill>
          </a:ln>
        </p:spPr>
        <p:txBody>
          <a:bodyPr/>
          <a:lstStyle/>
          <a:p>
            <a:r>
              <a:rPr lang="en-US" dirty="0" smtClean="0"/>
              <a:t>Restrictive</a:t>
            </a:r>
            <a:endParaRPr lang="en-US" dirty="0"/>
          </a:p>
        </p:txBody>
      </p:sp>
      <p:sp>
        <p:nvSpPr>
          <p:cNvPr id="9" name="Content Placeholder 8"/>
          <p:cNvSpPr>
            <a:spLocks noGrp="1"/>
          </p:cNvSpPr>
          <p:nvPr>
            <p:ph sz="quarter" idx="4"/>
          </p:nvPr>
        </p:nvSpPr>
        <p:spPr>
          <a:xfrm>
            <a:off x="4645025" y="2174875"/>
            <a:ext cx="4041775" cy="2215732"/>
          </a:xfrm>
          <a:solidFill>
            <a:srgbClr val="B7DEE8"/>
          </a:solidFill>
          <a:ln>
            <a:solidFill>
              <a:srgbClr val="000000"/>
            </a:solidFill>
          </a:ln>
        </p:spPr>
        <p:txBody>
          <a:bodyPr>
            <a:normAutofit fontScale="85000" lnSpcReduction="20000"/>
          </a:bodyPr>
          <a:lstStyle/>
          <a:p>
            <a:r>
              <a:rPr lang="en-US" b="1" dirty="0" smtClean="0"/>
              <a:t>TED (tight IR)</a:t>
            </a:r>
          </a:p>
          <a:p>
            <a:r>
              <a:rPr lang="en-US" b="1" dirty="0" smtClean="0"/>
              <a:t>Brown’s Syndrome</a:t>
            </a:r>
          </a:p>
          <a:p>
            <a:r>
              <a:rPr lang="en-US" dirty="0" smtClean="0"/>
              <a:t>Tight SO tuck / IR (postop)</a:t>
            </a:r>
          </a:p>
          <a:p>
            <a:r>
              <a:rPr lang="en-US" dirty="0" smtClean="0"/>
              <a:t>Orbital Mass</a:t>
            </a:r>
          </a:p>
          <a:p>
            <a:r>
              <a:rPr lang="en-US" dirty="0" smtClean="0"/>
              <a:t>Heavy Eye</a:t>
            </a:r>
          </a:p>
          <a:p>
            <a:r>
              <a:rPr lang="en-US" dirty="0" smtClean="0"/>
              <a:t>Orbital Floor #</a:t>
            </a:r>
          </a:p>
          <a:p>
            <a:r>
              <a:rPr lang="en-US" dirty="0" smtClean="0"/>
              <a:t>Ocular Surgery (</a:t>
            </a:r>
            <a:r>
              <a:rPr lang="en-US" dirty="0" err="1" smtClean="0"/>
              <a:t>Molteno</a:t>
            </a:r>
            <a:r>
              <a:rPr lang="en-US" dirty="0" smtClean="0"/>
              <a:t> / buckle)</a:t>
            </a:r>
          </a:p>
          <a:p>
            <a:endParaRPr lang="en-US" dirty="0"/>
          </a:p>
        </p:txBody>
      </p:sp>
      <p:pic>
        <p:nvPicPr>
          <p:cNvPr id="3" name="Picture 2"/>
          <p:cNvPicPr>
            <a:picLocks noChangeAspect="1"/>
          </p:cNvPicPr>
          <p:nvPr/>
        </p:nvPicPr>
        <p:blipFill rotWithShape="1">
          <a:blip r:embed="rId3"/>
          <a:srcRect l="7212" t="18358" r="8938" b="38464"/>
          <a:stretch/>
        </p:blipFill>
        <p:spPr>
          <a:xfrm>
            <a:off x="1225512" y="4557142"/>
            <a:ext cx="6337786" cy="2105869"/>
          </a:xfrm>
          <a:prstGeom prst="rect">
            <a:avLst/>
          </a:prstGeom>
        </p:spPr>
      </p:pic>
    </p:spTree>
    <p:extLst>
      <p:ext uri="{BB962C8B-B14F-4D97-AF65-F5344CB8AC3E}">
        <p14:creationId xmlns:p14="http://schemas.microsoft.com/office/powerpoint/2010/main" val="4560003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Norwich Oculomotility Strabismus Algorithm.pdf"/>
          <p:cNvPicPr>
            <a:picLocks noGrp="1" noChangeAspect="1"/>
          </p:cNvPicPr>
          <p:nvPr>
            <p:ph idx="1"/>
          </p:nvPr>
        </p:nvPicPr>
        <p:blipFill>
          <a:blip r:embed="rId2">
            <a:extLst>
              <a:ext uri="{28A0092B-C50C-407E-A947-70E740481C1C}">
                <a14:useLocalDpi xmlns:a14="http://schemas.microsoft.com/office/drawing/2010/main" val="0"/>
              </a:ext>
            </a:extLst>
          </a:blip>
          <a:srcRect l="-78657" r="-78657"/>
          <a:stretch>
            <a:fillRect/>
          </a:stretch>
        </p:blipFill>
        <p:spPr>
          <a:xfrm>
            <a:off x="-1877021" y="-183826"/>
            <a:ext cx="13065552" cy="7185550"/>
          </a:xfrm>
        </p:spPr>
      </p:pic>
    </p:spTree>
    <p:extLst>
      <p:ext uri="{BB962C8B-B14F-4D97-AF65-F5344CB8AC3E}">
        <p14:creationId xmlns:p14="http://schemas.microsoft.com/office/powerpoint/2010/main" val="333511940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660400"/>
            <a:ext cx="9144000" cy="5522976"/>
          </a:xfrm>
          <a:prstGeom prst="rect">
            <a:avLst/>
          </a:prstGeom>
        </p:spPr>
      </p:pic>
      <p:sp>
        <p:nvSpPr>
          <p:cNvPr id="10" name="TextBox 9"/>
          <p:cNvSpPr txBox="1"/>
          <p:nvPr/>
        </p:nvSpPr>
        <p:spPr>
          <a:xfrm>
            <a:off x="1499378" y="6211669"/>
            <a:ext cx="5944592" cy="646331"/>
          </a:xfrm>
          <a:prstGeom prst="rect">
            <a:avLst/>
          </a:prstGeom>
          <a:noFill/>
        </p:spPr>
        <p:txBody>
          <a:bodyPr wrap="square" rtlCol="0">
            <a:spAutoFit/>
          </a:bodyPr>
          <a:lstStyle/>
          <a:p>
            <a:pPr algn="ctr"/>
            <a:r>
              <a:rPr lang="en-US" dirty="0"/>
              <a:t>Assumption of Mary by </a:t>
            </a:r>
            <a:r>
              <a:rPr lang="en-US" dirty="0" err="1"/>
              <a:t>Botticini</a:t>
            </a:r>
            <a:endParaRPr lang="en-US" dirty="0"/>
          </a:p>
          <a:p>
            <a:pPr algn="ctr"/>
            <a:endParaRPr lang="en-US" dirty="0"/>
          </a:p>
        </p:txBody>
      </p:sp>
    </p:spTree>
    <p:extLst>
      <p:ext uri="{BB962C8B-B14F-4D97-AF65-F5344CB8AC3E}">
        <p14:creationId xmlns:p14="http://schemas.microsoft.com/office/powerpoint/2010/main" val="401317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srcRect l="-75" r="239"/>
          <a:stretch/>
        </p:blipFill>
        <p:spPr>
          <a:xfrm>
            <a:off x="-42782" y="784717"/>
            <a:ext cx="9186782" cy="5003800"/>
          </a:xfrm>
        </p:spPr>
      </p:pic>
    </p:spTree>
    <p:extLst>
      <p:ext uri="{BB962C8B-B14F-4D97-AF65-F5344CB8AC3E}">
        <p14:creationId xmlns:p14="http://schemas.microsoft.com/office/powerpoint/2010/main" val="35201299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0932"/>
          <a:stretch/>
        </p:blipFill>
        <p:spPr>
          <a:xfrm>
            <a:off x="-1" y="245127"/>
            <a:ext cx="9141923" cy="6395599"/>
          </a:xfrm>
          <a:prstGeom prst="rect">
            <a:avLst/>
          </a:prstGeom>
        </p:spPr>
      </p:pic>
    </p:spTree>
    <p:extLst>
      <p:ext uri="{BB962C8B-B14F-4D97-AF65-F5344CB8AC3E}">
        <p14:creationId xmlns:p14="http://schemas.microsoft.com/office/powerpoint/2010/main" val="16860989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150" y="242280"/>
            <a:ext cx="8152861" cy="6398448"/>
          </a:xfrm>
          <a:prstGeom prst="rect">
            <a:avLst/>
          </a:prstGeom>
        </p:spPr>
      </p:pic>
    </p:spTree>
    <p:extLst>
      <p:ext uri="{BB962C8B-B14F-4D97-AF65-F5344CB8AC3E}">
        <p14:creationId xmlns:p14="http://schemas.microsoft.com/office/powerpoint/2010/main" val="34590986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2143"/>
          <a:stretch/>
        </p:blipFill>
        <p:spPr>
          <a:xfrm>
            <a:off x="166722" y="1000325"/>
            <a:ext cx="8977278" cy="4732310"/>
          </a:xfrm>
          <a:prstGeom prst="rect">
            <a:avLst/>
          </a:prstGeom>
        </p:spPr>
      </p:pic>
    </p:spTree>
    <p:extLst>
      <p:ext uri="{BB962C8B-B14F-4D97-AF65-F5344CB8AC3E}">
        <p14:creationId xmlns:p14="http://schemas.microsoft.com/office/powerpoint/2010/main" val="213416283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normAutofit/>
          </a:bodyPr>
          <a:lstStyle/>
          <a:p>
            <a:r>
              <a:rPr lang="en-US" dirty="0" smtClean="0"/>
              <a:t>Binocular Elevation Deficit</a:t>
            </a:r>
            <a:endParaRPr lang="en-US" dirty="0"/>
          </a:p>
        </p:txBody>
      </p:sp>
      <p:sp>
        <p:nvSpPr>
          <p:cNvPr id="6" name="Text Placeholder 5"/>
          <p:cNvSpPr>
            <a:spLocks noGrp="1"/>
          </p:cNvSpPr>
          <p:nvPr>
            <p:ph type="body" idx="1"/>
          </p:nvPr>
        </p:nvSpPr>
        <p:spPr>
          <a:solidFill>
            <a:schemeClr val="accent5">
              <a:lumMod val="40000"/>
              <a:lumOff val="60000"/>
            </a:schemeClr>
          </a:solidFill>
          <a:ln>
            <a:solidFill>
              <a:schemeClr val="tx1"/>
            </a:solidFill>
          </a:ln>
        </p:spPr>
        <p:txBody>
          <a:bodyPr/>
          <a:lstStyle/>
          <a:p>
            <a:r>
              <a:rPr lang="en-US" dirty="0" smtClean="0"/>
              <a:t>Paretic	</a:t>
            </a:r>
            <a:endParaRPr lang="en-US" dirty="0"/>
          </a:p>
        </p:txBody>
      </p:sp>
      <p:sp>
        <p:nvSpPr>
          <p:cNvPr id="7" name="Content Placeholder 6"/>
          <p:cNvSpPr>
            <a:spLocks noGrp="1"/>
          </p:cNvSpPr>
          <p:nvPr>
            <p:ph sz="half" idx="2"/>
          </p:nvPr>
        </p:nvSpPr>
        <p:spPr>
          <a:xfrm>
            <a:off x="457200" y="2174875"/>
            <a:ext cx="4040188" cy="2215732"/>
          </a:xfrm>
          <a:solidFill>
            <a:schemeClr val="accent5">
              <a:lumMod val="40000"/>
              <a:lumOff val="60000"/>
            </a:schemeClr>
          </a:solidFill>
          <a:ln>
            <a:solidFill>
              <a:schemeClr val="tx1"/>
            </a:solidFill>
          </a:ln>
        </p:spPr>
        <p:txBody>
          <a:bodyPr>
            <a:normAutofit/>
          </a:bodyPr>
          <a:lstStyle/>
          <a:p>
            <a:r>
              <a:rPr lang="en-US" dirty="0" err="1" smtClean="0"/>
              <a:t>Parinauds</a:t>
            </a:r>
            <a:r>
              <a:rPr lang="en-US" dirty="0" smtClean="0"/>
              <a:t> (Dorsal Midbrain)</a:t>
            </a:r>
          </a:p>
          <a:p>
            <a:r>
              <a:rPr lang="en-US" dirty="0" smtClean="0"/>
              <a:t>PSP + other </a:t>
            </a:r>
            <a:r>
              <a:rPr lang="en-US" dirty="0" err="1" smtClean="0"/>
              <a:t>supranuclear</a:t>
            </a:r>
            <a:r>
              <a:rPr lang="en-US" dirty="0" smtClean="0"/>
              <a:t> </a:t>
            </a:r>
          </a:p>
          <a:p>
            <a:r>
              <a:rPr lang="en-US" dirty="0" smtClean="0"/>
              <a:t>Age Related</a:t>
            </a:r>
          </a:p>
          <a:p>
            <a:r>
              <a:rPr lang="en-US" dirty="0" smtClean="0"/>
              <a:t>CPEO</a:t>
            </a:r>
          </a:p>
          <a:p>
            <a:endParaRPr lang="en-US" dirty="0" smtClean="0"/>
          </a:p>
        </p:txBody>
      </p:sp>
      <p:sp>
        <p:nvSpPr>
          <p:cNvPr id="8" name="Text Placeholder 7"/>
          <p:cNvSpPr>
            <a:spLocks noGrp="1"/>
          </p:cNvSpPr>
          <p:nvPr>
            <p:ph type="body" sz="quarter" idx="3"/>
          </p:nvPr>
        </p:nvSpPr>
        <p:spPr>
          <a:solidFill>
            <a:srgbClr val="B7DEE8"/>
          </a:solidFill>
          <a:ln>
            <a:solidFill>
              <a:srgbClr val="000000"/>
            </a:solidFill>
          </a:ln>
        </p:spPr>
        <p:txBody>
          <a:bodyPr/>
          <a:lstStyle/>
          <a:p>
            <a:r>
              <a:rPr lang="en-US" dirty="0" smtClean="0"/>
              <a:t>Restrictive</a:t>
            </a:r>
            <a:endParaRPr lang="en-US" dirty="0"/>
          </a:p>
        </p:txBody>
      </p:sp>
      <p:sp>
        <p:nvSpPr>
          <p:cNvPr id="9" name="Content Placeholder 8"/>
          <p:cNvSpPr>
            <a:spLocks noGrp="1"/>
          </p:cNvSpPr>
          <p:nvPr>
            <p:ph sz="quarter" idx="4"/>
          </p:nvPr>
        </p:nvSpPr>
        <p:spPr>
          <a:xfrm>
            <a:off x="4645025" y="2174875"/>
            <a:ext cx="4041775" cy="2215732"/>
          </a:xfrm>
          <a:solidFill>
            <a:srgbClr val="B7DEE8"/>
          </a:solidFill>
          <a:ln>
            <a:solidFill>
              <a:srgbClr val="000000"/>
            </a:solidFill>
          </a:ln>
        </p:spPr>
        <p:txBody>
          <a:bodyPr>
            <a:normAutofit/>
          </a:bodyPr>
          <a:lstStyle/>
          <a:p>
            <a:r>
              <a:rPr lang="en-US" dirty="0" smtClean="0"/>
              <a:t>TED (tight IR)</a:t>
            </a:r>
          </a:p>
          <a:p>
            <a:r>
              <a:rPr lang="en-US" dirty="0" smtClean="0"/>
              <a:t>CFEOM</a:t>
            </a:r>
          </a:p>
          <a:p>
            <a:r>
              <a:rPr lang="en-US" dirty="0" smtClean="0"/>
              <a:t>Heavy Eyes</a:t>
            </a:r>
          </a:p>
          <a:p>
            <a:r>
              <a:rPr lang="en-US" dirty="0" smtClean="0"/>
              <a:t>Bilateral Orbital Floor #</a:t>
            </a:r>
          </a:p>
          <a:p>
            <a:endParaRPr lang="en-US" dirty="0"/>
          </a:p>
        </p:txBody>
      </p:sp>
      <p:pic>
        <p:nvPicPr>
          <p:cNvPr id="10" name="Picture 9"/>
          <p:cNvPicPr>
            <a:picLocks noChangeAspect="1"/>
          </p:cNvPicPr>
          <p:nvPr/>
        </p:nvPicPr>
        <p:blipFill rotWithShape="1">
          <a:blip r:embed="rId3"/>
          <a:srcRect t="70121" r="6984" b="8689"/>
          <a:stretch/>
        </p:blipFill>
        <p:spPr>
          <a:xfrm>
            <a:off x="945730" y="4546595"/>
            <a:ext cx="7106639" cy="2183270"/>
          </a:xfrm>
          <a:prstGeom prst="rect">
            <a:avLst/>
          </a:prstGeom>
        </p:spPr>
      </p:pic>
    </p:spTree>
    <p:extLst>
      <p:ext uri="{BB962C8B-B14F-4D97-AF65-F5344CB8AC3E}">
        <p14:creationId xmlns:p14="http://schemas.microsoft.com/office/powerpoint/2010/main" val="18846273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b="3924"/>
          <a:stretch/>
        </p:blipFill>
        <p:spPr>
          <a:xfrm>
            <a:off x="546100" y="762000"/>
            <a:ext cx="8051800" cy="5112505"/>
          </a:xfrm>
          <a:prstGeom prst="rect">
            <a:avLst/>
          </a:prstGeom>
        </p:spPr>
      </p:pic>
    </p:spTree>
    <p:extLst>
      <p:ext uri="{BB962C8B-B14F-4D97-AF65-F5344CB8AC3E}">
        <p14:creationId xmlns:p14="http://schemas.microsoft.com/office/powerpoint/2010/main" val="1678849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92100" y="0"/>
            <a:ext cx="8548753" cy="6858000"/>
          </a:xfrm>
          <a:prstGeom prst="rect">
            <a:avLst/>
          </a:prstGeom>
        </p:spPr>
      </p:pic>
    </p:spTree>
    <p:extLst>
      <p:ext uri="{BB962C8B-B14F-4D97-AF65-F5344CB8AC3E}">
        <p14:creationId xmlns:p14="http://schemas.microsoft.com/office/powerpoint/2010/main" val="2247355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normAutofit/>
          </a:bodyPr>
          <a:lstStyle/>
          <a:p>
            <a:r>
              <a:rPr lang="en-US" dirty="0" err="1" smtClean="0"/>
              <a:t>Upshoot</a:t>
            </a:r>
            <a:r>
              <a:rPr lang="en-US" dirty="0" smtClean="0"/>
              <a:t> of Eye in Adduction</a:t>
            </a:r>
            <a:endParaRPr lang="en-US" dirty="0"/>
          </a:p>
        </p:txBody>
      </p:sp>
      <p:sp>
        <p:nvSpPr>
          <p:cNvPr id="6" name="Text Placeholder 5"/>
          <p:cNvSpPr>
            <a:spLocks noGrp="1"/>
          </p:cNvSpPr>
          <p:nvPr>
            <p:ph type="body" idx="1"/>
          </p:nvPr>
        </p:nvSpPr>
        <p:spPr>
          <a:solidFill>
            <a:schemeClr val="accent5">
              <a:lumMod val="40000"/>
              <a:lumOff val="60000"/>
            </a:schemeClr>
          </a:solidFill>
          <a:ln>
            <a:solidFill>
              <a:schemeClr val="tx1"/>
            </a:solidFill>
          </a:ln>
        </p:spPr>
        <p:txBody>
          <a:bodyPr/>
          <a:lstStyle/>
          <a:p>
            <a:r>
              <a:rPr lang="en-US" dirty="0" smtClean="0"/>
              <a:t>Paretic	 / </a:t>
            </a:r>
            <a:r>
              <a:rPr lang="en-US" dirty="0" err="1" smtClean="0"/>
              <a:t>Overaction</a:t>
            </a:r>
            <a:endParaRPr lang="en-US" dirty="0"/>
          </a:p>
        </p:txBody>
      </p:sp>
      <p:sp>
        <p:nvSpPr>
          <p:cNvPr id="7" name="Content Placeholder 6"/>
          <p:cNvSpPr>
            <a:spLocks noGrp="1"/>
          </p:cNvSpPr>
          <p:nvPr>
            <p:ph sz="half" idx="2"/>
          </p:nvPr>
        </p:nvSpPr>
        <p:spPr>
          <a:xfrm>
            <a:off x="457200" y="2174875"/>
            <a:ext cx="4040188" cy="2215732"/>
          </a:xfrm>
          <a:solidFill>
            <a:schemeClr val="accent5">
              <a:lumMod val="40000"/>
              <a:lumOff val="60000"/>
            </a:schemeClr>
          </a:solidFill>
          <a:ln>
            <a:solidFill>
              <a:schemeClr val="tx1"/>
            </a:solidFill>
          </a:ln>
        </p:spPr>
        <p:txBody>
          <a:bodyPr>
            <a:normAutofit/>
          </a:bodyPr>
          <a:lstStyle/>
          <a:p>
            <a:r>
              <a:rPr lang="en-US" dirty="0" smtClean="0"/>
              <a:t>Primary IO </a:t>
            </a:r>
            <a:r>
              <a:rPr lang="en-US" dirty="0" err="1" smtClean="0"/>
              <a:t>Overaction</a:t>
            </a:r>
            <a:r>
              <a:rPr lang="en-US" dirty="0" smtClean="0"/>
              <a:t> </a:t>
            </a:r>
          </a:p>
          <a:p>
            <a:r>
              <a:rPr lang="en-US" dirty="0" smtClean="0"/>
              <a:t>SO Paresis (Park’s / torsion)</a:t>
            </a:r>
          </a:p>
          <a:p>
            <a:r>
              <a:rPr lang="en-US" dirty="0" smtClean="0"/>
              <a:t>Contralateral SR paresis</a:t>
            </a:r>
          </a:p>
          <a:p>
            <a:r>
              <a:rPr lang="en-US" dirty="0" smtClean="0"/>
              <a:t>D.V.D.</a:t>
            </a:r>
          </a:p>
          <a:p>
            <a:endParaRPr lang="en-US" dirty="0" smtClean="0"/>
          </a:p>
        </p:txBody>
      </p:sp>
      <p:sp>
        <p:nvSpPr>
          <p:cNvPr id="8" name="Text Placeholder 7"/>
          <p:cNvSpPr>
            <a:spLocks noGrp="1"/>
          </p:cNvSpPr>
          <p:nvPr>
            <p:ph type="body" sz="quarter" idx="3"/>
          </p:nvPr>
        </p:nvSpPr>
        <p:spPr>
          <a:solidFill>
            <a:srgbClr val="B7DEE8"/>
          </a:solidFill>
          <a:ln>
            <a:solidFill>
              <a:srgbClr val="000000"/>
            </a:solidFill>
          </a:ln>
        </p:spPr>
        <p:txBody>
          <a:bodyPr/>
          <a:lstStyle/>
          <a:p>
            <a:r>
              <a:rPr lang="en-US" dirty="0" smtClean="0"/>
              <a:t>Restrictive</a:t>
            </a:r>
            <a:endParaRPr lang="en-US" dirty="0"/>
          </a:p>
        </p:txBody>
      </p:sp>
      <p:sp>
        <p:nvSpPr>
          <p:cNvPr id="9" name="Content Placeholder 8"/>
          <p:cNvSpPr>
            <a:spLocks noGrp="1"/>
          </p:cNvSpPr>
          <p:nvPr>
            <p:ph sz="quarter" idx="4"/>
          </p:nvPr>
        </p:nvSpPr>
        <p:spPr>
          <a:xfrm>
            <a:off x="4645025" y="2174875"/>
            <a:ext cx="4041775" cy="2215732"/>
          </a:xfrm>
          <a:solidFill>
            <a:srgbClr val="B7DEE8"/>
          </a:solidFill>
          <a:ln>
            <a:solidFill>
              <a:srgbClr val="000000"/>
            </a:solidFill>
          </a:ln>
        </p:spPr>
        <p:txBody>
          <a:bodyPr>
            <a:normAutofit/>
          </a:bodyPr>
          <a:lstStyle/>
          <a:p>
            <a:r>
              <a:rPr lang="en-US" dirty="0" smtClean="0"/>
              <a:t>Duane’s (add / </a:t>
            </a:r>
            <a:r>
              <a:rPr lang="en-US" dirty="0" err="1" smtClean="0"/>
              <a:t>abd</a:t>
            </a:r>
            <a:r>
              <a:rPr lang="en-US" dirty="0" smtClean="0"/>
              <a:t> deficit)</a:t>
            </a:r>
          </a:p>
          <a:p>
            <a:endParaRPr lang="en-US" dirty="0"/>
          </a:p>
        </p:txBody>
      </p:sp>
      <p:pic>
        <p:nvPicPr>
          <p:cNvPr id="11" name="Picture 10"/>
          <p:cNvPicPr>
            <a:picLocks noChangeAspect="1"/>
          </p:cNvPicPr>
          <p:nvPr/>
        </p:nvPicPr>
        <p:blipFill rotWithShape="1">
          <a:blip r:embed="rId3"/>
          <a:srcRect r="2355"/>
          <a:stretch/>
        </p:blipFill>
        <p:spPr>
          <a:xfrm>
            <a:off x="930523" y="4549573"/>
            <a:ext cx="7113300" cy="2215156"/>
          </a:xfrm>
          <a:prstGeom prst="rect">
            <a:avLst/>
          </a:prstGeom>
        </p:spPr>
      </p:pic>
    </p:spTree>
    <p:extLst>
      <p:ext uri="{BB962C8B-B14F-4D97-AF65-F5344CB8AC3E}">
        <p14:creationId xmlns:p14="http://schemas.microsoft.com/office/powerpoint/2010/main" val="187607195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447968"/>
            <a:ext cx="9144000" cy="5899355"/>
          </a:xfrm>
          <a:prstGeom prst="rect">
            <a:avLst/>
          </a:prstGeom>
        </p:spPr>
      </p:pic>
    </p:spTree>
    <p:extLst>
      <p:ext uri="{BB962C8B-B14F-4D97-AF65-F5344CB8AC3E}">
        <p14:creationId xmlns:p14="http://schemas.microsoft.com/office/powerpoint/2010/main" val="1595886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8900" y="0"/>
            <a:ext cx="8952978" cy="6858000"/>
          </a:xfrm>
          <a:prstGeom prst="rect">
            <a:avLst/>
          </a:prstGeom>
        </p:spPr>
      </p:pic>
    </p:spTree>
    <p:extLst>
      <p:ext uri="{BB962C8B-B14F-4D97-AF65-F5344CB8AC3E}">
        <p14:creationId xmlns:p14="http://schemas.microsoft.com/office/powerpoint/2010/main" val="11722423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880394"/>
            <a:ext cx="9141974" cy="5136371"/>
          </a:xfrm>
          <a:prstGeom prst="rect">
            <a:avLst/>
          </a:prstGeom>
        </p:spPr>
      </p:pic>
    </p:spTree>
    <p:extLst>
      <p:ext uri="{BB962C8B-B14F-4D97-AF65-F5344CB8AC3E}">
        <p14:creationId xmlns:p14="http://schemas.microsoft.com/office/powerpoint/2010/main" val="221278808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normAutofit/>
          </a:bodyPr>
          <a:lstStyle/>
          <a:p>
            <a:r>
              <a:rPr lang="en-US" dirty="0" err="1" smtClean="0"/>
              <a:t>Downshoot</a:t>
            </a:r>
            <a:r>
              <a:rPr lang="en-US" dirty="0" smtClean="0"/>
              <a:t> of Eye in Adduction</a:t>
            </a:r>
            <a:endParaRPr lang="en-US" dirty="0"/>
          </a:p>
        </p:txBody>
      </p:sp>
      <p:sp>
        <p:nvSpPr>
          <p:cNvPr id="6" name="Text Placeholder 5"/>
          <p:cNvSpPr>
            <a:spLocks noGrp="1"/>
          </p:cNvSpPr>
          <p:nvPr>
            <p:ph type="body" idx="1"/>
          </p:nvPr>
        </p:nvSpPr>
        <p:spPr>
          <a:solidFill>
            <a:schemeClr val="accent5">
              <a:lumMod val="40000"/>
              <a:lumOff val="60000"/>
            </a:schemeClr>
          </a:solidFill>
          <a:ln>
            <a:solidFill>
              <a:schemeClr val="tx1"/>
            </a:solidFill>
          </a:ln>
        </p:spPr>
        <p:txBody>
          <a:bodyPr/>
          <a:lstStyle/>
          <a:p>
            <a:r>
              <a:rPr lang="en-US" dirty="0" smtClean="0"/>
              <a:t>Paretic	 / </a:t>
            </a:r>
            <a:r>
              <a:rPr lang="en-US" dirty="0" err="1" smtClean="0"/>
              <a:t>Overaction</a:t>
            </a:r>
            <a:endParaRPr lang="en-US" dirty="0"/>
          </a:p>
        </p:txBody>
      </p:sp>
      <p:sp>
        <p:nvSpPr>
          <p:cNvPr id="7" name="Content Placeholder 6"/>
          <p:cNvSpPr>
            <a:spLocks noGrp="1"/>
          </p:cNvSpPr>
          <p:nvPr>
            <p:ph sz="half" idx="2"/>
          </p:nvPr>
        </p:nvSpPr>
        <p:spPr>
          <a:xfrm>
            <a:off x="457200" y="2174875"/>
            <a:ext cx="4040188" cy="2215732"/>
          </a:xfrm>
          <a:solidFill>
            <a:schemeClr val="accent5">
              <a:lumMod val="40000"/>
              <a:lumOff val="60000"/>
            </a:schemeClr>
          </a:solidFill>
          <a:ln>
            <a:solidFill>
              <a:schemeClr val="tx1"/>
            </a:solidFill>
          </a:ln>
        </p:spPr>
        <p:txBody>
          <a:bodyPr>
            <a:normAutofit/>
          </a:bodyPr>
          <a:lstStyle/>
          <a:p>
            <a:r>
              <a:rPr lang="en-US" dirty="0" smtClean="0"/>
              <a:t>IO paresis (rare, Park’s test)</a:t>
            </a:r>
          </a:p>
        </p:txBody>
      </p:sp>
      <p:sp>
        <p:nvSpPr>
          <p:cNvPr id="8" name="Text Placeholder 7"/>
          <p:cNvSpPr>
            <a:spLocks noGrp="1"/>
          </p:cNvSpPr>
          <p:nvPr>
            <p:ph type="body" sz="quarter" idx="3"/>
          </p:nvPr>
        </p:nvSpPr>
        <p:spPr>
          <a:solidFill>
            <a:srgbClr val="B7DEE8"/>
          </a:solidFill>
          <a:ln>
            <a:solidFill>
              <a:srgbClr val="000000"/>
            </a:solidFill>
          </a:ln>
        </p:spPr>
        <p:txBody>
          <a:bodyPr/>
          <a:lstStyle/>
          <a:p>
            <a:r>
              <a:rPr lang="en-US" dirty="0" smtClean="0"/>
              <a:t>Restrictive</a:t>
            </a:r>
            <a:endParaRPr lang="en-US" dirty="0"/>
          </a:p>
        </p:txBody>
      </p:sp>
      <p:sp>
        <p:nvSpPr>
          <p:cNvPr id="9" name="Content Placeholder 8"/>
          <p:cNvSpPr>
            <a:spLocks noGrp="1"/>
          </p:cNvSpPr>
          <p:nvPr>
            <p:ph sz="quarter" idx="4"/>
          </p:nvPr>
        </p:nvSpPr>
        <p:spPr>
          <a:xfrm>
            <a:off x="4645025" y="2174875"/>
            <a:ext cx="4041775" cy="2215732"/>
          </a:xfrm>
          <a:solidFill>
            <a:srgbClr val="B7DEE8"/>
          </a:solidFill>
          <a:ln>
            <a:solidFill>
              <a:srgbClr val="000000"/>
            </a:solidFill>
          </a:ln>
        </p:spPr>
        <p:txBody>
          <a:bodyPr>
            <a:normAutofit/>
          </a:bodyPr>
          <a:lstStyle/>
          <a:p>
            <a:r>
              <a:rPr lang="en-US" dirty="0" smtClean="0"/>
              <a:t>Brown’s (V pattern)</a:t>
            </a:r>
          </a:p>
          <a:p>
            <a:r>
              <a:rPr lang="en-US" dirty="0" smtClean="0"/>
              <a:t>Duane’s Syndrome</a:t>
            </a:r>
          </a:p>
          <a:p>
            <a:endParaRPr lang="en-US" dirty="0"/>
          </a:p>
        </p:txBody>
      </p:sp>
      <p:pic>
        <p:nvPicPr>
          <p:cNvPr id="3" name="Picture 2"/>
          <p:cNvPicPr>
            <a:picLocks noChangeAspect="1"/>
          </p:cNvPicPr>
          <p:nvPr/>
        </p:nvPicPr>
        <p:blipFill rotWithShape="1">
          <a:blip r:embed="rId3"/>
          <a:srcRect t="37175" r="66694" b="40411"/>
          <a:stretch/>
        </p:blipFill>
        <p:spPr>
          <a:xfrm>
            <a:off x="1387899" y="4658019"/>
            <a:ext cx="6218977" cy="1977127"/>
          </a:xfrm>
          <a:prstGeom prst="rect">
            <a:avLst/>
          </a:prstGeom>
        </p:spPr>
      </p:pic>
    </p:spTree>
    <p:extLst>
      <p:ext uri="{BB962C8B-B14F-4D97-AF65-F5344CB8AC3E}">
        <p14:creationId xmlns:p14="http://schemas.microsoft.com/office/powerpoint/2010/main" val="176078819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508000"/>
            <a:ext cx="9144000" cy="5829300"/>
          </a:xfrm>
          <a:prstGeom prst="rect">
            <a:avLst/>
          </a:prstGeom>
        </p:spPr>
      </p:pic>
    </p:spTree>
    <p:extLst>
      <p:ext uri="{BB962C8B-B14F-4D97-AF65-F5344CB8AC3E}">
        <p14:creationId xmlns:p14="http://schemas.microsoft.com/office/powerpoint/2010/main" val="2140211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316" r="171"/>
          <a:stretch/>
        </p:blipFill>
        <p:spPr>
          <a:xfrm>
            <a:off x="0" y="1158784"/>
            <a:ext cx="9210846" cy="5080826"/>
          </a:xfrm>
        </p:spPr>
      </p:pic>
    </p:spTree>
    <p:extLst>
      <p:ext uri="{BB962C8B-B14F-4D97-AF65-F5344CB8AC3E}">
        <p14:creationId xmlns:p14="http://schemas.microsoft.com/office/powerpoint/2010/main" val="428891940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806783"/>
            <a:ext cx="9181763" cy="5075322"/>
          </a:xfrm>
          <a:prstGeom prst="rect">
            <a:avLst/>
          </a:prstGeom>
        </p:spPr>
      </p:pic>
    </p:spTree>
    <p:extLst>
      <p:ext uri="{BB962C8B-B14F-4D97-AF65-F5344CB8AC3E}">
        <p14:creationId xmlns:p14="http://schemas.microsoft.com/office/powerpoint/2010/main" val="192962255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normAutofit fontScale="90000"/>
          </a:bodyPr>
          <a:lstStyle/>
          <a:p>
            <a:r>
              <a:rPr lang="en-US" dirty="0" smtClean="0"/>
              <a:t>Multiple Oculomotility </a:t>
            </a:r>
            <a:r>
              <a:rPr lang="en-US" dirty="0" err="1" smtClean="0"/>
              <a:t>underactions</a:t>
            </a:r>
            <a:endParaRPr lang="en-US" dirty="0"/>
          </a:p>
        </p:txBody>
      </p:sp>
      <p:sp>
        <p:nvSpPr>
          <p:cNvPr id="6" name="Text Placeholder 5"/>
          <p:cNvSpPr>
            <a:spLocks noGrp="1"/>
          </p:cNvSpPr>
          <p:nvPr>
            <p:ph type="body" idx="1"/>
          </p:nvPr>
        </p:nvSpPr>
        <p:spPr>
          <a:solidFill>
            <a:schemeClr val="accent5">
              <a:lumMod val="40000"/>
              <a:lumOff val="60000"/>
            </a:schemeClr>
          </a:solidFill>
          <a:ln>
            <a:solidFill>
              <a:schemeClr val="tx1"/>
            </a:solidFill>
          </a:ln>
        </p:spPr>
        <p:txBody>
          <a:bodyPr/>
          <a:lstStyle/>
          <a:p>
            <a:r>
              <a:rPr lang="en-US" dirty="0" smtClean="0"/>
              <a:t>Paretic	</a:t>
            </a:r>
            <a:endParaRPr lang="en-US" dirty="0"/>
          </a:p>
        </p:txBody>
      </p:sp>
      <p:sp>
        <p:nvSpPr>
          <p:cNvPr id="7" name="Content Placeholder 6"/>
          <p:cNvSpPr>
            <a:spLocks noGrp="1"/>
          </p:cNvSpPr>
          <p:nvPr>
            <p:ph sz="half" idx="2"/>
          </p:nvPr>
        </p:nvSpPr>
        <p:spPr>
          <a:xfrm>
            <a:off x="457200" y="2174875"/>
            <a:ext cx="4040188" cy="2215732"/>
          </a:xfrm>
          <a:solidFill>
            <a:schemeClr val="accent5">
              <a:lumMod val="40000"/>
              <a:lumOff val="60000"/>
            </a:schemeClr>
          </a:solidFill>
          <a:ln>
            <a:solidFill>
              <a:schemeClr val="tx1"/>
            </a:solidFill>
          </a:ln>
        </p:spPr>
        <p:txBody>
          <a:bodyPr>
            <a:normAutofit/>
          </a:bodyPr>
          <a:lstStyle/>
          <a:p>
            <a:r>
              <a:rPr lang="en-US" dirty="0" smtClean="0"/>
              <a:t>3</a:t>
            </a:r>
            <a:r>
              <a:rPr lang="en-US" baseline="30000" dirty="0" smtClean="0"/>
              <a:t>rd</a:t>
            </a:r>
            <a:r>
              <a:rPr lang="en-US" dirty="0" smtClean="0"/>
              <a:t> / 4</a:t>
            </a:r>
            <a:r>
              <a:rPr lang="en-US" baseline="30000" dirty="0" smtClean="0"/>
              <a:t>th</a:t>
            </a:r>
            <a:r>
              <a:rPr lang="en-US" dirty="0" smtClean="0"/>
              <a:t> / 6</a:t>
            </a:r>
            <a:r>
              <a:rPr lang="en-US" baseline="30000" dirty="0" smtClean="0"/>
              <a:t>th</a:t>
            </a:r>
            <a:r>
              <a:rPr lang="en-US" dirty="0" smtClean="0"/>
              <a:t> combined </a:t>
            </a:r>
          </a:p>
          <a:p>
            <a:r>
              <a:rPr lang="en-US" dirty="0" err="1" smtClean="0"/>
              <a:t>Myaesthenia</a:t>
            </a:r>
            <a:endParaRPr lang="en-US" dirty="0" smtClean="0"/>
          </a:p>
          <a:p>
            <a:r>
              <a:rPr lang="en-US" dirty="0" smtClean="0"/>
              <a:t>Miller Fisher / Botulism</a:t>
            </a:r>
          </a:p>
          <a:p>
            <a:r>
              <a:rPr lang="en-US" dirty="0" smtClean="0"/>
              <a:t>CPEO / myopathies</a:t>
            </a:r>
          </a:p>
          <a:p>
            <a:endParaRPr lang="en-US" dirty="0" smtClean="0"/>
          </a:p>
        </p:txBody>
      </p:sp>
      <p:sp>
        <p:nvSpPr>
          <p:cNvPr id="8" name="Text Placeholder 7"/>
          <p:cNvSpPr>
            <a:spLocks noGrp="1"/>
          </p:cNvSpPr>
          <p:nvPr>
            <p:ph type="body" sz="quarter" idx="3"/>
          </p:nvPr>
        </p:nvSpPr>
        <p:spPr>
          <a:solidFill>
            <a:srgbClr val="B7DEE8"/>
          </a:solidFill>
          <a:ln>
            <a:solidFill>
              <a:srgbClr val="000000"/>
            </a:solidFill>
          </a:ln>
        </p:spPr>
        <p:txBody>
          <a:bodyPr/>
          <a:lstStyle/>
          <a:p>
            <a:r>
              <a:rPr lang="en-US" dirty="0" smtClean="0"/>
              <a:t>Restrictive</a:t>
            </a:r>
            <a:endParaRPr lang="en-US" dirty="0"/>
          </a:p>
        </p:txBody>
      </p:sp>
      <p:sp>
        <p:nvSpPr>
          <p:cNvPr id="9" name="Content Placeholder 8"/>
          <p:cNvSpPr>
            <a:spLocks noGrp="1"/>
          </p:cNvSpPr>
          <p:nvPr>
            <p:ph sz="quarter" idx="4"/>
          </p:nvPr>
        </p:nvSpPr>
        <p:spPr>
          <a:xfrm>
            <a:off x="4645025" y="2174875"/>
            <a:ext cx="4041775" cy="2215732"/>
          </a:xfrm>
          <a:solidFill>
            <a:srgbClr val="B7DEE8"/>
          </a:solidFill>
          <a:ln>
            <a:solidFill>
              <a:srgbClr val="000000"/>
            </a:solidFill>
          </a:ln>
        </p:spPr>
        <p:txBody>
          <a:bodyPr>
            <a:normAutofit/>
          </a:bodyPr>
          <a:lstStyle/>
          <a:p>
            <a:r>
              <a:rPr lang="en-US" dirty="0" smtClean="0"/>
              <a:t>TED</a:t>
            </a:r>
          </a:p>
          <a:p>
            <a:r>
              <a:rPr lang="en-US" dirty="0" smtClean="0"/>
              <a:t>Orbital mass / infection</a:t>
            </a:r>
          </a:p>
          <a:p>
            <a:r>
              <a:rPr lang="en-US" dirty="0" smtClean="0"/>
              <a:t>CFEOM</a:t>
            </a:r>
          </a:p>
          <a:p>
            <a:endParaRPr lang="en-US" dirty="0"/>
          </a:p>
        </p:txBody>
      </p:sp>
      <p:pic>
        <p:nvPicPr>
          <p:cNvPr id="10" name="Content Placeholder 3"/>
          <p:cNvPicPr>
            <a:picLocks noChangeAspect="1"/>
          </p:cNvPicPr>
          <p:nvPr/>
        </p:nvPicPr>
        <p:blipFill rotWithShape="1">
          <a:blip r:embed="rId3"/>
          <a:srcRect l="-316" r="171"/>
          <a:stretch/>
        </p:blipFill>
        <p:spPr>
          <a:xfrm>
            <a:off x="2483714" y="4518147"/>
            <a:ext cx="4161039" cy="2295285"/>
          </a:xfrm>
          <a:prstGeom prst="rect">
            <a:avLst/>
          </a:prstGeom>
        </p:spPr>
      </p:pic>
    </p:spTree>
    <p:extLst>
      <p:ext uri="{BB962C8B-B14F-4D97-AF65-F5344CB8AC3E}">
        <p14:creationId xmlns:p14="http://schemas.microsoft.com/office/powerpoint/2010/main" val="75921656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441640"/>
            <a:ext cx="9164178" cy="6085587"/>
          </a:xfrm>
          <a:prstGeom prst="rect">
            <a:avLst/>
          </a:prstGeom>
        </p:spPr>
      </p:pic>
    </p:spTree>
    <p:extLst>
      <p:ext uri="{BB962C8B-B14F-4D97-AF65-F5344CB8AC3E}">
        <p14:creationId xmlns:p14="http://schemas.microsoft.com/office/powerpoint/2010/main" val="2117792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5" name="Content Placeholder 4"/>
          <p:cNvSpPr>
            <a:spLocks noGrp="1"/>
          </p:cNvSpPr>
          <p:nvPr>
            <p:ph idx="1"/>
          </p:nvPr>
        </p:nvSpPr>
        <p:spPr/>
        <p:txBody>
          <a:bodyPr/>
          <a:lstStyle/>
          <a:p>
            <a:endParaRPr lang="en-GB"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92" y="274637"/>
            <a:ext cx="8343108" cy="625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25388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5" name="Content Placeholder 4"/>
          <p:cNvSpPr>
            <a:spLocks noGrp="1"/>
          </p:cNvSpPr>
          <p:nvPr>
            <p:ph idx="1"/>
          </p:nvPr>
        </p:nvSpPr>
        <p:spPr/>
        <p:txBody>
          <a:bodyPr/>
          <a:lstStyle/>
          <a:p>
            <a:endParaRPr lang="en-GB"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07" t="35416" r="30893" b="19271"/>
          <a:stretch/>
        </p:blipFill>
        <p:spPr bwMode="auto">
          <a:xfrm>
            <a:off x="251520" y="306504"/>
            <a:ext cx="8676456" cy="6370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49341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407" t="80208" r="42167" b="4427"/>
          <a:stretch/>
        </p:blipFill>
        <p:spPr bwMode="auto">
          <a:xfrm>
            <a:off x="455340" y="2132856"/>
            <a:ext cx="8320450" cy="3068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73711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
          <p:cNvGrpSpPr>
            <a:grpSpLocks/>
          </p:cNvGrpSpPr>
          <p:nvPr/>
        </p:nvGrpSpPr>
        <p:grpSpPr bwMode="auto">
          <a:xfrm>
            <a:off x="2133600" y="2667000"/>
            <a:ext cx="1524000" cy="1524000"/>
            <a:chOff x="2400" y="1680"/>
            <a:chExt cx="960" cy="960"/>
          </a:xfrm>
        </p:grpSpPr>
        <p:sp>
          <p:nvSpPr>
            <p:cNvPr id="3075" name="Oval 3"/>
            <p:cNvSpPr>
              <a:spLocks noChangeArrowheads="1"/>
            </p:cNvSpPr>
            <p:nvPr/>
          </p:nvSpPr>
          <p:spPr bwMode="auto">
            <a:xfrm>
              <a:off x="2400" y="1680"/>
              <a:ext cx="960" cy="9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6" name="Oval 4"/>
            <p:cNvSpPr>
              <a:spLocks noChangeArrowheads="1"/>
            </p:cNvSpPr>
            <p:nvPr/>
          </p:nvSpPr>
          <p:spPr bwMode="auto">
            <a:xfrm>
              <a:off x="2592" y="1872"/>
              <a:ext cx="576" cy="576"/>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7" name="Oval 5"/>
            <p:cNvSpPr>
              <a:spLocks noChangeArrowheads="1"/>
            </p:cNvSpPr>
            <p:nvPr/>
          </p:nvSpPr>
          <p:spPr bwMode="auto">
            <a:xfrm>
              <a:off x="2760" y="2040"/>
              <a:ext cx="240" cy="24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078" name="Group 6"/>
          <p:cNvGrpSpPr>
            <a:grpSpLocks/>
          </p:cNvGrpSpPr>
          <p:nvPr/>
        </p:nvGrpSpPr>
        <p:grpSpPr bwMode="auto">
          <a:xfrm>
            <a:off x="5334000" y="2667000"/>
            <a:ext cx="1524000" cy="1524000"/>
            <a:chOff x="2400" y="1680"/>
            <a:chExt cx="960" cy="960"/>
          </a:xfrm>
        </p:grpSpPr>
        <p:sp>
          <p:nvSpPr>
            <p:cNvPr id="3079" name="Oval 7"/>
            <p:cNvSpPr>
              <a:spLocks noChangeArrowheads="1"/>
            </p:cNvSpPr>
            <p:nvPr/>
          </p:nvSpPr>
          <p:spPr bwMode="auto">
            <a:xfrm>
              <a:off x="2400" y="1680"/>
              <a:ext cx="960" cy="9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80" name="Oval 8"/>
            <p:cNvSpPr>
              <a:spLocks noChangeArrowheads="1"/>
            </p:cNvSpPr>
            <p:nvPr/>
          </p:nvSpPr>
          <p:spPr bwMode="auto">
            <a:xfrm>
              <a:off x="2592" y="1872"/>
              <a:ext cx="576" cy="576"/>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81" name="Oval 9"/>
            <p:cNvSpPr>
              <a:spLocks noChangeArrowheads="1"/>
            </p:cNvSpPr>
            <p:nvPr/>
          </p:nvSpPr>
          <p:spPr bwMode="auto">
            <a:xfrm>
              <a:off x="2760" y="2040"/>
              <a:ext cx="240" cy="24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082" name="Text Box 10"/>
          <p:cNvSpPr txBox="1">
            <a:spLocks noChangeArrowheads="1"/>
          </p:cNvSpPr>
          <p:nvPr/>
        </p:nvSpPr>
        <p:spPr bwMode="auto">
          <a:xfrm>
            <a:off x="4038600" y="3078163"/>
            <a:ext cx="106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t>Medial Rectus</a:t>
            </a:r>
          </a:p>
        </p:txBody>
      </p:sp>
      <p:sp>
        <p:nvSpPr>
          <p:cNvPr id="3083" name="Rectangle 11"/>
          <p:cNvSpPr>
            <a:spLocks noChangeArrowheads="1"/>
          </p:cNvSpPr>
          <p:nvPr/>
        </p:nvSpPr>
        <p:spPr bwMode="auto">
          <a:xfrm>
            <a:off x="0" y="3230563"/>
            <a:ext cx="1655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a:t>Lateral Rectus</a:t>
            </a:r>
          </a:p>
        </p:txBody>
      </p:sp>
      <p:sp>
        <p:nvSpPr>
          <p:cNvPr id="3084" name="Rectangle 12"/>
          <p:cNvSpPr>
            <a:spLocks noChangeArrowheads="1"/>
          </p:cNvSpPr>
          <p:nvPr/>
        </p:nvSpPr>
        <p:spPr bwMode="auto">
          <a:xfrm>
            <a:off x="7086600" y="3230563"/>
            <a:ext cx="1655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dirty="0"/>
              <a:t>Lateral Rectus</a:t>
            </a:r>
          </a:p>
        </p:txBody>
      </p:sp>
      <p:sp>
        <p:nvSpPr>
          <p:cNvPr id="3085" name="Rectangle 13"/>
          <p:cNvSpPr>
            <a:spLocks noChangeArrowheads="1"/>
          </p:cNvSpPr>
          <p:nvPr/>
        </p:nvSpPr>
        <p:spPr bwMode="auto">
          <a:xfrm>
            <a:off x="3743325" y="1981200"/>
            <a:ext cx="1838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a:t>Inferior Oblique</a:t>
            </a:r>
          </a:p>
        </p:txBody>
      </p:sp>
      <p:sp>
        <p:nvSpPr>
          <p:cNvPr id="3086" name="Rectangle 14"/>
          <p:cNvSpPr>
            <a:spLocks noChangeArrowheads="1"/>
          </p:cNvSpPr>
          <p:nvPr/>
        </p:nvSpPr>
        <p:spPr bwMode="auto">
          <a:xfrm>
            <a:off x="3743325" y="4495800"/>
            <a:ext cx="1938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a:t>Superior Oblique</a:t>
            </a:r>
          </a:p>
        </p:txBody>
      </p:sp>
      <p:sp>
        <p:nvSpPr>
          <p:cNvPr id="3087" name="Rectangle 15"/>
          <p:cNvSpPr>
            <a:spLocks noChangeArrowheads="1"/>
          </p:cNvSpPr>
          <p:nvPr/>
        </p:nvSpPr>
        <p:spPr bwMode="auto">
          <a:xfrm>
            <a:off x="7086600" y="1981200"/>
            <a:ext cx="1811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a:t>Superior Rectus</a:t>
            </a:r>
          </a:p>
        </p:txBody>
      </p:sp>
      <p:sp>
        <p:nvSpPr>
          <p:cNvPr id="3088" name="Rectangle 16"/>
          <p:cNvSpPr>
            <a:spLocks noChangeArrowheads="1"/>
          </p:cNvSpPr>
          <p:nvPr/>
        </p:nvSpPr>
        <p:spPr bwMode="auto">
          <a:xfrm>
            <a:off x="7162800" y="4495800"/>
            <a:ext cx="1711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a:t>Inferior Rectus</a:t>
            </a:r>
          </a:p>
        </p:txBody>
      </p:sp>
      <p:sp>
        <p:nvSpPr>
          <p:cNvPr id="3089" name="Rectangle 17"/>
          <p:cNvSpPr>
            <a:spLocks noChangeArrowheads="1"/>
          </p:cNvSpPr>
          <p:nvPr/>
        </p:nvSpPr>
        <p:spPr bwMode="auto">
          <a:xfrm>
            <a:off x="457200" y="1828800"/>
            <a:ext cx="1811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a:t>Superior Rectus</a:t>
            </a:r>
          </a:p>
        </p:txBody>
      </p:sp>
      <p:sp>
        <p:nvSpPr>
          <p:cNvPr id="3090" name="Rectangle 18"/>
          <p:cNvSpPr>
            <a:spLocks noChangeArrowheads="1"/>
          </p:cNvSpPr>
          <p:nvPr/>
        </p:nvSpPr>
        <p:spPr bwMode="auto">
          <a:xfrm>
            <a:off x="381000" y="4572000"/>
            <a:ext cx="1711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a:t>Inferior Rectus</a:t>
            </a:r>
          </a:p>
        </p:txBody>
      </p:sp>
      <p:sp>
        <p:nvSpPr>
          <p:cNvPr id="3091" name="Line 19"/>
          <p:cNvSpPr>
            <a:spLocks noChangeShapeType="1"/>
          </p:cNvSpPr>
          <p:nvPr/>
        </p:nvSpPr>
        <p:spPr bwMode="auto">
          <a:xfrm flipH="1">
            <a:off x="1828800" y="34290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092" name="Line 20"/>
          <p:cNvSpPr>
            <a:spLocks noChangeShapeType="1"/>
          </p:cNvSpPr>
          <p:nvPr/>
        </p:nvSpPr>
        <p:spPr bwMode="auto">
          <a:xfrm>
            <a:off x="3733800" y="34290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093" name="Line 21"/>
          <p:cNvSpPr>
            <a:spLocks noChangeShapeType="1"/>
          </p:cNvSpPr>
          <p:nvPr/>
        </p:nvSpPr>
        <p:spPr bwMode="auto">
          <a:xfrm>
            <a:off x="6858000" y="34290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094" name="Line 22"/>
          <p:cNvSpPr>
            <a:spLocks noChangeShapeType="1"/>
          </p:cNvSpPr>
          <p:nvPr/>
        </p:nvSpPr>
        <p:spPr bwMode="auto">
          <a:xfrm flipH="1">
            <a:off x="4953000" y="34290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095" name="Line 23"/>
          <p:cNvSpPr>
            <a:spLocks noChangeShapeType="1"/>
          </p:cNvSpPr>
          <p:nvPr/>
        </p:nvSpPr>
        <p:spPr bwMode="auto">
          <a:xfrm flipV="1">
            <a:off x="3581400" y="2362200"/>
            <a:ext cx="228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096" name="Line 24"/>
          <p:cNvSpPr>
            <a:spLocks noChangeShapeType="1"/>
          </p:cNvSpPr>
          <p:nvPr/>
        </p:nvSpPr>
        <p:spPr bwMode="auto">
          <a:xfrm flipH="1" flipV="1">
            <a:off x="5486400" y="2362200"/>
            <a:ext cx="228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097" name="Line 25"/>
          <p:cNvSpPr>
            <a:spLocks noChangeShapeType="1"/>
          </p:cNvSpPr>
          <p:nvPr/>
        </p:nvSpPr>
        <p:spPr bwMode="auto">
          <a:xfrm>
            <a:off x="3505200" y="4038600"/>
            <a:ext cx="228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098" name="Line 26"/>
          <p:cNvSpPr>
            <a:spLocks noChangeShapeType="1"/>
          </p:cNvSpPr>
          <p:nvPr/>
        </p:nvSpPr>
        <p:spPr bwMode="auto">
          <a:xfrm flipH="1">
            <a:off x="5334000" y="4038600"/>
            <a:ext cx="152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099" name="Line 27"/>
          <p:cNvSpPr>
            <a:spLocks noChangeShapeType="1"/>
          </p:cNvSpPr>
          <p:nvPr/>
        </p:nvSpPr>
        <p:spPr bwMode="auto">
          <a:xfrm flipH="1" flipV="1">
            <a:off x="1981200" y="2286000"/>
            <a:ext cx="304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100" name="Line 28"/>
          <p:cNvSpPr>
            <a:spLocks noChangeShapeType="1"/>
          </p:cNvSpPr>
          <p:nvPr/>
        </p:nvSpPr>
        <p:spPr bwMode="auto">
          <a:xfrm flipH="1">
            <a:off x="2057400" y="4038600"/>
            <a:ext cx="228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101" name="Line 29"/>
          <p:cNvSpPr>
            <a:spLocks noChangeShapeType="1"/>
          </p:cNvSpPr>
          <p:nvPr/>
        </p:nvSpPr>
        <p:spPr bwMode="auto">
          <a:xfrm flipV="1">
            <a:off x="6705600" y="2438400"/>
            <a:ext cx="2286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102" name="Line 30"/>
          <p:cNvSpPr>
            <a:spLocks noChangeShapeType="1"/>
          </p:cNvSpPr>
          <p:nvPr/>
        </p:nvSpPr>
        <p:spPr bwMode="auto">
          <a:xfrm>
            <a:off x="6781800" y="4038600"/>
            <a:ext cx="304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103" name="Rectangle 31"/>
          <p:cNvSpPr>
            <a:spLocks noGrp="1" noChangeArrowheads="1"/>
          </p:cNvSpPr>
          <p:nvPr>
            <p:ph type="title"/>
          </p:nvPr>
        </p:nvSpPr>
        <p:spPr>
          <a:solidFill>
            <a:srgbClr val="F79646"/>
          </a:solidFill>
        </p:spPr>
        <p:txBody>
          <a:bodyPr/>
          <a:lstStyle/>
          <a:p>
            <a:r>
              <a:rPr lang="en-GB" dirty="0" err="1" smtClean="0"/>
              <a:t>Extraocular</a:t>
            </a:r>
            <a:r>
              <a:rPr lang="en-GB" dirty="0" smtClean="0"/>
              <a:t> muscles actions</a:t>
            </a:r>
            <a:endParaRPr lang="en-GB" dirty="0"/>
          </a:p>
        </p:txBody>
      </p:sp>
    </p:spTree>
    <p:extLst>
      <p:ext uri="{BB962C8B-B14F-4D97-AF65-F5344CB8AC3E}">
        <p14:creationId xmlns:p14="http://schemas.microsoft.com/office/powerpoint/2010/main" val="173898923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solidFill>
            <a:srgbClr val="F79646"/>
          </a:solidFill>
        </p:spPr>
        <p:txBody>
          <a:bodyPr/>
          <a:lstStyle/>
          <a:p>
            <a:r>
              <a:rPr lang="en-US" dirty="0" smtClean="0"/>
              <a:t>Park’s 3</a:t>
            </a:r>
            <a:r>
              <a:rPr lang="en-US" dirty="0"/>
              <a:t> </a:t>
            </a:r>
            <a:r>
              <a:rPr lang="en-US" dirty="0" smtClean="0"/>
              <a:t>Step Test</a:t>
            </a:r>
            <a:endParaRPr lang="en-US" dirty="0"/>
          </a:p>
        </p:txBody>
      </p:sp>
      <p:pic>
        <p:nvPicPr>
          <p:cNvPr id="2" name="Content Placeholder 1"/>
          <p:cNvPicPr>
            <a:picLocks noGrp="1" noChangeAspect="1"/>
          </p:cNvPicPr>
          <p:nvPr>
            <p:ph idx="1"/>
          </p:nvPr>
        </p:nvPicPr>
        <p:blipFill rotWithShape="1">
          <a:blip r:embed="rId2"/>
          <a:srcRect t="32813" b="33612"/>
          <a:stretch/>
        </p:blipFill>
        <p:spPr>
          <a:xfrm>
            <a:off x="1249243" y="3200400"/>
            <a:ext cx="6645514" cy="1637414"/>
          </a:xfrm>
          <a:prstGeom prst="rect">
            <a:avLst/>
          </a:prstGeom>
        </p:spPr>
      </p:pic>
      <p:sp>
        <p:nvSpPr>
          <p:cNvPr id="271364" name="Text Box 4"/>
          <p:cNvSpPr txBox="1">
            <a:spLocks noChangeArrowheads="1"/>
          </p:cNvSpPr>
          <p:nvPr/>
        </p:nvSpPr>
        <p:spPr bwMode="auto">
          <a:xfrm>
            <a:off x="1524000" y="1828800"/>
            <a:ext cx="66396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dirty="0">
                <a:latin typeface="Arial" charset="0"/>
              </a:rPr>
              <a:t>Step 1:  </a:t>
            </a:r>
            <a:r>
              <a:rPr lang="en-US" sz="3600" dirty="0" smtClean="0">
                <a:latin typeface="Arial" charset="0"/>
              </a:rPr>
              <a:t>LHT </a:t>
            </a:r>
            <a:r>
              <a:rPr lang="en-US" sz="3600" dirty="0">
                <a:latin typeface="Arial" charset="0"/>
              </a:rPr>
              <a:t>in primary position</a:t>
            </a:r>
            <a:endParaRPr lang="en-US" sz="3200" dirty="0">
              <a:latin typeface="Arial" charset="0"/>
            </a:endParaRPr>
          </a:p>
        </p:txBody>
      </p:sp>
      <p:sp>
        <p:nvSpPr>
          <p:cNvPr id="271365" name="Line 5"/>
          <p:cNvSpPr>
            <a:spLocks noChangeShapeType="1"/>
          </p:cNvSpPr>
          <p:nvPr/>
        </p:nvSpPr>
        <p:spPr bwMode="auto">
          <a:xfrm>
            <a:off x="4419600" y="2514600"/>
            <a:ext cx="0" cy="533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 name="TextBox 2"/>
          <p:cNvSpPr txBox="1"/>
          <p:nvPr/>
        </p:nvSpPr>
        <p:spPr>
          <a:xfrm>
            <a:off x="952382" y="5307224"/>
            <a:ext cx="7301959" cy="461665"/>
          </a:xfrm>
          <a:prstGeom prst="rect">
            <a:avLst/>
          </a:prstGeom>
          <a:solidFill>
            <a:srgbClr val="B7DEE8"/>
          </a:solidFill>
        </p:spPr>
        <p:txBody>
          <a:bodyPr wrap="square" rtlCol="0">
            <a:spAutoFit/>
          </a:bodyPr>
          <a:lstStyle/>
          <a:p>
            <a:pPr algn="ctr"/>
            <a:r>
              <a:rPr lang="en-US" sz="2400" dirty="0" smtClean="0"/>
              <a:t>ONLY WORKS IN PARETIC PROBLEMS NOT RESTRICTIVE</a:t>
            </a:r>
            <a:endParaRPr lang="en-US" sz="2400" dirty="0"/>
          </a:p>
        </p:txBody>
      </p:sp>
    </p:spTree>
    <p:extLst>
      <p:ext uri="{BB962C8B-B14F-4D97-AF65-F5344CB8AC3E}">
        <p14:creationId xmlns:p14="http://schemas.microsoft.com/office/powerpoint/2010/main" val="2722321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solidFill>
            <a:schemeClr val="accent6"/>
          </a:solidFill>
        </p:spPr>
        <p:txBody>
          <a:bodyPr/>
          <a:lstStyle/>
          <a:p>
            <a:r>
              <a:rPr lang="en-US" smtClean="0"/>
              <a:t>3-Step Test</a:t>
            </a:r>
            <a:endParaRPr lang="en-US"/>
          </a:p>
        </p:txBody>
      </p:sp>
      <p:pic>
        <p:nvPicPr>
          <p:cNvPr id="2" name="Content Placeholder 1"/>
          <p:cNvPicPr>
            <a:picLocks noGrp="1" noChangeAspect="1"/>
          </p:cNvPicPr>
          <p:nvPr>
            <p:ph idx="1"/>
          </p:nvPr>
        </p:nvPicPr>
        <p:blipFill rotWithShape="1">
          <a:blip r:embed="rId2"/>
          <a:srcRect t="32813" b="33612"/>
          <a:stretch/>
        </p:blipFill>
        <p:spPr>
          <a:xfrm>
            <a:off x="1249243" y="3200400"/>
            <a:ext cx="6645514" cy="1637414"/>
          </a:xfrm>
          <a:prstGeom prst="rect">
            <a:avLst/>
          </a:prstGeom>
        </p:spPr>
      </p:pic>
      <p:sp>
        <p:nvSpPr>
          <p:cNvPr id="271364" name="Text Box 4"/>
          <p:cNvSpPr txBox="1">
            <a:spLocks noChangeArrowheads="1"/>
          </p:cNvSpPr>
          <p:nvPr/>
        </p:nvSpPr>
        <p:spPr bwMode="auto">
          <a:xfrm>
            <a:off x="1524000" y="1828800"/>
            <a:ext cx="66396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dirty="0">
                <a:latin typeface="Arial" charset="0"/>
              </a:rPr>
              <a:t>Step 1:  </a:t>
            </a:r>
            <a:r>
              <a:rPr lang="en-US" sz="3600" dirty="0" smtClean="0">
                <a:latin typeface="Arial" charset="0"/>
              </a:rPr>
              <a:t>LHT </a:t>
            </a:r>
            <a:r>
              <a:rPr lang="en-US" sz="3600" dirty="0">
                <a:latin typeface="Arial" charset="0"/>
              </a:rPr>
              <a:t>in primary position</a:t>
            </a:r>
            <a:endParaRPr lang="en-US" sz="3200" dirty="0">
              <a:latin typeface="Arial" charset="0"/>
            </a:endParaRPr>
          </a:p>
        </p:txBody>
      </p:sp>
      <p:sp>
        <p:nvSpPr>
          <p:cNvPr id="271365" name="Line 5"/>
          <p:cNvSpPr>
            <a:spLocks noChangeShapeType="1"/>
          </p:cNvSpPr>
          <p:nvPr/>
        </p:nvSpPr>
        <p:spPr bwMode="auto">
          <a:xfrm>
            <a:off x="4419600" y="2384755"/>
            <a:ext cx="0" cy="533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 name="Line 8"/>
          <p:cNvSpPr>
            <a:spLocks noChangeShapeType="1"/>
          </p:cNvSpPr>
          <p:nvPr/>
        </p:nvSpPr>
        <p:spPr bwMode="auto">
          <a:xfrm>
            <a:off x="4015563" y="3335079"/>
            <a:ext cx="0" cy="609600"/>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Line 6"/>
          <p:cNvSpPr>
            <a:spLocks noChangeShapeType="1"/>
          </p:cNvSpPr>
          <p:nvPr/>
        </p:nvSpPr>
        <p:spPr bwMode="auto">
          <a:xfrm flipV="1">
            <a:off x="5231219" y="4339856"/>
            <a:ext cx="0" cy="609600"/>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Text Box 5"/>
          <p:cNvSpPr txBox="1">
            <a:spLocks noChangeArrowheads="1"/>
          </p:cNvSpPr>
          <p:nvPr/>
        </p:nvSpPr>
        <p:spPr bwMode="auto">
          <a:xfrm>
            <a:off x="4210493" y="4990214"/>
            <a:ext cx="2514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smtClean="0">
                <a:solidFill>
                  <a:schemeClr val="accent6"/>
                </a:solidFill>
                <a:latin typeface="Arial" charset="0"/>
              </a:rPr>
              <a:t>LSO -   LIR-</a:t>
            </a:r>
            <a:endParaRPr lang="en-US" sz="3200" dirty="0">
              <a:solidFill>
                <a:schemeClr val="accent6"/>
              </a:solidFill>
              <a:latin typeface="Arial" charset="0"/>
            </a:endParaRPr>
          </a:p>
        </p:txBody>
      </p:sp>
      <p:sp>
        <p:nvSpPr>
          <p:cNvPr id="9" name="Text Box 7"/>
          <p:cNvSpPr txBox="1">
            <a:spLocks noChangeArrowheads="1"/>
          </p:cNvSpPr>
          <p:nvPr/>
        </p:nvSpPr>
        <p:spPr bwMode="auto">
          <a:xfrm>
            <a:off x="2761053" y="2779545"/>
            <a:ext cx="2510022"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dirty="0" smtClean="0">
                <a:solidFill>
                  <a:schemeClr val="accent6"/>
                </a:solidFill>
                <a:latin typeface="Arial" charset="0"/>
              </a:rPr>
              <a:t>RSR </a:t>
            </a:r>
            <a:r>
              <a:rPr lang="en-US" sz="3200" dirty="0">
                <a:solidFill>
                  <a:schemeClr val="accent6"/>
                </a:solidFill>
                <a:latin typeface="Arial" charset="0"/>
              </a:rPr>
              <a:t>-  </a:t>
            </a:r>
            <a:r>
              <a:rPr lang="en-US" sz="3200" dirty="0" smtClean="0">
                <a:solidFill>
                  <a:schemeClr val="accent6"/>
                </a:solidFill>
                <a:latin typeface="Arial" charset="0"/>
              </a:rPr>
              <a:t>RIO </a:t>
            </a:r>
            <a:r>
              <a:rPr lang="en-US" sz="3200" dirty="0">
                <a:solidFill>
                  <a:schemeClr val="accent6"/>
                </a:solidFill>
                <a:latin typeface="Arial" charset="0"/>
              </a:rPr>
              <a:t>-</a:t>
            </a:r>
          </a:p>
        </p:txBody>
      </p:sp>
      <p:sp>
        <p:nvSpPr>
          <p:cNvPr id="10" name="TextBox 9"/>
          <p:cNvSpPr txBox="1"/>
          <p:nvPr/>
        </p:nvSpPr>
        <p:spPr>
          <a:xfrm>
            <a:off x="861679" y="5832547"/>
            <a:ext cx="7301959" cy="461665"/>
          </a:xfrm>
          <a:prstGeom prst="rect">
            <a:avLst/>
          </a:prstGeom>
          <a:solidFill>
            <a:srgbClr val="B7DEE8"/>
          </a:solidFill>
        </p:spPr>
        <p:txBody>
          <a:bodyPr wrap="square" rtlCol="0">
            <a:spAutoFit/>
          </a:bodyPr>
          <a:lstStyle/>
          <a:p>
            <a:pPr algn="ctr"/>
            <a:r>
              <a:rPr lang="en-US" sz="2400" dirty="0" smtClean="0"/>
              <a:t>ONLY WORKS IN PARETIC PROBLEMS NOT RESTRICTIVE</a:t>
            </a:r>
            <a:endParaRPr lang="en-US" sz="2400" dirty="0"/>
          </a:p>
        </p:txBody>
      </p:sp>
    </p:spTree>
    <p:extLst>
      <p:ext uri="{BB962C8B-B14F-4D97-AF65-F5344CB8AC3E}">
        <p14:creationId xmlns:p14="http://schemas.microsoft.com/office/powerpoint/2010/main" val="1301107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r>
              <a:rPr lang="en-US" smtClean="0"/>
              <a:t>3-Step Test</a:t>
            </a:r>
            <a:endParaRPr lang="en-US"/>
          </a:p>
        </p:txBody>
      </p:sp>
      <p:pic>
        <p:nvPicPr>
          <p:cNvPr id="2" name="Content Placeholder 1"/>
          <p:cNvPicPr>
            <a:picLocks noGrp="1" noChangeAspect="1"/>
          </p:cNvPicPr>
          <p:nvPr>
            <p:ph idx="1"/>
          </p:nvPr>
        </p:nvPicPr>
        <p:blipFill rotWithShape="1">
          <a:blip r:embed="rId2"/>
          <a:srcRect t="32813" b="33612"/>
          <a:stretch/>
        </p:blipFill>
        <p:spPr>
          <a:xfrm>
            <a:off x="1249243" y="3200400"/>
            <a:ext cx="6645514" cy="1637414"/>
          </a:xfrm>
          <a:prstGeom prst="rect">
            <a:avLst/>
          </a:prstGeom>
        </p:spPr>
      </p:pic>
      <p:sp>
        <p:nvSpPr>
          <p:cNvPr id="271364" name="Text Box 4"/>
          <p:cNvSpPr txBox="1">
            <a:spLocks noChangeArrowheads="1"/>
          </p:cNvSpPr>
          <p:nvPr/>
        </p:nvSpPr>
        <p:spPr bwMode="auto">
          <a:xfrm>
            <a:off x="901335" y="1806245"/>
            <a:ext cx="778546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dirty="0">
                <a:latin typeface="Arial" charset="0"/>
              </a:rPr>
              <a:t>Step </a:t>
            </a:r>
            <a:r>
              <a:rPr lang="en-US" sz="3600" dirty="0" smtClean="0">
                <a:latin typeface="Arial" charset="0"/>
              </a:rPr>
              <a:t>2:  LHT </a:t>
            </a:r>
            <a:r>
              <a:rPr lang="en-US" sz="3600" dirty="0">
                <a:latin typeface="Arial" charset="0"/>
              </a:rPr>
              <a:t>in </a:t>
            </a:r>
            <a:r>
              <a:rPr lang="en-US" sz="3600" dirty="0" smtClean="0">
                <a:latin typeface="Arial" charset="0"/>
              </a:rPr>
              <a:t>worse in RIGHT gaze</a:t>
            </a:r>
            <a:endParaRPr lang="en-US" sz="3200" dirty="0">
              <a:latin typeface="Arial" charset="0"/>
            </a:endParaRPr>
          </a:p>
        </p:txBody>
      </p:sp>
      <p:sp>
        <p:nvSpPr>
          <p:cNvPr id="6" name="Line 8"/>
          <p:cNvSpPr>
            <a:spLocks noChangeShapeType="1"/>
          </p:cNvSpPr>
          <p:nvPr/>
        </p:nvSpPr>
        <p:spPr bwMode="auto">
          <a:xfrm>
            <a:off x="1616065" y="3430773"/>
            <a:ext cx="0" cy="609600"/>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Line 6"/>
          <p:cNvSpPr>
            <a:spLocks noChangeShapeType="1"/>
          </p:cNvSpPr>
          <p:nvPr/>
        </p:nvSpPr>
        <p:spPr bwMode="auto">
          <a:xfrm flipV="1">
            <a:off x="2981462" y="4805916"/>
            <a:ext cx="0" cy="609600"/>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Text Box 5"/>
          <p:cNvSpPr txBox="1">
            <a:spLocks noChangeArrowheads="1"/>
          </p:cNvSpPr>
          <p:nvPr/>
        </p:nvSpPr>
        <p:spPr bwMode="auto">
          <a:xfrm>
            <a:off x="4329062" y="4987497"/>
            <a:ext cx="2514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smtClean="0">
                <a:solidFill>
                  <a:schemeClr val="accent6"/>
                </a:solidFill>
                <a:latin typeface="Arial" charset="0"/>
              </a:rPr>
              <a:t>LSO -   LIR-</a:t>
            </a:r>
            <a:endParaRPr lang="en-US" sz="3200" dirty="0">
              <a:solidFill>
                <a:schemeClr val="accent6"/>
              </a:solidFill>
              <a:latin typeface="Arial" charset="0"/>
            </a:endParaRPr>
          </a:p>
        </p:txBody>
      </p:sp>
      <p:sp>
        <p:nvSpPr>
          <p:cNvPr id="9" name="Text Box 7"/>
          <p:cNvSpPr txBox="1">
            <a:spLocks noChangeArrowheads="1"/>
          </p:cNvSpPr>
          <p:nvPr/>
        </p:nvSpPr>
        <p:spPr bwMode="auto">
          <a:xfrm>
            <a:off x="1506042" y="2730518"/>
            <a:ext cx="2510022"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dirty="0" smtClean="0">
                <a:solidFill>
                  <a:schemeClr val="accent6"/>
                </a:solidFill>
                <a:latin typeface="Arial" charset="0"/>
              </a:rPr>
              <a:t>RSR -   RIO-</a:t>
            </a:r>
            <a:endParaRPr lang="en-US" sz="3200" dirty="0">
              <a:solidFill>
                <a:schemeClr val="accent6"/>
              </a:solidFill>
              <a:latin typeface="Arial" charset="0"/>
            </a:endParaRPr>
          </a:p>
        </p:txBody>
      </p:sp>
      <p:sp>
        <p:nvSpPr>
          <p:cNvPr id="10" name="Line 11"/>
          <p:cNvSpPr>
            <a:spLocks noChangeShapeType="1"/>
          </p:cNvSpPr>
          <p:nvPr/>
        </p:nvSpPr>
        <p:spPr bwMode="auto">
          <a:xfrm flipH="1">
            <a:off x="2941428" y="5375759"/>
            <a:ext cx="1197134" cy="0"/>
          </a:xfrm>
          <a:prstGeom prst="line">
            <a:avLst/>
          </a:prstGeom>
          <a:noFill/>
          <a:ln w="762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Oval 10"/>
          <p:cNvSpPr>
            <a:spLocks noChangeArrowheads="1"/>
          </p:cNvSpPr>
          <p:nvPr/>
        </p:nvSpPr>
        <p:spPr bwMode="auto">
          <a:xfrm>
            <a:off x="4138562" y="4975133"/>
            <a:ext cx="1447800" cy="609600"/>
          </a:xfrm>
          <a:prstGeom prst="ellipse">
            <a:avLst/>
          </a:prstGeom>
          <a:noFill/>
          <a:ln w="57150">
            <a:solidFill>
              <a:schemeClr val="accent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3200">
              <a:solidFill>
                <a:srgbClr val="FFFF00"/>
              </a:solidFill>
              <a:latin typeface="Arial" charset="0"/>
            </a:endParaRPr>
          </a:p>
        </p:txBody>
      </p:sp>
      <p:sp>
        <p:nvSpPr>
          <p:cNvPr id="12" name="Oval 9"/>
          <p:cNvSpPr>
            <a:spLocks noChangeArrowheads="1"/>
          </p:cNvSpPr>
          <p:nvPr/>
        </p:nvSpPr>
        <p:spPr bwMode="auto">
          <a:xfrm>
            <a:off x="1301763" y="2659288"/>
            <a:ext cx="1524000" cy="685800"/>
          </a:xfrm>
          <a:prstGeom prst="ellipse">
            <a:avLst/>
          </a:prstGeom>
          <a:noFill/>
          <a:ln w="57150">
            <a:solidFill>
              <a:schemeClr val="accent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3200">
              <a:solidFill>
                <a:srgbClr val="FFFF00"/>
              </a:solidFill>
              <a:latin typeface="Arial" charset="0"/>
            </a:endParaRPr>
          </a:p>
        </p:txBody>
      </p:sp>
    </p:spTree>
    <p:extLst>
      <p:ext uri="{BB962C8B-B14F-4D97-AF65-F5344CB8AC3E}">
        <p14:creationId xmlns:p14="http://schemas.microsoft.com/office/powerpoint/2010/main" val="26148474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P spid="11" grpId="0" animBg="1" autoUpdateAnimBg="0"/>
      <p:bldP spid="12"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r>
              <a:rPr lang="en-US" smtClean="0"/>
              <a:t>3-Step Test </a:t>
            </a:r>
            <a:endParaRPr lang="en-US"/>
          </a:p>
        </p:txBody>
      </p:sp>
      <p:sp>
        <p:nvSpPr>
          <p:cNvPr id="274435" name="Text Box 3"/>
          <p:cNvSpPr txBox="1">
            <a:spLocks noChangeArrowheads="1"/>
          </p:cNvSpPr>
          <p:nvPr/>
        </p:nvSpPr>
        <p:spPr bwMode="auto">
          <a:xfrm>
            <a:off x="1177859" y="1421915"/>
            <a:ext cx="66056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dirty="0">
                <a:latin typeface="Arial" charset="0"/>
              </a:rPr>
              <a:t>Step 3:  </a:t>
            </a:r>
            <a:r>
              <a:rPr lang="en-US" sz="3600" dirty="0" smtClean="0">
                <a:latin typeface="Arial" charset="0"/>
              </a:rPr>
              <a:t>LHT </a:t>
            </a:r>
            <a:r>
              <a:rPr lang="en-US" sz="3600" dirty="0">
                <a:latin typeface="Arial" charset="0"/>
              </a:rPr>
              <a:t>worse on </a:t>
            </a:r>
            <a:r>
              <a:rPr lang="en-US" sz="3600" dirty="0" smtClean="0">
                <a:latin typeface="Arial" charset="0"/>
              </a:rPr>
              <a:t>LEFT </a:t>
            </a:r>
            <a:r>
              <a:rPr lang="en-US" sz="3600" dirty="0">
                <a:latin typeface="Arial" charset="0"/>
              </a:rPr>
              <a:t>tilt</a:t>
            </a:r>
            <a:endParaRPr lang="en-US" sz="3200" dirty="0">
              <a:latin typeface="Arial" charset="0"/>
            </a:endParaRPr>
          </a:p>
        </p:txBody>
      </p:sp>
      <p:sp>
        <p:nvSpPr>
          <p:cNvPr id="274438" name="Text Box 6"/>
          <p:cNvSpPr txBox="1">
            <a:spLocks noChangeArrowheads="1"/>
          </p:cNvSpPr>
          <p:nvPr/>
        </p:nvSpPr>
        <p:spPr bwMode="auto">
          <a:xfrm>
            <a:off x="1736725" y="56546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3200">
              <a:latin typeface="Arial" charset="0"/>
            </a:endParaRPr>
          </a:p>
        </p:txBody>
      </p:sp>
      <p:sp>
        <p:nvSpPr>
          <p:cNvPr id="274439" name="Text Box 7"/>
          <p:cNvSpPr txBox="1">
            <a:spLocks noChangeArrowheads="1"/>
          </p:cNvSpPr>
          <p:nvPr/>
        </p:nvSpPr>
        <p:spPr bwMode="auto">
          <a:xfrm>
            <a:off x="1340135" y="5198496"/>
            <a:ext cx="130175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dirty="0" smtClean="0">
                <a:latin typeface="Arial" charset="0"/>
              </a:rPr>
              <a:t>Better</a:t>
            </a:r>
            <a:endParaRPr lang="en-US" sz="3200" dirty="0">
              <a:latin typeface="Arial" charset="0"/>
            </a:endParaRPr>
          </a:p>
          <a:p>
            <a:r>
              <a:rPr lang="en-US" sz="3200" dirty="0" smtClean="0">
                <a:latin typeface="Arial" charset="0"/>
              </a:rPr>
              <a:t>RSR -</a:t>
            </a:r>
            <a:endParaRPr lang="en-US" sz="3200" dirty="0">
              <a:latin typeface="Arial" charset="0"/>
            </a:endParaRPr>
          </a:p>
        </p:txBody>
      </p:sp>
      <p:sp>
        <p:nvSpPr>
          <p:cNvPr id="274440" name="Text Box 8"/>
          <p:cNvSpPr txBox="1">
            <a:spLocks noChangeArrowheads="1"/>
          </p:cNvSpPr>
          <p:nvPr/>
        </p:nvSpPr>
        <p:spPr bwMode="auto">
          <a:xfrm>
            <a:off x="5638800" y="571500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3200">
              <a:latin typeface="Arial" charset="0"/>
            </a:endParaRPr>
          </a:p>
        </p:txBody>
      </p:sp>
      <p:sp>
        <p:nvSpPr>
          <p:cNvPr id="274441" name="Text Box 9"/>
          <p:cNvSpPr txBox="1">
            <a:spLocks noChangeArrowheads="1"/>
          </p:cNvSpPr>
          <p:nvPr/>
        </p:nvSpPr>
        <p:spPr bwMode="auto">
          <a:xfrm>
            <a:off x="5181600" y="5143500"/>
            <a:ext cx="171252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dirty="0">
                <a:latin typeface="Arial" charset="0"/>
              </a:rPr>
              <a:t> </a:t>
            </a:r>
            <a:r>
              <a:rPr lang="en-US" sz="3200" dirty="0" smtClean="0">
                <a:latin typeface="Arial" charset="0"/>
              </a:rPr>
              <a:t>  Worse</a:t>
            </a:r>
            <a:endParaRPr lang="en-US" sz="3200" dirty="0">
              <a:latin typeface="Arial" charset="0"/>
            </a:endParaRPr>
          </a:p>
          <a:p>
            <a:r>
              <a:rPr lang="en-US" sz="3200" dirty="0" smtClean="0">
                <a:latin typeface="Arial" charset="0"/>
              </a:rPr>
              <a:t>    LSO -</a:t>
            </a:r>
            <a:endParaRPr lang="en-US" sz="3200" dirty="0">
              <a:latin typeface="Arial" charset="0"/>
            </a:endParaRPr>
          </a:p>
        </p:txBody>
      </p:sp>
      <p:sp>
        <p:nvSpPr>
          <p:cNvPr id="274442" name="Oval 10"/>
          <p:cNvSpPr>
            <a:spLocks noChangeArrowheads="1"/>
          </p:cNvSpPr>
          <p:nvPr/>
        </p:nvSpPr>
        <p:spPr bwMode="auto">
          <a:xfrm>
            <a:off x="5456522" y="5644051"/>
            <a:ext cx="1447800" cy="609600"/>
          </a:xfrm>
          <a:prstGeom prst="ellipse">
            <a:avLst/>
          </a:prstGeom>
          <a:noFill/>
          <a:ln w="57150">
            <a:solidFill>
              <a:schemeClr val="accent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74443" name="Rectangle 11"/>
          <p:cNvSpPr>
            <a:spLocks noChangeArrowheads="1"/>
          </p:cNvSpPr>
          <p:nvPr/>
        </p:nvSpPr>
        <p:spPr bwMode="auto">
          <a:xfrm rot="16200000">
            <a:off x="2705100" y="800100"/>
            <a:ext cx="152400" cy="3733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74444" name="Rectangle 12"/>
          <p:cNvSpPr>
            <a:spLocks noChangeArrowheads="1"/>
          </p:cNvSpPr>
          <p:nvPr/>
        </p:nvSpPr>
        <p:spPr bwMode="auto">
          <a:xfrm rot="16200000">
            <a:off x="2705100" y="3390900"/>
            <a:ext cx="152400" cy="3733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07" t="80208" r="42167" b="4427"/>
          <a:stretch/>
        </p:blipFill>
        <p:spPr bwMode="auto">
          <a:xfrm>
            <a:off x="411775" y="2075334"/>
            <a:ext cx="8320450" cy="3068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Line 8"/>
          <p:cNvSpPr>
            <a:spLocks noChangeShapeType="1"/>
          </p:cNvSpPr>
          <p:nvPr/>
        </p:nvSpPr>
        <p:spPr bwMode="auto">
          <a:xfrm>
            <a:off x="7703444" y="2832691"/>
            <a:ext cx="0" cy="609600"/>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23716496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4442"/>
                                        </p:tgtEl>
                                        <p:attrNameLst>
                                          <p:attrName>style.visibility</p:attrName>
                                        </p:attrNameLst>
                                      </p:cBhvr>
                                      <p:to>
                                        <p:strVal val="visible"/>
                                      </p:to>
                                    </p:set>
                                    <p:anim calcmode="lin" valueType="num">
                                      <p:cBhvr additive="base">
                                        <p:cTn id="7" dur="500" fill="hold"/>
                                        <p:tgtEl>
                                          <p:spTgt spid="274442"/>
                                        </p:tgtEl>
                                        <p:attrNameLst>
                                          <p:attrName>ppt_x</p:attrName>
                                        </p:attrNameLst>
                                      </p:cBhvr>
                                      <p:tavLst>
                                        <p:tav tm="0">
                                          <p:val>
                                            <p:strVal val="0-#ppt_w/2"/>
                                          </p:val>
                                        </p:tav>
                                        <p:tav tm="100000">
                                          <p:val>
                                            <p:strVal val="#ppt_x"/>
                                          </p:val>
                                        </p:tav>
                                      </p:tavLst>
                                    </p:anim>
                                    <p:anim calcmode="lin" valueType="num">
                                      <p:cBhvr additive="base">
                                        <p:cTn id="8" dur="500" fill="hold"/>
                                        <p:tgtEl>
                                          <p:spTgt spid="2744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4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48228"/>
          <a:stretch/>
        </p:blipFill>
        <p:spPr>
          <a:xfrm>
            <a:off x="4304094" y="508000"/>
            <a:ext cx="4734065" cy="5829300"/>
          </a:xfrm>
          <a:prstGeom prst="rect">
            <a:avLst/>
          </a:prstGeom>
        </p:spPr>
      </p:pic>
      <p:pic>
        <p:nvPicPr>
          <p:cNvPr id="8" name="Picture 7"/>
          <p:cNvPicPr>
            <a:picLocks noChangeAspect="1"/>
          </p:cNvPicPr>
          <p:nvPr/>
        </p:nvPicPr>
        <p:blipFill rotWithShape="1">
          <a:blip r:embed="rId4"/>
          <a:srcRect t="-10179" b="-1"/>
          <a:stretch/>
        </p:blipFill>
        <p:spPr>
          <a:xfrm>
            <a:off x="299876" y="737335"/>
            <a:ext cx="3758495" cy="4766706"/>
          </a:xfrm>
          <a:prstGeom prst="rect">
            <a:avLst/>
          </a:prstGeom>
        </p:spPr>
      </p:pic>
    </p:spTree>
    <p:extLst>
      <p:ext uri="{BB962C8B-B14F-4D97-AF65-F5344CB8AC3E}">
        <p14:creationId xmlns:p14="http://schemas.microsoft.com/office/powerpoint/2010/main" val="1813084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r>
              <a:rPr lang="en-US" dirty="0" smtClean="0"/>
              <a:t>Muscle Sequelae</a:t>
            </a:r>
            <a:endParaRPr lang="en-US" dirty="0"/>
          </a:p>
        </p:txBody>
      </p:sp>
      <p:sp>
        <p:nvSpPr>
          <p:cNvPr id="3" name="Content Placeholder 2"/>
          <p:cNvSpPr>
            <a:spLocks noGrp="1"/>
          </p:cNvSpPr>
          <p:nvPr>
            <p:ph idx="1"/>
          </p:nvPr>
        </p:nvSpPr>
        <p:spPr>
          <a:xfrm>
            <a:off x="479876" y="1600200"/>
            <a:ext cx="3851194" cy="4525963"/>
          </a:xfrm>
          <a:solidFill>
            <a:schemeClr val="accent5">
              <a:lumMod val="40000"/>
              <a:lumOff val="60000"/>
            </a:schemeClr>
          </a:solidFill>
        </p:spPr>
        <p:txBody>
          <a:bodyPr/>
          <a:lstStyle/>
          <a:p>
            <a:pPr marL="0" indent="0">
              <a:buNone/>
            </a:pPr>
            <a:r>
              <a:rPr lang="en-US" sz="2400" dirty="0" smtClean="0"/>
              <a:t>Original Paretic Muscle</a:t>
            </a:r>
          </a:p>
          <a:p>
            <a:pPr marL="0" indent="0">
              <a:buNone/>
            </a:pPr>
            <a:endParaRPr lang="en-US" sz="2400" dirty="0" smtClean="0"/>
          </a:p>
          <a:p>
            <a:pPr marL="514350" indent="-514350">
              <a:buFont typeface="+mj-lt"/>
              <a:buAutoNum type="arabicPeriod"/>
            </a:pPr>
            <a:r>
              <a:rPr lang="en-US" sz="2400" dirty="0" err="1" smtClean="0"/>
              <a:t>Overaction</a:t>
            </a:r>
            <a:r>
              <a:rPr lang="en-US" sz="2400" dirty="0" smtClean="0"/>
              <a:t> of the Contralateral Yoke</a:t>
            </a:r>
          </a:p>
          <a:p>
            <a:pPr marL="514350" indent="-514350">
              <a:buFont typeface="+mj-lt"/>
              <a:buAutoNum type="arabicPeriod"/>
            </a:pPr>
            <a:endParaRPr lang="en-US" sz="2400" dirty="0" smtClean="0"/>
          </a:p>
          <a:p>
            <a:pPr marL="514350" indent="-514350">
              <a:buFont typeface="+mj-lt"/>
              <a:buAutoNum type="arabicPeriod"/>
            </a:pPr>
            <a:r>
              <a:rPr lang="en-US" sz="2400" dirty="0" err="1" smtClean="0"/>
              <a:t>Overaction</a:t>
            </a:r>
            <a:r>
              <a:rPr lang="en-US" sz="2400" dirty="0" smtClean="0"/>
              <a:t> of the </a:t>
            </a:r>
            <a:r>
              <a:rPr lang="en-US" sz="2400" dirty="0" err="1" smtClean="0"/>
              <a:t>Ipsilateral</a:t>
            </a:r>
            <a:r>
              <a:rPr lang="en-US" sz="2400" dirty="0" smtClean="0"/>
              <a:t> Antagonist</a:t>
            </a:r>
          </a:p>
          <a:p>
            <a:pPr marL="514350" indent="-514350">
              <a:buFont typeface="+mj-lt"/>
              <a:buAutoNum type="arabicPeriod"/>
            </a:pPr>
            <a:endParaRPr lang="en-US" sz="2400" dirty="0" smtClean="0"/>
          </a:p>
          <a:p>
            <a:pPr marL="514350" indent="-514350">
              <a:buFont typeface="+mj-lt"/>
              <a:buAutoNum type="arabicPeriod"/>
            </a:pPr>
            <a:r>
              <a:rPr lang="en-US" sz="2400" dirty="0" err="1" smtClean="0"/>
              <a:t>Underaction</a:t>
            </a:r>
            <a:r>
              <a:rPr lang="en-US" sz="2400" dirty="0" smtClean="0"/>
              <a:t> of the Contralateral Antagonist</a:t>
            </a:r>
            <a:endParaRPr lang="en-US" sz="2400" dirty="0"/>
          </a:p>
          <a:p>
            <a:pPr marL="514350" indent="-514350">
              <a:buFont typeface="+mj-lt"/>
              <a:buAutoNum type="arabicPeriod"/>
            </a:pPr>
            <a:endParaRPr lang="en-US" dirty="0"/>
          </a:p>
        </p:txBody>
      </p:sp>
      <p:sp>
        <p:nvSpPr>
          <p:cNvPr id="5" name="Content Placeholder 2"/>
          <p:cNvSpPr txBox="1">
            <a:spLocks/>
          </p:cNvSpPr>
          <p:nvPr/>
        </p:nvSpPr>
        <p:spPr>
          <a:xfrm>
            <a:off x="4056318" y="1616520"/>
            <a:ext cx="3851194" cy="4525963"/>
          </a:xfrm>
          <a:prstGeom prst="rect">
            <a:avLst/>
          </a:prstGeom>
          <a:solidFill>
            <a:schemeClr val="accent5">
              <a:lumMod val="40000"/>
              <a:lumOff val="6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t>LSO -</a:t>
            </a:r>
          </a:p>
          <a:p>
            <a:pPr marL="0" indent="0">
              <a:buFont typeface="Arial"/>
              <a:buNone/>
            </a:pPr>
            <a:endParaRPr lang="en-US" sz="2400" dirty="0" smtClean="0"/>
          </a:p>
          <a:p>
            <a:pPr marL="0" indent="0">
              <a:buNone/>
            </a:pPr>
            <a:r>
              <a:rPr lang="en-US" sz="2400" dirty="0" smtClean="0"/>
              <a:t>RIR+</a:t>
            </a:r>
          </a:p>
          <a:p>
            <a:pPr marL="0" indent="0">
              <a:buNone/>
            </a:pPr>
            <a:endParaRPr lang="en-US" sz="2400" dirty="0" smtClean="0"/>
          </a:p>
          <a:p>
            <a:pPr marL="0" indent="0">
              <a:buNone/>
            </a:pPr>
            <a:endParaRPr lang="en-US" sz="2400" dirty="0"/>
          </a:p>
          <a:p>
            <a:pPr marL="0" indent="0">
              <a:buNone/>
            </a:pPr>
            <a:r>
              <a:rPr lang="en-US" sz="2400" dirty="0" smtClean="0"/>
              <a:t>LIO+</a:t>
            </a:r>
          </a:p>
          <a:p>
            <a:pPr marL="0" indent="0">
              <a:buNone/>
            </a:pPr>
            <a:endParaRPr lang="en-US" sz="2400" dirty="0"/>
          </a:p>
          <a:p>
            <a:pPr marL="0" indent="0">
              <a:buNone/>
            </a:pPr>
            <a:endParaRPr lang="en-US" sz="2400" dirty="0" smtClean="0"/>
          </a:p>
          <a:p>
            <a:pPr marL="0" indent="0">
              <a:buNone/>
            </a:pPr>
            <a:r>
              <a:rPr lang="en-US" sz="2400" dirty="0" smtClean="0"/>
              <a:t>RSR-</a:t>
            </a:r>
          </a:p>
        </p:txBody>
      </p:sp>
      <p:sp>
        <p:nvSpPr>
          <p:cNvPr id="6" name="Content Placeholder 2"/>
          <p:cNvSpPr txBox="1">
            <a:spLocks/>
          </p:cNvSpPr>
          <p:nvPr/>
        </p:nvSpPr>
        <p:spPr>
          <a:xfrm>
            <a:off x="5010681" y="1600200"/>
            <a:ext cx="3851194" cy="4525963"/>
          </a:xfrm>
          <a:prstGeom prst="rect">
            <a:avLst/>
          </a:prstGeom>
          <a:solidFill>
            <a:schemeClr val="accent5">
              <a:lumMod val="40000"/>
              <a:lumOff val="6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t>Causation</a:t>
            </a:r>
          </a:p>
          <a:p>
            <a:pPr marL="0" indent="0">
              <a:buFont typeface="Arial"/>
              <a:buNone/>
            </a:pPr>
            <a:endParaRPr lang="en-US" sz="2400" dirty="0"/>
          </a:p>
          <a:p>
            <a:pPr marL="0" indent="0">
              <a:buFont typeface="Arial"/>
              <a:buNone/>
            </a:pPr>
            <a:r>
              <a:rPr lang="en-US" sz="2400" dirty="0" err="1" smtClean="0"/>
              <a:t>Hering’s</a:t>
            </a:r>
            <a:r>
              <a:rPr lang="en-US" sz="2400" dirty="0" smtClean="0"/>
              <a:t> Law</a:t>
            </a:r>
          </a:p>
          <a:p>
            <a:pPr marL="0" indent="0">
              <a:buFont typeface="Arial"/>
              <a:buNone/>
            </a:pPr>
            <a:endParaRPr lang="en-US" sz="2400" dirty="0"/>
          </a:p>
          <a:p>
            <a:pPr marL="0" indent="0">
              <a:buFont typeface="Arial"/>
              <a:buNone/>
            </a:pPr>
            <a:endParaRPr lang="en-US" sz="2400" dirty="0" smtClean="0"/>
          </a:p>
          <a:p>
            <a:pPr marL="0" indent="0">
              <a:buFont typeface="Arial"/>
              <a:buNone/>
            </a:pPr>
            <a:r>
              <a:rPr lang="en-US" sz="2400" dirty="0" err="1" smtClean="0"/>
              <a:t>Unapposed</a:t>
            </a:r>
            <a:r>
              <a:rPr lang="en-US" sz="2400" dirty="0" smtClean="0"/>
              <a:t> Contraction</a:t>
            </a:r>
          </a:p>
          <a:p>
            <a:pPr marL="0" indent="0">
              <a:buFont typeface="Arial"/>
              <a:buNone/>
            </a:pPr>
            <a:endParaRPr lang="en-US" sz="2400" dirty="0"/>
          </a:p>
          <a:p>
            <a:pPr marL="0" indent="0">
              <a:buFont typeface="Arial"/>
              <a:buNone/>
            </a:pPr>
            <a:endParaRPr lang="en-US" sz="2400" dirty="0" smtClean="0"/>
          </a:p>
          <a:p>
            <a:pPr marL="0" indent="0">
              <a:buFont typeface="Arial"/>
              <a:buNone/>
            </a:pPr>
            <a:r>
              <a:rPr lang="en-US" sz="2400" dirty="0" err="1" smtClean="0"/>
              <a:t>Sherington’s</a:t>
            </a:r>
            <a:r>
              <a:rPr lang="en-US" sz="2400" dirty="0" smtClean="0"/>
              <a:t> Law due to RIR+</a:t>
            </a:r>
          </a:p>
          <a:p>
            <a:pPr marL="0" indent="0">
              <a:buFont typeface="Arial"/>
              <a:buNone/>
            </a:pPr>
            <a:r>
              <a:rPr lang="en-US" sz="2400" dirty="0" err="1" smtClean="0"/>
              <a:t>Hering’s</a:t>
            </a:r>
            <a:r>
              <a:rPr lang="en-US" sz="2400" dirty="0" smtClean="0"/>
              <a:t> Law due to LIO+</a:t>
            </a:r>
          </a:p>
        </p:txBody>
      </p:sp>
    </p:spTree>
    <p:extLst>
      <p:ext uri="{BB962C8B-B14F-4D97-AF65-F5344CB8AC3E}">
        <p14:creationId xmlns:p14="http://schemas.microsoft.com/office/powerpoint/2010/main" val="16815334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Arc 3"/>
          <p:cNvSpPr/>
          <p:nvPr/>
        </p:nvSpPr>
        <p:spPr>
          <a:xfrm rot="18851222">
            <a:off x="5052610" y="2906399"/>
            <a:ext cx="2539685" cy="256289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Arc 4"/>
          <p:cNvSpPr/>
          <p:nvPr/>
        </p:nvSpPr>
        <p:spPr>
          <a:xfrm rot="18851222">
            <a:off x="1833490" y="2906398"/>
            <a:ext cx="2539685" cy="256289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Arc 5"/>
          <p:cNvSpPr/>
          <p:nvPr/>
        </p:nvSpPr>
        <p:spPr>
          <a:xfrm rot="8180155">
            <a:off x="1832874" y="1579595"/>
            <a:ext cx="2539685" cy="256289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Arc 6"/>
          <p:cNvSpPr/>
          <p:nvPr/>
        </p:nvSpPr>
        <p:spPr>
          <a:xfrm rot="8096635">
            <a:off x="5052536" y="1602565"/>
            <a:ext cx="2539685" cy="256289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1609654" y="2675734"/>
            <a:ext cx="911515" cy="584776"/>
          </a:xfrm>
          <a:prstGeom prst="rect">
            <a:avLst/>
          </a:prstGeom>
          <a:noFill/>
        </p:spPr>
        <p:txBody>
          <a:bodyPr wrap="square" rtlCol="0">
            <a:spAutoFit/>
          </a:bodyPr>
          <a:lstStyle/>
          <a:p>
            <a:r>
              <a:rPr lang="en-US" sz="3200" dirty="0" smtClean="0"/>
              <a:t>RSR</a:t>
            </a:r>
            <a:endParaRPr lang="en-US" sz="3200" dirty="0"/>
          </a:p>
        </p:txBody>
      </p:sp>
      <p:sp>
        <p:nvSpPr>
          <p:cNvPr id="9" name="TextBox 8"/>
          <p:cNvSpPr txBox="1"/>
          <p:nvPr/>
        </p:nvSpPr>
        <p:spPr>
          <a:xfrm>
            <a:off x="1640575" y="3848754"/>
            <a:ext cx="911515" cy="584776"/>
          </a:xfrm>
          <a:prstGeom prst="rect">
            <a:avLst/>
          </a:prstGeom>
          <a:noFill/>
        </p:spPr>
        <p:txBody>
          <a:bodyPr wrap="square" rtlCol="0">
            <a:spAutoFit/>
          </a:bodyPr>
          <a:lstStyle/>
          <a:p>
            <a:r>
              <a:rPr lang="en-US" sz="3200" dirty="0" smtClean="0"/>
              <a:t>RIR</a:t>
            </a:r>
            <a:endParaRPr lang="en-US" sz="3200" dirty="0"/>
          </a:p>
        </p:txBody>
      </p:sp>
      <p:sp>
        <p:nvSpPr>
          <p:cNvPr id="10" name="TextBox 9"/>
          <p:cNvSpPr txBox="1"/>
          <p:nvPr/>
        </p:nvSpPr>
        <p:spPr>
          <a:xfrm>
            <a:off x="7307701" y="2799980"/>
            <a:ext cx="911515" cy="584776"/>
          </a:xfrm>
          <a:prstGeom prst="rect">
            <a:avLst/>
          </a:prstGeom>
          <a:noFill/>
        </p:spPr>
        <p:txBody>
          <a:bodyPr wrap="square" rtlCol="0">
            <a:spAutoFit/>
          </a:bodyPr>
          <a:lstStyle/>
          <a:p>
            <a:r>
              <a:rPr lang="en-US" sz="3200" dirty="0"/>
              <a:t>L</a:t>
            </a:r>
            <a:r>
              <a:rPr lang="en-US" sz="3200" dirty="0" smtClean="0"/>
              <a:t>SR</a:t>
            </a:r>
            <a:endParaRPr lang="en-US" sz="3200" dirty="0"/>
          </a:p>
        </p:txBody>
      </p:sp>
      <p:sp>
        <p:nvSpPr>
          <p:cNvPr id="11" name="TextBox 10"/>
          <p:cNvSpPr txBox="1"/>
          <p:nvPr/>
        </p:nvSpPr>
        <p:spPr>
          <a:xfrm>
            <a:off x="7307701" y="4001154"/>
            <a:ext cx="911515" cy="584776"/>
          </a:xfrm>
          <a:prstGeom prst="rect">
            <a:avLst/>
          </a:prstGeom>
          <a:noFill/>
        </p:spPr>
        <p:txBody>
          <a:bodyPr wrap="square" rtlCol="0">
            <a:spAutoFit/>
          </a:bodyPr>
          <a:lstStyle/>
          <a:p>
            <a:r>
              <a:rPr lang="en-US" sz="3200" dirty="0"/>
              <a:t>L</a:t>
            </a:r>
            <a:r>
              <a:rPr lang="en-US" sz="3200" dirty="0" smtClean="0"/>
              <a:t>IR</a:t>
            </a:r>
            <a:endParaRPr lang="en-US" sz="3200" dirty="0"/>
          </a:p>
        </p:txBody>
      </p:sp>
      <p:sp>
        <p:nvSpPr>
          <p:cNvPr id="12" name="TextBox 11"/>
          <p:cNvSpPr txBox="1"/>
          <p:nvPr/>
        </p:nvSpPr>
        <p:spPr>
          <a:xfrm>
            <a:off x="3813145" y="3848754"/>
            <a:ext cx="911515" cy="584776"/>
          </a:xfrm>
          <a:prstGeom prst="rect">
            <a:avLst/>
          </a:prstGeom>
          <a:noFill/>
        </p:spPr>
        <p:txBody>
          <a:bodyPr wrap="square" rtlCol="0">
            <a:spAutoFit/>
          </a:bodyPr>
          <a:lstStyle/>
          <a:p>
            <a:r>
              <a:rPr lang="en-US" sz="3200" dirty="0" smtClean="0"/>
              <a:t>RSO</a:t>
            </a:r>
            <a:endParaRPr lang="en-US" sz="3200" dirty="0"/>
          </a:p>
        </p:txBody>
      </p:sp>
      <p:sp>
        <p:nvSpPr>
          <p:cNvPr id="13" name="TextBox 12"/>
          <p:cNvSpPr txBox="1"/>
          <p:nvPr/>
        </p:nvSpPr>
        <p:spPr>
          <a:xfrm>
            <a:off x="3813145" y="2686580"/>
            <a:ext cx="911515" cy="584776"/>
          </a:xfrm>
          <a:prstGeom prst="rect">
            <a:avLst/>
          </a:prstGeom>
          <a:noFill/>
        </p:spPr>
        <p:txBody>
          <a:bodyPr wrap="square" rtlCol="0">
            <a:spAutoFit/>
          </a:bodyPr>
          <a:lstStyle/>
          <a:p>
            <a:r>
              <a:rPr lang="en-US" sz="3200" dirty="0" smtClean="0"/>
              <a:t>RIO</a:t>
            </a:r>
            <a:endParaRPr lang="en-US" sz="3200" dirty="0"/>
          </a:p>
        </p:txBody>
      </p:sp>
      <p:sp>
        <p:nvSpPr>
          <p:cNvPr id="14" name="TextBox 13"/>
          <p:cNvSpPr txBox="1"/>
          <p:nvPr/>
        </p:nvSpPr>
        <p:spPr>
          <a:xfrm>
            <a:off x="4656632" y="3848754"/>
            <a:ext cx="911515" cy="584776"/>
          </a:xfrm>
          <a:prstGeom prst="rect">
            <a:avLst/>
          </a:prstGeom>
          <a:noFill/>
        </p:spPr>
        <p:txBody>
          <a:bodyPr wrap="square" rtlCol="0">
            <a:spAutoFit/>
          </a:bodyPr>
          <a:lstStyle/>
          <a:p>
            <a:r>
              <a:rPr lang="en-US" sz="3200" dirty="0"/>
              <a:t>L</a:t>
            </a:r>
            <a:r>
              <a:rPr lang="en-US" sz="3200" dirty="0" smtClean="0"/>
              <a:t>SO</a:t>
            </a:r>
            <a:endParaRPr lang="en-US" sz="3200" dirty="0"/>
          </a:p>
        </p:txBody>
      </p:sp>
      <p:sp>
        <p:nvSpPr>
          <p:cNvPr id="15" name="TextBox 14"/>
          <p:cNvSpPr txBox="1"/>
          <p:nvPr/>
        </p:nvSpPr>
        <p:spPr>
          <a:xfrm>
            <a:off x="4611280" y="2695975"/>
            <a:ext cx="911515" cy="584776"/>
          </a:xfrm>
          <a:prstGeom prst="rect">
            <a:avLst/>
          </a:prstGeom>
          <a:noFill/>
        </p:spPr>
        <p:txBody>
          <a:bodyPr wrap="square" rtlCol="0">
            <a:spAutoFit/>
          </a:bodyPr>
          <a:lstStyle/>
          <a:p>
            <a:r>
              <a:rPr lang="en-US" sz="3200" dirty="0" smtClean="0"/>
              <a:t>LIO</a:t>
            </a:r>
            <a:endParaRPr lang="en-US" sz="3200" dirty="0"/>
          </a:p>
        </p:txBody>
      </p:sp>
      <p:grpSp>
        <p:nvGrpSpPr>
          <p:cNvPr id="28" name="Group 27"/>
          <p:cNvGrpSpPr/>
          <p:nvPr/>
        </p:nvGrpSpPr>
        <p:grpSpPr>
          <a:xfrm>
            <a:off x="4598695" y="3652130"/>
            <a:ext cx="911515" cy="1035903"/>
            <a:chOff x="4171942" y="3629450"/>
            <a:chExt cx="911515" cy="1035903"/>
          </a:xfrm>
        </p:grpSpPr>
        <p:sp>
          <p:nvSpPr>
            <p:cNvPr id="16" name="Oval 15"/>
            <p:cNvSpPr/>
            <p:nvPr/>
          </p:nvSpPr>
          <p:spPr>
            <a:xfrm>
              <a:off x="4171942" y="3629450"/>
              <a:ext cx="911515" cy="103590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4892878" y="4662355"/>
              <a:ext cx="190579" cy="29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1371480" y="3652130"/>
            <a:ext cx="4109726" cy="2161107"/>
            <a:chOff x="944727" y="3629450"/>
            <a:chExt cx="4109726" cy="2161107"/>
          </a:xfrm>
        </p:grpSpPr>
        <p:grpSp>
          <p:nvGrpSpPr>
            <p:cNvPr id="32" name="Group 31"/>
            <p:cNvGrpSpPr/>
            <p:nvPr/>
          </p:nvGrpSpPr>
          <p:grpSpPr>
            <a:xfrm>
              <a:off x="944727" y="3629450"/>
              <a:ext cx="1091607" cy="1298136"/>
              <a:chOff x="944727" y="3629450"/>
              <a:chExt cx="1091607" cy="1298136"/>
            </a:xfrm>
          </p:grpSpPr>
          <p:sp>
            <p:nvSpPr>
              <p:cNvPr id="23" name="Oval 22"/>
              <p:cNvSpPr/>
              <p:nvPr/>
            </p:nvSpPr>
            <p:spPr>
              <a:xfrm>
                <a:off x="1124819" y="3629450"/>
                <a:ext cx="911515" cy="1035903"/>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944727" y="4342810"/>
                <a:ext cx="369145" cy="584776"/>
              </a:xfrm>
              <a:prstGeom prst="rect">
                <a:avLst/>
              </a:prstGeom>
              <a:noFill/>
              <a:ln>
                <a:noFill/>
              </a:ln>
            </p:spPr>
            <p:txBody>
              <a:bodyPr wrap="square" rtlCol="0">
                <a:spAutoFit/>
              </a:bodyPr>
              <a:lstStyle/>
              <a:p>
                <a:r>
                  <a:rPr lang="en-US" sz="3200" dirty="0" smtClean="0">
                    <a:solidFill>
                      <a:srgbClr val="008000"/>
                    </a:solidFill>
                  </a:rPr>
                  <a:t>+</a:t>
                </a:r>
                <a:endParaRPr lang="en-US" sz="3200" dirty="0">
                  <a:solidFill>
                    <a:srgbClr val="008000"/>
                  </a:solidFill>
                </a:endParaRPr>
              </a:p>
            </p:txBody>
          </p:sp>
        </p:grpSp>
        <p:sp>
          <p:nvSpPr>
            <p:cNvPr id="37" name="TextBox 36"/>
            <p:cNvSpPr txBox="1"/>
            <p:nvPr/>
          </p:nvSpPr>
          <p:spPr>
            <a:xfrm>
              <a:off x="2551484" y="4959560"/>
              <a:ext cx="1290666" cy="830997"/>
            </a:xfrm>
            <a:prstGeom prst="rect">
              <a:avLst/>
            </a:prstGeom>
            <a:noFill/>
          </p:spPr>
          <p:txBody>
            <a:bodyPr wrap="square" rtlCol="0">
              <a:spAutoFit/>
            </a:bodyPr>
            <a:lstStyle/>
            <a:p>
              <a:r>
                <a:rPr lang="en-US" sz="2400" dirty="0" err="1" smtClean="0"/>
                <a:t>Hering’s</a:t>
              </a:r>
              <a:r>
                <a:rPr lang="en-US" sz="2400" dirty="0" smtClean="0"/>
                <a:t> Law</a:t>
              </a:r>
              <a:endParaRPr lang="en-US" sz="2400" dirty="0"/>
            </a:p>
          </p:txBody>
        </p:sp>
        <p:cxnSp>
          <p:nvCxnSpPr>
            <p:cNvPr id="45" name="Curved Connector 44"/>
            <p:cNvCxnSpPr>
              <a:stCxn id="37" idx="1"/>
              <a:endCxn id="23" idx="4"/>
            </p:cNvCxnSpPr>
            <p:nvPr/>
          </p:nvCxnSpPr>
          <p:spPr>
            <a:xfrm rot="10800000">
              <a:off x="1580578" y="4665353"/>
              <a:ext cx="970907" cy="709706"/>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Curved Connector 46"/>
            <p:cNvCxnSpPr>
              <a:stCxn id="37" idx="3"/>
              <a:endCxn id="16" idx="4"/>
            </p:cNvCxnSpPr>
            <p:nvPr/>
          </p:nvCxnSpPr>
          <p:spPr>
            <a:xfrm flipV="1">
              <a:off x="3842150" y="4688033"/>
              <a:ext cx="1212303" cy="687026"/>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9" name="Group 58"/>
          <p:cNvGrpSpPr/>
          <p:nvPr/>
        </p:nvGrpSpPr>
        <p:grpSpPr>
          <a:xfrm>
            <a:off x="356222" y="1774025"/>
            <a:ext cx="4953923" cy="2295169"/>
            <a:chOff x="20173" y="1683305"/>
            <a:chExt cx="4953923" cy="2295169"/>
          </a:xfrm>
        </p:grpSpPr>
        <p:grpSp>
          <p:nvGrpSpPr>
            <p:cNvPr id="30" name="Group 29"/>
            <p:cNvGrpSpPr/>
            <p:nvPr/>
          </p:nvGrpSpPr>
          <p:grpSpPr>
            <a:xfrm>
              <a:off x="944727" y="2419805"/>
              <a:ext cx="1102094" cy="1035903"/>
              <a:chOff x="944727" y="2419805"/>
              <a:chExt cx="1102094" cy="1035903"/>
            </a:xfrm>
          </p:grpSpPr>
          <p:sp>
            <p:nvSpPr>
              <p:cNvPr id="19" name="Oval 18"/>
              <p:cNvSpPr/>
              <p:nvPr/>
            </p:nvSpPr>
            <p:spPr>
              <a:xfrm>
                <a:off x="1135306" y="2419805"/>
                <a:ext cx="911515" cy="103590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944727" y="2650056"/>
                <a:ext cx="190579" cy="29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8" name="TextBox 37"/>
            <p:cNvSpPr txBox="1"/>
            <p:nvPr/>
          </p:nvSpPr>
          <p:spPr>
            <a:xfrm>
              <a:off x="2430854" y="1683305"/>
              <a:ext cx="1242619" cy="830997"/>
            </a:xfrm>
            <a:prstGeom prst="rect">
              <a:avLst/>
            </a:prstGeom>
            <a:noFill/>
          </p:spPr>
          <p:txBody>
            <a:bodyPr wrap="square" rtlCol="0">
              <a:spAutoFit/>
            </a:bodyPr>
            <a:lstStyle/>
            <a:p>
              <a:r>
                <a:rPr lang="en-US" sz="2400" dirty="0" err="1" smtClean="0"/>
                <a:t>Hering’s</a:t>
              </a:r>
              <a:r>
                <a:rPr lang="en-US" sz="2400" dirty="0" smtClean="0"/>
                <a:t> Law</a:t>
              </a:r>
              <a:endParaRPr lang="en-US" sz="2400" dirty="0"/>
            </a:p>
          </p:txBody>
        </p:sp>
        <p:sp>
          <p:nvSpPr>
            <p:cNvPr id="40" name="TextBox 39"/>
            <p:cNvSpPr txBox="1"/>
            <p:nvPr/>
          </p:nvSpPr>
          <p:spPr>
            <a:xfrm>
              <a:off x="20173" y="3147477"/>
              <a:ext cx="1893160" cy="830997"/>
            </a:xfrm>
            <a:prstGeom prst="rect">
              <a:avLst/>
            </a:prstGeom>
            <a:noFill/>
          </p:spPr>
          <p:txBody>
            <a:bodyPr wrap="square" rtlCol="0">
              <a:spAutoFit/>
            </a:bodyPr>
            <a:lstStyle/>
            <a:p>
              <a:r>
                <a:rPr lang="en-US" sz="2400" dirty="0" err="1" smtClean="0"/>
                <a:t>Sherington’s</a:t>
              </a:r>
              <a:r>
                <a:rPr lang="en-US" sz="2400" dirty="0" smtClean="0"/>
                <a:t> Law</a:t>
              </a:r>
              <a:endParaRPr lang="en-US" sz="2400" dirty="0"/>
            </a:p>
          </p:txBody>
        </p:sp>
        <p:cxnSp>
          <p:nvCxnSpPr>
            <p:cNvPr id="54" name="Curved Connector 53"/>
            <p:cNvCxnSpPr>
              <a:stCxn id="38" idx="1"/>
              <a:endCxn id="19" idx="7"/>
            </p:cNvCxnSpPr>
            <p:nvPr/>
          </p:nvCxnSpPr>
          <p:spPr>
            <a:xfrm rot="10800000" flipV="1">
              <a:off x="1913334" y="2098803"/>
              <a:ext cx="517521" cy="472705"/>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Curved Connector 55"/>
            <p:cNvCxnSpPr>
              <a:stCxn id="38" idx="3"/>
              <a:endCxn id="18" idx="0"/>
            </p:cNvCxnSpPr>
            <p:nvPr/>
          </p:nvCxnSpPr>
          <p:spPr>
            <a:xfrm>
              <a:off x="3673473" y="2098804"/>
              <a:ext cx="1300623" cy="343681"/>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4518338" y="1672461"/>
            <a:ext cx="2789363" cy="1805927"/>
            <a:chOff x="4518338" y="1672461"/>
            <a:chExt cx="2789363" cy="1805927"/>
          </a:xfrm>
        </p:grpSpPr>
        <p:grpSp>
          <p:nvGrpSpPr>
            <p:cNvPr id="31" name="Group 30"/>
            <p:cNvGrpSpPr/>
            <p:nvPr/>
          </p:nvGrpSpPr>
          <p:grpSpPr>
            <a:xfrm>
              <a:off x="4518338" y="2087960"/>
              <a:ext cx="1049809" cy="1390428"/>
              <a:chOff x="4091585" y="2065280"/>
              <a:chExt cx="1049809" cy="1390428"/>
            </a:xfrm>
          </p:grpSpPr>
          <p:sp>
            <p:nvSpPr>
              <p:cNvPr id="18" name="Oval 17"/>
              <p:cNvSpPr/>
              <p:nvPr/>
            </p:nvSpPr>
            <p:spPr>
              <a:xfrm>
                <a:off x="4091585" y="2419805"/>
                <a:ext cx="911515" cy="1035903"/>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772249" y="2065280"/>
                <a:ext cx="369145" cy="584776"/>
              </a:xfrm>
              <a:prstGeom prst="rect">
                <a:avLst/>
              </a:prstGeom>
              <a:noFill/>
              <a:ln>
                <a:noFill/>
              </a:ln>
            </p:spPr>
            <p:txBody>
              <a:bodyPr wrap="square" rtlCol="0">
                <a:spAutoFit/>
              </a:bodyPr>
              <a:lstStyle/>
              <a:p>
                <a:r>
                  <a:rPr lang="en-US" sz="3200" dirty="0" smtClean="0">
                    <a:solidFill>
                      <a:srgbClr val="008000"/>
                    </a:solidFill>
                  </a:rPr>
                  <a:t>+</a:t>
                </a:r>
                <a:endParaRPr lang="en-US" sz="3200" dirty="0">
                  <a:solidFill>
                    <a:srgbClr val="008000"/>
                  </a:solidFill>
                </a:endParaRPr>
              </a:p>
            </p:txBody>
          </p:sp>
        </p:grpSp>
        <p:grpSp>
          <p:nvGrpSpPr>
            <p:cNvPr id="61" name="Group 60"/>
            <p:cNvGrpSpPr/>
            <p:nvPr/>
          </p:nvGrpSpPr>
          <p:grpSpPr>
            <a:xfrm>
              <a:off x="4966306" y="1672461"/>
              <a:ext cx="2341395" cy="1338582"/>
              <a:chOff x="5083457" y="1649781"/>
              <a:chExt cx="2341395" cy="1338582"/>
            </a:xfrm>
          </p:grpSpPr>
          <p:sp>
            <p:nvSpPr>
              <p:cNvPr id="39" name="TextBox 38"/>
              <p:cNvSpPr txBox="1"/>
              <p:nvPr/>
            </p:nvSpPr>
            <p:spPr>
              <a:xfrm>
                <a:off x="5083457" y="1649781"/>
                <a:ext cx="2341395" cy="830997"/>
              </a:xfrm>
              <a:prstGeom prst="rect">
                <a:avLst/>
              </a:prstGeom>
              <a:noFill/>
            </p:spPr>
            <p:txBody>
              <a:bodyPr wrap="square" rtlCol="0">
                <a:spAutoFit/>
              </a:bodyPr>
              <a:lstStyle/>
              <a:p>
                <a:r>
                  <a:rPr lang="en-US" sz="2400" dirty="0" err="1" smtClean="0"/>
                  <a:t>Unapposed</a:t>
                </a:r>
                <a:r>
                  <a:rPr lang="en-US" sz="2400" dirty="0" smtClean="0"/>
                  <a:t> contraction</a:t>
                </a:r>
                <a:endParaRPr lang="en-US" sz="2400" dirty="0"/>
              </a:p>
            </p:txBody>
          </p:sp>
          <p:cxnSp>
            <p:nvCxnSpPr>
              <p:cNvPr id="58" name="Curved Connector 57"/>
              <p:cNvCxnSpPr>
                <a:endCxn id="15" idx="3"/>
              </p:cNvCxnSpPr>
              <p:nvPr/>
            </p:nvCxnSpPr>
            <p:spPr>
              <a:xfrm rot="5400000">
                <a:off x="5456940" y="2508340"/>
                <a:ext cx="545878" cy="414168"/>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grpSp>
      </p:grpSp>
      <p:sp>
        <p:nvSpPr>
          <p:cNvPr id="63" name="Title 1"/>
          <p:cNvSpPr txBox="1">
            <a:spLocks/>
          </p:cNvSpPr>
          <p:nvPr/>
        </p:nvSpPr>
        <p:spPr>
          <a:xfrm>
            <a:off x="457200" y="274638"/>
            <a:ext cx="8229600" cy="1143000"/>
          </a:xfrm>
          <a:prstGeom prst="rect">
            <a:avLst/>
          </a:prstGeom>
          <a:solidFill>
            <a:schemeClr val="accent6"/>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Muscle Sequelae</a:t>
            </a:r>
            <a:endParaRPr lang="en-US" dirty="0"/>
          </a:p>
        </p:txBody>
      </p:sp>
      <p:sp>
        <p:nvSpPr>
          <p:cNvPr id="64" name="TextBox 63"/>
          <p:cNvSpPr txBox="1"/>
          <p:nvPr/>
        </p:nvSpPr>
        <p:spPr>
          <a:xfrm>
            <a:off x="356223" y="5832817"/>
            <a:ext cx="8509999" cy="923330"/>
          </a:xfrm>
          <a:prstGeom prst="rect">
            <a:avLst/>
          </a:prstGeom>
          <a:solidFill>
            <a:schemeClr val="accent5">
              <a:lumMod val="40000"/>
              <a:lumOff val="60000"/>
            </a:schemeClr>
          </a:solidFill>
        </p:spPr>
        <p:txBody>
          <a:bodyPr wrap="square" rtlCol="0">
            <a:spAutoFit/>
          </a:bodyPr>
          <a:lstStyle/>
          <a:p>
            <a:r>
              <a:rPr lang="en-US" dirty="0" smtClean="0"/>
              <a:t>Occur in Paretic strabismus</a:t>
            </a:r>
          </a:p>
          <a:p>
            <a:r>
              <a:rPr lang="en-US" dirty="0" smtClean="0"/>
              <a:t>Concomitance spreads over time</a:t>
            </a:r>
            <a:endParaRPr lang="en-US" dirty="0"/>
          </a:p>
          <a:p>
            <a:r>
              <a:rPr lang="en-US" dirty="0" smtClean="0"/>
              <a:t>Differentiate two paretic muscle using head tilts (</a:t>
            </a:r>
            <a:r>
              <a:rPr lang="en-US" dirty="0" err="1" smtClean="0"/>
              <a:t>Intorters</a:t>
            </a:r>
            <a:r>
              <a:rPr lang="en-US" dirty="0" smtClean="0"/>
              <a:t> worse on </a:t>
            </a:r>
            <a:r>
              <a:rPr lang="en-US" dirty="0" err="1" smtClean="0"/>
              <a:t>ipsiltateral</a:t>
            </a:r>
            <a:r>
              <a:rPr lang="en-US" dirty="0" smtClean="0"/>
              <a:t> head tilt) </a:t>
            </a:r>
            <a:endParaRPr lang="en-US" dirty="0"/>
          </a:p>
        </p:txBody>
      </p:sp>
    </p:spTree>
    <p:extLst>
      <p:ext uri="{BB962C8B-B14F-4D97-AF65-F5344CB8AC3E}">
        <p14:creationId xmlns:p14="http://schemas.microsoft.com/office/powerpoint/2010/main" val="32592856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ssolv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dissolv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dissolve">
                                      <p:cBhvr>
                                        <p:cTn id="1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5" name="Content Placeholder 4"/>
          <p:cNvSpPr>
            <a:spLocks noGrp="1"/>
          </p:cNvSpPr>
          <p:nvPr>
            <p:ph idx="1"/>
          </p:nvPr>
        </p:nvSpPr>
        <p:spPr/>
        <p:txBody>
          <a:bodyPr/>
          <a:lstStyle/>
          <a:p>
            <a:endParaRPr lang="en-GB"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07" t="35416" r="30893" b="19271"/>
          <a:stretch/>
        </p:blipFill>
        <p:spPr bwMode="auto">
          <a:xfrm>
            <a:off x="251520" y="306504"/>
            <a:ext cx="8676456" cy="6370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12100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722313" y="2317033"/>
            <a:ext cx="7772400" cy="1500187"/>
          </a:xfrm>
        </p:spPr>
        <p:txBody>
          <a:bodyPr>
            <a:normAutofit/>
          </a:bodyPr>
          <a:lstStyle/>
          <a:p>
            <a:pPr algn="ctr"/>
            <a:r>
              <a:rPr lang="en-US" sz="4000" dirty="0" smtClean="0"/>
              <a:t>More Cases!</a:t>
            </a:r>
            <a:endParaRPr lang="en-US" sz="4000" dirty="0"/>
          </a:p>
        </p:txBody>
      </p:sp>
    </p:spTree>
    <p:extLst>
      <p:ext uri="{BB962C8B-B14F-4D97-AF65-F5344CB8AC3E}">
        <p14:creationId xmlns:p14="http://schemas.microsoft.com/office/powerpoint/2010/main" val="16751936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627" t="28125" r="30747" b="27604"/>
          <a:stretch/>
        </p:blipFill>
        <p:spPr bwMode="auto">
          <a:xfrm>
            <a:off x="467544" y="548680"/>
            <a:ext cx="8312007" cy="597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67397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06400"/>
            <a:ext cx="9144000" cy="6035040"/>
          </a:xfrm>
          <a:prstGeom prst="rect">
            <a:avLst/>
          </a:prstGeom>
        </p:spPr>
      </p:pic>
    </p:spTree>
    <p:extLst>
      <p:ext uri="{BB962C8B-B14F-4D97-AF65-F5344CB8AC3E}">
        <p14:creationId xmlns:p14="http://schemas.microsoft.com/office/powerpoint/2010/main" val="267255988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a:lstStyle/>
          <a:p>
            <a:endParaRPr lang="en-US" altLang="en-US" dirty="0"/>
          </a:p>
        </p:txBody>
      </p:sp>
      <p:sp>
        <p:nvSpPr>
          <p:cNvPr id="4" name="Content Placeholder 3"/>
          <p:cNvSpPr>
            <a:spLocks noGrp="1"/>
          </p:cNvSpPr>
          <p:nvPr>
            <p:ph idx="1"/>
          </p:nvPr>
        </p:nvSpPr>
        <p:spPr/>
        <p:txBody>
          <a:bodyPr/>
          <a:lstStyle/>
          <a:p>
            <a:endParaRPr lang="en-GB"/>
          </a:p>
        </p:txBody>
      </p:sp>
      <p:pic>
        <p:nvPicPr>
          <p:cNvPr id="296963" name="Picture 3" descr="PreopL6thN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79" y="274638"/>
            <a:ext cx="8876632" cy="6263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8837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a:p>
        </p:txBody>
      </p:sp>
      <p:sp>
        <p:nvSpPr>
          <p:cNvPr id="8" name="Content Placeholder 7"/>
          <p:cNvSpPr>
            <a:spLocks noGrp="1"/>
          </p:cNvSpPr>
          <p:nvPr>
            <p:ph idx="1"/>
          </p:nvPr>
        </p:nvSpPr>
        <p:spPr/>
        <p:txBody>
          <a:bodyPr/>
          <a:lstStyle/>
          <a:p>
            <a:endParaRPr lang="en-GB" dirty="0"/>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407" t="25521" r="29722" b="28906"/>
          <a:stretch/>
        </p:blipFill>
        <p:spPr bwMode="auto">
          <a:xfrm>
            <a:off x="467544" y="528915"/>
            <a:ext cx="8424936" cy="6017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20195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t="45311" r="29722" b="8855"/>
          <a:stretch/>
        </p:blipFill>
        <p:spPr bwMode="auto">
          <a:xfrm>
            <a:off x="755576" y="763528"/>
            <a:ext cx="8100392" cy="5795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1597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1628800"/>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92599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814" t="19231" r="30479" b="35961"/>
          <a:stretch/>
        </p:blipFill>
        <p:spPr bwMode="auto">
          <a:xfrm>
            <a:off x="467544" y="551995"/>
            <a:ext cx="8280920" cy="601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84693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709754"/>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09754"/>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28066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9" y="548680"/>
            <a:ext cx="7800867" cy="585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55133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73" y="548680"/>
            <a:ext cx="7968886"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22333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sp>
        <p:nvSpPr>
          <p:cNvPr id="7" name="Content Placeholder 6"/>
          <p:cNvSpPr>
            <a:spLocks noGrp="1"/>
          </p:cNvSpPr>
          <p:nvPr>
            <p:ph idx="1"/>
          </p:nvPr>
        </p:nvSpPr>
        <p:spPr/>
        <p:txBody>
          <a:bodyPr/>
          <a:lstStyle/>
          <a:p>
            <a:endParaRPr lang="en-GB"/>
          </a:p>
        </p:txBody>
      </p:sp>
      <p:pic>
        <p:nvPicPr>
          <p:cNvPr id="522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170" t="40732" r="30915" b="14440"/>
          <a:stretch/>
        </p:blipFill>
        <p:spPr bwMode="auto">
          <a:xfrm>
            <a:off x="404118" y="764704"/>
            <a:ext cx="8072846" cy="5827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70687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r>
              <a:rPr lang="en-US" dirty="0" err="1" smtClean="0"/>
              <a:t>A</a:t>
            </a:r>
            <a:r>
              <a:rPr lang="en-US" u="sng" dirty="0" err="1" smtClean="0"/>
              <a:t>B</a:t>
            </a:r>
            <a:r>
              <a:rPr lang="en-US" dirty="0" err="1" smtClean="0"/>
              <a:t>duction</a:t>
            </a:r>
            <a:r>
              <a:rPr lang="en-US" dirty="0" smtClean="0"/>
              <a:t> Deficit</a:t>
            </a:r>
            <a:endParaRPr lang="en-US" dirty="0"/>
          </a:p>
        </p:txBody>
      </p:sp>
      <p:sp>
        <p:nvSpPr>
          <p:cNvPr id="6" name="Text Placeholder 5"/>
          <p:cNvSpPr>
            <a:spLocks noGrp="1"/>
          </p:cNvSpPr>
          <p:nvPr>
            <p:ph type="body" idx="1"/>
          </p:nvPr>
        </p:nvSpPr>
        <p:spPr>
          <a:solidFill>
            <a:schemeClr val="accent5">
              <a:lumMod val="40000"/>
              <a:lumOff val="60000"/>
            </a:schemeClr>
          </a:solidFill>
          <a:ln>
            <a:solidFill>
              <a:schemeClr val="tx1"/>
            </a:solidFill>
          </a:ln>
        </p:spPr>
        <p:txBody>
          <a:bodyPr/>
          <a:lstStyle/>
          <a:p>
            <a:r>
              <a:rPr lang="en-US" dirty="0" smtClean="0"/>
              <a:t>Paretic	</a:t>
            </a:r>
            <a:endParaRPr lang="en-US" dirty="0"/>
          </a:p>
        </p:txBody>
      </p:sp>
      <p:sp>
        <p:nvSpPr>
          <p:cNvPr id="7" name="Content Placeholder 6"/>
          <p:cNvSpPr>
            <a:spLocks noGrp="1"/>
          </p:cNvSpPr>
          <p:nvPr>
            <p:ph sz="half" idx="2"/>
          </p:nvPr>
        </p:nvSpPr>
        <p:spPr>
          <a:xfrm>
            <a:off x="457200" y="2174875"/>
            <a:ext cx="4040188" cy="2215732"/>
          </a:xfrm>
          <a:solidFill>
            <a:schemeClr val="accent5">
              <a:lumMod val="40000"/>
              <a:lumOff val="60000"/>
            </a:schemeClr>
          </a:solidFill>
          <a:ln>
            <a:solidFill>
              <a:schemeClr val="tx1"/>
            </a:solidFill>
          </a:ln>
        </p:spPr>
        <p:txBody>
          <a:bodyPr/>
          <a:lstStyle/>
          <a:p>
            <a:r>
              <a:rPr lang="en-US" dirty="0" smtClean="0"/>
              <a:t>6</a:t>
            </a:r>
            <a:r>
              <a:rPr lang="en-US" baseline="30000" dirty="0" smtClean="0"/>
              <a:t>th</a:t>
            </a:r>
            <a:r>
              <a:rPr lang="en-US" dirty="0" smtClean="0"/>
              <a:t> Nerve Paresis</a:t>
            </a:r>
          </a:p>
          <a:p>
            <a:r>
              <a:rPr lang="en-US" dirty="0" smtClean="0"/>
              <a:t>Myasthenia</a:t>
            </a:r>
          </a:p>
          <a:p>
            <a:r>
              <a:rPr lang="en-US" dirty="0" smtClean="0"/>
              <a:t>Slipped LR</a:t>
            </a:r>
          </a:p>
        </p:txBody>
      </p:sp>
      <p:sp>
        <p:nvSpPr>
          <p:cNvPr id="8" name="Text Placeholder 7"/>
          <p:cNvSpPr>
            <a:spLocks noGrp="1"/>
          </p:cNvSpPr>
          <p:nvPr>
            <p:ph type="body" sz="quarter" idx="3"/>
          </p:nvPr>
        </p:nvSpPr>
        <p:spPr>
          <a:solidFill>
            <a:srgbClr val="B7DEE8"/>
          </a:solidFill>
          <a:ln>
            <a:solidFill>
              <a:srgbClr val="000000"/>
            </a:solidFill>
          </a:ln>
        </p:spPr>
        <p:txBody>
          <a:bodyPr/>
          <a:lstStyle/>
          <a:p>
            <a:r>
              <a:rPr lang="en-US" dirty="0" smtClean="0"/>
              <a:t>Restrictive</a:t>
            </a:r>
            <a:endParaRPr lang="en-US" dirty="0"/>
          </a:p>
        </p:txBody>
      </p:sp>
      <p:sp>
        <p:nvSpPr>
          <p:cNvPr id="9" name="Content Placeholder 8"/>
          <p:cNvSpPr>
            <a:spLocks noGrp="1"/>
          </p:cNvSpPr>
          <p:nvPr>
            <p:ph sz="quarter" idx="4"/>
          </p:nvPr>
        </p:nvSpPr>
        <p:spPr>
          <a:xfrm>
            <a:off x="4645025" y="2174875"/>
            <a:ext cx="4041775" cy="2215732"/>
          </a:xfrm>
          <a:solidFill>
            <a:srgbClr val="B7DEE8"/>
          </a:solidFill>
          <a:ln>
            <a:solidFill>
              <a:srgbClr val="000000"/>
            </a:solidFill>
          </a:ln>
        </p:spPr>
        <p:txBody>
          <a:bodyPr>
            <a:normAutofit fontScale="92500" lnSpcReduction="20000"/>
          </a:bodyPr>
          <a:lstStyle/>
          <a:p>
            <a:r>
              <a:rPr lang="en-US" dirty="0" smtClean="0"/>
              <a:t>TED (tight MR)</a:t>
            </a:r>
          </a:p>
          <a:p>
            <a:r>
              <a:rPr lang="en-US" dirty="0" smtClean="0"/>
              <a:t>Duane’s I / III</a:t>
            </a:r>
          </a:p>
          <a:p>
            <a:r>
              <a:rPr lang="en-US" dirty="0" smtClean="0"/>
              <a:t>Tight MR (postop)</a:t>
            </a:r>
          </a:p>
          <a:p>
            <a:r>
              <a:rPr lang="en-US" dirty="0" smtClean="0"/>
              <a:t>Orbital Mass</a:t>
            </a:r>
          </a:p>
          <a:p>
            <a:r>
              <a:rPr lang="en-US" dirty="0" smtClean="0"/>
              <a:t>Chronic 6</a:t>
            </a:r>
            <a:r>
              <a:rPr lang="en-US" baseline="30000" dirty="0" smtClean="0"/>
              <a:t>th</a:t>
            </a:r>
            <a:endParaRPr lang="en-US" dirty="0" smtClean="0"/>
          </a:p>
          <a:p>
            <a:r>
              <a:rPr lang="en-US" dirty="0" smtClean="0"/>
              <a:t>Orbital Wall #</a:t>
            </a:r>
          </a:p>
          <a:p>
            <a:endParaRPr lang="en-US" dirty="0"/>
          </a:p>
        </p:txBody>
      </p:sp>
      <p:pic>
        <p:nvPicPr>
          <p:cNvPr id="11" name="Content Placeholder 10"/>
          <p:cNvPicPr>
            <a:picLocks noChangeAspect="1"/>
          </p:cNvPicPr>
          <p:nvPr/>
        </p:nvPicPr>
        <p:blipFill rotWithShape="1">
          <a:blip r:embed="rId3"/>
          <a:srcRect l="3290" t="29881" r="4983" b="28378"/>
          <a:stretch/>
        </p:blipFill>
        <p:spPr>
          <a:xfrm>
            <a:off x="991967" y="4553938"/>
            <a:ext cx="6895881" cy="2157216"/>
          </a:xfrm>
          <a:prstGeom prst="rect">
            <a:avLst/>
          </a:prstGeom>
        </p:spPr>
      </p:pic>
    </p:spTree>
    <p:extLst>
      <p:ext uri="{BB962C8B-B14F-4D97-AF65-F5344CB8AC3E}">
        <p14:creationId xmlns:p14="http://schemas.microsoft.com/office/powerpoint/2010/main" val="51162365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815</TotalTime>
  <Words>3235</Words>
  <Application>Microsoft Macintosh PowerPoint</Application>
  <PresentationFormat>On-screen Show (4:3)</PresentationFormat>
  <Paragraphs>288</Paragraphs>
  <Slides>55</Slides>
  <Notes>30</Notes>
  <HiddenSlides>11</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Norwich Oculomotility Study Day 2019 Assessment of Strabismus Pattern Recognition</vt:lpstr>
      <vt:lpstr>PowerPoint Presentation</vt:lpstr>
      <vt:lpstr>PowerPoint Presentation</vt:lpstr>
      <vt:lpstr>Extraocular muscles actions</vt:lpstr>
      <vt:lpstr>PowerPoint Presentation</vt:lpstr>
      <vt:lpstr>PowerPoint Presentation</vt:lpstr>
      <vt:lpstr>PowerPoint Presentation</vt:lpstr>
      <vt:lpstr>PowerPoint Presentation</vt:lpstr>
      <vt:lpstr>ABduction Deficit</vt:lpstr>
      <vt:lpstr>PowerPoint Presentation</vt:lpstr>
      <vt:lpstr>PowerPoint Presentation</vt:lpstr>
      <vt:lpstr>PowerPoint Presentation</vt:lpstr>
      <vt:lpstr>PowerPoint Presentation</vt:lpstr>
      <vt:lpstr>ADduction Deficit</vt:lpstr>
      <vt:lpstr>PowerPoint Presentation</vt:lpstr>
      <vt:lpstr>PowerPoint Presentation</vt:lpstr>
      <vt:lpstr>Monocular Depression Deficit</vt:lpstr>
      <vt:lpstr>PowerPoint Presentation</vt:lpstr>
      <vt:lpstr>Monocular Elevation Deficit</vt:lpstr>
      <vt:lpstr>PowerPoint Presentation</vt:lpstr>
      <vt:lpstr>PowerPoint Presentation</vt:lpstr>
      <vt:lpstr>PowerPoint Presentation</vt:lpstr>
      <vt:lpstr>PowerPoint Presentation</vt:lpstr>
      <vt:lpstr>PowerPoint Presentation</vt:lpstr>
      <vt:lpstr>Binocular Elevation Deficit</vt:lpstr>
      <vt:lpstr>PowerPoint Presentation</vt:lpstr>
      <vt:lpstr>PowerPoint Presentation</vt:lpstr>
      <vt:lpstr>Upshoot of Eye in Adduction</vt:lpstr>
      <vt:lpstr>PowerPoint Presentation</vt:lpstr>
      <vt:lpstr>PowerPoint Presentation</vt:lpstr>
      <vt:lpstr>Downshoot of Eye in Adduction</vt:lpstr>
      <vt:lpstr>PowerPoint Presentation</vt:lpstr>
      <vt:lpstr>PowerPoint Presentation</vt:lpstr>
      <vt:lpstr>PowerPoint Presentation</vt:lpstr>
      <vt:lpstr>Multiple Oculomotility underactions</vt:lpstr>
      <vt:lpstr>PowerPoint Presentation</vt:lpstr>
      <vt:lpstr>PowerPoint Presentation</vt:lpstr>
      <vt:lpstr>PowerPoint Presentation</vt:lpstr>
      <vt:lpstr>PowerPoint Presentation</vt:lpstr>
      <vt:lpstr>Park’s 3 Step Test</vt:lpstr>
      <vt:lpstr>3-Step Test</vt:lpstr>
      <vt:lpstr>3-Step Test</vt:lpstr>
      <vt:lpstr>3-Step Test </vt:lpstr>
      <vt:lpstr>PowerPoint Presentation</vt:lpstr>
      <vt:lpstr>Muscle Sequelae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Manifest Esotropia</dc:title>
  <dc:creator>Narman Puvanachandra</dc:creator>
  <cp:lastModifiedBy>Narman Puvanachandra</cp:lastModifiedBy>
  <cp:revision>37</cp:revision>
  <dcterms:created xsi:type="dcterms:W3CDTF">2016-03-02T20:26:24Z</dcterms:created>
  <dcterms:modified xsi:type="dcterms:W3CDTF">2019-04-24T22:54:51Z</dcterms:modified>
</cp:coreProperties>
</file>