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3" r:id="rId3"/>
    <p:sldId id="257" r:id="rId4"/>
    <p:sldId id="259" r:id="rId5"/>
    <p:sldId id="258" r:id="rId6"/>
    <p:sldId id="260" r:id="rId7"/>
    <p:sldId id="262" r:id="rId8"/>
    <p:sldId id="263" r:id="rId9"/>
    <p:sldId id="264" r:id="rId10"/>
    <p:sldId id="276" r:id="rId11"/>
    <p:sldId id="277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82" r:id="rId20"/>
    <p:sldId id="274" r:id="rId21"/>
    <p:sldId id="278" r:id="rId22"/>
    <p:sldId id="279" r:id="rId23"/>
    <p:sldId id="280" r:id="rId24"/>
    <p:sldId id="281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6DCB7-91D7-46F7-83E6-37E1ADC033BD}" type="datetimeFigureOut">
              <a:rPr lang="en-GB" smtClean="0"/>
              <a:pPr/>
              <a:t>21/10/2015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0BBF7-30F4-44AD-9C17-E8AC98ACBA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956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BBF7-30F4-44AD-9C17-E8AC98ACBA6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39BA-AE75-4377-BE7B-B70D222027E8}" type="datetimeFigureOut">
              <a:rPr lang="en-GB" smtClean="0"/>
              <a:pPr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3044-C67B-4328-A6CF-F99CA7228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2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39BA-AE75-4377-BE7B-B70D222027E8}" type="datetimeFigureOut">
              <a:rPr lang="en-GB" smtClean="0"/>
              <a:pPr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3044-C67B-4328-A6CF-F99CA7228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678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39BA-AE75-4377-BE7B-B70D222027E8}" type="datetimeFigureOut">
              <a:rPr lang="en-GB" smtClean="0"/>
              <a:pPr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3044-C67B-4328-A6CF-F99CA7228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99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39BA-AE75-4377-BE7B-B70D222027E8}" type="datetimeFigureOut">
              <a:rPr lang="en-GB" smtClean="0"/>
              <a:pPr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3044-C67B-4328-A6CF-F99CA7228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32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39BA-AE75-4377-BE7B-B70D222027E8}" type="datetimeFigureOut">
              <a:rPr lang="en-GB" smtClean="0"/>
              <a:pPr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3044-C67B-4328-A6CF-F99CA7228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53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39BA-AE75-4377-BE7B-B70D222027E8}" type="datetimeFigureOut">
              <a:rPr lang="en-GB" smtClean="0"/>
              <a:pPr/>
              <a:t>21/10/2015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3044-C67B-4328-A6CF-F99CA7228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5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39BA-AE75-4377-BE7B-B70D222027E8}" type="datetimeFigureOut">
              <a:rPr lang="en-GB" smtClean="0"/>
              <a:pPr/>
              <a:t>21/10/2015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3044-C67B-4328-A6CF-F99CA7228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68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39BA-AE75-4377-BE7B-B70D222027E8}" type="datetimeFigureOut">
              <a:rPr lang="en-GB" smtClean="0"/>
              <a:pPr/>
              <a:t>21/10/2015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3044-C67B-4328-A6CF-F99CA7228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646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39BA-AE75-4377-BE7B-B70D222027E8}" type="datetimeFigureOut">
              <a:rPr lang="en-GB" smtClean="0"/>
              <a:pPr/>
              <a:t>21/10/2015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3044-C67B-4328-A6CF-F99CA7228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50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39BA-AE75-4377-BE7B-B70D222027E8}" type="datetimeFigureOut">
              <a:rPr lang="en-GB" smtClean="0"/>
              <a:pPr/>
              <a:t>21/10/2015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3044-C67B-4328-A6CF-F99CA7228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28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39BA-AE75-4377-BE7B-B70D222027E8}" type="datetimeFigureOut">
              <a:rPr lang="en-GB" smtClean="0"/>
              <a:pPr/>
              <a:t>21/10/2015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3044-C67B-4328-A6CF-F99CA7228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16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339BA-AE75-4377-BE7B-B70D222027E8}" type="datetimeFigureOut">
              <a:rPr lang="en-GB" smtClean="0"/>
              <a:pPr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33044-C67B-4328-A6CF-F99CA7228F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21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Night safe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Introduction to the programme</a:t>
            </a:r>
          </a:p>
          <a:p>
            <a:r>
              <a:rPr lang="en-GB" dirty="0" smtClean="0"/>
              <a:t>Faculty Day October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96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275856" y="404664"/>
            <a:ext cx="2160588" cy="863600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GMC</a:t>
            </a:r>
            <a:endParaRPr lang="en-GB" b="1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444208" y="836712"/>
            <a:ext cx="2160587" cy="360040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Royal Colleges</a:t>
            </a:r>
            <a:endParaRPr lang="en-GB" b="1" dirty="0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300192" y="3717032"/>
            <a:ext cx="2016125" cy="504056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/>
              <a:t>College Tutors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611560" y="2204864"/>
            <a:ext cx="2160588" cy="648072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b="1" dirty="0" smtClean="0"/>
          </a:p>
          <a:p>
            <a:pPr algn="ctr"/>
            <a:r>
              <a:rPr lang="en-GB" b="1" dirty="0" smtClean="0"/>
              <a:t>LETB</a:t>
            </a:r>
          </a:p>
          <a:p>
            <a:pPr algn="ctr"/>
            <a:r>
              <a:rPr lang="en-GB" b="1" dirty="0" smtClean="0"/>
              <a:t>(Were Deaneries)</a:t>
            </a:r>
            <a:endParaRPr lang="en-GB" b="1" dirty="0"/>
          </a:p>
          <a:p>
            <a:pPr algn="ctr"/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899592" y="5517232"/>
            <a:ext cx="2661302" cy="936104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/>
              <a:t>Clinical Tutor / </a:t>
            </a:r>
          </a:p>
          <a:p>
            <a:pPr algn="ctr"/>
            <a:r>
              <a:rPr lang="en-GB" b="1" dirty="0"/>
              <a:t>Director of Medical </a:t>
            </a:r>
            <a:endParaRPr lang="en-GB" b="1" dirty="0" smtClean="0"/>
          </a:p>
          <a:p>
            <a:pPr algn="ctr"/>
            <a:r>
              <a:rPr lang="en-GB" b="1" dirty="0" smtClean="0"/>
              <a:t>Education</a:t>
            </a:r>
            <a:endParaRPr lang="en-GB" b="1" dirty="0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467544" y="4149080"/>
            <a:ext cx="2664296" cy="792088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Postgraduate </a:t>
            </a:r>
          </a:p>
          <a:p>
            <a:pPr algn="ctr"/>
            <a:r>
              <a:rPr lang="en-GB" b="1" dirty="0" smtClean="0"/>
              <a:t>Education dept</a:t>
            </a:r>
            <a:endParaRPr lang="en-GB" b="1" dirty="0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5724128" y="4797152"/>
            <a:ext cx="3024187" cy="432048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/>
              <a:t>Educational Supervisors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4788024" y="5733256"/>
            <a:ext cx="3024188" cy="432048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/>
              <a:t>Clinical Supervisors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683568" y="3212976"/>
            <a:ext cx="2016224" cy="576064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Trusts</a:t>
            </a:r>
            <a:endParaRPr lang="en-GB" b="1" dirty="0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3203848" y="1556792"/>
            <a:ext cx="2160588" cy="720080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Health </a:t>
            </a:r>
            <a:r>
              <a:rPr lang="en-GB" b="1" dirty="0"/>
              <a:t>E</a:t>
            </a:r>
            <a:r>
              <a:rPr lang="en-GB" b="1" dirty="0" smtClean="0"/>
              <a:t>ducation </a:t>
            </a:r>
          </a:p>
          <a:p>
            <a:pPr algn="ctr"/>
            <a:r>
              <a:rPr lang="en-GB" b="1" dirty="0" smtClean="0"/>
              <a:t>England</a:t>
            </a:r>
            <a:endParaRPr lang="en-GB" b="1" dirty="0"/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6732240" y="1700808"/>
            <a:ext cx="2016696" cy="432048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Speciality Schools</a:t>
            </a:r>
            <a:endParaRPr lang="en-GB" b="1" dirty="0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6444208" y="2708921"/>
            <a:ext cx="2232024" cy="504056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Training </a:t>
            </a:r>
            <a:r>
              <a:rPr lang="en-GB" b="1" dirty="0"/>
              <a:t>P</a:t>
            </a:r>
            <a:r>
              <a:rPr lang="en-GB" b="1" dirty="0" smtClean="0"/>
              <a:t>rogramme </a:t>
            </a:r>
          </a:p>
          <a:p>
            <a:pPr algn="ctr"/>
            <a:r>
              <a:rPr lang="en-GB" b="1" dirty="0" smtClean="0"/>
              <a:t>Directors</a:t>
            </a:r>
            <a:endParaRPr lang="en-GB" b="1" dirty="0"/>
          </a:p>
        </p:txBody>
      </p:sp>
      <p:sp>
        <p:nvSpPr>
          <p:cNvPr id="17" name="Oval 16"/>
          <p:cNvSpPr/>
          <p:nvPr/>
        </p:nvSpPr>
        <p:spPr>
          <a:xfrm>
            <a:off x="3275856" y="2708920"/>
            <a:ext cx="2051844" cy="18835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Trainees and non trainees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827584" y="1196752"/>
            <a:ext cx="1944216" cy="575568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Workforce groups</a:t>
            </a:r>
            <a:endParaRPr lang="en-GB" b="1" dirty="0"/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817712" y="188640"/>
            <a:ext cx="1944216" cy="731086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 b="1" dirty="0" smtClean="0"/>
              <a:t>Structure</a:t>
            </a:r>
            <a:endParaRPr lang="en-GB" sz="3600" b="1" dirty="0"/>
          </a:p>
        </p:txBody>
      </p:sp>
      <p:cxnSp>
        <p:nvCxnSpPr>
          <p:cNvPr id="25" name="Straight Arrow Connector 24"/>
          <p:cNvCxnSpPr>
            <a:stCxn id="18" idx="3"/>
            <a:endCxn id="4" idx="1"/>
          </p:cNvCxnSpPr>
          <p:nvPr/>
        </p:nvCxnSpPr>
        <p:spPr>
          <a:xfrm flipV="1">
            <a:off x="2771800" y="836464"/>
            <a:ext cx="504056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>
          <a:xfrm flipH="1">
            <a:off x="4284142" y="1268264"/>
            <a:ext cx="72008" cy="2885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4" idx="3"/>
            <a:endCxn id="5" idx="1"/>
          </p:cNvCxnSpPr>
          <p:nvPr/>
        </p:nvCxnSpPr>
        <p:spPr>
          <a:xfrm>
            <a:off x="5436444" y="836464"/>
            <a:ext cx="1007764" cy="18026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1"/>
            <a:endCxn id="14" idx="3"/>
          </p:cNvCxnSpPr>
          <p:nvPr/>
        </p:nvCxnSpPr>
        <p:spPr>
          <a:xfrm flipH="1">
            <a:off x="5364436" y="1016732"/>
            <a:ext cx="1079772" cy="9001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" idx="2"/>
            <a:endCxn id="15" idx="0"/>
          </p:cNvCxnSpPr>
          <p:nvPr/>
        </p:nvCxnSpPr>
        <p:spPr>
          <a:xfrm>
            <a:off x="7524502" y="1196752"/>
            <a:ext cx="216086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5" idx="2"/>
            <a:endCxn id="16" idx="0"/>
          </p:cNvCxnSpPr>
          <p:nvPr/>
        </p:nvCxnSpPr>
        <p:spPr>
          <a:xfrm flipH="1">
            <a:off x="7560220" y="2132856"/>
            <a:ext cx="180368" cy="57606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6" idx="2"/>
            <a:endCxn id="6" idx="0"/>
          </p:cNvCxnSpPr>
          <p:nvPr/>
        </p:nvCxnSpPr>
        <p:spPr>
          <a:xfrm flipH="1">
            <a:off x="7308255" y="3212977"/>
            <a:ext cx="251965" cy="50405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" idx="2"/>
            <a:endCxn id="10" idx="0"/>
          </p:cNvCxnSpPr>
          <p:nvPr/>
        </p:nvCxnSpPr>
        <p:spPr>
          <a:xfrm flipH="1">
            <a:off x="7236222" y="4221088"/>
            <a:ext cx="72033" cy="57606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0" idx="2"/>
            <a:endCxn id="11" idx="0"/>
          </p:cNvCxnSpPr>
          <p:nvPr/>
        </p:nvCxnSpPr>
        <p:spPr>
          <a:xfrm flipH="1">
            <a:off x="6300118" y="5229200"/>
            <a:ext cx="936104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8" idx="2"/>
            <a:endCxn id="7" idx="0"/>
          </p:cNvCxnSpPr>
          <p:nvPr/>
        </p:nvCxnSpPr>
        <p:spPr>
          <a:xfrm flipH="1">
            <a:off x="1691854" y="1772320"/>
            <a:ext cx="107838" cy="43254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" idx="2"/>
            <a:endCxn id="12" idx="0"/>
          </p:cNvCxnSpPr>
          <p:nvPr/>
        </p:nvCxnSpPr>
        <p:spPr>
          <a:xfrm flipH="1">
            <a:off x="1691680" y="2852936"/>
            <a:ext cx="174" cy="3600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2" idx="2"/>
            <a:endCxn id="9" idx="0"/>
          </p:cNvCxnSpPr>
          <p:nvPr/>
        </p:nvCxnSpPr>
        <p:spPr>
          <a:xfrm>
            <a:off x="1691680" y="3789040"/>
            <a:ext cx="108012" cy="3600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9" idx="2"/>
            <a:endCxn id="8" idx="0"/>
          </p:cNvCxnSpPr>
          <p:nvPr/>
        </p:nvCxnSpPr>
        <p:spPr>
          <a:xfrm>
            <a:off x="1799692" y="4941168"/>
            <a:ext cx="430551" cy="5760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6" idx="1"/>
          </p:cNvCxnSpPr>
          <p:nvPr/>
        </p:nvCxnSpPr>
        <p:spPr>
          <a:xfrm flipH="1" flipV="1">
            <a:off x="5220072" y="3933056"/>
            <a:ext cx="1080120" cy="3600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4716016" y="4149080"/>
            <a:ext cx="984946" cy="91252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11" idx="1"/>
          </p:cNvCxnSpPr>
          <p:nvPr/>
        </p:nvCxnSpPr>
        <p:spPr>
          <a:xfrm flipH="1" flipV="1">
            <a:off x="4499992" y="4221088"/>
            <a:ext cx="288032" cy="172819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" idx="3"/>
          </p:cNvCxnSpPr>
          <p:nvPr/>
        </p:nvCxnSpPr>
        <p:spPr>
          <a:xfrm flipV="1">
            <a:off x="3560894" y="4221088"/>
            <a:ext cx="651066" cy="176419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" idx="3"/>
          </p:cNvCxnSpPr>
          <p:nvPr/>
        </p:nvCxnSpPr>
        <p:spPr>
          <a:xfrm flipV="1">
            <a:off x="3131840" y="4149080"/>
            <a:ext cx="720080" cy="39604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16" idx="1"/>
          </p:cNvCxnSpPr>
          <p:nvPr/>
        </p:nvCxnSpPr>
        <p:spPr>
          <a:xfrm flipH="1">
            <a:off x="5076056" y="2960949"/>
            <a:ext cx="1368152" cy="63588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15" idx="1"/>
          </p:cNvCxnSpPr>
          <p:nvPr/>
        </p:nvCxnSpPr>
        <p:spPr>
          <a:xfrm flipH="1">
            <a:off x="4716016" y="1916832"/>
            <a:ext cx="2016224" cy="14401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5" idx="2"/>
          </p:cNvCxnSpPr>
          <p:nvPr/>
        </p:nvCxnSpPr>
        <p:spPr>
          <a:xfrm flipH="1">
            <a:off x="4139952" y="1196752"/>
            <a:ext cx="3384550" cy="208823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12" idx="3"/>
          </p:cNvCxnSpPr>
          <p:nvPr/>
        </p:nvCxnSpPr>
        <p:spPr>
          <a:xfrm>
            <a:off x="2699792" y="3501008"/>
            <a:ext cx="93610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1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275856" y="404664"/>
            <a:ext cx="2160588" cy="863600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GMC</a:t>
            </a:r>
            <a:endParaRPr lang="en-GB" b="1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444208" y="836712"/>
            <a:ext cx="2160587" cy="360040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Royal Colleges</a:t>
            </a:r>
            <a:endParaRPr lang="en-GB" b="1" dirty="0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300192" y="3717032"/>
            <a:ext cx="2016125" cy="504056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/>
              <a:t>College Tutors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611560" y="2204864"/>
            <a:ext cx="2160588" cy="648072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b="1" dirty="0" smtClean="0"/>
          </a:p>
          <a:p>
            <a:pPr algn="ctr"/>
            <a:r>
              <a:rPr lang="en-GB" b="1" dirty="0" smtClean="0"/>
              <a:t>LETB</a:t>
            </a:r>
          </a:p>
          <a:p>
            <a:pPr algn="ctr"/>
            <a:r>
              <a:rPr lang="en-GB" b="1" dirty="0" smtClean="0"/>
              <a:t>(Were Deaneries)</a:t>
            </a:r>
            <a:endParaRPr lang="en-GB" b="1" dirty="0"/>
          </a:p>
          <a:p>
            <a:pPr algn="ctr"/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899592" y="5517232"/>
            <a:ext cx="2661302" cy="936104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/>
              <a:t>Clinical Tutor / </a:t>
            </a:r>
          </a:p>
          <a:p>
            <a:pPr algn="ctr"/>
            <a:r>
              <a:rPr lang="en-GB" b="1" dirty="0"/>
              <a:t>Director of Medical </a:t>
            </a:r>
            <a:endParaRPr lang="en-GB" b="1" dirty="0" smtClean="0"/>
          </a:p>
          <a:p>
            <a:pPr algn="ctr"/>
            <a:r>
              <a:rPr lang="en-GB" b="1" dirty="0" smtClean="0"/>
              <a:t>Education</a:t>
            </a:r>
            <a:endParaRPr lang="en-GB" b="1" dirty="0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467544" y="4149080"/>
            <a:ext cx="2664296" cy="792088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Postgraduate </a:t>
            </a:r>
          </a:p>
          <a:p>
            <a:pPr algn="ctr"/>
            <a:r>
              <a:rPr lang="en-GB" b="1" dirty="0" smtClean="0"/>
              <a:t>Education dept</a:t>
            </a:r>
            <a:endParaRPr lang="en-GB" b="1" dirty="0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5724128" y="4797152"/>
            <a:ext cx="3024187" cy="432048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/>
              <a:t>Educational Supervisors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4788024" y="5733256"/>
            <a:ext cx="3024188" cy="432048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/>
              <a:t>Clinical Supervisors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683568" y="3212976"/>
            <a:ext cx="2016224" cy="576064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Trusts</a:t>
            </a:r>
            <a:endParaRPr lang="en-GB" b="1" dirty="0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3203848" y="1556792"/>
            <a:ext cx="2160588" cy="720080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Health </a:t>
            </a:r>
            <a:r>
              <a:rPr lang="en-GB" b="1" dirty="0"/>
              <a:t>E</a:t>
            </a:r>
            <a:r>
              <a:rPr lang="en-GB" b="1" dirty="0" smtClean="0"/>
              <a:t>ducation </a:t>
            </a:r>
          </a:p>
          <a:p>
            <a:pPr algn="ctr"/>
            <a:r>
              <a:rPr lang="en-GB" b="1" dirty="0" smtClean="0"/>
              <a:t>England</a:t>
            </a:r>
            <a:endParaRPr lang="en-GB" b="1" dirty="0"/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6732240" y="1700808"/>
            <a:ext cx="2016696" cy="432048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Speciality Schools</a:t>
            </a:r>
            <a:endParaRPr lang="en-GB" b="1" dirty="0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6444208" y="2708920"/>
            <a:ext cx="2232024" cy="504056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Training </a:t>
            </a:r>
            <a:r>
              <a:rPr lang="en-GB" b="1" dirty="0"/>
              <a:t>P</a:t>
            </a:r>
            <a:r>
              <a:rPr lang="en-GB" b="1" dirty="0" smtClean="0"/>
              <a:t>rogramme </a:t>
            </a:r>
          </a:p>
          <a:p>
            <a:pPr algn="ctr"/>
            <a:r>
              <a:rPr lang="en-GB" b="1" dirty="0" smtClean="0"/>
              <a:t>Directors</a:t>
            </a:r>
            <a:endParaRPr lang="en-GB" b="1" dirty="0"/>
          </a:p>
        </p:txBody>
      </p:sp>
      <p:sp>
        <p:nvSpPr>
          <p:cNvPr id="17" name="Oval 16"/>
          <p:cNvSpPr/>
          <p:nvPr/>
        </p:nvSpPr>
        <p:spPr>
          <a:xfrm>
            <a:off x="3275856" y="2708920"/>
            <a:ext cx="2051844" cy="18835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Trainees and non trainees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827584" y="1196752"/>
            <a:ext cx="1944216" cy="575568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Workforce groups</a:t>
            </a:r>
            <a:endParaRPr lang="en-GB" b="1" dirty="0"/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817712" y="188640"/>
            <a:ext cx="1944216" cy="731086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 b="1" dirty="0" smtClean="0"/>
              <a:t>Structure</a:t>
            </a:r>
            <a:endParaRPr lang="en-GB" sz="3600" b="1" dirty="0"/>
          </a:p>
        </p:txBody>
      </p:sp>
      <p:cxnSp>
        <p:nvCxnSpPr>
          <p:cNvPr id="25" name="Straight Arrow Connector 24"/>
          <p:cNvCxnSpPr>
            <a:stCxn id="18" idx="3"/>
            <a:endCxn id="4" idx="1"/>
          </p:cNvCxnSpPr>
          <p:nvPr/>
        </p:nvCxnSpPr>
        <p:spPr>
          <a:xfrm flipV="1">
            <a:off x="2771800" y="836464"/>
            <a:ext cx="504056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>
          <a:xfrm flipH="1">
            <a:off x="4284142" y="1268264"/>
            <a:ext cx="72008" cy="2885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4" idx="3"/>
            <a:endCxn id="5" idx="1"/>
          </p:cNvCxnSpPr>
          <p:nvPr/>
        </p:nvCxnSpPr>
        <p:spPr>
          <a:xfrm>
            <a:off x="5436444" y="836464"/>
            <a:ext cx="1007764" cy="18026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1"/>
            <a:endCxn id="14" idx="3"/>
          </p:cNvCxnSpPr>
          <p:nvPr/>
        </p:nvCxnSpPr>
        <p:spPr>
          <a:xfrm flipH="1">
            <a:off x="5364436" y="1016732"/>
            <a:ext cx="1079772" cy="9001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" idx="2"/>
            <a:endCxn id="15" idx="0"/>
          </p:cNvCxnSpPr>
          <p:nvPr/>
        </p:nvCxnSpPr>
        <p:spPr>
          <a:xfrm>
            <a:off x="7524502" y="1196752"/>
            <a:ext cx="216086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5" idx="2"/>
            <a:endCxn id="16" idx="0"/>
          </p:cNvCxnSpPr>
          <p:nvPr/>
        </p:nvCxnSpPr>
        <p:spPr>
          <a:xfrm flipH="1">
            <a:off x="7560220" y="2132856"/>
            <a:ext cx="180368" cy="57606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6" idx="2"/>
            <a:endCxn id="6" idx="0"/>
          </p:cNvCxnSpPr>
          <p:nvPr/>
        </p:nvCxnSpPr>
        <p:spPr>
          <a:xfrm flipH="1">
            <a:off x="7308255" y="3212976"/>
            <a:ext cx="251965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" idx="2"/>
            <a:endCxn id="10" idx="0"/>
          </p:cNvCxnSpPr>
          <p:nvPr/>
        </p:nvCxnSpPr>
        <p:spPr>
          <a:xfrm flipH="1">
            <a:off x="7236222" y="4221088"/>
            <a:ext cx="72033" cy="57606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0" idx="2"/>
            <a:endCxn id="11" idx="0"/>
          </p:cNvCxnSpPr>
          <p:nvPr/>
        </p:nvCxnSpPr>
        <p:spPr>
          <a:xfrm flipH="1">
            <a:off x="6300118" y="5229200"/>
            <a:ext cx="936104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8" idx="2"/>
            <a:endCxn id="7" idx="0"/>
          </p:cNvCxnSpPr>
          <p:nvPr/>
        </p:nvCxnSpPr>
        <p:spPr>
          <a:xfrm flipH="1">
            <a:off x="1691854" y="1772320"/>
            <a:ext cx="107838" cy="43254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" idx="2"/>
            <a:endCxn id="12" idx="0"/>
          </p:cNvCxnSpPr>
          <p:nvPr/>
        </p:nvCxnSpPr>
        <p:spPr>
          <a:xfrm flipH="1">
            <a:off x="1691680" y="2852936"/>
            <a:ext cx="174" cy="3600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2" idx="2"/>
            <a:endCxn id="9" idx="0"/>
          </p:cNvCxnSpPr>
          <p:nvPr/>
        </p:nvCxnSpPr>
        <p:spPr>
          <a:xfrm>
            <a:off x="1691680" y="3789040"/>
            <a:ext cx="108012" cy="3600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9" idx="2"/>
            <a:endCxn id="8" idx="0"/>
          </p:cNvCxnSpPr>
          <p:nvPr/>
        </p:nvCxnSpPr>
        <p:spPr>
          <a:xfrm>
            <a:off x="1799692" y="4941168"/>
            <a:ext cx="430551" cy="5760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6" idx="1"/>
          </p:cNvCxnSpPr>
          <p:nvPr/>
        </p:nvCxnSpPr>
        <p:spPr>
          <a:xfrm flipH="1" flipV="1">
            <a:off x="5004048" y="3861048"/>
            <a:ext cx="1296144" cy="10801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4716016" y="4149080"/>
            <a:ext cx="984946" cy="91252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11" idx="1"/>
          </p:cNvCxnSpPr>
          <p:nvPr/>
        </p:nvCxnSpPr>
        <p:spPr>
          <a:xfrm flipH="1" flipV="1">
            <a:off x="4499992" y="4221088"/>
            <a:ext cx="288032" cy="172819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" idx="3"/>
          </p:cNvCxnSpPr>
          <p:nvPr/>
        </p:nvCxnSpPr>
        <p:spPr>
          <a:xfrm flipV="1">
            <a:off x="3560894" y="4221088"/>
            <a:ext cx="651066" cy="176419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" idx="3"/>
          </p:cNvCxnSpPr>
          <p:nvPr/>
        </p:nvCxnSpPr>
        <p:spPr>
          <a:xfrm flipV="1">
            <a:off x="3131840" y="4149080"/>
            <a:ext cx="720080" cy="39604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16" idx="1"/>
          </p:cNvCxnSpPr>
          <p:nvPr/>
        </p:nvCxnSpPr>
        <p:spPr>
          <a:xfrm flipH="1">
            <a:off x="5076056" y="2960948"/>
            <a:ext cx="1368152" cy="63588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15" idx="1"/>
          </p:cNvCxnSpPr>
          <p:nvPr/>
        </p:nvCxnSpPr>
        <p:spPr>
          <a:xfrm flipH="1">
            <a:off x="4716016" y="1916832"/>
            <a:ext cx="2016224" cy="14401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5" idx="2"/>
          </p:cNvCxnSpPr>
          <p:nvPr/>
        </p:nvCxnSpPr>
        <p:spPr>
          <a:xfrm flipH="1">
            <a:off x="4139952" y="1196752"/>
            <a:ext cx="3384550" cy="208823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12" idx="3"/>
          </p:cNvCxnSpPr>
          <p:nvPr/>
        </p:nvCxnSpPr>
        <p:spPr>
          <a:xfrm>
            <a:off x="2699792" y="3501008"/>
            <a:ext cx="93610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1"/>
            <a:endCxn id="18" idx="3"/>
          </p:cNvCxnSpPr>
          <p:nvPr/>
        </p:nvCxnSpPr>
        <p:spPr>
          <a:xfrm flipH="1" flipV="1">
            <a:off x="2771800" y="1484536"/>
            <a:ext cx="432048" cy="432296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4" idx="1"/>
          </p:cNvCxnSpPr>
          <p:nvPr/>
        </p:nvCxnSpPr>
        <p:spPr>
          <a:xfrm flipH="1">
            <a:off x="2771800" y="1916832"/>
            <a:ext cx="432048" cy="576064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7" idx="3"/>
            <a:endCxn id="15" idx="1"/>
          </p:cNvCxnSpPr>
          <p:nvPr/>
        </p:nvCxnSpPr>
        <p:spPr>
          <a:xfrm flipV="1">
            <a:off x="2772148" y="1916832"/>
            <a:ext cx="3960092" cy="61206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7" idx="3"/>
            <a:endCxn id="16" idx="1"/>
          </p:cNvCxnSpPr>
          <p:nvPr/>
        </p:nvCxnSpPr>
        <p:spPr>
          <a:xfrm>
            <a:off x="2772148" y="2528900"/>
            <a:ext cx="3672060" cy="43204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7" idx="3"/>
            <a:endCxn id="6" idx="1"/>
          </p:cNvCxnSpPr>
          <p:nvPr/>
        </p:nvCxnSpPr>
        <p:spPr>
          <a:xfrm>
            <a:off x="2772148" y="2528900"/>
            <a:ext cx="3528044" cy="144016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2"/>
          </p:cNvCxnSpPr>
          <p:nvPr/>
        </p:nvCxnSpPr>
        <p:spPr>
          <a:xfrm>
            <a:off x="1691854" y="2852936"/>
            <a:ext cx="2088058" cy="43204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urved Connector 77"/>
          <p:cNvCxnSpPr>
            <a:stCxn id="7" idx="1"/>
            <a:endCxn id="8" idx="1"/>
          </p:cNvCxnSpPr>
          <p:nvPr/>
        </p:nvCxnSpPr>
        <p:spPr>
          <a:xfrm rot="10800000" flipH="1" flipV="1">
            <a:off x="611560" y="2528900"/>
            <a:ext cx="288032" cy="3456384"/>
          </a:xfrm>
          <a:prstGeom prst="curvedConnector3">
            <a:avLst>
              <a:gd name="adj1" fmla="val -170070"/>
            </a:avLst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6" idx="3"/>
            <a:endCxn id="15" idx="3"/>
          </p:cNvCxnSpPr>
          <p:nvPr/>
        </p:nvCxnSpPr>
        <p:spPr>
          <a:xfrm flipV="1">
            <a:off x="8316317" y="1916832"/>
            <a:ext cx="432619" cy="2052228"/>
          </a:xfrm>
          <a:prstGeom prst="curvedConnector3">
            <a:avLst>
              <a:gd name="adj1" fmla="val 152841"/>
            </a:avLst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10" idx="3"/>
            <a:endCxn id="15" idx="3"/>
          </p:cNvCxnSpPr>
          <p:nvPr/>
        </p:nvCxnSpPr>
        <p:spPr>
          <a:xfrm flipV="1">
            <a:off x="8748315" y="1916832"/>
            <a:ext cx="621" cy="3096344"/>
          </a:xfrm>
          <a:prstGeom prst="curvedConnector3">
            <a:avLst>
              <a:gd name="adj1" fmla="val 36911594"/>
            </a:avLst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92"/>
          <p:cNvCxnSpPr>
            <a:stCxn id="6" idx="3"/>
            <a:endCxn id="5" idx="0"/>
          </p:cNvCxnSpPr>
          <p:nvPr/>
        </p:nvCxnSpPr>
        <p:spPr>
          <a:xfrm flipH="1" flipV="1">
            <a:off x="7524502" y="836712"/>
            <a:ext cx="791815" cy="3132348"/>
          </a:xfrm>
          <a:prstGeom prst="curvedConnector4">
            <a:avLst>
              <a:gd name="adj1" fmla="val -98298"/>
              <a:gd name="adj2" fmla="val 107298"/>
            </a:avLst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urved Connector 92"/>
          <p:cNvCxnSpPr>
            <a:stCxn id="11" idx="3"/>
          </p:cNvCxnSpPr>
          <p:nvPr/>
        </p:nvCxnSpPr>
        <p:spPr>
          <a:xfrm flipH="1" flipV="1">
            <a:off x="7380313" y="3725652"/>
            <a:ext cx="431899" cy="2223628"/>
          </a:xfrm>
          <a:prstGeom prst="curvedConnector4">
            <a:avLst>
              <a:gd name="adj1" fmla="val -297411"/>
              <a:gd name="adj2" fmla="val 110176"/>
            </a:avLst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urved Connector 117"/>
          <p:cNvCxnSpPr>
            <a:stCxn id="7" idx="1"/>
            <a:endCxn id="9" idx="1"/>
          </p:cNvCxnSpPr>
          <p:nvPr/>
        </p:nvCxnSpPr>
        <p:spPr>
          <a:xfrm rot="10800000" flipV="1">
            <a:off x="467544" y="2528900"/>
            <a:ext cx="144016" cy="2016224"/>
          </a:xfrm>
          <a:prstGeom prst="curvedConnector3">
            <a:avLst>
              <a:gd name="adj1" fmla="val 258732"/>
            </a:avLst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urved Connector 120"/>
          <p:cNvCxnSpPr>
            <a:stCxn id="15" idx="0"/>
            <a:endCxn id="18" idx="0"/>
          </p:cNvCxnSpPr>
          <p:nvPr/>
        </p:nvCxnSpPr>
        <p:spPr>
          <a:xfrm rot="16200000" flipV="1">
            <a:off x="4518112" y="-1521668"/>
            <a:ext cx="504056" cy="5940896"/>
          </a:xfrm>
          <a:prstGeom prst="curvedConnector3">
            <a:avLst>
              <a:gd name="adj1" fmla="val 309484"/>
            </a:avLst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1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131840" y="1268760"/>
            <a:ext cx="2952328" cy="1656036"/>
          </a:xfrm>
          <a:prstGeom prst="flowChartProcess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200" b="1" dirty="0" smtClean="0"/>
              <a:t>GMC</a:t>
            </a:r>
          </a:p>
          <a:p>
            <a:pPr algn="ctr"/>
            <a:r>
              <a:rPr lang="en-GB" sz="3200" b="1" dirty="0" smtClean="0"/>
              <a:t>Crisis</a:t>
            </a:r>
            <a:endParaRPr lang="en-GB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dirty="0" smtClean="0"/>
              <a:t>ED Staffing is a safety issue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17274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3347864" y="1412776"/>
            <a:ext cx="2807692" cy="1477938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 b="1" dirty="0" smtClean="0"/>
              <a:t>Health </a:t>
            </a:r>
            <a:r>
              <a:rPr lang="en-GB" sz="2800" b="1" dirty="0"/>
              <a:t>E</a:t>
            </a:r>
            <a:r>
              <a:rPr lang="en-GB" sz="2800" b="1" dirty="0" smtClean="0"/>
              <a:t>ducation </a:t>
            </a:r>
          </a:p>
          <a:p>
            <a:pPr algn="ctr"/>
            <a:r>
              <a:rPr lang="en-GB" sz="2800" b="1" dirty="0" smtClean="0"/>
              <a:t>England</a:t>
            </a:r>
            <a:endParaRPr lang="en-GB" sz="2800" b="1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 smtClean="0"/>
              <a:t>Tasked to try to resolve issue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5619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004048" y="1484784"/>
            <a:ext cx="2375643" cy="864095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LETB</a:t>
            </a:r>
          </a:p>
          <a:p>
            <a:pPr algn="ctr"/>
            <a:r>
              <a:rPr lang="en-GB" b="1" dirty="0" smtClean="0"/>
              <a:t>(Were Deaneries)</a:t>
            </a:r>
            <a:endParaRPr lang="en-GB" b="1" dirty="0"/>
          </a:p>
          <a:p>
            <a:pPr algn="ctr"/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1979712" y="1484784"/>
            <a:ext cx="2170112" cy="864096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Workforce groups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712" y="2708921"/>
            <a:ext cx="7772400" cy="792088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/>
              <a:t>Tasked to work together to resolve issue</a:t>
            </a:r>
            <a:endParaRPr lang="en-GB" sz="3200" dirty="0"/>
          </a:p>
        </p:txBody>
      </p:sp>
      <p:pic>
        <p:nvPicPr>
          <p:cNvPr id="5" name="Picture 4" descr="thinker jp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3573016"/>
            <a:ext cx="217170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15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492500" y="404813"/>
            <a:ext cx="2160588" cy="863600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GMC</a:t>
            </a:r>
            <a:endParaRPr lang="en-GB" b="1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228185" y="1052736"/>
            <a:ext cx="1944216" cy="863600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Royal Colleges</a:t>
            </a:r>
            <a:endParaRPr lang="en-GB" b="1" dirty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492501" y="2540665"/>
            <a:ext cx="2160588" cy="865188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LETB</a:t>
            </a:r>
          </a:p>
          <a:p>
            <a:pPr algn="ctr"/>
            <a:r>
              <a:rPr lang="en-GB" b="1" dirty="0" smtClean="0"/>
              <a:t>(Were Deaneries)</a:t>
            </a:r>
            <a:endParaRPr lang="en-GB" b="1" dirty="0"/>
          </a:p>
          <a:p>
            <a:pPr algn="ctr"/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3492500" y="1447006"/>
            <a:ext cx="2160588" cy="865187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Health </a:t>
            </a:r>
            <a:r>
              <a:rPr lang="en-GB" b="1" dirty="0"/>
              <a:t>E</a:t>
            </a:r>
            <a:r>
              <a:rPr lang="en-GB" b="1" dirty="0" smtClean="0"/>
              <a:t>ducation </a:t>
            </a:r>
          </a:p>
          <a:p>
            <a:pPr algn="ctr"/>
            <a:r>
              <a:rPr lang="en-GB" b="1" dirty="0" smtClean="0"/>
              <a:t>England</a:t>
            </a:r>
            <a:endParaRPr lang="en-GB" b="1" dirty="0"/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443721" y="1432945"/>
            <a:ext cx="2664296" cy="1702691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 b="1" dirty="0" smtClean="0"/>
              <a:t>Workforce groups</a:t>
            </a:r>
          </a:p>
          <a:p>
            <a:pPr algn="ctr"/>
            <a:r>
              <a:rPr lang="en-GB" sz="2800" b="1" dirty="0" smtClean="0"/>
              <a:t>With funding</a:t>
            </a:r>
            <a:endParaRPr lang="en-GB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557" y="3861048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/>
              <a:t>Take advice from Royal College, </a:t>
            </a:r>
          </a:p>
          <a:p>
            <a:pPr algn="ctr"/>
            <a:r>
              <a:rPr lang="en-GB" sz="3200" dirty="0" smtClean="0"/>
              <a:t>Speciality School</a:t>
            </a:r>
            <a:endParaRPr lang="en-GB" sz="3200" dirty="0"/>
          </a:p>
        </p:txBody>
      </p: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6300192" y="2204864"/>
            <a:ext cx="1944688" cy="865187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Speciality School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1087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492500" y="404813"/>
            <a:ext cx="2160588" cy="863600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GMC</a:t>
            </a:r>
            <a:endParaRPr lang="en-GB" b="1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588125" y="406174"/>
            <a:ext cx="2160587" cy="863600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Royal Colleges</a:t>
            </a:r>
            <a:endParaRPr lang="en-GB" b="1" dirty="0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372200" y="3718619"/>
            <a:ext cx="2016125" cy="863600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/>
              <a:t>College Tutors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492501" y="2540665"/>
            <a:ext cx="2160588" cy="865188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LETB</a:t>
            </a:r>
          </a:p>
          <a:p>
            <a:pPr algn="ctr"/>
            <a:r>
              <a:rPr lang="en-GB" b="1" dirty="0" smtClean="0"/>
              <a:t>(Was Deaneries)</a:t>
            </a:r>
            <a:endParaRPr lang="en-GB" b="1" dirty="0"/>
          </a:p>
          <a:p>
            <a:pPr algn="ctr"/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971600" y="3717032"/>
            <a:ext cx="1944216" cy="863600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Trusts</a:t>
            </a:r>
            <a:endParaRPr lang="en-GB" b="1" dirty="0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3492500" y="1447006"/>
            <a:ext cx="2160588" cy="865187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Health </a:t>
            </a:r>
            <a:r>
              <a:rPr lang="en-GB" b="1" dirty="0"/>
              <a:t>E</a:t>
            </a:r>
            <a:r>
              <a:rPr lang="en-GB" b="1" dirty="0" smtClean="0"/>
              <a:t>ducation </a:t>
            </a:r>
          </a:p>
          <a:p>
            <a:pPr algn="ctr"/>
            <a:r>
              <a:rPr lang="en-GB" b="1" dirty="0" smtClean="0"/>
              <a:t>England</a:t>
            </a:r>
            <a:endParaRPr lang="en-GB" b="1" dirty="0"/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6588125" y="1432945"/>
            <a:ext cx="1944688" cy="865187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Speciality Schools</a:t>
            </a:r>
            <a:endParaRPr lang="en-GB" b="1" dirty="0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3519141" y="3717032"/>
            <a:ext cx="2232024" cy="865187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Training </a:t>
            </a:r>
            <a:r>
              <a:rPr lang="en-GB" b="1" dirty="0"/>
              <a:t>P</a:t>
            </a:r>
            <a:r>
              <a:rPr lang="en-GB" b="1" dirty="0" smtClean="0"/>
              <a:t>rogramme </a:t>
            </a:r>
          </a:p>
          <a:p>
            <a:pPr algn="ctr"/>
            <a:r>
              <a:rPr lang="en-GB" b="1" dirty="0" smtClean="0"/>
              <a:t>Directors</a:t>
            </a:r>
            <a:endParaRPr lang="en-GB" b="1" dirty="0"/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817712" y="1057612"/>
            <a:ext cx="1944216" cy="863600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Workforce groups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4506" y="4797152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GB" sz="2400" dirty="0" smtClean="0"/>
              <a:t>Work with Trusts, TPDs College tutors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2192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Increase entry to ACCS  </a:t>
            </a:r>
          </a:p>
          <a:p>
            <a:pPr lvl="2"/>
            <a:r>
              <a:rPr lang="en-GB" dirty="0" smtClean="0"/>
              <a:t>5 to 8 year solution     </a:t>
            </a:r>
            <a:r>
              <a:rPr lang="en-GB" sz="3100" dirty="0" smtClean="0">
                <a:sym typeface="Wingdings 2"/>
              </a:rPr>
              <a:t></a:t>
            </a:r>
            <a:endParaRPr lang="en-GB" sz="3100" dirty="0" smtClean="0"/>
          </a:p>
          <a:p>
            <a:r>
              <a:rPr lang="en-GB" dirty="0" smtClean="0"/>
              <a:t>Increase other professionals </a:t>
            </a:r>
            <a:r>
              <a:rPr lang="en-GB" dirty="0" err="1" smtClean="0"/>
              <a:t>eg</a:t>
            </a:r>
            <a:r>
              <a:rPr lang="en-GB" dirty="0" smtClean="0"/>
              <a:t> ENP ANP Paramedics</a:t>
            </a:r>
          </a:p>
          <a:p>
            <a:pPr lvl="2"/>
            <a:r>
              <a:rPr lang="en-GB" dirty="0" smtClean="0"/>
              <a:t>Shortages</a:t>
            </a:r>
            <a:r>
              <a:rPr lang="en-GB" dirty="0"/>
              <a:t>, long run in time</a:t>
            </a:r>
          </a:p>
          <a:p>
            <a:r>
              <a:rPr lang="en-GB" dirty="0"/>
              <a:t>Run </a:t>
            </a:r>
            <a:r>
              <a:rPr lang="en-GB" dirty="0" smtClean="0"/>
              <a:t>Through training  </a:t>
            </a:r>
            <a:r>
              <a:rPr lang="en-GB" dirty="0" smtClean="0">
                <a:sym typeface="Wingdings 2"/>
              </a:rPr>
              <a:t></a:t>
            </a:r>
            <a:endParaRPr lang="en-GB" dirty="0" smtClean="0"/>
          </a:p>
          <a:p>
            <a:pPr lvl="2"/>
            <a:r>
              <a:rPr lang="en-GB" dirty="0" smtClean="0"/>
              <a:t>Aid retention</a:t>
            </a:r>
          </a:p>
          <a:p>
            <a:r>
              <a:rPr lang="en-GB" dirty="0" smtClean="0"/>
              <a:t>Improve working conditions   X</a:t>
            </a:r>
          </a:p>
          <a:p>
            <a:pPr lvl="2"/>
            <a:r>
              <a:rPr lang="en-GB" dirty="0" smtClean="0"/>
              <a:t>under negotiation!!!!!!!!</a:t>
            </a:r>
          </a:p>
          <a:p>
            <a:r>
              <a:rPr lang="en-GB" dirty="0" smtClean="0"/>
              <a:t>Recruit overseas    </a:t>
            </a:r>
            <a:r>
              <a:rPr lang="en-GB" dirty="0" smtClean="0">
                <a:sym typeface="Wingdings 2"/>
              </a:rPr>
              <a:t></a:t>
            </a:r>
            <a:endParaRPr lang="en-GB" dirty="0" smtClean="0"/>
          </a:p>
          <a:p>
            <a:pPr lvl="2"/>
            <a:r>
              <a:rPr lang="en-GB" dirty="0" smtClean="0"/>
              <a:t>work and return programme</a:t>
            </a:r>
          </a:p>
          <a:p>
            <a:r>
              <a:rPr lang="en-GB" dirty="0" smtClean="0"/>
              <a:t>New career pathways</a:t>
            </a:r>
            <a:r>
              <a:rPr lang="en-GB" dirty="0" smtClean="0">
                <a:sym typeface="Wingdings 2"/>
              </a:rPr>
              <a:t>    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DREEM</a:t>
            </a:r>
          </a:p>
          <a:p>
            <a:r>
              <a:rPr lang="en-GB" dirty="0" smtClean="0"/>
              <a:t>Improve existing workforce     ????</a:t>
            </a:r>
          </a:p>
          <a:p>
            <a:endParaRPr lang="en-GB" dirty="0" smtClean="0"/>
          </a:p>
        </p:txBody>
      </p:sp>
      <p:sp>
        <p:nvSpPr>
          <p:cNvPr id="6" name="Oval 5"/>
          <p:cNvSpPr/>
          <p:nvPr/>
        </p:nvSpPr>
        <p:spPr>
          <a:xfrm>
            <a:off x="3707904" y="1844824"/>
            <a:ext cx="432048" cy="4320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635896" y="2852936"/>
            <a:ext cx="432048" cy="4320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572000" y="3645024"/>
            <a:ext cx="432048" cy="4320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203848" y="4293096"/>
            <a:ext cx="432048" cy="4320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851920" y="4941168"/>
            <a:ext cx="432048" cy="4320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499992" y="5661248"/>
            <a:ext cx="936104" cy="4320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80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Improve existing workforce - Night </a:t>
            </a:r>
            <a:r>
              <a:rPr lang="en-GB" sz="3200" dirty="0"/>
              <a:t>safe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Large non-training workforce</a:t>
            </a:r>
          </a:p>
          <a:p>
            <a:r>
              <a:rPr lang="en-GB" dirty="0" smtClean="0"/>
              <a:t>Underutilised?</a:t>
            </a:r>
          </a:p>
          <a:p>
            <a:r>
              <a:rPr lang="en-GB" dirty="0" smtClean="0"/>
              <a:t>Limited educational opportunity</a:t>
            </a:r>
          </a:p>
          <a:p>
            <a:r>
              <a:rPr lang="en-GB" dirty="0" smtClean="0"/>
              <a:t>Limited career progression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22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(retention v Locum work) Unhappy?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Could take a bigger role</a:t>
            </a:r>
          </a:p>
          <a:p>
            <a:endParaRPr lang="en-GB" dirty="0"/>
          </a:p>
        </p:txBody>
      </p:sp>
      <p:pic>
        <p:nvPicPr>
          <p:cNvPr id="4" name="Picture 3" descr="Unhap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836712"/>
            <a:ext cx="4104456" cy="23087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fe at nig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821134"/>
            <a:ext cx="4392488" cy="5131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Night safe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Funded by workforce partnerships</a:t>
            </a:r>
          </a:p>
          <a:p>
            <a:r>
              <a:rPr lang="en-GB" dirty="0" smtClean="0"/>
              <a:t>Small groups</a:t>
            </a:r>
          </a:p>
          <a:p>
            <a:r>
              <a:rPr lang="en-GB" dirty="0" smtClean="0"/>
              <a:t>Intensive programme</a:t>
            </a:r>
          </a:p>
          <a:p>
            <a:r>
              <a:rPr lang="en-GB" dirty="0" smtClean="0"/>
              <a:t>Interactive + “homework”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Self assessment at start</a:t>
            </a:r>
            <a:endParaRPr lang="en-GB" dirty="0"/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Assessment </a:t>
            </a:r>
            <a:r>
              <a:rPr lang="en-GB" sz="3200" dirty="0"/>
              <a:t>of programme by feedback</a:t>
            </a:r>
          </a:p>
          <a:p>
            <a:r>
              <a:rPr lang="en-GB" dirty="0" smtClean="0"/>
              <a:t>Repeat programme </a:t>
            </a:r>
            <a:r>
              <a:rPr lang="en-GB" i="1" dirty="0" smtClean="0"/>
              <a:t>if successful</a:t>
            </a:r>
            <a:endParaRPr lang="en-GB" dirty="0" smtClean="0"/>
          </a:p>
          <a:p>
            <a:pPr lvl="3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08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diet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Ran in late spring early summer 2015</a:t>
            </a:r>
          </a:p>
          <a:p>
            <a:r>
              <a:rPr lang="en-GB" dirty="0" smtClean="0"/>
              <a:t>12 participants</a:t>
            </a:r>
          </a:p>
          <a:p>
            <a:r>
              <a:rPr lang="en-GB" dirty="0" smtClean="0"/>
              <a:t>Eight days</a:t>
            </a:r>
          </a:p>
          <a:p>
            <a:r>
              <a:rPr lang="en-GB" dirty="0" smtClean="0"/>
              <a:t>Good faculty buy in – at least 3 faculty per day</a:t>
            </a:r>
          </a:p>
          <a:p>
            <a:r>
              <a:rPr lang="en-GB" dirty="0" smtClean="0"/>
              <a:t>Good attendance – one or two missed days</a:t>
            </a:r>
          </a:p>
          <a:p>
            <a:r>
              <a:rPr lang="en-GB" dirty="0" smtClean="0"/>
              <a:t>Venue worked well</a:t>
            </a:r>
          </a:p>
          <a:p>
            <a:r>
              <a:rPr lang="en-GB" dirty="0" smtClean="0"/>
              <a:t>Excellent deanery support (Anna)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en-GB" dirty="0" smtClean="0"/>
              <a:t>Rotas, prior commitments</a:t>
            </a:r>
          </a:p>
          <a:p>
            <a:r>
              <a:rPr lang="en-GB" dirty="0" smtClean="0"/>
              <a:t>Missed days will be caught up in the autumn diet</a:t>
            </a:r>
          </a:p>
          <a:p>
            <a:r>
              <a:rPr lang="en-GB" dirty="0" smtClean="0"/>
              <a:t>Travel in this large region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 (first diet)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412774"/>
          <a:ext cx="8208912" cy="4824539"/>
        </p:xfrm>
        <a:graphic>
          <a:graphicData uri="http://schemas.openxmlformats.org/drawingml/2006/table">
            <a:tbl>
              <a:tblPr/>
              <a:tblGrid>
                <a:gridCol w="4090386"/>
                <a:gridCol w="1994075"/>
                <a:gridCol w="2124451"/>
              </a:tblGrid>
              <a:tr h="9590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Times New Roman"/>
                          <a:ea typeface="Times New Roman"/>
                          <a:cs typeface="Times New Roman"/>
                        </a:rPr>
                        <a:t>On a scale of 1 to 5 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Times New Roman"/>
                          <a:ea typeface="Times New Roman"/>
                          <a:cs typeface="Times New Roman"/>
                        </a:rPr>
                        <a:t>1 - not confident, no knowledge to 5 - very confident I can manage this 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9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 course Rating Average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Post course Rating Average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40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Times New Roman"/>
                        </a:rPr>
                        <a:t>Emergency department DAY TO DAY management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Times New Roman"/>
                        </a:rPr>
                        <a:t>3.75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Times New Roman"/>
                        </a:rPr>
                        <a:t>4.20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5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Managing complex minor injuries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3.58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4.10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5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Managing Acute Medical Emergengies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3.67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4.60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5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Managing psychiatric paitents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2.75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4.00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5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Procedural sedation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3.00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4.30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659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Co-ordinating the process of RSI (rapid seqence induction of anaesthesia)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2.17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3.40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5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Managing major Trauma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3.25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4.00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5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Leading the hopital Trauma Team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2.83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4.00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61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Leading the cardiac arrest team and managing cardiac arrests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3.33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4.30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5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Managing sick children with medical conditions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2.75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4.10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12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Times New Roman"/>
                        </a:rPr>
                        <a:t>Managing </a:t>
                      </a:r>
                      <a:r>
                        <a:rPr lang="en-GB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patients </a:t>
                      </a:r>
                      <a:r>
                        <a:rPr lang="en-GB" sz="1000" dirty="0">
                          <a:latin typeface="Times New Roman"/>
                          <a:ea typeface="Times New Roman"/>
                          <a:cs typeface="Times New Roman"/>
                        </a:rPr>
                        <a:t>with altered mental status or who are unconscious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3.58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4.30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91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Times New Roman"/>
                        </a:rPr>
                        <a:t>Supervision of junior doctors such as FY2s and CT1s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3.33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Times New Roman"/>
                        </a:rPr>
                        <a:t>4.40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2348880"/>
            <a:ext cx="6707088" cy="377728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diet under way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1052736"/>
            <a:ext cx="6400800" cy="4586064"/>
          </a:xfrm>
        </p:spPr>
        <p:txBody>
          <a:bodyPr>
            <a:normAutofit/>
          </a:bodyPr>
          <a:lstStyle/>
          <a:p>
            <a:endParaRPr lang="en-GB" sz="1800" dirty="0" smtClean="0">
              <a:solidFill>
                <a:schemeClr val="tx1"/>
              </a:solidFill>
            </a:endParaRPr>
          </a:p>
          <a:p>
            <a:endParaRPr lang="en-GB" sz="1800" dirty="0" smtClean="0">
              <a:solidFill>
                <a:schemeClr val="tx1"/>
              </a:solidFill>
            </a:endParaRPr>
          </a:p>
          <a:p>
            <a:endParaRPr lang="en-GB" sz="1800" dirty="0" smtClean="0">
              <a:solidFill>
                <a:schemeClr val="tx1"/>
              </a:solidFill>
            </a:endParaRPr>
          </a:p>
          <a:p>
            <a:r>
              <a:rPr lang="en-GB" sz="11500" dirty="0" smtClean="0">
                <a:solidFill>
                  <a:schemeClr val="tx1"/>
                </a:solidFill>
              </a:rPr>
              <a:t>?</a:t>
            </a:r>
            <a:endParaRPr lang="en-GB" sz="1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78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88840"/>
            <a:ext cx="7787208" cy="4137323"/>
          </a:xfrm>
        </p:spPr>
        <p:txBody>
          <a:bodyPr/>
          <a:lstStyle/>
          <a:p>
            <a:r>
              <a:rPr lang="en-GB" dirty="0" smtClean="0"/>
              <a:t>Recruitment and retention crisis</a:t>
            </a:r>
          </a:p>
          <a:p>
            <a:r>
              <a:rPr lang="en-GB" dirty="0" smtClean="0"/>
              <a:t>Increasing demand</a:t>
            </a:r>
          </a:p>
          <a:p>
            <a:r>
              <a:rPr lang="en-GB" dirty="0" smtClean="0"/>
              <a:t>Target drivers for trusts</a:t>
            </a:r>
          </a:p>
          <a:p>
            <a:r>
              <a:rPr lang="en-GB" dirty="0" smtClean="0"/>
              <a:t>Quality drivers for clinical staff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08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34" y="1268760"/>
            <a:ext cx="8383217" cy="3989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1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2" b="3514"/>
          <a:stretch/>
        </p:blipFill>
        <p:spPr bwMode="auto">
          <a:xfrm>
            <a:off x="1547664" y="566057"/>
            <a:ext cx="6120680" cy="6168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706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7163"/>
            <a:ext cx="5472608" cy="6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15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81075"/>
            <a:ext cx="809625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26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81075"/>
            <a:ext cx="809625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395536" y="3524250"/>
            <a:ext cx="3528392" cy="2713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7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492500" y="404813"/>
            <a:ext cx="2160588" cy="863600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GMC</a:t>
            </a:r>
            <a:endParaRPr lang="en-GB" b="1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588125" y="406174"/>
            <a:ext cx="2160587" cy="863600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Royal Colleges</a:t>
            </a:r>
            <a:endParaRPr lang="en-GB" b="1" dirty="0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552406" y="3530377"/>
            <a:ext cx="2016125" cy="863600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/>
              <a:t>College Tutors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492501" y="2540665"/>
            <a:ext cx="2160588" cy="865188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LETB</a:t>
            </a:r>
          </a:p>
          <a:p>
            <a:pPr algn="ctr"/>
            <a:r>
              <a:rPr lang="en-GB" b="1" dirty="0" smtClean="0"/>
              <a:t>(</a:t>
            </a:r>
            <a:r>
              <a:rPr lang="en-GB" b="1" dirty="0" err="1" smtClean="0"/>
              <a:t>WereDeaneries</a:t>
            </a:r>
            <a:r>
              <a:rPr lang="en-GB" b="1" dirty="0" smtClean="0"/>
              <a:t>)</a:t>
            </a:r>
            <a:endParaRPr lang="en-GB" b="1" dirty="0"/>
          </a:p>
          <a:p>
            <a:pPr algn="ctr"/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115616" y="5445224"/>
            <a:ext cx="2157246" cy="1009650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/>
              <a:t>Clinical Tutor / </a:t>
            </a:r>
          </a:p>
          <a:p>
            <a:pPr algn="ctr"/>
            <a:r>
              <a:rPr lang="en-GB" b="1" dirty="0"/>
              <a:t>Director of Medical </a:t>
            </a:r>
            <a:endParaRPr lang="en-GB" b="1" dirty="0" smtClean="0"/>
          </a:p>
          <a:p>
            <a:pPr algn="ctr"/>
            <a:r>
              <a:rPr lang="en-GB" b="1" dirty="0" smtClean="0"/>
              <a:t>Education</a:t>
            </a:r>
            <a:endParaRPr lang="en-GB" b="1" dirty="0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604682" y="3543099"/>
            <a:ext cx="2157246" cy="1152525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Postgraduate </a:t>
            </a:r>
          </a:p>
          <a:p>
            <a:pPr algn="ctr"/>
            <a:r>
              <a:rPr lang="en-GB" b="1" dirty="0" smtClean="0"/>
              <a:t>Education</a:t>
            </a:r>
          </a:p>
          <a:p>
            <a:pPr algn="ctr"/>
            <a:r>
              <a:rPr lang="en-GB" b="1" dirty="0" err="1" smtClean="0"/>
              <a:t>dept</a:t>
            </a:r>
            <a:endParaRPr lang="en-GB" b="1" dirty="0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5724128" y="4797152"/>
            <a:ext cx="3024187" cy="647700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/>
              <a:t>Educational Supervisors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5148064" y="5733256"/>
            <a:ext cx="3024188" cy="647700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/>
              <a:t>Clinical Supervisors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604682" y="2457449"/>
            <a:ext cx="1944216" cy="863600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Trusts</a:t>
            </a:r>
            <a:endParaRPr lang="en-GB" b="1" dirty="0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3492500" y="1447006"/>
            <a:ext cx="2160588" cy="865187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Health </a:t>
            </a:r>
            <a:r>
              <a:rPr lang="en-GB" b="1" dirty="0"/>
              <a:t>E</a:t>
            </a:r>
            <a:r>
              <a:rPr lang="en-GB" b="1" dirty="0" smtClean="0"/>
              <a:t>ducation </a:t>
            </a:r>
          </a:p>
          <a:p>
            <a:pPr algn="ctr"/>
            <a:r>
              <a:rPr lang="en-GB" b="1" dirty="0" smtClean="0"/>
              <a:t>England</a:t>
            </a:r>
            <a:endParaRPr lang="en-GB" b="1" dirty="0"/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6588125" y="1432945"/>
            <a:ext cx="1944688" cy="865187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Speciality Schools</a:t>
            </a:r>
            <a:endParaRPr lang="en-GB" b="1" dirty="0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6516688" y="2455862"/>
            <a:ext cx="2232024" cy="865187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Training </a:t>
            </a:r>
            <a:r>
              <a:rPr lang="en-GB" b="1" dirty="0"/>
              <a:t>P</a:t>
            </a:r>
            <a:r>
              <a:rPr lang="en-GB" b="1" dirty="0" smtClean="0"/>
              <a:t>rogramme </a:t>
            </a:r>
          </a:p>
          <a:p>
            <a:pPr algn="ctr"/>
            <a:r>
              <a:rPr lang="en-GB" b="1" dirty="0" smtClean="0"/>
              <a:t>Directors</a:t>
            </a:r>
            <a:endParaRPr lang="en-GB" b="1" dirty="0"/>
          </a:p>
        </p:txBody>
      </p:sp>
      <p:sp>
        <p:nvSpPr>
          <p:cNvPr id="17" name="Oval 16"/>
          <p:cNvSpPr/>
          <p:nvPr/>
        </p:nvSpPr>
        <p:spPr>
          <a:xfrm>
            <a:off x="3491880" y="3645024"/>
            <a:ext cx="2051844" cy="18835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Trainees and non trainees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1026858" y="1261155"/>
            <a:ext cx="1944216" cy="863600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smtClean="0"/>
              <a:t>Workforce groups</a:t>
            </a:r>
            <a:endParaRPr lang="en-GB" b="1" dirty="0"/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817712" y="188640"/>
            <a:ext cx="1944216" cy="731086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 b="1" dirty="0" smtClean="0"/>
              <a:t>Structure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5971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570</Words>
  <Application>Microsoft Office PowerPoint</Application>
  <PresentationFormat>On-screen Show (4:3)</PresentationFormat>
  <Paragraphs>232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Night safe</vt:lpstr>
      <vt:lpstr>PowerPoint Presentation</vt:lpstr>
      <vt:lpstr>Crisis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Solutions</vt:lpstr>
      <vt:lpstr>Improve existing workforce - Night safe</vt:lpstr>
      <vt:lpstr>PowerPoint Presentation</vt:lpstr>
      <vt:lpstr>Night safe</vt:lpstr>
      <vt:lpstr>First diet</vt:lpstr>
      <vt:lpstr>Problems</vt:lpstr>
      <vt:lpstr>Outcome (first diet)</vt:lpstr>
      <vt:lpstr>PowerPoint Presentation</vt:lpstr>
      <vt:lpstr>PowerPoint Presentation</vt:lpstr>
    </vt:vector>
  </TitlesOfParts>
  <Company>Peterborough City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safe</dc:title>
  <dc:creator>Reid, Cilla</dc:creator>
  <cp:lastModifiedBy>Chris</cp:lastModifiedBy>
  <cp:revision>21</cp:revision>
  <dcterms:created xsi:type="dcterms:W3CDTF">2015-01-30T16:37:46Z</dcterms:created>
  <dcterms:modified xsi:type="dcterms:W3CDTF">2015-10-21T07:49:32Z</dcterms:modified>
</cp:coreProperties>
</file>