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7" r:id="rId1"/>
  </p:sldMasterIdLst>
  <p:sldIdLst>
    <p:sldId id="256" r:id="rId2"/>
    <p:sldId id="265" r:id="rId3"/>
    <p:sldId id="257" r:id="rId4"/>
    <p:sldId id="258" r:id="rId5"/>
    <p:sldId id="259" r:id="rId6"/>
    <p:sldId id="260" r:id="rId7"/>
    <p:sldId id="267" r:id="rId8"/>
    <p:sldId id="266" r:id="rId9"/>
    <p:sldId id="270" r:id="rId10"/>
    <p:sldId id="271"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snapToGrid="0" snapToObjects="1">
      <p:cViewPr>
        <p:scale>
          <a:sx n="76" d="100"/>
          <a:sy n="76" d="100"/>
        </p:scale>
        <p:origin x="-1272" y="-7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E4433F8-0139-7549-9690-CDECA9436CF4}" type="datetimeFigureOut">
              <a:rPr lang="en-US" smtClean="0"/>
              <a:t>8/31/2017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A00154-8432-EA42-BBEF-59508A6B10F5}" type="slidenum">
              <a:rPr lang="en-US" smtClean="0"/>
              <a:t>‹#›</a:t>
            </a:fld>
            <a:endParaRPr lang="en-US"/>
          </a:p>
        </p:txBody>
      </p:sp>
    </p:spTree>
    <p:extLst>
      <p:ext uri="{BB962C8B-B14F-4D97-AF65-F5344CB8AC3E}">
        <p14:creationId xmlns:p14="http://schemas.microsoft.com/office/powerpoint/2010/main" val="80240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433F8-0139-7549-9690-CDECA9436CF4}"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00154-8432-EA42-BBEF-59508A6B10F5}" type="slidenum">
              <a:rPr lang="en-US" smtClean="0"/>
              <a:t>‹#›</a:t>
            </a:fld>
            <a:endParaRPr lang="en-US"/>
          </a:p>
        </p:txBody>
      </p:sp>
    </p:spTree>
    <p:extLst>
      <p:ext uri="{BB962C8B-B14F-4D97-AF65-F5344CB8AC3E}">
        <p14:creationId xmlns:p14="http://schemas.microsoft.com/office/powerpoint/2010/main" val="71529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433F8-0139-7549-9690-CDECA9436CF4}"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00154-8432-EA42-BBEF-59508A6B10F5}" type="slidenum">
              <a:rPr lang="en-US" smtClean="0"/>
              <a:t>‹#›</a:t>
            </a:fld>
            <a:endParaRPr lang="en-US"/>
          </a:p>
        </p:txBody>
      </p:sp>
    </p:spTree>
    <p:extLst>
      <p:ext uri="{BB962C8B-B14F-4D97-AF65-F5344CB8AC3E}">
        <p14:creationId xmlns:p14="http://schemas.microsoft.com/office/powerpoint/2010/main" val="283860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433F8-0139-7549-9690-CDECA9436CF4}"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00154-8432-EA42-BBEF-59508A6B10F5}"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75688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433F8-0139-7549-9690-CDECA9436CF4}"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00154-8432-EA42-BBEF-59508A6B10F5}" type="slidenum">
              <a:rPr lang="en-US" smtClean="0"/>
              <a:t>‹#›</a:t>
            </a:fld>
            <a:endParaRPr lang="en-US"/>
          </a:p>
        </p:txBody>
      </p:sp>
    </p:spTree>
    <p:extLst>
      <p:ext uri="{BB962C8B-B14F-4D97-AF65-F5344CB8AC3E}">
        <p14:creationId xmlns:p14="http://schemas.microsoft.com/office/powerpoint/2010/main" val="2464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E4433F8-0139-7549-9690-CDECA9436CF4}" type="datetimeFigureOut">
              <a:rPr lang="en-US" smtClean="0"/>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A00154-8432-EA42-BBEF-59508A6B10F5}" type="slidenum">
              <a:rPr lang="en-US" smtClean="0"/>
              <a:t>‹#›</a:t>
            </a:fld>
            <a:endParaRPr lang="en-US"/>
          </a:p>
        </p:txBody>
      </p:sp>
    </p:spTree>
    <p:extLst>
      <p:ext uri="{BB962C8B-B14F-4D97-AF65-F5344CB8AC3E}">
        <p14:creationId xmlns:p14="http://schemas.microsoft.com/office/powerpoint/2010/main" val="1878763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E4433F8-0139-7549-9690-CDECA9436CF4}" type="datetimeFigureOut">
              <a:rPr lang="en-US" smtClean="0"/>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A00154-8432-EA42-BBEF-59508A6B10F5}" type="slidenum">
              <a:rPr lang="en-US" smtClean="0"/>
              <a:t>‹#›</a:t>
            </a:fld>
            <a:endParaRPr lang="en-US"/>
          </a:p>
        </p:txBody>
      </p:sp>
    </p:spTree>
    <p:extLst>
      <p:ext uri="{BB962C8B-B14F-4D97-AF65-F5344CB8AC3E}">
        <p14:creationId xmlns:p14="http://schemas.microsoft.com/office/powerpoint/2010/main" val="1931242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4433F8-0139-7549-9690-CDECA9436CF4}"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00154-8432-EA42-BBEF-59508A6B10F5}" type="slidenum">
              <a:rPr lang="en-US" smtClean="0"/>
              <a:t>‹#›</a:t>
            </a:fld>
            <a:endParaRPr lang="en-US"/>
          </a:p>
        </p:txBody>
      </p:sp>
    </p:spTree>
    <p:extLst>
      <p:ext uri="{BB962C8B-B14F-4D97-AF65-F5344CB8AC3E}">
        <p14:creationId xmlns:p14="http://schemas.microsoft.com/office/powerpoint/2010/main" val="1323310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4433F8-0139-7549-9690-CDECA9436CF4}"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00154-8432-EA42-BBEF-59508A6B10F5}" type="slidenum">
              <a:rPr lang="en-US" smtClean="0"/>
              <a:t>‹#›</a:t>
            </a:fld>
            <a:endParaRPr lang="en-US"/>
          </a:p>
        </p:txBody>
      </p:sp>
    </p:spTree>
    <p:extLst>
      <p:ext uri="{BB962C8B-B14F-4D97-AF65-F5344CB8AC3E}">
        <p14:creationId xmlns:p14="http://schemas.microsoft.com/office/powerpoint/2010/main" val="1538891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4433F8-0139-7549-9690-CDECA9436CF4}"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00154-8432-EA42-BBEF-59508A6B10F5}" type="slidenum">
              <a:rPr lang="en-US" smtClean="0"/>
              <a:t>‹#›</a:t>
            </a:fld>
            <a:endParaRPr lang="en-US"/>
          </a:p>
        </p:txBody>
      </p:sp>
    </p:spTree>
    <p:extLst>
      <p:ext uri="{BB962C8B-B14F-4D97-AF65-F5344CB8AC3E}">
        <p14:creationId xmlns:p14="http://schemas.microsoft.com/office/powerpoint/2010/main" val="194503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4433F8-0139-7549-9690-CDECA9436CF4}"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00154-8432-EA42-BBEF-59508A6B10F5}" type="slidenum">
              <a:rPr lang="en-US" smtClean="0"/>
              <a:t>‹#›</a:t>
            </a:fld>
            <a:endParaRPr lang="en-US"/>
          </a:p>
        </p:txBody>
      </p:sp>
    </p:spTree>
    <p:extLst>
      <p:ext uri="{BB962C8B-B14F-4D97-AF65-F5344CB8AC3E}">
        <p14:creationId xmlns:p14="http://schemas.microsoft.com/office/powerpoint/2010/main" val="1154480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4433F8-0139-7549-9690-CDECA9436CF4}"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00154-8432-EA42-BBEF-59508A6B10F5}" type="slidenum">
              <a:rPr lang="en-US" smtClean="0"/>
              <a:t>‹#›</a:t>
            </a:fld>
            <a:endParaRPr lang="en-US"/>
          </a:p>
        </p:txBody>
      </p:sp>
    </p:spTree>
    <p:extLst>
      <p:ext uri="{BB962C8B-B14F-4D97-AF65-F5344CB8AC3E}">
        <p14:creationId xmlns:p14="http://schemas.microsoft.com/office/powerpoint/2010/main" val="83768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4433F8-0139-7549-9690-CDECA9436CF4}" type="datetimeFigureOut">
              <a:rPr lang="en-US" smtClean="0"/>
              <a:t>8/31/2017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A00154-8432-EA42-BBEF-59508A6B10F5}" type="slidenum">
              <a:rPr lang="en-US" smtClean="0"/>
              <a:t>‹#›</a:t>
            </a:fld>
            <a:endParaRPr lang="en-US"/>
          </a:p>
        </p:txBody>
      </p:sp>
    </p:spTree>
    <p:extLst>
      <p:ext uri="{BB962C8B-B14F-4D97-AF65-F5344CB8AC3E}">
        <p14:creationId xmlns:p14="http://schemas.microsoft.com/office/powerpoint/2010/main" val="7071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4433F8-0139-7549-9690-CDECA9436CF4}" type="datetimeFigureOut">
              <a:rPr lang="en-US" smtClean="0"/>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A00154-8432-EA42-BBEF-59508A6B10F5}" type="slidenum">
              <a:rPr lang="en-US" smtClean="0"/>
              <a:t>‹#›</a:t>
            </a:fld>
            <a:endParaRPr lang="en-US"/>
          </a:p>
        </p:txBody>
      </p:sp>
    </p:spTree>
    <p:extLst>
      <p:ext uri="{BB962C8B-B14F-4D97-AF65-F5344CB8AC3E}">
        <p14:creationId xmlns:p14="http://schemas.microsoft.com/office/powerpoint/2010/main" val="1025557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433F8-0139-7549-9690-CDECA9436CF4}" type="datetimeFigureOut">
              <a:rPr lang="en-US" smtClean="0"/>
              <a:t>8/31/2017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A00154-8432-EA42-BBEF-59508A6B10F5}" type="slidenum">
              <a:rPr lang="en-US" smtClean="0"/>
              <a:t>‹#›</a:t>
            </a:fld>
            <a:endParaRPr lang="en-US"/>
          </a:p>
        </p:txBody>
      </p:sp>
    </p:spTree>
    <p:extLst>
      <p:ext uri="{BB962C8B-B14F-4D97-AF65-F5344CB8AC3E}">
        <p14:creationId xmlns:p14="http://schemas.microsoft.com/office/powerpoint/2010/main" val="847588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433F8-0139-7549-9690-CDECA9436CF4}"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00154-8432-EA42-BBEF-59508A6B10F5}" type="slidenum">
              <a:rPr lang="en-US" smtClean="0"/>
              <a:t>‹#›</a:t>
            </a:fld>
            <a:endParaRPr lang="en-US"/>
          </a:p>
        </p:txBody>
      </p:sp>
    </p:spTree>
    <p:extLst>
      <p:ext uri="{BB962C8B-B14F-4D97-AF65-F5344CB8AC3E}">
        <p14:creationId xmlns:p14="http://schemas.microsoft.com/office/powerpoint/2010/main" val="1165241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433F8-0139-7549-9690-CDECA9436CF4}"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00154-8432-EA42-BBEF-59508A6B10F5}" type="slidenum">
              <a:rPr lang="en-US" smtClean="0"/>
              <a:t>‹#›</a:t>
            </a:fld>
            <a:endParaRPr lang="en-US"/>
          </a:p>
        </p:txBody>
      </p:sp>
    </p:spTree>
    <p:extLst>
      <p:ext uri="{BB962C8B-B14F-4D97-AF65-F5344CB8AC3E}">
        <p14:creationId xmlns:p14="http://schemas.microsoft.com/office/powerpoint/2010/main" val="131827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E4433F8-0139-7549-9690-CDECA9436CF4}" type="datetimeFigureOut">
              <a:rPr lang="en-US" smtClean="0"/>
              <a:t>8/31/2017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8A00154-8432-EA42-BBEF-59508A6B10F5}" type="slidenum">
              <a:rPr lang="en-US" smtClean="0"/>
              <a:t>‹#›</a:t>
            </a:fld>
            <a:endParaRPr lang="en-US"/>
          </a:p>
        </p:txBody>
      </p:sp>
    </p:spTree>
    <p:extLst>
      <p:ext uri="{BB962C8B-B14F-4D97-AF65-F5344CB8AC3E}">
        <p14:creationId xmlns:p14="http://schemas.microsoft.com/office/powerpoint/2010/main" val="284598589"/>
      </p:ext>
    </p:extLst>
  </p:cSld>
  <p:clrMap bg1="dk1" tx1="lt1" bg2="dk2"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surgicalcourse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How to pass the MRCS</a:t>
            </a:r>
            <a:endParaRPr lang="en-US" sz="6000" dirty="0"/>
          </a:p>
        </p:txBody>
      </p:sp>
      <p:sp>
        <p:nvSpPr>
          <p:cNvPr id="3" name="Subtitle 2"/>
          <p:cNvSpPr>
            <a:spLocks noGrp="1"/>
          </p:cNvSpPr>
          <p:nvPr>
            <p:ph type="subTitle" idx="1"/>
          </p:nvPr>
        </p:nvSpPr>
        <p:spPr/>
        <p:txBody>
          <a:bodyPr>
            <a:normAutofit fontScale="77500" lnSpcReduction="20000"/>
          </a:bodyPr>
          <a:lstStyle/>
          <a:p>
            <a:r>
              <a:rPr lang="en-US" dirty="0" smtClean="0"/>
              <a:t>Angelo </a:t>
            </a:r>
            <a:r>
              <a:rPr lang="en-US" dirty="0" err="1" smtClean="0"/>
              <a:t>Photi</a:t>
            </a:r>
            <a:endParaRPr lang="en-US" dirty="0" smtClean="0"/>
          </a:p>
          <a:p>
            <a:r>
              <a:rPr lang="en-US" dirty="0" smtClean="0"/>
              <a:t>James O’Brien</a:t>
            </a:r>
            <a:endParaRPr lang="en-US" dirty="0"/>
          </a:p>
        </p:txBody>
      </p:sp>
    </p:spTree>
    <p:extLst>
      <p:ext uri="{BB962C8B-B14F-4D97-AF65-F5344CB8AC3E}">
        <p14:creationId xmlns:p14="http://schemas.microsoft.com/office/powerpoint/2010/main" val="681887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17" y="-80169"/>
            <a:ext cx="10515600" cy="1325563"/>
          </a:xfrm>
        </p:spPr>
        <p:txBody>
          <a:bodyPr/>
          <a:lstStyle/>
          <a:p>
            <a:r>
              <a:rPr lang="en-US" sz="6000" dirty="0" smtClean="0"/>
              <a:t>Anatomy</a:t>
            </a:r>
            <a:endParaRPr lang="en-US" sz="6000" dirty="0"/>
          </a:p>
        </p:txBody>
      </p:sp>
      <p:sp>
        <p:nvSpPr>
          <p:cNvPr id="3" name="Content Placeholder 2"/>
          <p:cNvSpPr>
            <a:spLocks noGrp="1"/>
          </p:cNvSpPr>
          <p:nvPr>
            <p:ph idx="1"/>
          </p:nvPr>
        </p:nvSpPr>
        <p:spPr>
          <a:xfrm>
            <a:off x="433917" y="1245394"/>
            <a:ext cx="7844257" cy="4351338"/>
          </a:xfrm>
        </p:spPr>
        <p:txBody>
          <a:bodyPr>
            <a:noAutofit/>
          </a:bodyPr>
          <a:lstStyle/>
          <a:p>
            <a:r>
              <a:rPr lang="en-US" dirty="0" smtClean="0"/>
              <a:t>Allow time</a:t>
            </a:r>
          </a:p>
          <a:p>
            <a:r>
              <a:rPr lang="en-US" dirty="0" smtClean="0"/>
              <a:t>RCS affiliate membership allows</a:t>
            </a:r>
            <a:r>
              <a:rPr lang="en-US" dirty="0"/>
              <a:t> </a:t>
            </a:r>
            <a:r>
              <a:rPr lang="en-US" dirty="0" smtClean="0"/>
              <a:t>free access to </a:t>
            </a:r>
            <a:r>
              <a:rPr lang="en-US" dirty="0" err="1" smtClean="0"/>
              <a:t>Aclands</a:t>
            </a:r>
            <a:endParaRPr lang="en-US" dirty="0" smtClean="0"/>
          </a:p>
          <a:p>
            <a:r>
              <a:rPr lang="en-US" dirty="0" smtClean="0"/>
              <a:t>Buy a </a:t>
            </a:r>
          </a:p>
          <a:p>
            <a:r>
              <a:rPr lang="en-US" dirty="0" smtClean="0"/>
              <a:t>skull</a:t>
            </a:r>
          </a:p>
        </p:txBody>
      </p:sp>
      <p:pic>
        <p:nvPicPr>
          <p:cNvPr id="4" name="Picture 3"/>
          <p:cNvPicPr>
            <a:picLocks noChangeAspect="1"/>
          </p:cNvPicPr>
          <p:nvPr/>
        </p:nvPicPr>
        <p:blipFill>
          <a:blip r:embed="rId2"/>
          <a:stretch>
            <a:fillRect/>
          </a:stretch>
        </p:blipFill>
        <p:spPr>
          <a:xfrm>
            <a:off x="8278174" y="1448594"/>
            <a:ext cx="3634426" cy="5199856"/>
          </a:xfrm>
          <a:prstGeom prst="rect">
            <a:avLst/>
          </a:prstGeom>
        </p:spPr>
      </p:pic>
      <p:pic>
        <p:nvPicPr>
          <p:cNvPr id="5" name="Picture 4"/>
          <p:cNvPicPr>
            <a:picLocks noChangeAspect="1"/>
          </p:cNvPicPr>
          <p:nvPr/>
        </p:nvPicPr>
        <p:blipFill>
          <a:blip r:embed="rId3"/>
          <a:stretch>
            <a:fillRect/>
          </a:stretch>
        </p:blipFill>
        <p:spPr>
          <a:xfrm>
            <a:off x="5214408" y="2400966"/>
            <a:ext cx="2811992" cy="4247484"/>
          </a:xfrm>
          <a:prstGeom prst="rect">
            <a:avLst/>
          </a:prstGeom>
        </p:spPr>
      </p:pic>
      <p:pic>
        <p:nvPicPr>
          <p:cNvPr id="8" name="Picture 7"/>
          <p:cNvPicPr>
            <a:picLocks noChangeAspect="1"/>
          </p:cNvPicPr>
          <p:nvPr/>
        </p:nvPicPr>
        <p:blipFill>
          <a:blip r:embed="rId4"/>
          <a:stretch>
            <a:fillRect/>
          </a:stretch>
        </p:blipFill>
        <p:spPr>
          <a:xfrm>
            <a:off x="2227340" y="2531578"/>
            <a:ext cx="2861181" cy="4116872"/>
          </a:xfrm>
          <a:prstGeom prst="rect">
            <a:avLst/>
          </a:prstGeom>
        </p:spPr>
      </p:pic>
    </p:spTree>
    <p:extLst>
      <p:ext uri="{BB962C8B-B14F-4D97-AF65-F5344CB8AC3E}">
        <p14:creationId xmlns:p14="http://schemas.microsoft.com/office/powerpoint/2010/main" val="1118993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tips</a:t>
            </a:r>
            <a:endParaRPr lang="en-US" dirty="0"/>
          </a:p>
        </p:txBody>
      </p:sp>
      <p:sp>
        <p:nvSpPr>
          <p:cNvPr id="3" name="Content Placeholder 2"/>
          <p:cNvSpPr>
            <a:spLocks noGrp="1"/>
          </p:cNvSpPr>
          <p:nvPr>
            <p:ph idx="1"/>
          </p:nvPr>
        </p:nvSpPr>
        <p:spPr/>
        <p:txBody>
          <a:bodyPr/>
          <a:lstStyle/>
          <a:p>
            <a:r>
              <a:rPr lang="en-US" dirty="0" smtClean="0"/>
              <a:t>Book accommodation night before</a:t>
            </a:r>
          </a:p>
          <a:p>
            <a:r>
              <a:rPr lang="en-US" dirty="0" smtClean="0"/>
              <a:t>Rest well</a:t>
            </a:r>
          </a:p>
          <a:p>
            <a:r>
              <a:rPr lang="en-US" dirty="0" smtClean="0"/>
              <a:t>The main pressure is the high financial cost and running out of time to re-sit</a:t>
            </a:r>
          </a:p>
          <a:p>
            <a:r>
              <a:rPr lang="en-US" dirty="0" smtClean="0"/>
              <a:t>The exam itself is breadth over depth</a:t>
            </a:r>
          </a:p>
          <a:p>
            <a:r>
              <a:rPr lang="en-US" dirty="0" smtClean="0"/>
              <a:t>Nevertheless there are recurrent themes that repeatedly come up that should be revised in greater depth, e.g. skull foramina, ARDS etc.</a:t>
            </a:r>
          </a:p>
        </p:txBody>
      </p:sp>
    </p:spTree>
    <p:extLst>
      <p:ext uri="{BB962C8B-B14F-4D97-AF65-F5344CB8AC3E}">
        <p14:creationId xmlns:p14="http://schemas.microsoft.com/office/powerpoint/2010/main" val="258657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MRCS</a:t>
            </a:r>
            <a:endParaRPr lang="en-US" dirty="0"/>
          </a:p>
        </p:txBody>
      </p:sp>
      <p:sp>
        <p:nvSpPr>
          <p:cNvPr id="3" name="Content Placeholder 2"/>
          <p:cNvSpPr>
            <a:spLocks noGrp="1"/>
          </p:cNvSpPr>
          <p:nvPr>
            <p:ph idx="1"/>
          </p:nvPr>
        </p:nvSpPr>
        <p:spPr>
          <a:xfrm>
            <a:off x="508001" y="1279528"/>
            <a:ext cx="11159066" cy="4351338"/>
          </a:xfrm>
        </p:spPr>
        <p:txBody>
          <a:bodyPr>
            <a:noAutofit/>
          </a:bodyPr>
          <a:lstStyle/>
          <a:p>
            <a:r>
              <a:rPr lang="en-US" sz="3200" dirty="0" smtClean="0"/>
              <a:t>Have to prepare whilst working full time</a:t>
            </a:r>
          </a:p>
          <a:p>
            <a:r>
              <a:rPr lang="en-US" sz="3200" dirty="0" smtClean="0"/>
              <a:t>Book early to avoid running out of time to sit</a:t>
            </a:r>
            <a:endParaRPr lang="en-US" sz="3200" dirty="0"/>
          </a:p>
          <a:p>
            <a:r>
              <a:rPr lang="en-US" sz="3200" dirty="0" smtClean="0"/>
              <a:t>Biggest indicator for failure to progress and secure an ST3 post at the end of core training is failing to pass the exams</a:t>
            </a:r>
          </a:p>
          <a:p>
            <a:r>
              <a:rPr lang="en-US" sz="3200" dirty="0" smtClean="0"/>
              <a:t>There is time to address this and prepare if you start now</a:t>
            </a:r>
            <a:endParaRPr lang="en-US" sz="3200" dirty="0"/>
          </a:p>
          <a:p>
            <a:r>
              <a:rPr lang="en-US" sz="3200" dirty="0" smtClean="0"/>
              <a:t>Can book the exams to coincide with “quieter” placements but look up the exam dates in advance, and consider time for a re-sit</a:t>
            </a:r>
            <a:endParaRPr lang="en-US" sz="3200" dirty="0"/>
          </a:p>
          <a:p>
            <a:r>
              <a:rPr lang="en-US" sz="3200" dirty="0" smtClean="0"/>
              <a:t>A trainee will not be able to sit the interview for ST3 if they do not have part B, even if result is pending</a:t>
            </a:r>
          </a:p>
          <a:p>
            <a:r>
              <a:rPr lang="en-US" sz="3200" dirty="0" smtClean="0"/>
              <a:t>Therefore last sitting is the February before spring interviews</a:t>
            </a:r>
            <a:endParaRPr lang="en-US" sz="3200" dirty="0"/>
          </a:p>
        </p:txBody>
      </p:sp>
    </p:spTree>
    <p:extLst>
      <p:ext uri="{BB962C8B-B14F-4D97-AF65-F5344CB8AC3E}">
        <p14:creationId xmlns:p14="http://schemas.microsoft.com/office/powerpoint/2010/main" val="200592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A</a:t>
            </a:r>
            <a:endParaRPr lang="en-US" dirty="0"/>
          </a:p>
        </p:txBody>
      </p:sp>
      <p:sp>
        <p:nvSpPr>
          <p:cNvPr id="3" name="Content Placeholder 2"/>
          <p:cNvSpPr>
            <a:spLocks noGrp="1"/>
          </p:cNvSpPr>
          <p:nvPr>
            <p:ph idx="1"/>
          </p:nvPr>
        </p:nvSpPr>
        <p:spPr>
          <a:xfrm>
            <a:off x="1120000" y="1470025"/>
            <a:ext cx="10233800" cy="4351338"/>
          </a:xfrm>
        </p:spPr>
        <p:txBody>
          <a:bodyPr>
            <a:noAutofit/>
          </a:bodyPr>
          <a:lstStyle/>
          <a:p>
            <a:r>
              <a:rPr lang="en-US" dirty="0"/>
              <a:t>Complete online question banks (EMRCS&gt; on examination&gt; </a:t>
            </a:r>
            <a:r>
              <a:rPr lang="en-US" dirty="0" err="1"/>
              <a:t>pastest</a:t>
            </a:r>
            <a:r>
              <a:rPr lang="en-US" dirty="0"/>
              <a:t>) and repeat incorrect answers to focus on </a:t>
            </a:r>
            <a:r>
              <a:rPr lang="en-US" dirty="0" smtClean="0"/>
              <a:t>weaknesses</a:t>
            </a:r>
            <a:endParaRPr lang="en-US" dirty="0"/>
          </a:p>
          <a:p>
            <a:r>
              <a:rPr lang="en-US" dirty="0" smtClean="0"/>
              <a:t>Use the answers with each question to make notes</a:t>
            </a:r>
            <a:endParaRPr lang="en-US" dirty="0"/>
          </a:p>
          <a:p>
            <a:r>
              <a:rPr lang="en-US" dirty="0" smtClean="0"/>
              <a:t>Use the mobile apps to do questions in theatre down time, </a:t>
            </a:r>
            <a:r>
              <a:rPr lang="en-US" dirty="0" err="1" smtClean="0"/>
              <a:t>etc</a:t>
            </a:r>
            <a:endParaRPr lang="en-US" dirty="0"/>
          </a:p>
          <a:p>
            <a:r>
              <a:rPr lang="en-US" dirty="0" smtClean="0"/>
              <a:t>Using books and anatomy texts in addition, are of limited use</a:t>
            </a:r>
            <a:endParaRPr lang="en-US" dirty="0"/>
          </a:p>
          <a:p>
            <a:r>
              <a:rPr lang="en-US" dirty="0" smtClean="0"/>
              <a:t>Deanery support and education</a:t>
            </a:r>
            <a:endParaRPr lang="en-US" dirty="0"/>
          </a:p>
          <a:p>
            <a:r>
              <a:rPr lang="en-US" dirty="0" smtClean="0"/>
              <a:t>Study support unit for trainees requiring multiple attempts, etc. Someone may have undiagnosed dyslexia, </a:t>
            </a:r>
            <a:r>
              <a:rPr lang="en-US" dirty="0" err="1" smtClean="0"/>
              <a:t>etc</a:t>
            </a:r>
            <a:endParaRPr lang="en-US" dirty="0" smtClean="0"/>
          </a:p>
        </p:txBody>
      </p:sp>
    </p:spTree>
    <p:extLst>
      <p:ext uri="{BB962C8B-B14F-4D97-AF65-F5344CB8AC3E}">
        <p14:creationId xmlns:p14="http://schemas.microsoft.com/office/powerpoint/2010/main" val="748967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425"/>
            <a:ext cx="10515600" cy="1325563"/>
          </a:xfrm>
        </p:spPr>
        <p:txBody>
          <a:bodyPr/>
          <a:lstStyle/>
          <a:p>
            <a:r>
              <a:rPr lang="en-GB" dirty="0" smtClean="0"/>
              <a:t>Part B</a:t>
            </a:r>
            <a:endParaRPr lang="en-GB" dirty="0"/>
          </a:p>
        </p:txBody>
      </p:sp>
      <p:sp>
        <p:nvSpPr>
          <p:cNvPr id="3" name="Content Placeholder 2"/>
          <p:cNvSpPr>
            <a:spLocks noGrp="1"/>
          </p:cNvSpPr>
          <p:nvPr>
            <p:ph idx="1"/>
          </p:nvPr>
        </p:nvSpPr>
        <p:spPr>
          <a:xfrm>
            <a:off x="1120000" y="1330325"/>
            <a:ext cx="10233800" cy="4351338"/>
          </a:xfrm>
        </p:spPr>
        <p:txBody>
          <a:bodyPr>
            <a:noAutofit/>
          </a:bodyPr>
          <a:lstStyle/>
          <a:p>
            <a:r>
              <a:rPr lang="en-GB" sz="2000" dirty="0"/>
              <a:t>The MRCS Part B OSCE will normally consist of 18 examined stations each of 9 minutes’ duration.</a:t>
            </a:r>
          </a:p>
          <a:p>
            <a:r>
              <a:rPr lang="en-GB" sz="2000" dirty="0"/>
              <a:t>These stations will be divided into broad content areas (BCAs) as follows</a:t>
            </a:r>
            <a:r>
              <a:rPr lang="en-GB" sz="2000" dirty="0" smtClean="0"/>
              <a:t>:</a:t>
            </a:r>
            <a:endParaRPr lang="en-GB" sz="2000" dirty="0"/>
          </a:p>
          <a:p>
            <a:r>
              <a:rPr lang="en-GB" sz="2000" u="sng" dirty="0"/>
              <a:t>8x Applied Knowledge stations (maximum 160 marks)</a:t>
            </a:r>
            <a:endParaRPr lang="en-GB" sz="2000" dirty="0"/>
          </a:p>
          <a:p>
            <a:pPr lvl="0"/>
            <a:r>
              <a:rPr lang="en-GB" sz="2000" dirty="0"/>
              <a:t>Anatomy and surgical pathology (5 stations)</a:t>
            </a:r>
          </a:p>
          <a:p>
            <a:pPr lvl="0"/>
            <a:r>
              <a:rPr lang="en-GB" sz="2000" dirty="0"/>
              <a:t>Applied surgical science and critical care (3 stations</a:t>
            </a:r>
            <a:r>
              <a:rPr lang="en-GB" sz="2000" dirty="0" smtClean="0"/>
              <a:t>)</a:t>
            </a:r>
            <a:endParaRPr lang="en-GB" sz="2000" dirty="0"/>
          </a:p>
          <a:p>
            <a:r>
              <a:rPr lang="en-GB" sz="2000" u="sng" dirty="0"/>
              <a:t>10x Applied Skills stations (maximum 200 marks)</a:t>
            </a:r>
            <a:endParaRPr lang="en-GB" sz="2000" dirty="0"/>
          </a:p>
          <a:p>
            <a:pPr lvl="0"/>
            <a:r>
              <a:rPr lang="en-GB" sz="2000" dirty="0"/>
              <a:t>Clinical and Procedural Skills (6 stations)</a:t>
            </a:r>
          </a:p>
          <a:p>
            <a:pPr lvl="0"/>
            <a:r>
              <a:rPr lang="en-GB" sz="2000" dirty="0"/>
              <a:t>Communication skills (4 stations)</a:t>
            </a:r>
          </a:p>
          <a:p>
            <a:pPr lvl="1"/>
            <a:r>
              <a:rPr lang="en-GB" sz="1600" dirty="0"/>
              <a:t>Giving and receiving information</a:t>
            </a:r>
          </a:p>
          <a:p>
            <a:pPr lvl="1"/>
            <a:r>
              <a:rPr lang="en-GB" sz="1600" dirty="0"/>
              <a:t>History </a:t>
            </a:r>
            <a:r>
              <a:rPr lang="en-GB" sz="1600" dirty="0" smtClean="0"/>
              <a:t>Taking</a:t>
            </a:r>
            <a:endParaRPr lang="en-GB" sz="1600" dirty="0"/>
          </a:p>
          <a:p>
            <a:r>
              <a:rPr lang="en-GB" sz="2000" dirty="0"/>
              <a:t>Each station is 9 minutes with a maximum of 20 marks. At the end of each station each candidate will be given a global impression mark or pass, borderline or fail. Candidates must pass the Applied Knowledge and Applied Skills domains to obtain an overall </a:t>
            </a:r>
            <a:r>
              <a:rPr lang="en-GB" sz="2000" dirty="0" smtClean="0"/>
              <a:t>pass</a:t>
            </a:r>
            <a:endParaRPr lang="en-GB" sz="2000" dirty="0"/>
          </a:p>
        </p:txBody>
      </p:sp>
    </p:spTree>
    <p:extLst>
      <p:ext uri="{BB962C8B-B14F-4D97-AF65-F5344CB8AC3E}">
        <p14:creationId xmlns:p14="http://schemas.microsoft.com/office/powerpoint/2010/main" val="2124926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1325563"/>
          </a:xfrm>
        </p:spPr>
        <p:txBody>
          <a:bodyPr/>
          <a:lstStyle/>
          <a:p>
            <a:r>
              <a:rPr lang="en-US" dirty="0"/>
              <a:t>General advice</a:t>
            </a:r>
          </a:p>
        </p:txBody>
      </p:sp>
      <p:sp>
        <p:nvSpPr>
          <p:cNvPr id="3" name="Content Placeholder 2"/>
          <p:cNvSpPr>
            <a:spLocks noGrp="1"/>
          </p:cNvSpPr>
          <p:nvPr>
            <p:ph idx="1"/>
          </p:nvPr>
        </p:nvSpPr>
        <p:spPr>
          <a:xfrm>
            <a:off x="1120000" y="1216025"/>
            <a:ext cx="10233800" cy="4351338"/>
          </a:xfrm>
        </p:spPr>
        <p:txBody>
          <a:bodyPr>
            <a:noAutofit/>
          </a:bodyPr>
          <a:lstStyle/>
          <a:p>
            <a:r>
              <a:rPr lang="en-US" dirty="0" smtClean="0"/>
              <a:t>Mixture of book work, and practice with others</a:t>
            </a:r>
          </a:p>
          <a:p>
            <a:r>
              <a:rPr lang="en-US" dirty="0" smtClean="0"/>
              <a:t>Practice involves</a:t>
            </a:r>
          </a:p>
          <a:p>
            <a:pPr lvl="1"/>
            <a:r>
              <a:rPr lang="en-US" dirty="0" smtClean="0"/>
              <a:t>History taking, examination, communication skills, surgical skills, </a:t>
            </a:r>
            <a:r>
              <a:rPr lang="en-US" dirty="0"/>
              <a:t>presentation/ discussion </a:t>
            </a:r>
            <a:r>
              <a:rPr lang="en-US" dirty="0" smtClean="0"/>
              <a:t>skills</a:t>
            </a:r>
            <a:endParaRPr lang="en-US" dirty="0"/>
          </a:p>
          <a:p>
            <a:r>
              <a:rPr lang="en-US" dirty="0" smtClean="0"/>
              <a:t>You </a:t>
            </a:r>
            <a:r>
              <a:rPr lang="en-US" dirty="0"/>
              <a:t>will not have seen all the specialties </a:t>
            </a:r>
            <a:r>
              <a:rPr lang="en-US" dirty="0" smtClean="0"/>
              <a:t>before</a:t>
            </a:r>
          </a:p>
          <a:p>
            <a:r>
              <a:rPr lang="en-US" dirty="0" smtClean="0"/>
              <a:t>Can pass with practicing only on colleagues/ friends/ pets, but, this is not without risk</a:t>
            </a:r>
          </a:p>
          <a:p>
            <a:r>
              <a:rPr lang="en-US" dirty="0" smtClean="0"/>
              <a:t>Be aware of your knowledge gaps based on your rotations</a:t>
            </a:r>
          </a:p>
          <a:p>
            <a:r>
              <a:rPr lang="en-US" dirty="0" smtClean="0"/>
              <a:t>Thorough practice and looking slick</a:t>
            </a:r>
            <a:r>
              <a:rPr lang="en-US" dirty="0"/>
              <a:t>/</a:t>
            </a:r>
            <a:r>
              <a:rPr lang="en-US" dirty="0" smtClean="0"/>
              <a:t> confident, is more important than detail (examinations are usually not more detailed than medical school finals) but if the first time you ever examine an ankle, is during the exam, it is increasingly difficult to look slick</a:t>
            </a:r>
          </a:p>
        </p:txBody>
      </p:sp>
    </p:spTree>
    <p:extLst>
      <p:ext uri="{BB962C8B-B14F-4D97-AF65-F5344CB8AC3E}">
        <p14:creationId xmlns:p14="http://schemas.microsoft.com/office/powerpoint/2010/main" val="544061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advice</a:t>
            </a:r>
            <a:endParaRPr lang="en-US" dirty="0"/>
          </a:p>
        </p:txBody>
      </p:sp>
      <p:sp>
        <p:nvSpPr>
          <p:cNvPr id="3" name="Content Placeholder 2"/>
          <p:cNvSpPr>
            <a:spLocks noGrp="1"/>
          </p:cNvSpPr>
          <p:nvPr>
            <p:ph idx="1"/>
          </p:nvPr>
        </p:nvSpPr>
        <p:spPr/>
        <p:txBody>
          <a:bodyPr>
            <a:noAutofit/>
          </a:bodyPr>
          <a:lstStyle/>
          <a:p>
            <a:r>
              <a:rPr lang="en-US" sz="3200" dirty="0" smtClean="0"/>
              <a:t>Form a study group with other core trainees</a:t>
            </a:r>
          </a:p>
          <a:p>
            <a:r>
              <a:rPr lang="en-US" sz="3200" dirty="0" err="1" smtClean="0"/>
              <a:t>Utilise</a:t>
            </a:r>
            <a:r>
              <a:rPr lang="en-US" sz="3200" dirty="0" smtClean="0"/>
              <a:t> registrars and practice with them; viva’s, examinations</a:t>
            </a:r>
          </a:p>
          <a:p>
            <a:r>
              <a:rPr lang="en-US" sz="3200" dirty="0" smtClean="0"/>
              <a:t>Practicing </a:t>
            </a:r>
            <a:r>
              <a:rPr lang="en-US" sz="3200" dirty="0"/>
              <a:t>in </a:t>
            </a:r>
            <a:r>
              <a:rPr lang="en-US" sz="3200" dirty="0" smtClean="0"/>
              <a:t>clinics, ask to attend other </a:t>
            </a:r>
            <a:r>
              <a:rPr lang="en-US" sz="3200" dirty="0" err="1" smtClean="0"/>
              <a:t>specialtieis</a:t>
            </a:r>
            <a:r>
              <a:rPr lang="en-US" sz="3200" dirty="0" smtClean="0"/>
              <a:t> clinics, contact friendly </a:t>
            </a:r>
            <a:r>
              <a:rPr lang="en-US" sz="3200" dirty="0"/>
              <a:t>registrars from other specialties, </a:t>
            </a:r>
            <a:r>
              <a:rPr lang="en-US" sz="3200" dirty="0" smtClean="0"/>
              <a:t>go </a:t>
            </a:r>
            <a:r>
              <a:rPr lang="en-US" sz="3200" dirty="0"/>
              <a:t>behind enemy lines (fracture clinic</a:t>
            </a:r>
            <a:r>
              <a:rPr lang="en-US" sz="3200" dirty="0" smtClean="0"/>
              <a:t>)</a:t>
            </a:r>
          </a:p>
          <a:p>
            <a:r>
              <a:rPr lang="en-US" sz="3200" dirty="0" smtClean="0"/>
              <a:t>Allow sufficient time for anatomy book work</a:t>
            </a:r>
          </a:p>
          <a:p>
            <a:r>
              <a:rPr lang="en-US" sz="3200" dirty="0" smtClean="0"/>
              <a:t>Certain topics repeatedly come up </a:t>
            </a:r>
            <a:r>
              <a:rPr lang="mr-IN" sz="3200" dirty="0" smtClean="0"/>
              <a:t>–</a:t>
            </a:r>
            <a:r>
              <a:rPr lang="en-US" sz="3200" dirty="0" smtClean="0"/>
              <a:t>past papers are shared widely</a:t>
            </a:r>
            <a:endParaRPr lang="en-US" sz="3200" dirty="0"/>
          </a:p>
          <a:p>
            <a:endParaRPr lang="en-US" sz="3200" dirty="0" smtClean="0"/>
          </a:p>
        </p:txBody>
      </p:sp>
    </p:spTree>
    <p:extLst>
      <p:ext uri="{BB962C8B-B14F-4D97-AF65-F5344CB8AC3E}">
        <p14:creationId xmlns:p14="http://schemas.microsoft.com/office/powerpoint/2010/main" val="927951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a:t>
            </a:r>
            <a:endParaRPr lang="en-US" dirty="0"/>
          </a:p>
        </p:txBody>
      </p:sp>
      <p:sp>
        <p:nvSpPr>
          <p:cNvPr id="3" name="Content Placeholder 2"/>
          <p:cNvSpPr>
            <a:spLocks noGrp="1"/>
          </p:cNvSpPr>
          <p:nvPr>
            <p:ph idx="1"/>
          </p:nvPr>
        </p:nvSpPr>
        <p:spPr>
          <a:xfrm>
            <a:off x="1120000" y="1317625"/>
            <a:ext cx="10233800" cy="4351338"/>
          </a:xfrm>
        </p:spPr>
        <p:txBody>
          <a:bodyPr>
            <a:noAutofit/>
          </a:bodyPr>
          <a:lstStyle/>
          <a:p>
            <a:r>
              <a:rPr lang="en-US" sz="3600" dirty="0" smtClean="0"/>
              <a:t>Cheaper (&lt;£500)</a:t>
            </a:r>
            <a:endParaRPr lang="en-US" sz="3600" dirty="0" smtClean="0">
              <a:hlinkClick r:id="rId2"/>
            </a:endParaRPr>
          </a:p>
          <a:p>
            <a:pPr lvl="1"/>
            <a:r>
              <a:rPr lang="en-US" sz="3200" dirty="0" smtClean="0">
                <a:hlinkClick r:id="rId2"/>
              </a:rPr>
              <a:t>www.surgicalcourses.com</a:t>
            </a:r>
            <a:r>
              <a:rPr lang="en-US" sz="3200" dirty="0"/>
              <a:t> </a:t>
            </a:r>
            <a:r>
              <a:rPr lang="en-US" sz="3200" dirty="0" smtClean="0"/>
              <a:t>(1 day anatomy, 1 day OSCE)</a:t>
            </a:r>
          </a:p>
          <a:p>
            <a:pPr lvl="1"/>
            <a:r>
              <a:rPr lang="en-US" sz="3200" dirty="0" smtClean="0"/>
              <a:t>RCS London </a:t>
            </a:r>
            <a:r>
              <a:rPr lang="en-US" sz="3200" dirty="0" err="1" smtClean="0"/>
              <a:t>Wellcome</a:t>
            </a:r>
            <a:r>
              <a:rPr lang="en-US" sz="3200" dirty="0" smtClean="0"/>
              <a:t> museum anatomy workshops </a:t>
            </a:r>
            <a:r>
              <a:rPr lang="mr-IN" sz="3200" dirty="0" smtClean="0"/>
              <a:t>–</a:t>
            </a:r>
            <a:r>
              <a:rPr lang="en-US" sz="3200" dirty="0" smtClean="0"/>
              <a:t> check availability with RCS (college is closed)</a:t>
            </a:r>
          </a:p>
          <a:p>
            <a:pPr lvl="1"/>
            <a:r>
              <a:rPr lang="en-US" sz="3200" dirty="0" smtClean="0"/>
              <a:t>Cambridge cadaveric revision course at Downing College (</a:t>
            </a:r>
            <a:r>
              <a:rPr lang="en-US" sz="3200" dirty="0" err="1" smtClean="0"/>
              <a:t>Mr</a:t>
            </a:r>
            <a:r>
              <a:rPr lang="en-US" sz="3200" dirty="0" smtClean="0"/>
              <a:t> Robert Whitaker)</a:t>
            </a:r>
          </a:p>
          <a:p>
            <a:pPr lvl="1"/>
            <a:r>
              <a:rPr lang="en-US" sz="3200" dirty="0" smtClean="0"/>
              <a:t>RSM and Imperial College course (2 days)  (Miss </a:t>
            </a:r>
            <a:r>
              <a:rPr lang="en-US" sz="3200" dirty="0" err="1" smtClean="0"/>
              <a:t>Kaji</a:t>
            </a:r>
            <a:r>
              <a:rPr lang="en-US" sz="3200" dirty="0" smtClean="0"/>
              <a:t> </a:t>
            </a:r>
            <a:r>
              <a:rPr lang="en-US" sz="3200" dirty="0" err="1" smtClean="0"/>
              <a:t>Sritharan</a:t>
            </a:r>
            <a:r>
              <a:rPr lang="en-US" sz="3200" dirty="0" smtClean="0"/>
              <a:t>)</a:t>
            </a:r>
          </a:p>
          <a:p>
            <a:pPr lvl="1"/>
            <a:r>
              <a:rPr lang="en-US" sz="3200" dirty="0" smtClean="0"/>
              <a:t>Deanery provided courses</a:t>
            </a:r>
          </a:p>
          <a:p>
            <a:r>
              <a:rPr lang="en-US" sz="3600" dirty="0" smtClean="0"/>
              <a:t>Expensive (&gt;£1000)</a:t>
            </a:r>
            <a:endParaRPr lang="en-US" sz="3600" dirty="0"/>
          </a:p>
          <a:p>
            <a:pPr lvl="1"/>
            <a:r>
              <a:rPr lang="en-US" sz="3200" dirty="0" smtClean="0"/>
              <a:t>7 day Kings College course</a:t>
            </a:r>
            <a:endParaRPr lang="en-US" sz="3200" dirty="0"/>
          </a:p>
        </p:txBody>
      </p:sp>
    </p:spTree>
    <p:extLst>
      <p:ext uri="{BB962C8B-B14F-4D97-AF65-F5344CB8AC3E}">
        <p14:creationId xmlns:p14="http://schemas.microsoft.com/office/powerpoint/2010/main" val="266526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17" y="-80169"/>
            <a:ext cx="10515600" cy="1325563"/>
          </a:xfrm>
        </p:spPr>
        <p:txBody>
          <a:bodyPr/>
          <a:lstStyle/>
          <a:p>
            <a:r>
              <a:rPr lang="en-US" sz="6000" dirty="0" smtClean="0"/>
              <a:t>Books</a:t>
            </a:r>
            <a:endParaRPr lang="en-US" sz="6000" dirty="0"/>
          </a:p>
        </p:txBody>
      </p:sp>
      <p:sp>
        <p:nvSpPr>
          <p:cNvPr id="3" name="Content Placeholder 2"/>
          <p:cNvSpPr>
            <a:spLocks noGrp="1"/>
          </p:cNvSpPr>
          <p:nvPr>
            <p:ph idx="1"/>
          </p:nvPr>
        </p:nvSpPr>
        <p:spPr>
          <a:xfrm>
            <a:off x="293017" y="962025"/>
            <a:ext cx="10233800" cy="4351338"/>
          </a:xfrm>
        </p:spPr>
        <p:txBody>
          <a:bodyPr>
            <a:noAutofit/>
          </a:bodyPr>
          <a:lstStyle/>
          <a:p>
            <a:r>
              <a:rPr lang="en-US" b="1" u="sng" dirty="0" smtClean="0"/>
              <a:t>Clinical</a:t>
            </a:r>
            <a:endParaRPr lang="en-US" b="1" u="sng" dirty="0"/>
          </a:p>
          <a:p>
            <a:r>
              <a:rPr lang="en-US" dirty="0"/>
              <a:t>Head and neck</a:t>
            </a:r>
          </a:p>
          <a:p>
            <a:r>
              <a:rPr lang="en-US" dirty="0"/>
              <a:t>General surgery</a:t>
            </a:r>
          </a:p>
          <a:p>
            <a:pPr lvl="1"/>
            <a:r>
              <a:rPr lang="en-US" sz="2000" dirty="0"/>
              <a:t>Abdomen, hernia’s, scrotum, stoma</a:t>
            </a:r>
          </a:p>
          <a:p>
            <a:r>
              <a:rPr lang="en-US" dirty="0"/>
              <a:t>Breast</a:t>
            </a:r>
          </a:p>
          <a:p>
            <a:r>
              <a:rPr lang="en-US" dirty="0" err="1"/>
              <a:t>Orthopaedics</a:t>
            </a:r>
            <a:endParaRPr lang="en-US" dirty="0"/>
          </a:p>
          <a:p>
            <a:r>
              <a:rPr lang="en-US" dirty="0"/>
              <a:t>Vascular</a:t>
            </a:r>
          </a:p>
          <a:p>
            <a:r>
              <a:rPr lang="en-US" dirty="0"/>
              <a:t>Neurosurgery</a:t>
            </a:r>
          </a:p>
          <a:p>
            <a:r>
              <a:rPr lang="en-US" dirty="0"/>
              <a:t>HDU/ critical care</a:t>
            </a:r>
          </a:p>
          <a:p>
            <a:r>
              <a:rPr lang="en-US" dirty="0"/>
              <a:t>Pathology</a:t>
            </a:r>
          </a:p>
          <a:p>
            <a:r>
              <a:rPr lang="en-US" dirty="0"/>
              <a:t>Urology</a:t>
            </a:r>
          </a:p>
          <a:p>
            <a:r>
              <a:rPr lang="en-US" i="1" dirty="0"/>
              <a:t>(</a:t>
            </a:r>
            <a:r>
              <a:rPr lang="en-US" i="1" dirty="0" err="1"/>
              <a:t>Paeds</a:t>
            </a:r>
            <a:r>
              <a:rPr lang="en-US" i="1" dirty="0"/>
              <a:t> </a:t>
            </a:r>
            <a:r>
              <a:rPr lang="en-US" i="1" dirty="0" smtClean="0"/>
              <a:t>surgery/ medical)</a:t>
            </a:r>
            <a:endParaRPr lang="en-US" dirty="0"/>
          </a:p>
          <a:p>
            <a:endParaRPr lang="en-US" dirty="0"/>
          </a:p>
          <a:p>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4978400" y="54593"/>
            <a:ext cx="3369734" cy="4566035"/>
          </a:xfrm>
          <a:prstGeom prst="rect">
            <a:avLst/>
          </a:prstGeom>
        </p:spPr>
      </p:pic>
      <p:pic>
        <p:nvPicPr>
          <p:cNvPr id="5" name="Picture 4"/>
          <p:cNvPicPr>
            <a:picLocks noChangeAspect="1"/>
          </p:cNvPicPr>
          <p:nvPr/>
        </p:nvPicPr>
        <p:blipFill>
          <a:blip r:embed="rId3"/>
          <a:stretch>
            <a:fillRect/>
          </a:stretch>
        </p:blipFill>
        <p:spPr>
          <a:xfrm>
            <a:off x="8460490" y="1811866"/>
            <a:ext cx="3731509" cy="5046133"/>
          </a:xfrm>
          <a:prstGeom prst="rect">
            <a:avLst/>
          </a:prstGeom>
        </p:spPr>
      </p:pic>
    </p:spTree>
    <p:extLst>
      <p:ext uri="{BB962C8B-B14F-4D97-AF65-F5344CB8AC3E}">
        <p14:creationId xmlns:p14="http://schemas.microsoft.com/office/powerpoint/2010/main" val="931845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17" y="-80169"/>
            <a:ext cx="10515600" cy="1325563"/>
          </a:xfrm>
        </p:spPr>
        <p:txBody>
          <a:bodyPr/>
          <a:lstStyle/>
          <a:p>
            <a:r>
              <a:rPr lang="en-US" sz="6000" dirty="0" smtClean="0"/>
              <a:t>Books</a:t>
            </a:r>
            <a:endParaRPr lang="en-US" sz="6000" dirty="0"/>
          </a:p>
        </p:txBody>
      </p:sp>
      <p:sp>
        <p:nvSpPr>
          <p:cNvPr id="3" name="Content Placeholder 2"/>
          <p:cNvSpPr>
            <a:spLocks noGrp="1"/>
          </p:cNvSpPr>
          <p:nvPr>
            <p:ph idx="1"/>
          </p:nvPr>
        </p:nvSpPr>
        <p:spPr>
          <a:xfrm>
            <a:off x="433917" y="1245394"/>
            <a:ext cx="4277783" cy="4351338"/>
          </a:xfrm>
        </p:spPr>
        <p:txBody>
          <a:bodyPr>
            <a:noAutofit/>
          </a:bodyPr>
          <a:lstStyle/>
          <a:p>
            <a:r>
              <a:rPr lang="en-US" dirty="0" smtClean="0"/>
              <a:t>Physiology and critical care</a:t>
            </a:r>
          </a:p>
          <a:p>
            <a:r>
              <a:rPr lang="en-US" dirty="0"/>
              <a:t>Acid base, cardiovascular, </a:t>
            </a:r>
            <a:r>
              <a:rPr lang="en-US" dirty="0" smtClean="0"/>
              <a:t>ventilation, </a:t>
            </a:r>
            <a:r>
              <a:rPr lang="en-US" dirty="0"/>
              <a:t>nutrition, physiology, </a:t>
            </a:r>
            <a:r>
              <a:rPr lang="en-US" dirty="0" smtClean="0"/>
              <a:t>hormones</a:t>
            </a:r>
            <a:endParaRPr lang="en-US" dirty="0"/>
          </a:p>
          <a:p>
            <a:endParaRPr lang="en-US" dirty="0" smtClean="0"/>
          </a:p>
        </p:txBody>
      </p:sp>
      <p:pic>
        <p:nvPicPr>
          <p:cNvPr id="6" name="Picture 5"/>
          <p:cNvPicPr>
            <a:picLocks noChangeAspect="1"/>
          </p:cNvPicPr>
          <p:nvPr/>
        </p:nvPicPr>
        <p:blipFill>
          <a:blip r:embed="rId2"/>
          <a:stretch>
            <a:fillRect/>
          </a:stretch>
        </p:blipFill>
        <p:spPr>
          <a:xfrm>
            <a:off x="8280400" y="1979340"/>
            <a:ext cx="3048000" cy="4604229"/>
          </a:xfrm>
          <a:prstGeom prst="rect">
            <a:avLst/>
          </a:prstGeom>
        </p:spPr>
      </p:pic>
      <p:pic>
        <p:nvPicPr>
          <p:cNvPr id="7" name="Picture 6"/>
          <p:cNvPicPr>
            <a:picLocks noChangeAspect="1"/>
          </p:cNvPicPr>
          <p:nvPr/>
        </p:nvPicPr>
        <p:blipFill>
          <a:blip r:embed="rId3"/>
          <a:stretch>
            <a:fillRect/>
          </a:stretch>
        </p:blipFill>
        <p:spPr>
          <a:xfrm>
            <a:off x="4711700" y="1704909"/>
            <a:ext cx="3200400" cy="4878660"/>
          </a:xfrm>
          <a:prstGeom prst="rect">
            <a:avLst/>
          </a:prstGeom>
        </p:spPr>
      </p:pic>
    </p:spTree>
    <p:extLst>
      <p:ext uri="{BB962C8B-B14F-4D97-AF65-F5344CB8AC3E}">
        <p14:creationId xmlns:p14="http://schemas.microsoft.com/office/powerpoint/2010/main" val="157472934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183</TotalTime>
  <Words>704</Words>
  <Application>Microsoft Office PowerPoint</Application>
  <PresentationFormat>Custom</PresentationFormat>
  <Paragraphs>82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Depth</vt:lpstr>
      <vt:lpstr>How to pass the MRCS</vt:lpstr>
      <vt:lpstr>MRCS</vt:lpstr>
      <vt:lpstr>Part A</vt:lpstr>
      <vt:lpstr>Part B</vt:lpstr>
      <vt:lpstr>General advice</vt:lpstr>
      <vt:lpstr>General advice</vt:lpstr>
      <vt:lpstr>Courses</vt:lpstr>
      <vt:lpstr>Books</vt:lpstr>
      <vt:lpstr>Books</vt:lpstr>
      <vt:lpstr>Anatomy</vt:lpstr>
      <vt:lpstr>Final tips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approach to Core Surgical Training</dc:title>
  <dc:creator>James O'Brien (HSC)</dc:creator>
  <cp:lastModifiedBy>Taylor, Louise</cp:lastModifiedBy>
  <cp:revision>21</cp:revision>
  <dcterms:created xsi:type="dcterms:W3CDTF">2017-08-09T14:41:03Z</dcterms:created>
  <dcterms:modified xsi:type="dcterms:W3CDTF">2017-08-31T12:49:49Z</dcterms:modified>
</cp:coreProperties>
</file>