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04" r:id="rId5"/>
    <p:sldId id="2145707883" r:id="rId6"/>
    <p:sldId id="259" r:id="rId7"/>
    <p:sldId id="2145707878" r:id="rId8"/>
    <p:sldId id="2145707877" r:id="rId9"/>
    <p:sldId id="2145707882" r:id="rId10"/>
    <p:sldId id="2145707884" r:id="rId11"/>
    <p:sldId id="21457078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FB25EC"/>
    <a:srgbClr val="C70EA9"/>
    <a:srgbClr val="9D8396"/>
    <a:srgbClr val="C103B3"/>
    <a:srgbClr val="DAE3F3"/>
    <a:srgbClr val="FF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89289-6CD5-4521-8C2B-BA829232B674}" v="25" dt="2022-11-16T10:21:16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D4462-7A56-4315-A193-2451E8FA887A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6F5D3-1570-4029-92A9-DF56E3F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4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54B37-5F0C-4225-B35C-DDE00D2172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89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8641-2B83-4066-B59F-4BFAC737A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A67E9-97E8-48D1-9251-1930BFF25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6EAFE-816C-4A68-8288-6DDFAC2B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55262-7517-4F2A-857E-6E0EEA33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EC1A7-5573-4E84-957E-8462C8A1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2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5BA8-4BE7-472E-A1B0-F83E7087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992AA-50E4-45BD-AC85-CF449B5B3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FF73E-410D-4BBC-9DAF-210996BE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FF519-9E7C-42CE-AB87-8DA5F274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B725A-F5C5-4BEF-A8F4-EA1481FC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0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83305-E579-4DB1-81EA-CFD4DBDF7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BE38D-C522-4393-AC7B-EEB9C2903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917A0-68A7-4E84-B418-21C989CC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99FB8-C241-4CFE-8D2F-4F2875B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3E4E6-3BE0-448E-BD6B-33FDAA2E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3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A2032-1E9C-CC4C-BFF0-6DA696E7C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0290" y="1686909"/>
            <a:ext cx="11207441" cy="4126774"/>
          </a:xfr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4106C35-02CE-5440-BDE3-E3C93BA8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863" y="423163"/>
            <a:ext cx="6584335" cy="843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61FA01-E755-404A-9552-9D58FBF4FD0F}"/>
              </a:ext>
            </a:extLst>
          </p:cNvPr>
          <p:cNvSpPr/>
          <p:nvPr userDrawn="1"/>
        </p:nvSpPr>
        <p:spPr>
          <a:xfrm>
            <a:off x="174567" y="0"/>
            <a:ext cx="1413164" cy="146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7B8A83-E94F-40BA-BB22-2E31E66BA588}"/>
              </a:ext>
            </a:extLst>
          </p:cNvPr>
          <p:cNvSpPr/>
          <p:nvPr userDrawn="1"/>
        </p:nvSpPr>
        <p:spPr>
          <a:xfrm>
            <a:off x="5312488" y="6434836"/>
            <a:ext cx="6707716" cy="47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6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559904" y="6371168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33" b="1">
                <a:solidFill>
                  <a:schemeClr val="accent5"/>
                </a:solidFill>
              </a:rPr>
              <a:t>@</a:t>
            </a:r>
            <a:r>
              <a:rPr lang="en-GB" sz="1733" b="1" err="1">
                <a:solidFill>
                  <a:schemeClr val="accent5"/>
                </a:solidFill>
              </a:rPr>
              <a:t>NHS_HealthEdEng</a:t>
            </a:r>
            <a:endParaRPr lang="en-GB" sz="1733" b="1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395170"/>
            <a:ext cx="10515600" cy="6362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2292627"/>
            <a:ext cx="7815469" cy="3355996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9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DA01-4349-41D5-B75A-E05E0626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C75C-7A39-4544-8688-6CE7C12E9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662B-306B-4A8A-A617-DD71475F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007A7-ECE6-49B8-9DE8-15B3D1B4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3EA76-6BFB-47B2-958B-E2F1AAB9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2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61ED3-8CA9-42AE-9F71-333B7F6C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6F0A2-2C7E-41F1-8765-553C034C3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B891C-25C0-4D1A-85B2-18C26C3D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05290-6F26-4860-B1F7-79381197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D830-16A2-4D7F-B90E-303E5A89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4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9363-A4DB-48B0-945F-CB402A84B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69ABF-673E-4D1F-9E76-674E539AB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F0929-058B-44E5-AD69-BB231AD1A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C6798-2FB4-4554-86E8-4FDF1B5B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55E83-9AE8-4187-8F09-BB7FB4F7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8C93A-7AFE-49DB-910A-6EBF6DEF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7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4E59-AEB9-4B8D-8289-EF90E207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08C40-55E8-4DEE-914D-AE39BE21F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4A2F0-AF7F-410D-8B30-640ACE512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730DA-0DE1-43D9-A87F-6AD509F3D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259B-C0F0-44D7-82CB-8E5FACFB3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DDB1B-D081-4937-ADE5-C98FCCCE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30D931-E167-46BD-A512-AB1F78D5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1E43E-7209-4AD4-8E58-A4590C6E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12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E146-9C39-4916-9617-E61320A4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A3B88-25E1-41B7-827B-C4ABCBD0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30B37-5A87-4BA8-A243-34604BD6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A1FF2-7401-4F62-A9A2-98F82BC2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8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F6491-09A3-4908-9170-206E1F77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6CA1D-5220-482F-A3CE-6D04E594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C8271-3E8D-4D18-B2F5-2C634BBC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8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A673-935B-4A3E-9B75-07E0C669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D08A8-7E00-4CFA-82CD-15526D0D6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CC8F2-EC9F-4C0E-AACA-819EDE864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05EA6-99B0-42B3-89EE-91A1A26A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46BC9-E985-45C5-BDA0-07996AF1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43ECC-FEC8-4922-B329-A45FB4F8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CA12-186D-4966-83E8-97A83498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A89CF-64F5-453A-939D-52D1F1505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CB14A-F24E-4BD9-A114-85A236058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78A3C-B46C-4582-AEC6-7BB4083A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E2606-8CFA-47ED-A277-89BA3DD5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F9DF3-3282-4AFB-B9DA-D75F6E81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7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AAF2D-A4B6-4AF5-B0B1-CB75D481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F9624-8ED0-4E7B-98E5-1996155E4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7F1DC-D015-4C4C-898D-204732F4F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3B53-3555-4E28-8A70-08415D2D7D2F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8C065-ED90-443C-B73F-D42C97028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65CC7-A2F3-401E-9250-CBF692238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FC60-92A4-42EA-B45F-BDB955DDF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9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pkqcNY9CTcpULrE-Ru7AEBqng8aRtbpyLlTPkfgypz4/viewer?f=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multiprofessionalschool.eoe@hee.nhs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03693-DB32-49C4-899B-3AC0E18D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6755" y="1479380"/>
            <a:ext cx="3268665" cy="30674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spcAft>
                <a:spcPts val="800"/>
              </a:spcAft>
            </a:pP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East of England: Multiprofessional Foundation School within HEE – an Introduction </a:t>
            </a:r>
            <a:br>
              <a:rPr lang="en-US" sz="1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EC24BFAB-0F78-4463-B771-09D708F4E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6" r="21342" b="-4"/>
          <a:stretch/>
        </p:blipFill>
        <p:spPr>
          <a:xfrm>
            <a:off x="5498278" y="1301313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7" name="Picture 6" descr="A group of people sitting in front of computers&#10;&#10;Description automatically generated with low confidence">
            <a:extLst>
              <a:ext uri="{FF2B5EF4-FFF2-40B4-BE49-F238E27FC236}">
                <a16:creationId xmlns:a16="http://schemas.microsoft.com/office/drawing/2014/main" id="{7969137D-833E-4B88-87A3-E055460BB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" r="-2" b="43738"/>
          <a:stretch/>
        </p:blipFill>
        <p:spPr>
          <a:xfrm>
            <a:off x="2" y="1"/>
            <a:ext cx="6948167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</p:spPr>
      </p:pic>
      <p:pic>
        <p:nvPicPr>
          <p:cNvPr id="5" name="Picture 4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D352108-2D77-4C66-A1C3-64641A2644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" r="-2" b="10642"/>
          <a:stretch/>
        </p:blipFill>
        <p:spPr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165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42C8E3-9AD1-F4AC-57BC-6DD910BCA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2" r="36434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2D4098-6633-9729-DA45-F355E329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Our New Multiprofessional </a:t>
            </a:r>
            <a:r>
              <a:rPr lang="en-US" sz="4000" b="1" dirty="0"/>
              <a:t>Team at HEE!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80A6D4-2C3F-2C0C-6799-F886F9A0A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2000" b="1" dirty="0"/>
              <a:t>Dr Helen Johnson </a:t>
            </a:r>
            <a:r>
              <a:rPr lang="en-US" sz="2000" dirty="0"/>
              <a:t>– Deputy Dean and lead for the Multiprofessional School </a:t>
            </a:r>
          </a:p>
          <a:p>
            <a:pPr indent="-228600">
              <a:lnSpc>
                <a:spcPct val="90000"/>
              </a:lnSpc>
            </a:pPr>
            <a:r>
              <a:rPr lang="en-US" sz="2000" b="1" dirty="0"/>
              <a:t>Dr Maria Christou </a:t>
            </a:r>
            <a:r>
              <a:rPr lang="en-US" sz="2000" dirty="0"/>
              <a:t>- Multiprofessional Foundation Training Education Lead for Pharmacy </a:t>
            </a:r>
          </a:p>
          <a:p>
            <a:pPr indent="-228600">
              <a:lnSpc>
                <a:spcPct val="90000"/>
              </a:lnSpc>
            </a:pPr>
            <a:r>
              <a:rPr lang="en-US" sz="2000" b="1" dirty="0"/>
              <a:t>Dr Thirza Pieters- </a:t>
            </a:r>
            <a:r>
              <a:rPr lang="en-GB" sz="2000" dirty="0"/>
              <a:t>Multiprofessional Educational Delivery and Evaluation Lead – medical </a:t>
            </a:r>
          </a:p>
          <a:p>
            <a:pPr indent="-228600">
              <a:lnSpc>
                <a:spcPct val="90000"/>
              </a:lnSpc>
            </a:pPr>
            <a:r>
              <a:rPr lang="en-US" sz="2000" b="1" dirty="0"/>
              <a:t>Dr Zilley Khan - </a:t>
            </a:r>
            <a:r>
              <a:rPr lang="en-US" sz="2000" dirty="0"/>
              <a:t>Multiprofessional Foundation School TPD </a:t>
            </a:r>
          </a:p>
          <a:p>
            <a:pPr indent="-228600">
              <a:lnSpc>
                <a:spcPct val="90000"/>
              </a:lnSpc>
            </a:pPr>
            <a:r>
              <a:rPr lang="en-US" sz="2000" b="1" dirty="0"/>
              <a:t>TBC - </a:t>
            </a:r>
            <a:r>
              <a:rPr lang="en-US" sz="2000" dirty="0"/>
              <a:t>Project Support Officer  </a:t>
            </a:r>
          </a:p>
          <a:p>
            <a:pPr indent="-228600">
              <a:lnSpc>
                <a:spcPct val="90000"/>
              </a:lnSpc>
            </a:pPr>
            <a:r>
              <a:rPr lang="en-US" sz="2000" b="1" dirty="0"/>
              <a:t>Dr Charleen Liu </a:t>
            </a:r>
            <a:r>
              <a:rPr lang="en-US" sz="2000" dirty="0"/>
              <a:t>- Multiprofessional Simulation Lead </a:t>
            </a:r>
          </a:p>
          <a:p>
            <a:pPr indent="-228600">
              <a:lnSpc>
                <a:spcPct val="90000"/>
              </a:lnSpc>
            </a:pPr>
            <a:r>
              <a:rPr lang="en-US" sz="2000" b="1" dirty="0"/>
              <a:t>Mark Bullock </a:t>
            </a:r>
            <a:r>
              <a:rPr lang="en-US" sz="2000" dirty="0"/>
              <a:t>– Project Manager </a:t>
            </a:r>
          </a:p>
          <a:p>
            <a:pPr indent="-228600">
              <a:lnSpc>
                <a:spcPct val="90000"/>
              </a:lnSpc>
            </a:pPr>
            <a:r>
              <a:rPr lang="en-US" sz="2000" b="1" dirty="0"/>
              <a:t>Christopher Beynon </a:t>
            </a:r>
            <a:r>
              <a:rPr lang="en-US" sz="2000" dirty="0"/>
              <a:t>– Administrative Assistant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2000" b="1" dirty="0"/>
              <a:t>Linking closely with our Pharmacy and Dental teams and our Physician Associate Programme </a:t>
            </a:r>
          </a:p>
        </p:txBody>
      </p:sp>
    </p:spTree>
    <p:extLst>
      <p:ext uri="{BB962C8B-B14F-4D97-AF65-F5344CB8AC3E}">
        <p14:creationId xmlns:p14="http://schemas.microsoft.com/office/powerpoint/2010/main" val="13750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835" y="-709757"/>
            <a:ext cx="5105400" cy="2579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Learning in a multiprofessional space</a:t>
            </a:r>
          </a:p>
        </p:txBody>
      </p:sp>
      <p:pic>
        <p:nvPicPr>
          <p:cNvPr id="8" name="Picture 7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49EB1E00-8FF9-4CE4-80D6-C726F9150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r="2" b="2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10" name="Picture 9" descr="A group of men standing around a person in a hospital bed&#10;&#10;Description automatically generated with medium confidence">
            <a:extLst>
              <a:ext uri="{FF2B5EF4-FFF2-40B4-BE49-F238E27FC236}">
                <a16:creationId xmlns:a16="http://schemas.microsoft.com/office/drawing/2014/main" id="{0D502621-DD41-462B-8F57-2E15DCE34C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339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69935"/>
            <a:ext cx="5874327" cy="471559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dirty="0">
                <a:effectLst/>
              </a:rPr>
              <a:t>This is a unique opportunity to be creative and support the development of multiprofessional learning and adoption of shared culture within our earliest post graduate years, and their educational faculty.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dirty="0"/>
              <a:t>We have foundation schools in Medicine, Pharmacy, Dentistry and a first year post graduation Physician Associate offer all providing innovative and exciting educational provision.</a:t>
            </a:r>
            <a:endParaRPr lang="en-US" sz="1900" b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dirty="0">
                <a:effectLst/>
              </a:rPr>
              <a:t>Reviewing the </a:t>
            </a:r>
            <a:r>
              <a:rPr lang="en-US" sz="1900" b="0" dirty="0" err="1">
                <a:effectLst/>
              </a:rPr>
              <a:t>curriculae</a:t>
            </a:r>
            <a:r>
              <a:rPr lang="en-US" sz="1900" b="0" dirty="0">
                <a:effectLst/>
              </a:rPr>
              <a:t>, there are many commonalities of shared learning objectives/professional competencies, and this is anticipated to also be the case as the PA profession become licensed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dirty="0"/>
              <a:t>We can utilize the opportunity to share resources and facilities and create communities of practice </a:t>
            </a:r>
            <a:r>
              <a:rPr lang="en-US" sz="1900" b="0" dirty="0" err="1"/>
              <a:t>centred</a:t>
            </a:r>
            <a:r>
              <a:rPr lang="en-US" sz="1900" b="0" dirty="0"/>
              <a:t> around the locality footprints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GB" sz="1900" b="0" dirty="0">
                <a:effectLst/>
              </a:rPr>
              <a:t>In the East of England</a:t>
            </a:r>
            <a:r>
              <a:rPr lang="en-GB" sz="1900" b="0" dirty="0"/>
              <a:t> c</a:t>
            </a:r>
            <a:r>
              <a:rPr lang="en-GB" sz="1900" b="0" dirty="0">
                <a:effectLst/>
              </a:rPr>
              <a:t>urrently focused on an initial 12-month trial period. We are also working to a 3-year strategy to integrate our foundation schools in Medicine, Pharmacy, Dentistry and Physician Associates.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GB" sz="1900" b="0" dirty="0">
                <a:effectLst/>
              </a:rPr>
              <a:t>We hope to not only offer the educational package, with a translation into a multiprofessional approach, but seek to allow the opportunity for our learners to follow a patient journey in the system, work with MDT colleagues and explore partnerships working with non-NHS organisations.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b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B1E00-8FF9-4CE4-80D6-C726F9150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r="1451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10" name="Picture 9" descr="A group of men standing around a person in a hospital bed&#10;&#10;Description automatically generated with medium confidence">
            <a:extLst>
              <a:ext uri="{FF2B5EF4-FFF2-40B4-BE49-F238E27FC236}">
                <a16:creationId xmlns:a16="http://schemas.microsoft.com/office/drawing/2014/main" id="{0D502621-DD41-462B-8F57-2E15DCE34C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339"/>
          <a:stretch/>
        </p:blipFill>
        <p:spPr>
          <a:xfrm>
            <a:off x="4183473" y="3429000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201" y="749300"/>
            <a:ext cx="5966142" cy="344244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dirty="0"/>
              <a:t>We have approx.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dirty="0"/>
              <a:t>1500 foundation doctors in a 2 year programme.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dirty="0"/>
              <a:t>85 Foundation Pharmacy trainees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dirty="0"/>
              <a:t>85 Dental Foundation Trainees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dirty="0"/>
              <a:t>40 PA internships across the region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A773E-B835-570C-D92F-5B1DA376767F}"/>
              </a:ext>
            </a:extLst>
          </p:cNvPr>
          <p:cNvSpPr txBox="1"/>
          <p:nvPr/>
        </p:nvSpPr>
        <p:spPr>
          <a:xfrm>
            <a:off x="5767199" y="0"/>
            <a:ext cx="56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+mj-lt"/>
              </a:rPr>
              <a:t>Our current numbers</a:t>
            </a:r>
          </a:p>
        </p:txBody>
      </p:sp>
    </p:spTree>
    <p:extLst>
      <p:ext uri="{BB962C8B-B14F-4D97-AF65-F5344CB8AC3E}">
        <p14:creationId xmlns:p14="http://schemas.microsoft.com/office/powerpoint/2010/main" val="399084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502621-DD41-462B-8F57-2E15DCE34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4" r="-2" b="1551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EB1E00-8FF9-4CE4-80D6-C726F9150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r="-2" b="28759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84" y="0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Growing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7" y="993913"/>
            <a:ext cx="5002562" cy="483419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</a:rPr>
              <a:t>This isn’t an immediate ‘off the peg’ plan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dirty="0"/>
              <a:t>It is a bespoke solution and an iterative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It is not embedded as formal school in which applicants to Foundation/Pharmacy/Dental ‘sign up for’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dirty="0"/>
              <a:t>Together we are going to look at the first practical steps.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</a:rPr>
              <a:t>Working together, accommodating, adapting.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dirty="0"/>
              <a:t>Its exciting!</a:t>
            </a:r>
            <a:endParaRPr lang="en-US" sz="2400" b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52988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FADC-C574-5DF4-C0BB-654C13AC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0" y="-706582"/>
            <a:ext cx="11012680" cy="2072545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Our current offers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5F787A-3774-A72C-A3F4-C85AD3A1E8F6}"/>
              </a:ext>
            </a:extLst>
          </p:cNvPr>
          <p:cNvSpPr/>
          <p:nvPr/>
        </p:nvSpPr>
        <p:spPr>
          <a:xfrm>
            <a:off x="151245" y="3592825"/>
            <a:ext cx="6426837" cy="2304781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Enhance programme:</a:t>
            </a:r>
          </a:p>
          <a:p>
            <a:r>
              <a:rPr lang="en-GB" sz="2400" dirty="0"/>
              <a:t>Re-orienting so the enhance learning programme can be accessed by all via Bridge our online learning platform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374D40-E405-669B-97A5-CD9920E0836E}"/>
              </a:ext>
            </a:extLst>
          </p:cNvPr>
          <p:cNvSpPr/>
          <p:nvPr/>
        </p:nvSpPr>
        <p:spPr>
          <a:xfrm>
            <a:off x="147583" y="748597"/>
            <a:ext cx="6561128" cy="26032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Medical Training Hubs: </a:t>
            </a:r>
          </a:p>
          <a:p>
            <a:r>
              <a:rPr lang="en-GB" sz="2400" dirty="0"/>
              <a:t>interactive teaching sessions currently attended by Foundation medical trainees</a:t>
            </a:r>
          </a:p>
          <a:p>
            <a:r>
              <a:rPr lang="en-GB" sz="2400" b="0" dirty="0"/>
              <a:t>Multiprofessional ticketing for current hubs</a:t>
            </a:r>
          </a:p>
          <a:p>
            <a:r>
              <a:rPr lang="en-GB" sz="2400" b="0" dirty="0"/>
              <a:t>Developing new </a:t>
            </a:r>
            <a:r>
              <a:rPr lang="en-GB" sz="2400" b="0" dirty="0" err="1"/>
              <a:t>multiprofessionally</a:t>
            </a:r>
            <a:r>
              <a:rPr lang="en-GB" sz="2400" b="0" dirty="0"/>
              <a:t> oriented hubs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345E10-B5DC-B699-9006-5F7694E963D8}"/>
              </a:ext>
            </a:extLst>
          </p:cNvPr>
          <p:cNvSpPr/>
          <p:nvPr/>
        </p:nvSpPr>
        <p:spPr>
          <a:xfrm>
            <a:off x="7272963" y="656898"/>
            <a:ext cx="4269557" cy="51467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Simulation: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/>
              <a:t>Pharmacy, PA have equality of access to OMS VR in medical education 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/>
              <a:t>New simulation events planned – 2-3 days in each ICS of human factors/</a:t>
            </a:r>
            <a:r>
              <a:rPr lang="en-GB" sz="2400" b="0" dirty="0" err="1"/>
              <a:t>cbd</a:t>
            </a:r>
            <a:r>
              <a:rPr lang="en-GB" sz="2400" b="0" dirty="0"/>
              <a:t>/hi fidelity sim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/>
              <a:t>Offer of additional VR </a:t>
            </a:r>
            <a:r>
              <a:rPr lang="en-GB" sz="2400" dirty="0"/>
              <a:t>Headsets</a:t>
            </a:r>
            <a:r>
              <a:rPr lang="en-GB" sz="2400" b="0" dirty="0"/>
              <a:t> to acute trusts/Mental Health trusts </a:t>
            </a:r>
          </a:p>
        </p:txBody>
      </p:sp>
    </p:spTree>
    <p:extLst>
      <p:ext uri="{BB962C8B-B14F-4D97-AF65-F5344CB8AC3E}">
        <p14:creationId xmlns:p14="http://schemas.microsoft.com/office/powerpoint/2010/main" val="78620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46288A-5194-2792-36D6-6B83D3536529}"/>
              </a:ext>
            </a:extLst>
          </p:cNvPr>
          <p:cNvSpPr txBox="1"/>
          <p:nvPr/>
        </p:nvSpPr>
        <p:spPr>
          <a:xfrm>
            <a:off x="3279393" y="349642"/>
            <a:ext cx="6095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Other Considerations </a:t>
            </a:r>
            <a:endParaRPr lang="en-GB" sz="36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1AC5D2C-5868-2F34-0ECC-3E8501035F04}"/>
              </a:ext>
            </a:extLst>
          </p:cNvPr>
          <p:cNvSpPr/>
          <p:nvPr/>
        </p:nvSpPr>
        <p:spPr>
          <a:xfrm>
            <a:off x="391570" y="1642304"/>
            <a:ext cx="5775649" cy="9233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chemeClr val="bg1"/>
                </a:solidFill>
              </a:rPr>
              <a:t>Taster days:</a:t>
            </a:r>
          </a:p>
          <a:p>
            <a:r>
              <a:rPr lang="en-GB" sz="1800" b="0" dirty="0" err="1">
                <a:solidFill>
                  <a:schemeClr val="bg1"/>
                </a:solidFill>
              </a:rPr>
              <a:t>Multiprofessionals</a:t>
            </a:r>
            <a:r>
              <a:rPr lang="en-GB" sz="1800" b="0" dirty="0">
                <a:solidFill>
                  <a:schemeClr val="bg1"/>
                </a:solidFill>
              </a:rPr>
              <a:t> shadowing each other for a day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8F49ED8-BECD-BFA6-FA16-2FDE4B539EEE}"/>
              </a:ext>
            </a:extLst>
          </p:cNvPr>
          <p:cNvSpPr/>
          <p:nvPr/>
        </p:nvSpPr>
        <p:spPr>
          <a:xfrm>
            <a:off x="391571" y="2750300"/>
            <a:ext cx="5775649" cy="9233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chemeClr val="bg1"/>
                </a:solidFill>
              </a:rPr>
              <a:t>Teaching programme access:</a:t>
            </a:r>
          </a:p>
          <a:p>
            <a:r>
              <a:rPr lang="en-GB" sz="1800" b="0" dirty="0">
                <a:solidFill>
                  <a:schemeClr val="bg1"/>
                </a:solidFill>
              </a:rPr>
              <a:t>Sharing the access to teaching programmes where numbers are not limiting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FB8C31A-38AE-64F7-0575-3743392F193A}"/>
              </a:ext>
            </a:extLst>
          </p:cNvPr>
          <p:cNvSpPr/>
          <p:nvPr/>
        </p:nvSpPr>
        <p:spPr>
          <a:xfrm>
            <a:off x="391569" y="3858296"/>
            <a:ext cx="5775649" cy="9233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chemeClr val="bg1"/>
                </a:solidFill>
              </a:rPr>
              <a:t>Peer to peer mentoring hubs: </a:t>
            </a:r>
          </a:p>
          <a:p>
            <a:r>
              <a:rPr lang="en-GB" sz="1800" b="0" dirty="0">
                <a:solidFill>
                  <a:schemeClr val="bg1"/>
                </a:solidFill>
              </a:rPr>
              <a:t>HEE will soon offer trusts the opportunity to set these up with some funding attached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2CA533D-AF6D-AA63-42A7-7D6B28415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004" y="1107679"/>
            <a:ext cx="5679623" cy="37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3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AC90-CA9F-1C0E-F5EC-750AFFF1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80" y="312991"/>
            <a:ext cx="10515600" cy="88663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can I contribute ideas for Multiprofessional working?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AA69A-53AD-F91B-BC5F-72B8EA88C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556" y="312991"/>
            <a:ext cx="1686160" cy="1638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2CE7C-DDA6-F40B-04E5-E70A5F9E44B6}"/>
              </a:ext>
            </a:extLst>
          </p:cNvPr>
          <p:cNvSpPr txBox="1"/>
          <p:nvPr/>
        </p:nvSpPr>
        <p:spPr>
          <a:xfrm>
            <a:off x="876300" y="1447800"/>
            <a:ext cx="99894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dirty="0"/>
              <a:t>Add ideas to The Multiprofessional School </a:t>
            </a:r>
            <a:r>
              <a:rPr lang="en-GB" sz="2400" b="1" dirty="0" err="1"/>
              <a:t>Jamboard</a:t>
            </a:r>
            <a:r>
              <a:rPr lang="en-GB" sz="2400" b="1" dirty="0"/>
              <a:t> (we are very open to ALL ideas):</a:t>
            </a:r>
          </a:p>
          <a:p>
            <a:endParaRPr lang="en-GB" sz="2400" dirty="0"/>
          </a:p>
          <a:p>
            <a:r>
              <a:rPr lang="en-GB" sz="2400" dirty="0">
                <a:hlinkClick r:id="rId3"/>
              </a:rPr>
              <a:t>https://jamboard.google.com/d/1pkqcNY9CTcpULrE-Ru7AEBqng8aRtbpyLlTPkfgypz4/viewer?f=0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b="1" dirty="0"/>
              <a:t>Email the Team: </a:t>
            </a:r>
            <a:r>
              <a:rPr lang="en-GB" sz="2400" dirty="0">
                <a:hlinkClick r:id="rId4"/>
              </a:rPr>
              <a:t>multiprofessionalschool.eoe@hee.nhs.uk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b="1" dirty="0"/>
              <a:t>We will also be running numerous online and some face to face Multiprofessional events in the coming year!</a:t>
            </a:r>
          </a:p>
        </p:txBody>
      </p:sp>
    </p:spTree>
    <p:extLst>
      <p:ext uri="{BB962C8B-B14F-4D97-AF65-F5344CB8AC3E}">
        <p14:creationId xmlns:p14="http://schemas.microsoft.com/office/powerpoint/2010/main" val="42689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81CB69146B35448B16FD83091BAE39" ma:contentTypeVersion="14" ma:contentTypeDescription="Create a new document." ma:contentTypeScope="" ma:versionID="182017877034c1843dc2b6b375c7a0aa">
  <xsd:schema xmlns:xsd="http://www.w3.org/2001/XMLSchema" xmlns:xs="http://www.w3.org/2001/XMLSchema" xmlns:p="http://schemas.microsoft.com/office/2006/metadata/properties" xmlns:ns3="ea271217-0f8a-4c4a-8e1a-4c23e3f69525" xmlns:ns4="1b3a8a31-b8c5-4bea-b50a-ef549abe28b1" targetNamespace="http://schemas.microsoft.com/office/2006/metadata/properties" ma:root="true" ma:fieldsID="d6e57a11eba31adc2494b0901ab341c5" ns3:_="" ns4:_="">
    <xsd:import namespace="ea271217-0f8a-4c4a-8e1a-4c23e3f69525"/>
    <xsd:import namespace="1b3a8a31-b8c5-4bea-b50a-ef549abe28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71217-0f8a-4c4a-8e1a-4c23e3f695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a8a31-b8c5-4bea-b50a-ef549abe2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8048B0-50CD-4851-B529-52EDA46CF544}">
  <ds:schemaRefs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1b3a8a31-b8c5-4bea-b50a-ef549abe28b1"/>
    <ds:schemaRef ds:uri="ea271217-0f8a-4c4a-8e1a-4c23e3f69525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1C628C7-D021-46C5-8A5D-7AFC9CB1C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71217-0f8a-4c4a-8e1a-4c23e3f69525"/>
    <ds:schemaRef ds:uri="1b3a8a31-b8c5-4bea-b50a-ef549abe2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7500D3-CCD8-4C46-B4B0-8FB204A374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26551</TotalTime>
  <Words>614</Words>
  <Application>Microsoft Office PowerPoint</Application>
  <PresentationFormat>Widescreen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East of England: Multiprofessional Foundation School within HEE – an Introduction        </vt:lpstr>
      <vt:lpstr>Our New Multiprofessional Team at HEE!</vt:lpstr>
      <vt:lpstr>Learning in a multiprofessional space</vt:lpstr>
      <vt:lpstr>PowerPoint Presentation</vt:lpstr>
      <vt:lpstr>Growing together</vt:lpstr>
      <vt:lpstr>Our current offers</vt:lpstr>
      <vt:lpstr>PowerPoint Presentation</vt:lpstr>
      <vt:lpstr>How can I contribute ideas for Multiprofessional working?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Felix</dc:creator>
  <cp:lastModifiedBy>Mark Bullock</cp:lastModifiedBy>
  <cp:revision>9</cp:revision>
  <dcterms:created xsi:type="dcterms:W3CDTF">2022-02-22T09:07:48Z</dcterms:created>
  <dcterms:modified xsi:type="dcterms:W3CDTF">2022-11-16T10:21:27Z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0x010100A481CB69146B35448B16FD83091BAE39</vt:lpwstr>
  </property>
</Properties>
</file>