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7" d="100"/>
          <a:sy n="107" d="100"/>
        </p:scale>
        <p:origin x="-84" y="54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588BD2-F946-3E4C-9AD9-14EE4E3AA8B4}" type="doc">
      <dgm:prSet loTypeId="urn:microsoft.com/office/officeart/2005/8/layout/process1" loCatId="" qsTypeId="urn:microsoft.com/office/officeart/2005/8/quickstyle/simple4" qsCatId="simple" csTypeId="urn:microsoft.com/office/officeart/2005/8/colors/accent1_2" csCatId="accent1" phldr="1"/>
      <dgm:spPr/>
    </dgm:pt>
    <dgm:pt modelId="{54168428-E23D-954E-925E-78542ED01E36}">
      <dgm:prSet phldrT="[Text]"/>
      <dgm:spPr/>
      <dgm:t>
        <a:bodyPr/>
        <a:lstStyle/>
        <a:p>
          <a:r>
            <a:rPr lang="en-US" dirty="0" smtClean="0"/>
            <a:t>Phase 1: Introduction of IPOS by medical staff and two cycles of auditing questionnaire use</a:t>
          </a:r>
          <a:endParaRPr lang="en-US" dirty="0"/>
        </a:p>
      </dgm:t>
    </dgm:pt>
    <dgm:pt modelId="{49B51EB5-DBB8-E241-B049-FC30B9D1435D}" type="parTrans" cxnId="{0F6ED751-4742-2C41-99E0-2A5097B0D4D0}">
      <dgm:prSet/>
      <dgm:spPr/>
      <dgm:t>
        <a:bodyPr/>
        <a:lstStyle/>
        <a:p>
          <a:endParaRPr lang="en-US"/>
        </a:p>
      </dgm:t>
    </dgm:pt>
    <dgm:pt modelId="{52345755-C670-5241-A4EC-FFD970CD6C57}" type="sibTrans" cxnId="{0F6ED751-4742-2C41-99E0-2A5097B0D4D0}">
      <dgm:prSet/>
      <dgm:spPr/>
      <dgm:t>
        <a:bodyPr/>
        <a:lstStyle/>
        <a:p>
          <a:endParaRPr lang="en-US"/>
        </a:p>
      </dgm:t>
    </dgm:pt>
    <dgm:pt modelId="{CF54B598-8F5D-A040-8A42-B5219F068E6A}">
      <dgm:prSet phldrT="[Text]"/>
      <dgm:spPr/>
      <dgm:t>
        <a:bodyPr/>
        <a:lstStyle/>
        <a:p>
          <a:r>
            <a:rPr lang="en-US" dirty="0" smtClean="0"/>
            <a:t>Phase 2: Sampling of staff views on IPOS via questionnaire followed by educational intervention</a:t>
          </a:r>
          <a:endParaRPr lang="en-US" dirty="0"/>
        </a:p>
      </dgm:t>
    </dgm:pt>
    <dgm:pt modelId="{A90C7310-B682-A04F-8A3D-8D4FB933C0E1}" type="parTrans" cxnId="{48968B8B-134E-2946-8906-F310BCBCC16C}">
      <dgm:prSet/>
      <dgm:spPr/>
      <dgm:t>
        <a:bodyPr/>
        <a:lstStyle/>
        <a:p>
          <a:endParaRPr lang="en-US"/>
        </a:p>
      </dgm:t>
    </dgm:pt>
    <dgm:pt modelId="{18084429-8445-5949-B2C9-42338782A319}" type="sibTrans" cxnId="{48968B8B-134E-2946-8906-F310BCBCC16C}">
      <dgm:prSet/>
      <dgm:spPr/>
      <dgm:t>
        <a:bodyPr/>
        <a:lstStyle/>
        <a:p>
          <a:endParaRPr lang="en-US"/>
        </a:p>
      </dgm:t>
    </dgm:pt>
    <dgm:pt modelId="{ACE96F9C-6437-D842-992F-85CD0677F329}">
      <dgm:prSet phldrT="[Text]"/>
      <dgm:spPr/>
      <dgm:t>
        <a:bodyPr/>
        <a:lstStyle/>
        <a:p>
          <a:r>
            <a:rPr lang="en-US" dirty="0" smtClean="0"/>
            <a:t>Phase 3: Re-audit of compliance with questionnaire use and identification of ongoing challenges</a:t>
          </a:r>
          <a:endParaRPr lang="en-US" dirty="0"/>
        </a:p>
      </dgm:t>
    </dgm:pt>
    <dgm:pt modelId="{0692F39A-84F4-6945-BE88-2FD980194A20}" type="parTrans" cxnId="{B77FC0DF-4C78-234A-BC77-ADF00559F13C}">
      <dgm:prSet/>
      <dgm:spPr/>
      <dgm:t>
        <a:bodyPr/>
        <a:lstStyle/>
        <a:p>
          <a:endParaRPr lang="en-US"/>
        </a:p>
      </dgm:t>
    </dgm:pt>
    <dgm:pt modelId="{6E7FB520-97B4-F949-BEE2-DC0D957E0D06}" type="sibTrans" cxnId="{B77FC0DF-4C78-234A-BC77-ADF00559F13C}">
      <dgm:prSet/>
      <dgm:spPr/>
      <dgm:t>
        <a:bodyPr/>
        <a:lstStyle/>
        <a:p>
          <a:endParaRPr lang="en-US"/>
        </a:p>
      </dgm:t>
    </dgm:pt>
    <dgm:pt modelId="{7C559118-B125-9147-85A0-D2988B5D624B}" type="pres">
      <dgm:prSet presAssocID="{DB588BD2-F946-3E4C-9AD9-14EE4E3AA8B4}" presName="Name0" presStyleCnt="0">
        <dgm:presLayoutVars>
          <dgm:dir/>
          <dgm:resizeHandles val="exact"/>
        </dgm:presLayoutVars>
      </dgm:prSet>
      <dgm:spPr/>
    </dgm:pt>
    <dgm:pt modelId="{C871C590-0781-A24C-AE4A-82467E5FB8F3}" type="pres">
      <dgm:prSet presAssocID="{54168428-E23D-954E-925E-78542ED01E36}" presName="node" presStyleLbl="node1" presStyleIdx="0" presStyleCnt="3">
        <dgm:presLayoutVars>
          <dgm:bulletEnabled val="1"/>
        </dgm:presLayoutVars>
      </dgm:prSet>
      <dgm:spPr/>
      <dgm:t>
        <a:bodyPr/>
        <a:lstStyle/>
        <a:p>
          <a:endParaRPr lang="en-US"/>
        </a:p>
      </dgm:t>
    </dgm:pt>
    <dgm:pt modelId="{2C82543C-AE90-334C-88B2-E3267AF90278}" type="pres">
      <dgm:prSet presAssocID="{52345755-C670-5241-A4EC-FFD970CD6C57}" presName="sibTrans" presStyleLbl="sibTrans2D1" presStyleIdx="0" presStyleCnt="2"/>
      <dgm:spPr/>
      <dgm:t>
        <a:bodyPr/>
        <a:lstStyle/>
        <a:p>
          <a:endParaRPr lang="en-US"/>
        </a:p>
      </dgm:t>
    </dgm:pt>
    <dgm:pt modelId="{042A5497-F699-7846-8146-8A95786B35E4}" type="pres">
      <dgm:prSet presAssocID="{52345755-C670-5241-A4EC-FFD970CD6C57}" presName="connectorText" presStyleLbl="sibTrans2D1" presStyleIdx="0" presStyleCnt="2"/>
      <dgm:spPr/>
      <dgm:t>
        <a:bodyPr/>
        <a:lstStyle/>
        <a:p>
          <a:endParaRPr lang="en-US"/>
        </a:p>
      </dgm:t>
    </dgm:pt>
    <dgm:pt modelId="{DAADB137-3006-9240-858F-44BF2B1C84C4}" type="pres">
      <dgm:prSet presAssocID="{CF54B598-8F5D-A040-8A42-B5219F068E6A}" presName="node" presStyleLbl="node1" presStyleIdx="1" presStyleCnt="3">
        <dgm:presLayoutVars>
          <dgm:bulletEnabled val="1"/>
        </dgm:presLayoutVars>
      </dgm:prSet>
      <dgm:spPr/>
      <dgm:t>
        <a:bodyPr/>
        <a:lstStyle/>
        <a:p>
          <a:endParaRPr lang="en-US"/>
        </a:p>
      </dgm:t>
    </dgm:pt>
    <dgm:pt modelId="{F49BB44C-0DF6-DD42-910E-16EF17DAE7B3}" type="pres">
      <dgm:prSet presAssocID="{18084429-8445-5949-B2C9-42338782A319}" presName="sibTrans" presStyleLbl="sibTrans2D1" presStyleIdx="1" presStyleCnt="2"/>
      <dgm:spPr/>
      <dgm:t>
        <a:bodyPr/>
        <a:lstStyle/>
        <a:p>
          <a:endParaRPr lang="en-US"/>
        </a:p>
      </dgm:t>
    </dgm:pt>
    <dgm:pt modelId="{034CF056-059C-004C-BF9E-2F4C23EED109}" type="pres">
      <dgm:prSet presAssocID="{18084429-8445-5949-B2C9-42338782A319}" presName="connectorText" presStyleLbl="sibTrans2D1" presStyleIdx="1" presStyleCnt="2"/>
      <dgm:spPr/>
      <dgm:t>
        <a:bodyPr/>
        <a:lstStyle/>
        <a:p>
          <a:endParaRPr lang="en-US"/>
        </a:p>
      </dgm:t>
    </dgm:pt>
    <dgm:pt modelId="{32263ADC-8873-8948-92AA-1A22EF7A191D}" type="pres">
      <dgm:prSet presAssocID="{ACE96F9C-6437-D842-992F-85CD0677F329}" presName="node" presStyleLbl="node1" presStyleIdx="2" presStyleCnt="3">
        <dgm:presLayoutVars>
          <dgm:bulletEnabled val="1"/>
        </dgm:presLayoutVars>
      </dgm:prSet>
      <dgm:spPr/>
      <dgm:t>
        <a:bodyPr/>
        <a:lstStyle/>
        <a:p>
          <a:endParaRPr lang="en-US"/>
        </a:p>
      </dgm:t>
    </dgm:pt>
  </dgm:ptLst>
  <dgm:cxnLst>
    <dgm:cxn modelId="{B77FC0DF-4C78-234A-BC77-ADF00559F13C}" srcId="{DB588BD2-F946-3E4C-9AD9-14EE4E3AA8B4}" destId="{ACE96F9C-6437-D842-992F-85CD0677F329}" srcOrd="2" destOrd="0" parTransId="{0692F39A-84F4-6945-BE88-2FD980194A20}" sibTransId="{6E7FB520-97B4-F949-BEE2-DC0D957E0D06}"/>
    <dgm:cxn modelId="{AB01EE54-221B-8A4F-92F3-BF14CEF74BF5}" type="presOf" srcId="{CF54B598-8F5D-A040-8A42-B5219F068E6A}" destId="{DAADB137-3006-9240-858F-44BF2B1C84C4}" srcOrd="0" destOrd="0" presId="urn:microsoft.com/office/officeart/2005/8/layout/process1"/>
    <dgm:cxn modelId="{B80879E8-0FEF-2143-AC81-56E707E7929B}" type="presOf" srcId="{ACE96F9C-6437-D842-992F-85CD0677F329}" destId="{32263ADC-8873-8948-92AA-1A22EF7A191D}" srcOrd="0" destOrd="0" presId="urn:microsoft.com/office/officeart/2005/8/layout/process1"/>
    <dgm:cxn modelId="{48968B8B-134E-2946-8906-F310BCBCC16C}" srcId="{DB588BD2-F946-3E4C-9AD9-14EE4E3AA8B4}" destId="{CF54B598-8F5D-A040-8A42-B5219F068E6A}" srcOrd="1" destOrd="0" parTransId="{A90C7310-B682-A04F-8A3D-8D4FB933C0E1}" sibTransId="{18084429-8445-5949-B2C9-42338782A319}"/>
    <dgm:cxn modelId="{0F6ED751-4742-2C41-99E0-2A5097B0D4D0}" srcId="{DB588BD2-F946-3E4C-9AD9-14EE4E3AA8B4}" destId="{54168428-E23D-954E-925E-78542ED01E36}" srcOrd="0" destOrd="0" parTransId="{49B51EB5-DBB8-E241-B049-FC30B9D1435D}" sibTransId="{52345755-C670-5241-A4EC-FFD970CD6C57}"/>
    <dgm:cxn modelId="{4BD0B28B-E235-9A40-8985-39E35FE1B543}" type="presOf" srcId="{18084429-8445-5949-B2C9-42338782A319}" destId="{F49BB44C-0DF6-DD42-910E-16EF17DAE7B3}" srcOrd="0" destOrd="0" presId="urn:microsoft.com/office/officeart/2005/8/layout/process1"/>
    <dgm:cxn modelId="{C2B686D3-AAC6-C341-9AF9-21416F620421}" type="presOf" srcId="{54168428-E23D-954E-925E-78542ED01E36}" destId="{C871C590-0781-A24C-AE4A-82467E5FB8F3}" srcOrd="0" destOrd="0" presId="urn:microsoft.com/office/officeart/2005/8/layout/process1"/>
    <dgm:cxn modelId="{743F52E0-103D-A545-845B-5CB04B7FF9AA}" type="presOf" srcId="{52345755-C670-5241-A4EC-FFD970CD6C57}" destId="{042A5497-F699-7846-8146-8A95786B35E4}" srcOrd="1" destOrd="0" presId="urn:microsoft.com/office/officeart/2005/8/layout/process1"/>
    <dgm:cxn modelId="{82EBA77B-2C1E-9E46-BCD3-185104FDC140}" type="presOf" srcId="{52345755-C670-5241-A4EC-FFD970CD6C57}" destId="{2C82543C-AE90-334C-88B2-E3267AF90278}" srcOrd="0" destOrd="0" presId="urn:microsoft.com/office/officeart/2005/8/layout/process1"/>
    <dgm:cxn modelId="{0080AE57-24DE-1B4A-BE81-77F756E55A26}" type="presOf" srcId="{DB588BD2-F946-3E4C-9AD9-14EE4E3AA8B4}" destId="{7C559118-B125-9147-85A0-D2988B5D624B}" srcOrd="0" destOrd="0" presId="urn:microsoft.com/office/officeart/2005/8/layout/process1"/>
    <dgm:cxn modelId="{481A274A-1C38-A74A-AEE5-408C58E2E8CA}" type="presOf" srcId="{18084429-8445-5949-B2C9-42338782A319}" destId="{034CF056-059C-004C-BF9E-2F4C23EED109}" srcOrd="1" destOrd="0" presId="urn:microsoft.com/office/officeart/2005/8/layout/process1"/>
    <dgm:cxn modelId="{D0D2E38E-AFC9-FD47-92EE-51895A347662}" type="presParOf" srcId="{7C559118-B125-9147-85A0-D2988B5D624B}" destId="{C871C590-0781-A24C-AE4A-82467E5FB8F3}" srcOrd="0" destOrd="0" presId="urn:microsoft.com/office/officeart/2005/8/layout/process1"/>
    <dgm:cxn modelId="{E96B932F-AD83-A64C-B2AA-FE335AEDBE91}" type="presParOf" srcId="{7C559118-B125-9147-85A0-D2988B5D624B}" destId="{2C82543C-AE90-334C-88B2-E3267AF90278}" srcOrd="1" destOrd="0" presId="urn:microsoft.com/office/officeart/2005/8/layout/process1"/>
    <dgm:cxn modelId="{A5247597-D249-9449-BAEA-B3F7C95B22D2}" type="presParOf" srcId="{2C82543C-AE90-334C-88B2-E3267AF90278}" destId="{042A5497-F699-7846-8146-8A95786B35E4}" srcOrd="0" destOrd="0" presId="urn:microsoft.com/office/officeart/2005/8/layout/process1"/>
    <dgm:cxn modelId="{B0DB42FF-7571-BC45-8CF2-0BD241DDF8BD}" type="presParOf" srcId="{7C559118-B125-9147-85A0-D2988B5D624B}" destId="{DAADB137-3006-9240-858F-44BF2B1C84C4}" srcOrd="2" destOrd="0" presId="urn:microsoft.com/office/officeart/2005/8/layout/process1"/>
    <dgm:cxn modelId="{2899511A-8521-D445-9296-2A850EF0F076}" type="presParOf" srcId="{7C559118-B125-9147-85A0-D2988B5D624B}" destId="{F49BB44C-0DF6-DD42-910E-16EF17DAE7B3}" srcOrd="3" destOrd="0" presId="urn:microsoft.com/office/officeart/2005/8/layout/process1"/>
    <dgm:cxn modelId="{5ADE5E0F-18B6-FE4E-B0E8-8A37F5BFFCBC}" type="presParOf" srcId="{F49BB44C-0DF6-DD42-910E-16EF17DAE7B3}" destId="{034CF056-059C-004C-BF9E-2F4C23EED109}" srcOrd="0" destOrd="0" presId="urn:microsoft.com/office/officeart/2005/8/layout/process1"/>
    <dgm:cxn modelId="{9FA15D61-4223-A04A-8DB1-E75D7BB97BD4}" type="presParOf" srcId="{7C559118-B125-9147-85A0-D2988B5D624B}" destId="{32263ADC-8873-8948-92AA-1A22EF7A191D}" srcOrd="4"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71C590-0781-A24C-AE4A-82467E5FB8F3}">
      <dsp:nvSpPr>
        <dsp:cNvPr id="0" name=""/>
        <dsp:cNvSpPr/>
      </dsp:nvSpPr>
      <dsp:spPr>
        <a:xfrm>
          <a:off x="5044" y="3546"/>
          <a:ext cx="1507870" cy="1880126"/>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Phase 1: Introduction of IPOS by medical staff and two cycles of auditing questionnaire use</a:t>
          </a:r>
          <a:endParaRPr lang="en-US" sz="1500" kern="1200" dirty="0"/>
        </a:p>
      </dsp:txBody>
      <dsp:txXfrm>
        <a:off x="49208" y="47710"/>
        <a:ext cx="1419542" cy="1791798"/>
      </dsp:txXfrm>
    </dsp:sp>
    <dsp:sp modelId="{2C82543C-AE90-334C-88B2-E3267AF90278}">
      <dsp:nvSpPr>
        <dsp:cNvPr id="0" name=""/>
        <dsp:cNvSpPr/>
      </dsp:nvSpPr>
      <dsp:spPr>
        <a:xfrm>
          <a:off x="1663702" y="756634"/>
          <a:ext cx="319668" cy="373951"/>
        </a:xfrm>
        <a:prstGeom prs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1663702" y="831424"/>
        <a:ext cx="223768" cy="224371"/>
      </dsp:txXfrm>
    </dsp:sp>
    <dsp:sp modelId="{DAADB137-3006-9240-858F-44BF2B1C84C4}">
      <dsp:nvSpPr>
        <dsp:cNvPr id="0" name=""/>
        <dsp:cNvSpPr/>
      </dsp:nvSpPr>
      <dsp:spPr>
        <a:xfrm>
          <a:off x="2116064" y="3546"/>
          <a:ext cx="1507870" cy="1880126"/>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Phase 2: Sampling of staff views on IPOS via questionnaire followed by educational intervention</a:t>
          </a:r>
          <a:endParaRPr lang="en-US" sz="1500" kern="1200" dirty="0"/>
        </a:p>
      </dsp:txBody>
      <dsp:txXfrm>
        <a:off x="2160228" y="47710"/>
        <a:ext cx="1419542" cy="1791798"/>
      </dsp:txXfrm>
    </dsp:sp>
    <dsp:sp modelId="{F49BB44C-0DF6-DD42-910E-16EF17DAE7B3}">
      <dsp:nvSpPr>
        <dsp:cNvPr id="0" name=""/>
        <dsp:cNvSpPr/>
      </dsp:nvSpPr>
      <dsp:spPr>
        <a:xfrm>
          <a:off x="3774721" y="756634"/>
          <a:ext cx="319668" cy="373951"/>
        </a:xfrm>
        <a:prstGeom prs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3774721" y="831424"/>
        <a:ext cx="223768" cy="224371"/>
      </dsp:txXfrm>
    </dsp:sp>
    <dsp:sp modelId="{32263ADC-8873-8948-92AA-1A22EF7A191D}">
      <dsp:nvSpPr>
        <dsp:cNvPr id="0" name=""/>
        <dsp:cNvSpPr/>
      </dsp:nvSpPr>
      <dsp:spPr>
        <a:xfrm>
          <a:off x="4227083" y="3546"/>
          <a:ext cx="1507870" cy="1880126"/>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Phase 3: Re-audit of compliance with questionnaire use and identification of ongoing challenges</a:t>
          </a:r>
          <a:endParaRPr lang="en-US" sz="1500" kern="1200" dirty="0"/>
        </a:p>
      </dsp:txBody>
      <dsp:txXfrm>
        <a:off x="4271247" y="47710"/>
        <a:ext cx="1419542" cy="179179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0941A06F-36DB-DB42-AAE4-08765ED1D5F7}" type="datetimeFigureOut">
              <a:rPr lang="en-US" smtClean="0"/>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A1C0C-4869-8542-B735-F3D99E2D6F50}" type="slidenum">
              <a:rPr lang="en-US" smtClean="0"/>
              <a:t>‹#›</a:t>
            </a:fld>
            <a:endParaRPr lang="en-US"/>
          </a:p>
        </p:txBody>
      </p:sp>
    </p:spTree>
    <p:extLst>
      <p:ext uri="{BB962C8B-B14F-4D97-AF65-F5344CB8AC3E}">
        <p14:creationId xmlns:p14="http://schemas.microsoft.com/office/powerpoint/2010/main" val="3714613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941A06F-36DB-DB42-AAE4-08765ED1D5F7}" type="datetimeFigureOut">
              <a:rPr lang="en-US" smtClean="0"/>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A1C0C-4869-8542-B735-F3D99E2D6F50}" type="slidenum">
              <a:rPr lang="en-US" smtClean="0"/>
              <a:t>‹#›</a:t>
            </a:fld>
            <a:endParaRPr lang="en-US"/>
          </a:p>
        </p:txBody>
      </p:sp>
    </p:spTree>
    <p:extLst>
      <p:ext uri="{BB962C8B-B14F-4D97-AF65-F5344CB8AC3E}">
        <p14:creationId xmlns:p14="http://schemas.microsoft.com/office/powerpoint/2010/main" val="2556848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941A06F-36DB-DB42-AAE4-08765ED1D5F7}" type="datetimeFigureOut">
              <a:rPr lang="en-US" smtClean="0"/>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A1C0C-4869-8542-B735-F3D99E2D6F50}" type="slidenum">
              <a:rPr lang="en-US" smtClean="0"/>
              <a:t>‹#›</a:t>
            </a:fld>
            <a:endParaRPr lang="en-US"/>
          </a:p>
        </p:txBody>
      </p:sp>
    </p:spTree>
    <p:extLst>
      <p:ext uri="{BB962C8B-B14F-4D97-AF65-F5344CB8AC3E}">
        <p14:creationId xmlns:p14="http://schemas.microsoft.com/office/powerpoint/2010/main" val="3320480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941A06F-36DB-DB42-AAE4-08765ED1D5F7}" type="datetimeFigureOut">
              <a:rPr lang="en-US" smtClean="0"/>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A1C0C-4869-8542-B735-F3D99E2D6F50}" type="slidenum">
              <a:rPr lang="en-US" smtClean="0"/>
              <a:t>‹#›</a:t>
            </a:fld>
            <a:endParaRPr lang="en-US"/>
          </a:p>
        </p:txBody>
      </p:sp>
    </p:spTree>
    <p:extLst>
      <p:ext uri="{BB962C8B-B14F-4D97-AF65-F5344CB8AC3E}">
        <p14:creationId xmlns:p14="http://schemas.microsoft.com/office/powerpoint/2010/main" val="2179687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0941A06F-36DB-DB42-AAE4-08765ED1D5F7}" type="datetimeFigureOut">
              <a:rPr lang="en-US" smtClean="0"/>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A1C0C-4869-8542-B735-F3D99E2D6F50}" type="slidenum">
              <a:rPr lang="en-US" smtClean="0"/>
              <a:t>‹#›</a:t>
            </a:fld>
            <a:endParaRPr lang="en-US"/>
          </a:p>
        </p:txBody>
      </p:sp>
    </p:spTree>
    <p:extLst>
      <p:ext uri="{BB962C8B-B14F-4D97-AF65-F5344CB8AC3E}">
        <p14:creationId xmlns:p14="http://schemas.microsoft.com/office/powerpoint/2010/main" val="905185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0941A06F-36DB-DB42-AAE4-08765ED1D5F7}" type="datetimeFigureOut">
              <a:rPr lang="en-US" smtClean="0"/>
              <a:t>6/8/2015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CA1C0C-4869-8542-B735-F3D99E2D6F50}" type="slidenum">
              <a:rPr lang="en-US" smtClean="0"/>
              <a:t>‹#›</a:t>
            </a:fld>
            <a:endParaRPr lang="en-US"/>
          </a:p>
        </p:txBody>
      </p:sp>
    </p:spTree>
    <p:extLst>
      <p:ext uri="{BB962C8B-B14F-4D97-AF65-F5344CB8AC3E}">
        <p14:creationId xmlns:p14="http://schemas.microsoft.com/office/powerpoint/2010/main" val="1682804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0941A06F-36DB-DB42-AAE4-08765ED1D5F7}" type="datetimeFigureOut">
              <a:rPr lang="en-US" smtClean="0"/>
              <a:t>6/8/2015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CA1C0C-4869-8542-B735-F3D99E2D6F50}" type="slidenum">
              <a:rPr lang="en-US" smtClean="0"/>
              <a:t>‹#›</a:t>
            </a:fld>
            <a:endParaRPr lang="en-US"/>
          </a:p>
        </p:txBody>
      </p:sp>
    </p:spTree>
    <p:extLst>
      <p:ext uri="{BB962C8B-B14F-4D97-AF65-F5344CB8AC3E}">
        <p14:creationId xmlns:p14="http://schemas.microsoft.com/office/powerpoint/2010/main" val="3958296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0941A06F-36DB-DB42-AAE4-08765ED1D5F7}" type="datetimeFigureOut">
              <a:rPr lang="en-US" smtClean="0"/>
              <a:t>6/8/2015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CA1C0C-4869-8542-B735-F3D99E2D6F50}" type="slidenum">
              <a:rPr lang="en-US" smtClean="0"/>
              <a:t>‹#›</a:t>
            </a:fld>
            <a:endParaRPr lang="en-US"/>
          </a:p>
        </p:txBody>
      </p:sp>
    </p:spTree>
    <p:extLst>
      <p:ext uri="{BB962C8B-B14F-4D97-AF65-F5344CB8AC3E}">
        <p14:creationId xmlns:p14="http://schemas.microsoft.com/office/powerpoint/2010/main" val="2886992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41A06F-36DB-DB42-AAE4-08765ED1D5F7}" type="datetimeFigureOut">
              <a:rPr lang="en-US" smtClean="0"/>
              <a:t>6/8/2015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CA1C0C-4869-8542-B735-F3D99E2D6F50}" type="slidenum">
              <a:rPr lang="en-US" smtClean="0"/>
              <a:t>‹#›</a:t>
            </a:fld>
            <a:endParaRPr lang="en-US"/>
          </a:p>
        </p:txBody>
      </p:sp>
    </p:spTree>
    <p:extLst>
      <p:ext uri="{BB962C8B-B14F-4D97-AF65-F5344CB8AC3E}">
        <p14:creationId xmlns:p14="http://schemas.microsoft.com/office/powerpoint/2010/main" val="2766433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0941A06F-36DB-DB42-AAE4-08765ED1D5F7}" type="datetimeFigureOut">
              <a:rPr lang="en-US" smtClean="0"/>
              <a:t>6/8/2015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CA1C0C-4869-8542-B735-F3D99E2D6F50}" type="slidenum">
              <a:rPr lang="en-US" smtClean="0"/>
              <a:t>‹#›</a:t>
            </a:fld>
            <a:endParaRPr lang="en-US"/>
          </a:p>
        </p:txBody>
      </p:sp>
    </p:spTree>
    <p:extLst>
      <p:ext uri="{BB962C8B-B14F-4D97-AF65-F5344CB8AC3E}">
        <p14:creationId xmlns:p14="http://schemas.microsoft.com/office/powerpoint/2010/main" val="10079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0941A06F-36DB-DB42-AAE4-08765ED1D5F7}" type="datetimeFigureOut">
              <a:rPr lang="en-US" smtClean="0"/>
              <a:t>6/8/2015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CA1C0C-4869-8542-B735-F3D99E2D6F50}" type="slidenum">
              <a:rPr lang="en-US" smtClean="0"/>
              <a:t>‹#›</a:t>
            </a:fld>
            <a:endParaRPr lang="en-US"/>
          </a:p>
        </p:txBody>
      </p:sp>
    </p:spTree>
    <p:extLst>
      <p:ext uri="{BB962C8B-B14F-4D97-AF65-F5344CB8AC3E}">
        <p14:creationId xmlns:p14="http://schemas.microsoft.com/office/powerpoint/2010/main" val="3527023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41A06F-36DB-DB42-AAE4-08765ED1D5F7}" type="datetimeFigureOut">
              <a:rPr lang="en-US" smtClean="0"/>
              <a:t>6/8/2015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CA1C0C-4869-8542-B735-F3D99E2D6F50}" type="slidenum">
              <a:rPr lang="en-US" smtClean="0"/>
              <a:t>‹#›</a:t>
            </a:fld>
            <a:endParaRPr lang="en-US"/>
          </a:p>
        </p:txBody>
      </p:sp>
    </p:spTree>
    <p:extLst>
      <p:ext uri="{BB962C8B-B14F-4D97-AF65-F5344CB8AC3E}">
        <p14:creationId xmlns:p14="http://schemas.microsoft.com/office/powerpoint/2010/main" val="171570872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931" y="126141"/>
            <a:ext cx="6300803" cy="1000909"/>
          </a:xfrm>
        </p:spPr>
        <p:txBody>
          <a:bodyPr>
            <a:normAutofit fontScale="90000"/>
          </a:bodyPr>
          <a:lstStyle/>
          <a:p>
            <a:r>
              <a:rPr lang="en-US" sz="2700" b="1" dirty="0" smtClean="0"/>
              <a:t>Introducing outcome measures for palliative care in a hospice setting</a:t>
            </a:r>
            <a:br>
              <a:rPr lang="en-US" sz="2700" b="1" dirty="0" smtClean="0"/>
            </a:br>
            <a:r>
              <a:rPr lang="en-US" sz="1800" dirty="0" err="1" smtClean="0"/>
              <a:t>Dr</a:t>
            </a:r>
            <a:r>
              <a:rPr lang="en-US" sz="1800" dirty="0" smtClean="0"/>
              <a:t> Mary Denholm, </a:t>
            </a:r>
            <a:r>
              <a:rPr lang="en-US" sz="1800" dirty="0" err="1" smtClean="0"/>
              <a:t>Dr</a:t>
            </a:r>
            <a:r>
              <a:rPr lang="en-US" sz="1800" dirty="0" smtClean="0"/>
              <a:t> Tabitha Thomas  - Arthur Rank House, Cambridge</a:t>
            </a:r>
            <a:endParaRPr lang="en-US" sz="1800" b="1" dirty="0"/>
          </a:p>
        </p:txBody>
      </p:sp>
      <p:sp>
        <p:nvSpPr>
          <p:cNvPr id="3" name="Subtitle 2"/>
          <p:cNvSpPr>
            <a:spLocks noGrp="1"/>
          </p:cNvSpPr>
          <p:nvPr>
            <p:ph type="subTitle" idx="1"/>
          </p:nvPr>
        </p:nvSpPr>
        <p:spPr>
          <a:xfrm>
            <a:off x="197931" y="1241114"/>
            <a:ext cx="2985459" cy="5423064"/>
          </a:xfrm>
        </p:spPr>
        <p:txBody>
          <a:bodyPr>
            <a:normAutofit fontScale="92500" lnSpcReduction="20000"/>
          </a:bodyPr>
          <a:lstStyle/>
          <a:p>
            <a:pPr algn="l"/>
            <a:r>
              <a:rPr lang="en-US" sz="1300" b="1" i="1" dirty="0" smtClean="0"/>
              <a:t>BACKGROUND</a:t>
            </a:r>
            <a:r>
              <a:rPr lang="en-US" sz="1300" dirty="0" smtClean="0"/>
              <a:t>:  Outcome measures are a new area in palliative care, conventional measures such as morbidity and mortality being unhelpful. Our goal was to introduce a validated tool – the Integrated Palliative Outcome Scale (IPOS) into the inpatient unit  at the hospice as part of  a wider suite of outcome measures . </a:t>
            </a:r>
          </a:p>
          <a:p>
            <a:pPr algn="l"/>
            <a:endParaRPr lang="en-US" sz="1300" dirty="0" smtClean="0"/>
          </a:p>
          <a:p>
            <a:pPr algn="l"/>
            <a:r>
              <a:rPr lang="en-US" sz="1300" b="1" i="1" dirty="0" smtClean="0"/>
              <a:t>OBJECTIVES</a:t>
            </a:r>
            <a:r>
              <a:rPr lang="en-US" sz="1300" dirty="0" smtClean="0"/>
              <a:t>: To implement use of the tool as an additional method of gauging patients’ wellbeing and symptom control, and to use this information to contribute to the national Outcomes Assessment and Complexity Collaborative (OACC)</a:t>
            </a:r>
          </a:p>
          <a:p>
            <a:pPr algn="l"/>
            <a:endParaRPr lang="en-US" sz="1300" dirty="0" smtClean="0"/>
          </a:p>
          <a:p>
            <a:pPr algn="l"/>
            <a:r>
              <a:rPr lang="en-US" sz="1300" b="1" i="1" dirty="0" smtClean="0"/>
              <a:t>METHODS</a:t>
            </a:r>
            <a:r>
              <a:rPr lang="en-US" sz="1300" i="1" dirty="0" smtClean="0"/>
              <a:t>:</a:t>
            </a:r>
            <a:r>
              <a:rPr lang="en-US" sz="1300" dirty="0" smtClean="0"/>
              <a:t> Two cycles of questionnaire use were audited (September and October 2014) following which staff views were sampled in order to make the approach more cohesive. Re-audit and further questionnaire sampling took place in May 2015.</a:t>
            </a:r>
          </a:p>
          <a:p>
            <a:pPr algn="l"/>
            <a:endParaRPr lang="en-US" sz="1300" dirty="0" smtClean="0"/>
          </a:p>
          <a:p>
            <a:pPr algn="l"/>
            <a:r>
              <a:rPr lang="en-US" sz="1300" b="1" i="1" dirty="0" smtClean="0"/>
              <a:t>RESULTS</a:t>
            </a:r>
            <a:r>
              <a:rPr lang="en-US" sz="1300" dirty="0" smtClean="0"/>
              <a:t>: </a:t>
            </a:r>
            <a:r>
              <a:rPr lang="en-US" sz="1300" dirty="0"/>
              <a:t>Between the first and second cycles the completion rates for the first and second questionnaires increased from 75-83% and 53-73% respectively. The staff questionnaire revealed that virtually all staff (94%) agreed </a:t>
            </a:r>
            <a:r>
              <a:rPr lang="en-US" sz="1300" dirty="0" smtClean="0"/>
              <a:t>with using IPOS but only if it directly benefited patients.  84% stated they would be happy to help patients with the questionnaires. Re-audit revealed that 78% of current inpatients had a completed IPOS on admission. </a:t>
            </a:r>
            <a:endParaRPr lang="en-US" sz="1800" dirty="0"/>
          </a:p>
          <a:p>
            <a:pPr algn="l"/>
            <a:endParaRPr lang="en-US" sz="1800" dirty="0" smtClean="0"/>
          </a:p>
          <a:p>
            <a:pPr algn="l"/>
            <a:endParaRPr lang="en-US" sz="1800" dirty="0"/>
          </a:p>
          <a:p>
            <a:pPr algn="l"/>
            <a:endParaRPr lang="en-US" sz="1800" dirty="0"/>
          </a:p>
          <a:p>
            <a:pPr algn="l"/>
            <a:endParaRPr lang="en-US" sz="1800" dirty="0" smtClean="0"/>
          </a:p>
          <a:p>
            <a:pPr algn="l"/>
            <a:endParaRPr lang="en-US" sz="1800" dirty="0"/>
          </a:p>
        </p:txBody>
      </p:sp>
      <p:pic>
        <p:nvPicPr>
          <p:cNvPr id="4" name="Picture 3"/>
          <p:cNvPicPr>
            <a:picLocks noChangeAspect="1"/>
          </p:cNvPicPr>
          <p:nvPr/>
        </p:nvPicPr>
        <p:blipFill>
          <a:blip r:embed="rId2"/>
          <a:stretch>
            <a:fillRect/>
          </a:stretch>
        </p:blipFill>
        <p:spPr>
          <a:xfrm>
            <a:off x="7175127" y="101829"/>
            <a:ext cx="1491441" cy="524767"/>
          </a:xfrm>
          <a:prstGeom prst="rect">
            <a:avLst/>
          </a:prstGeom>
        </p:spPr>
      </p:pic>
      <p:pic>
        <p:nvPicPr>
          <p:cNvPr id="5" name="Picture 4"/>
          <p:cNvPicPr>
            <a:picLocks noChangeAspect="1"/>
          </p:cNvPicPr>
          <p:nvPr/>
        </p:nvPicPr>
        <p:blipFill>
          <a:blip r:embed="rId3"/>
          <a:stretch>
            <a:fillRect/>
          </a:stretch>
        </p:blipFill>
        <p:spPr>
          <a:xfrm>
            <a:off x="6685940" y="761649"/>
            <a:ext cx="2359867" cy="479465"/>
          </a:xfrm>
          <a:prstGeom prst="rect">
            <a:avLst/>
          </a:prstGeom>
        </p:spPr>
      </p:pic>
      <p:graphicFrame>
        <p:nvGraphicFramePr>
          <p:cNvPr id="12" name="Diagram 11"/>
          <p:cNvGraphicFramePr/>
          <p:nvPr>
            <p:extLst>
              <p:ext uri="{D42A27DB-BD31-4B8C-83A1-F6EECF244321}">
                <p14:modId xmlns:p14="http://schemas.microsoft.com/office/powerpoint/2010/main" val="2440335170"/>
              </p:ext>
            </p:extLst>
          </p:nvPr>
        </p:nvGraphicFramePr>
        <p:xfrm>
          <a:off x="3289314" y="2401607"/>
          <a:ext cx="5739999" cy="18872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868806745"/>
              </p:ext>
            </p:extLst>
          </p:nvPr>
        </p:nvGraphicFramePr>
        <p:xfrm>
          <a:off x="82471" y="1204171"/>
          <a:ext cx="3100919" cy="5460007"/>
        </p:xfrm>
        <a:graphic>
          <a:graphicData uri="http://schemas.openxmlformats.org/drawingml/2006/table">
            <a:tbl>
              <a:tblPr/>
              <a:tblGrid>
                <a:gridCol w="3100919"/>
              </a:tblGrid>
              <a:tr h="5460007">
                <a:tc>
                  <a:txBody>
                    <a:bodyPr/>
                    <a:lstStyle/>
                    <a:p>
                      <a:endParaRPr lang="en-US" dirty="0"/>
                    </a:p>
                  </a:txBody>
                  <a:tcPr>
                    <a:lnL w="12700" cmpd="sng">
                      <a:solidFill>
                        <a:srgbClr val="FFFFFF"/>
                      </a:solidFill>
                      <a:prstDash val="solid"/>
                    </a:lnL>
                    <a:lnR w="12700" cmpd="sng">
                      <a:solidFill>
                        <a:srgbClr val="FFFFFF"/>
                      </a:solidFill>
                      <a:prstDash val="solid"/>
                    </a:lnR>
                    <a:lnT w="12700" cmpd="sng">
                      <a:solidFill>
                        <a:srgbClr val="FFFFFF"/>
                      </a:solidFill>
                      <a:prstDash val="solid"/>
                    </a:lnT>
                    <a:lnB w="12700" cmpd="sng">
                      <a:solidFill>
                        <a:srgbClr val="FFFFFF"/>
                      </a:solidFill>
                      <a:prstDash val="solid"/>
                    </a:lnB>
                  </a:tcPr>
                </a:tc>
              </a:tr>
            </a:tbl>
          </a:graphicData>
        </a:graphic>
      </p:graphicFrame>
      <p:sp>
        <p:nvSpPr>
          <p:cNvPr id="15" name="TextBox 14"/>
          <p:cNvSpPr txBox="1"/>
          <p:nvPr/>
        </p:nvSpPr>
        <p:spPr>
          <a:xfrm>
            <a:off x="3305808" y="1241114"/>
            <a:ext cx="5739999" cy="800219"/>
          </a:xfrm>
          <a:prstGeom prst="rect">
            <a:avLst/>
          </a:prstGeom>
          <a:noFill/>
        </p:spPr>
        <p:txBody>
          <a:bodyPr wrap="square" rtlCol="0">
            <a:spAutoFit/>
          </a:bodyPr>
          <a:lstStyle/>
          <a:p>
            <a:r>
              <a:rPr lang="en-US" b="1" i="1" dirty="0" smtClean="0"/>
              <a:t>Integrated Palliative Outcome Scale (IPOS)</a:t>
            </a:r>
            <a:r>
              <a:rPr lang="en-US" dirty="0" smtClean="0"/>
              <a:t>: </a:t>
            </a:r>
            <a:r>
              <a:rPr lang="en-US" sz="1400" dirty="0" smtClean="0"/>
              <a:t>A questionnaire assessing patient’s physical symptoms, social and psychological wellbeing and their relationships with others. Completed on admission and at 3-5 days.</a:t>
            </a:r>
            <a:endParaRPr lang="en-US" sz="1400" dirty="0"/>
          </a:p>
        </p:txBody>
      </p:sp>
      <p:sp>
        <p:nvSpPr>
          <p:cNvPr id="16" name="TextBox 15"/>
          <p:cNvSpPr txBox="1"/>
          <p:nvPr/>
        </p:nvSpPr>
        <p:spPr>
          <a:xfrm>
            <a:off x="3305808" y="2057829"/>
            <a:ext cx="5360760" cy="276999"/>
          </a:xfrm>
          <a:prstGeom prst="rect">
            <a:avLst/>
          </a:prstGeom>
          <a:noFill/>
        </p:spPr>
        <p:txBody>
          <a:bodyPr wrap="square" rtlCol="0">
            <a:spAutoFit/>
          </a:bodyPr>
          <a:lstStyle/>
          <a:p>
            <a:r>
              <a:rPr lang="en-US" sz="1200" dirty="0" smtClean="0"/>
              <a:t>Figure: Phases of the IPOS Quality Improvement Project</a:t>
            </a:r>
            <a:endParaRPr lang="en-US" sz="1200" dirty="0"/>
          </a:p>
        </p:txBody>
      </p:sp>
      <p:sp>
        <p:nvSpPr>
          <p:cNvPr id="18" name="TextBox 17"/>
          <p:cNvSpPr txBox="1"/>
          <p:nvPr/>
        </p:nvSpPr>
        <p:spPr>
          <a:xfrm>
            <a:off x="3305809" y="4340310"/>
            <a:ext cx="1757504" cy="2523768"/>
          </a:xfrm>
          <a:prstGeom prst="rect">
            <a:avLst/>
          </a:prstGeom>
          <a:noFill/>
        </p:spPr>
        <p:txBody>
          <a:bodyPr wrap="square" rtlCol="0">
            <a:spAutoFit/>
          </a:bodyPr>
          <a:lstStyle/>
          <a:p>
            <a:r>
              <a:rPr lang="en-US" sz="1200" b="1" i="1" dirty="0" smtClean="0"/>
              <a:t>STAFF QUOTES</a:t>
            </a:r>
            <a:r>
              <a:rPr lang="en-US" sz="1200" i="1" dirty="0" smtClean="0"/>
              <a:t>: “</a:t>
            </a:r>
            <a:r>
              <a:rPr lang="en-US" sz="1200" i="1" dirty="0"/>
              <a:t>Some patients are too poorly for this. Is this necessary for improving patient care/or symptom management</a:t>
            </a:r>
            <a:r>
              <a:rPr lang="en-US" sz="1200" i="1" dirty="0" smtClean="0"/>
              <a:t>?”</a:t>
            </a:r>
            <a:r>
              <a:rPr lang="en-GB" sz="1200" i="1" dirty="0" smtClean="0">
                <a:effectLst/>
              </a:rPr>
              <a:t> </a:t>
            </a:r>
          </a:p>
          <a:p>
            <a:pPr lvl="0"/>
            <a:r>
              <a:rPr lang="en-US" sz="1200" i="1" dirty="0" smtClean="0"/>
              <a:t> “Symptom </a:t>
            </a:r>
            <a:r>
              <a:rPr lang="en-US" sz="1200" i="1" dirty="0"/>
              <a:t>based questionnaire would be useful if the information is </a:t>
            </a:r>
            <a:r>
              <a:rPr lang="en-US" sz="1200" i="1" dirty="0" smtClean="0"/>
              <a:t>then </a:t>
            </a:r>
            <a:r>
              <a:rPr lang="en-US" sz="1200" i="1" dirty="0"/>
              <a:t>used by the MDT to address those </a:t>
            </a:r>
            <a:r>
              <a:rPr lang="en-US" sz="1200" i="1" dirty="0" smtClean="0"/>
              <a:t>symptoms</a:t>
            </a:r>
            <a:r>
              <a:rPr lang="en-GB" sz="1200" i="1" dirty="0" smtClean="0"/>
              <a:t>”</a:t>
            </a:r>
            <a:endParaRPr lang="en-GB" sz="1200" i="1" dirty="0"/>
          </a:p>
          <a:p>
            <a:endParaRPr lang="en-US" sz="1400" dirty="0" smtClean="0"/>
          </a:p>
        </p:txBody>
      </p:sp>
      <p:graphicFrame>
        <p:nvGraphicFramePr>
          <p:cNvPr id="20" name="Chart 19"/>
          <p:cNvGraphicFramePr/>
          <p:nvPr>
            <p:extLst>
              <p:ext uri="{D42A27DB-BD31-4B8C-83A1-F6EECF244321}">
                <p14:modId xmlns:p14="http://schemas.microsoft.com/office/powerpoint/2010/main" val="648382248"/>
              </p:ext>
            </p:extLst>
          </p:nvPr>
        </p:nvGraphicFramePr>
        <p:xfrm>
          <a:off x="9269106" y="5725990"/>
          <a:ext cx="3499603" cy="2276176"/>
        </p:xfrm>
        <a:graphic>
          <a:graphicData uri="http://schemas.openxmlformats.org/drawingml/2006/chart">
            <c:chart xmlns:c="http://schemas.openxmlformats.org/drawingml/2006/chart" xmlns:r="http://schemas.openxmlformats.org/officeDocument/2006/relationships" r:id="rId9"/>
          </a:graphicData>
        </a:graphic>
      </p:graphicFrame>
      <p:sp>
        <p:nvSpPr>
          <p:cNvPr id="21" name="TextBox 20"/>
          <p:cNvSpPr txBox="1"/>
          <p:nvPr/>
        </p:nvSpPr>
        <p:spPr>
          <a:xfrm>
            <a:off x="5203096" y="4371742"/>
            <a:ext cx="3842712" cy="1815882"/>
          </a:xfrm>
          <a:prstGeom prst="rect">
            <a:avLst/>
          </a:prstGeom>
          <a:noFill/>
        </p:spPr>
        <p:txBody>
          <a:bodyPr wrap="square" rtlCol="0">
            <a:spAutoFit/>
          </a:bodyPr>
          <a:lstStyle/>
          <a:p>
            <a:r>
              <a:rPr lang="en-US" sz="1400" i="1" dirty="0" smtClean="0">
                <a:ln>
                  <a:solidFill>
                    <a:schemeClr val="tx1"/>
                  </a:solidFill>
                </a:ln>
              </a:rPr>
              <a:t>ONGOING GOALS:</a:t>
            </a:r>
          </a:p>
          <a:p>
            <a:pPr marL="285750" indent="-285750">
              <a:buFont typeface="Arial"/>
              <a:buChar char="•"/>
            </a:pPr>
            <a:r>
              <a:rPr lang="en-US" sz="1400" dirty="0" smtClean="0">
                <a:ln>
                  <a:solidFill>
                    <a:schemeClr val="tx1"/>
                  </a:solidFill>
                </a:ln>
              </a:rPr>
              <a:t>Creating a formal method for feeding IPOS results back the MDT</a:t>
            </a:r>
          </a:p>
          <a:p>
            <a:pPr marL="285750" indent="-285750">
              <a:buFont typeface="Arial"/>
              <a:buChar char="•"/>
            </a:pPr>
            <a:r>
              <a:rPr lang="en-US" sz="1400" dirty="0" smtClean="0">
                <a:ln>
                  <a:solidFill>
                    <a:schemeClr val="tx1"/>
                  </a:solidFill>
                </a:ln>
              </a:rPr>
              <a:t>Increasing rates of second IPOS questionnaire</a:t>
            </a:r>
          </a:p>
          <a:p>
            <a:pPr marL="285750" indent="-285750">
              <a:buFont typeface="Arial"/>
              <a:buChar char="•"/>
            </a:pPr>
            <a:r>
              <a:rPr lang="en-US" sz="1400" dirty="0" smtClean="0">
                <a:ln>
                  <a:solidFill>
                    <a:schemeClr val="tx1"/>
                  </a:solidFill>
                </a:ln>
              </a:rPr>
              <a:t>Establishing the role of a relative’s assistance on questionnaire accuracy</a:t>
            </a:r>
          </a:p>
          <a:p>
            <a:pPr marL="285750" indent="-285750">
              <a:buFont typeface="Arial"/>
              <a:buChar char="•"/>
            </a:pPr>
            <a:r>
              <a:rPr lang="en-US" sz="1400" dirty="0" err="1" smtClean="0">
                <a:ln>
                  <a:solidFill>
                    <a:schemeClr val="tx1"/>
                  </a:solidFill>
                </a:ln>
              </a:rPr>
              <a:t>Characterising</a:t>
            </a:r>
            <a:r>
              <a:rPr lang="en-US" sz="1400" dirty="0" smtClean="0">
                <a:ln>
                  <a:solidFill>
                    <a:schemeClr val="tx1"/>
                  </a:solidFill>
                </a:ln>
              </a:rPr>
              <a:t> validity of the ‘proxy’ IPOS</a:t>
            </a:r>
          </a:p>
          <a:p>
            <a:pPr marL="285750" indent="-285750">
              <a:buFont typeface="Arial"/>
              <a:buChar char="•"/>
            </a:pPr>
            <a:r>
              <a:rPr lang="en-US" sz="1400" dirty="0" smtClean="0">
                <a:ln>
                  <a:solidFill>
                    <a:schemeClr val="tx1"/>
                  </a:solidFill>
                </a:ln>
              </a:rPr>
              <a:t>Feedback of results to the OACC</a:t>
            </a:r>
            <a:endParaRPr lang="en-US" sz="1400" dirty="0">
              <a:ln>
                <a:solidFill>
                  <a:schemeClr val="tx1"/>
                </a:solidFill>
              </a:ln>
            </a:endParaRPr>
          </a:p>
        </p:txBody>
      </p:sp>
      <p:graphicFrame>
        <p:nvGraphicFramePr>
          <p:cNvPr id="23" name="Table 22"/>
          <p:cNvGraphicFramePr>
            <a:graphicFrameLocks noGrp="1"/>
          </p:cNvGraphicFramePr>
          <p:nvPr/>
        </p:nvGraphicFramePr>
        <p:xfrm>
          <a:off x="5114804" y="4358916"/>
          <a:ext cx="3913341" cy="1922042"/>
        </p:xfrm>
        <a:graphic>
          <a:graphicData uri="http://schemas.openxmlformats.org/drawingml/2006/table">
            <a:tbl>
              <a:tblPr/>
              <a:tblGrid>
                <a:gridCol w="3913341"/>
              </a:tblGrid>
              <a:tr h="1922042">
                <a:tc>
                  <a:txBody>
                    <a:bodyPr/>
                    <a:lstStyle/>
                    <a:p>
                      <a:endParaRPr lang="en-US" dirty="0"/>
                    </a:p>
                  </a:txBody>
                  <a:tcPr>
                    <a:lnL w="12700" cmpd="sng">
                      <a:solidFill>
                        <a:srgbClr val="FFFFFF"/>
                      </a:solidFill>
                      <a:prstDash val="solid"/>
                    </a:lnL>
                    <a:lnR w="12700" cmpd="sng">
                      <a:solidFill>
                        <a:srgbClr val="FFFFFF"/>
                      </a:solidFill>
                      <a:prstDash val="solid"/>
                    </a:lnR>
                    <a:lnT w="12700" cmpd="sng">
                      <a:solidFill>
                        <a:srgbClr val="FFFFFF"/>
                      </a:solidFill>
                      <a:prstDash val="solid"/>
                    </a:lnT>
                    <a:lnB w="12700" cmpd="sng">
                      <a:solidFill>
                        <a:srgbClr val="FFFFFF"/>
                      </a:solidFill>
                      <a:prstDash val="solid"/>
                    </a:lnB>
                  </a:tcPr>
                </a:tc>
              </a:tr>
            </a:tbl>
          </a:graphicData>
        </a:graphic>
      </p:graphicFrame>
      <p:sp>
        <p:nvSpPr>
          <p:cNvPr id="24" name="TextBox 23"/>
          <p:cNvSpPr txBox="1"/>
          <p:nvPr/>
        </p:nvSpPr>
        <p:spPr>
          <a:xfrm>
            <a:off x="5063313" y="6293368"/>
            <a:ext cx="3964832" cy="461665"/>
          </a:xfrm>
          <a:prstGeom prst="rect">
            <a:avLst/>
          </a:prstGeom>
          <a:noFill/>
        </p:spPr>
        <p:txBody>
          <a:bodyPr wrap="square" rtlCol="0">
            <a:spAutoFit/>
          </a:bodyPr>
          <a:lstStyle/>
          <a:p>
            <a:r>
              <a:rPr lang="en-US" sz="1200" dirty="0" smtClean="0"/>
              <a:t>With thanks to the staff of the IPU at Arthur Rank House and the OACC (King’s College London)</a:t>
            </a:r>
            <a:endParaRPr lang="en-US" sz="1200" dirty="0"/>
          </a:p>
        </p:txBody>
      </p:sp>
    </p:spTree>
    <p:extLst>
      <p:ext uri="{BB962C8B-B14F-4D97-AF65-F5344CB8AC3E}">
        <p14:creationId xmlns:p14="http://schemas.microsoft.com/office/powerpoint/2010/main" val="15873470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114</TotalTime>
  <Words>418</Words>
  <Application>Microsoft Office PowerPoint</Application>
  <PresentationFormat>On-screen Show (4:3)</PresentationFormat>
  <Paragraphs>25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Introducing outcome measures for palliative care in a hospice setting Dr Mary Denholm, Dr Tabitha Thomas  - Arthur Rank House, Cambridge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Integrating palliative care outcome measures in a hospice setting Dr Mary Denholm, Dr Tabitha Thomas  Inpatient Unit, Arthur Rank House Hospice, Cambridge</dc:title>
  <dc:creator>Mary Denholm</dc:creator>
  <cp:lastModifiedBy>Munro, Sarah</cp:lastModifiedBy>
  <cp:revision>11</cp:revision>
  <dcterms:created xsi:type="dcterms:W3CDTF">2015-05-27T15:26:59Z</dcterms:created>
  <dcterms:modified xsi:type="dcterms:W3CDTF">2015-06-08T10:18:11Z</dcterms:modified>
</cp:coreProperties>
</file>