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37"/>
  </p:notesMasterIdLst>
  <p:handoutMasterIdLst>
    <p:handoutMasterId r:id="rId38"/>
  </p:handoutMasterIdLst>
  <p:sldIdLst>
    <p:sldId id="257" r:id="rId2"/>
    <p:sldId id="256" r:id="rId3"/>
    <p:sldId id="270" r:id="rId4"/>
    <p:sldId id="272" r:id="rId5"/>
    <p:sldId id="273" r:id="rId6"/>
    <p:sldId id="274" r:id="rId7"/>
    <p:sldId id="275" r:id="rId8"/>
    <p:sldId id="278" r:id="rId9"/>
    <p:sldId id="277" r:id="rId10"/>
    <p:sldId id="280" r:id="rId11"/>
    <p:sldId id="279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9" r:id="rId20"/>
    <p:sldId id="290" r:id="rId21"/>
    <p:sldId id="291" r:id="rId22"/>
    <p:sldId id="296" r:id="rId23"/>
    <p:sldId id="292" r:id="rId24"/>
    <p:sldId id="293" r:id="rId25"/>
    <p:sldId id="294" r:id="rId26"/>
    <p:sldId id="295" r:id="rId27"/>
    <p:sldId id="288" r:id="rId28"/>
    <p:sldId id="262" r:id="rId29"/>
    <p:sldId id="265" r:id="rId30"/>
    <p:sldId id="266" r:id="rId31"/>
    <p:sldId id="267" r:id="rId32"/>
    <p:sldId id="268" r:id="rId33"/>
    <p:sldId id="269" r:id="rId34"/>
    <p:sldId id="260" r:id="rId35"/>
    <p:sldId id="261" r:id="rId36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/>
    </p:ext>
    <p:ext uri="{2D200454-40CA-4A62-9FC3-DE9A4176ACB9}">
      <p15:notesGuideLst xmlns="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/>
  </p:normalViewPr>
  <p:slideViewPr>
    <p:cSldViewPr snapToGrid="0">
      <p:cViewPr>
        <p:scale>
          <a:sx n="67" d="100"/>
          <a:sy n="67" d="100"/>
        </p:scale>
        <p:origin x="-108" y="-6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27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679F7-EEEB-41E5-BCF8-DD9F838B147A}" type="datetimeFigureOut">
              <a:rPr lang="en-GB" smtClean="0"/>
              <a:t>07/04/2015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4E2CC-FEB6-4588-9028-07D40D014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387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602F1-E5D6-46BB-A389-818637584C54}" type="datetimeFigureOut">
              <a:rPr lang="en-GB" smtClean="0"/>
              <a:pPr/>
              <a:t>07/04/2015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1AEB3-1BA2-4E39-82C1-039DD8F260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2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AEB3-1BA2-4E39-82C1-039DD8F260A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789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 responses</a:t>
            </a:r>
          </a:p>
          <a:p>
            <a:endParaRPr lang="en-US" dirty="0" smtClean="0"/>
          </a:p>
          <a:p>
            <a:r>
              <a:rPr lang="en-US" dirty="0" smtClean="0"/>
              <a:t>Gut feeling													1</a:t>
            </a:r>
          </a:p>
          <a:p>
            <a:r>
              <a:rPr lang="en-US" dirty="0" smtClean="0"/>
              <a:t>Sharing uncertainty with patient							1</a:t>
            </a:r>
          </a:p>
          <a:p>
            <a:r>
              <a:rPr lang="en-US" dirty="0" smtClean="0"/>
              <a:t>Time															1</a:t>
            </a:r>
          </a:p>
          <a:p>
            <a:r>
              <a:rPr lang="en-US" dirty="0" smtClean="0"/>
              <a:t>Investigations													1</a:t>
            </a:r>
          </a:p>
          <a:p>
            <a:r>
              <a:rPr lang="en-US" dirty="0" smtClean="0"/>
              <a:t>Past experience												1</a:t>
            </a:r>
          </a:p>
          <a:p>
            <a:r>
              <a:rPr lang="en-US" dirty="0" smtClean="0"/>
              <a:t>Insomnia														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69818-D4EE-5B49-8F69-96F01792678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55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 responses</a:t>
            </a:r>
          </a:p>
          <a:p>
            <a:endParaRPr lang="en-US" dirty="0" smtClean="0"/>
          </a:p>
          <a:p>
            <a:r>
              <a:rPr lang="en-US" dirty="0" smtClean="0"/>
              <a:t>Discuss cases, specific and random in   debrief/weekly sessions								6</a:t>
            </a:r>
          </a:p>
          <a:p>
            <a:r>
              <a:rPr lang="en-US" dirty="0" smtClean="0"/>
              <a:t>Being approachable										1</a:t>
            </a:r>
          </a:p>
          <a:p>
            <a:r>
              <a:rPr lang="en-US" dirty="0" smtClean="0"/>
              <a:t>Share experience											1</a:t>
            </a:r>
          </a:p>
          <a:p>
            <a:r>
              <a:rPr lang="en-US" dirty="0" smtClean="0"/>
              <a:t>Regular teaching on identified needs				1</a:t>
            </a:r>
          </a:p>
          <a:p>
            <a:r>
              <a:rPr lang="en-US" dirty="0" smtClean="0"/>
              <a:t>VTS session													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69818-D4EE-5B49-8F69-96F01792678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03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Discuss with colleagues							7</a:t>
            </a:r>
          </a:p>
          <a:p>
            <a:r>
              <a:rPr lang="en-US" dirty="0" smtClean="0"/>
              <a:t>Accept/be honest about uncertainty			2</a:t>
            </a:r>
          </a:p>
          <a:p>
            <a:r>
              <a:rPr lang="en-US" dirty="0" smtClean="0"/>
              <a:t>Shared surgeries										1</a:t>
            </a:r>
          </a:p>
          <a:p>
            <a:r>
              <a:rPr lang="en-US" dirty="0" smtClean="0"/>
              <a:t>Insist on debriefs										1</a:t>
            </a:r>
          </a:p>
          <a:p>
            <a:r>
              <a:rPr lang="en-US" dirty="0" smtClean="0"/>
              <a:t>Use time													1</a:t>
            </a:r>
          </a:p>
          <a:p>
            <a:r>
              <a:rPr lang="en-US" dirty="0" smtClean="0"/>
              <a:t>Safety-netting											1</a:t>
            </a:r>
          </a:p>
          <a:p>
            <a:r>
              <a:rPr lang="en-US" dirty="0" smtClean="0"/>
              <a:t>Share uncertainty with patient					1</a:t>
            </a:r>
          </a:p>
          <a:p>
            <a:r>
              <a:rPr lang="en-US" dirty="0" smtClean="0"/>
              <a:t>Follow up												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AEB3-1BA2-4E39-82C1-039DD8F260AF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Uncertainty is</a:t>
            </a:r>
            <a:r>
              <a:rPr lang="en-GB" baseline="0" dirty="0" smtClean="0"/>
              <a:t> a significant problem for new trainees and new GPs</a:t>
            </a:r>
          </a:p>
          <a:p>
            <a:r>
              <a:rPr lang="en-GB" baseline="0" dirty="0" smtClean="0"/>
              <a:t>The extent to which it persists varies</a:t>
            </a:r>
          </a:p>
          <a:p>
            <a:r>
              <a:rPr lang="en-GB" baseline="0" dirty="0" smtClean="0"/>
              <a:t>Can provoke anxiety in trainers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AEB3-1BA2-4E39-82C1-039DD8F260AF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8499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AEB3-1BA2-4E39-82C1-039DD8F260AF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726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Accept that uncertainty is a normal part of general practice</a:t>
            </a:r>
          </a:p>
          <a:p>
            <a:r>
              <a:rPr lang="en-US" dirty="0" smtClean="0"/>
              <a:t>Good doctor-patient relationship is vital </a:t>
            </a:r>
            <a:r>
              <a:rPr lang="en-US" b="1" dirty="0" smtClean="0"/>
              <a:t>(giving time with good communication</a:t>
            </a:r>
            <a:r>
              <a:rPr lang="en-US" b="1" baseline="0" dirty="0" smtClean="0"/>
              <a:t> skills)</a:t>
            </a:r>
            <a:endParaRPr lang="en-US" dirty="0" smtClean="0"/>
          </a:p>
          <a:p>
            <a:r>
              <a:rPr lang="en-US" dirty="0" smtClean="0"/>
              <a:t>Involve patient in decision-making</a:t>
            </a:r>
          </a:p>
          <a:p>
            <a:r>
              <a:rPr lang="en-US" dirty="0" smtClean="0"/>
              <a:t>Discuss probabilities including degree of uncertainty </a:t>
            </a:r>
            <a:r>
              <a:rPr lang="en-US" b="1" dirty="0" smtClean="0"/>
              <a:t>if relevant</a:t>
            </a:r>
            <a:endParaRPr lang="en-US" dirty="0" smtClean="0"/>
          </a:p>
          <a:p>
            <a:r>
              <a:rPr lang="en-US" dirty="0" smtClean="0"/>
              <a:t>Consider each patient as an individual </a:t>
            </a:r>
            <a:r>
              <a:rPr lang="en-US" b="1" dirty="0" smtClean="0"/>
              <a:t>and take their background into consideration – support,</a:t>
            </a:r>
            <a:r>
              <a:rPr lang="en-US" b="1" baseline="0" dirty="0" smtClean="0"/>
              <a:t> social network, education</a:t>
            </a:r>
            <a:endParaRPr lang="en-US" dirty="0" smtClean="0"/>
          </a:p>
          <a:p>
            <a:r>
              <a:rPr lang="en-US" dirty="0" smtClean="0"/>
              <a:t>Use external evidence </a:t>
            </a:r>
            <a:r>
              <a:rPr lang="en-US" b="1" dirty="0" smtClean="0"/>
              <a:t>(evidence-based</a:t>
            </a:r>
            <a:r>
              <a:rPr lang="en-US" b="1" baseline="0" dirty="0" smtClean="0"/>
              <a:t> medicine, particularly risk calculation, guidelines) and respect the internal (doctor’s and patient’s) evidence</a:t>
            </a:r>
            <a:endParaRPr lang="en-US" dirty="0" smtClean="0"/>
          </a:p>
          <a:p>
            <a:r>
              <a:rPr lang="en-US" dirty="0" smtClean="0"/>
              <a:t>Consider use of checklist </a:t>
            </a:r>
            <a:r>
              <a:rPr lang="en-US" b="1" dirty="0" smtClean="0"/>
              <a:t>for diagnosis</a:t>
            </a:r>
            <a:endParaRPr lang="en-US" dirty="0" smtClean="0"/>
          </a:p>
          <a:p>
            <a:r>
              <a:rPr lang="en-US" dirty="0" smtClean="0"/>
              <a:t>Maintain good records</a:t>
            </a:r>
          </a:p>
          <a:p>
            <a:r>
              <a:rPr lang="en-US" dirty="0" smtClean="0"/>
              <a:t>Be aware of your feeling and acknowledge them - </a:t>
            </a:r>
            <a:r>
              <a:rPr lang="en-US" b="1" dirty="0" smtClean="0"/>
              <a:t> be able to forgive yourself and others</a:t>
            </a:r>
            <a:r>
              <a:rPr lang="en-US" b="1" baseline="0" dirty="0" smtClean="0"/>
              <a:t> when managing the unexpected</a:t>
            </a:r>
            <a:endParaRPr lang="en-US" dirty="0" smtClean="0"/>
          </a:p>
          <a:p>
            <a:r>
              <a:rPr lang="en-US" dirty="0" smtClean="0"/>
              <a:t>Apply reflective practice</a:t>
            </a:r>
          </a:p>
          <a:p>
            <a:r>
              <a:rPr lang="en-US" dirty="0" smtClean="0"/>
              <a:t>Peer group discussions </a:t>
            </a:r>
            <a:r>
              <a:rPr lang="en-US" b="1" dirty="0" smtClean="0"/>
              <a:t>on problematic</a:t>
            </a:r>
            <a:r>
              <a:rPr lang="en-US" b="1" baseline="0" dirty="0" smtClean="0"/>
              <a:t> cases can be very helpful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AEB3-1BA2-4E39-82C1-039DD8F260AF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27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Majority of GPs qualified &gt;10 years</a:t>
            </a:r>
          </a:p>
          <a:p>
            <a:endParaRPr lang="en-GB" dirty="0" smtClean="0"/>
          </a:p>
          <a:p>
            <a:r>
              <a:rPr lang="en-GB" dirty="0" smtClean="0"/>
              <a:t>Broad spread of trainees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AEB3-1BA2-4E39-82C1-039DD8F260A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038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Q3</a:t>
            </a:r>
            <a:r>
              <a:rPr lang="en-US" baseline="0" dirty="0" smtClean="0"/>
              <a:t>  27 responses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Q4  25 responses</a:t>
            </a:r>
          </a:p>
          <a:p>
            <a:r>
              <a:rPr lang="en-US" baseline="0" dirty="0" smtClean="0"/>
              <a:t>“More…..now practice does not do own OOH”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69818-D4EE-5B49-8F69-96F0179267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6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24 responses</a:t>
            </a:r>
          </a:p>
          <a:p>
            <a:r>
              <a:rPr lang="en-US" dirty="0" smtClean="0"/>
              <a:t>Investigations</a:t>
            </a:r>
            <a:r>
              <a:rPr lang="en-US" baseline="0" dirty="0" smtClean="0"/>
              <a:t> – includes limiting investigations</a:t>
            </a:r>
          </a:p>
          <a:p>
            <a:r>
              <a:rPr lang="en-US" dirty="0" smtClean="0"/>
              <a:t>Safety netting												14</a:t>
            </a:r>
          </a:p>
          <a:p>
            <a:r>
              <a:rPr lang="en-US" dirty="0" smtClean="0"/>
              <a:t>Seeking advice from colleagues								13</a:t>
            </a:r>
          </a:p>
          <a:p>
            <a:r>
              <a:rPr lang="en-US" dirty="0" smtClean="0"/>
              <a:t>Sharing uncertainty with patient								12</a:t>
            </a:r>
          </a:p>
          <a:p>
            <a:r>
              <a:rPr lang="en-US" dirty="0" smtClean="0"/>
              <a:t>Review/follow up											12</a:t>
            </a:r>
          </a:p>
          <a:p>
            <a:r>
              <a:rPr lang="en-US" dirty="0" smtClean="0"/>
              <a:t>Investigations												7</a:t>
            </a:r>
          </a:p>
          <a:p>
            <a:r>
              <a:rPr lang="en-US" dirty="0" smtClean="0"/>
              <a:t>Rapport with patient 										4</a:t>
            </a:r>
          </a:p>
          <a:p>
            <a:r>
              <a:rPr lang="en-US" dirty="0" smtClean="0"/>
              <a:t>Looking things up											4</a:t>
            </a:r>
          </a:p>
          <a:p>
            <a:r>
              <a:rPr lang="en-US" dirty="0" smtClean="0"/>
              <a:t>Using time													4</a:t>
            </a:r>
          </a:p>
          <a:p>
            <a:r>
              <a:rPr lang="en-US" dirty="0" smtClean="0"/>
              <a:t>Reflecting													3</a:t>
            </a:r>
          </a:p>
          <a:p>
            <a:r>
              <a:rPr lang="en-US" dirty="0" smtClean="0"/>
              <a:t>Being thorough												3</a:t>
            </a:r>
          </a:p>
          <a:p>
            <a:r>
              <a:rPr lang="en-US" dirty="0" smtClean="0"/>
              <a:t>Leaving work at work										3</a:t>
            </a:r>
          </a:p>
          <a:p>
            <a:r>
              <a:rPr lang="en-US" dirty="0" smtClean="0"/>
              <a:t>Referral					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69818-D4EE-5B49-8F69-96F0179267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20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21 responses</a:t>
            </a:r>
          </a:p>
          <a:p>
            <a:endParaRPr lang="en-US" dirty="0" smtClean="0"/>
          </a:p>
          <a:p>
            <a:r>
              <a:rPr lang="en-US" dirty="0" smtClean="0"/>
              <a:t>Being thorough/considering differential diagnosis							</a:t>
            </a:r>
          </a:p>
          <a:p>
            <a:r>
              <a:rPr lang="en-US" dirty="0" smtClean="0"/>
              <a:t>Suggesting follow up													</a:t>
            </a:r>
          </a:p>
          <a:p>
            <a:r>
              <a:rPr lang="en-US" dirty="0" smtClean="0"/>
              <a:t>Good communication												</a:t>
            </a:r>
          </a:p>
          <a:p>
            <a:r>
              <a:rPr lang="en-US" dirty="0" smtClean="0"/>
              <a:t>Allowing more follow up												</a:t>
            </a:r>
          </a:p>
          <a:p>
            <a:r>
              <a:rPr lang="en-US" dirty="0" smtClean="0"/>
              <a:t>Using local/national guidance											</a:t>
            </a:r>
          </a:p>
          <a:p>
            <a:r>
              <a:rPr lang="en-US" dirty="0" smtClean="0"/>
              <a:t>Tutorials/CBD														</a:t>
            </a:r>
          </a:p>
          <a:p>
            <a:r>
              <a:rPr lang="en-US" dirty="0" smtClean="0"/>
              <a:t>Clear documentation												</a:t>
            </a:r>
          </a:p>
          <a:p>
            <a:r>
              <a:rPr lang="en-US" dirty="0" smtClean="0"/>
              <a:t>Sharing uncertainty with patient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69818-D4EE-5B49-8F69-96F01792678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00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 responses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69818-D4EE-5B49-8F69-96F01792678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3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 responses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69818-D4EE-5B49-8F69-96F01792678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8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21 responses</a:t>
            </a:r>
          </a:p>
          <a:p>
            <a:endParaRPr lang="en-US" dirty="0" smtClean="0"/>
          </a:p>
          <a:p>
            <a:r>
              <a:rPr lang="en-US" dirty="0" smtClean="0"/>
              <a:t>Discuss with colleagues						9</a:t>
            </a:r>
          </a:p>
          <a:p>
            <a:r>
              <a:rPr lang="en-US" dirty="0" smtClean="0"/>
              <a:t>Share uncertainty with patient					4</a:t>
            </a:r>
          </a:p>
          <a:p>
            <a:r>
              <a:rPr lang="en-US" dirty="0" smtClean="0"/>
              <a:t>Use time							4</a:t>
            </a:r>
          </a:p>
          <a:p>
            <a:r>
              <a:rPr lang="en-US" dirty="0" smtClean="0"/>
              <a:t>Good communication/rapport					4</a:t>
            </a:r>
          </a:p>
          <a:p>
            <a:r>
              <a:rPr lang="en-US" dirty="0" smtClean="0"/>
              <a:t>Ensure accessibility/continuity					3</a:t>
            </a:r>
          </a:p>
          <a:p>
            <a:r>
              <a:rPr lang="en-US" dirty="0" smtClean="0"/>
              <a:t>Leave work at work						3</a:t>
            </a:r>
          </a:p>
          <a:p>
            <a:r>
              <a:rPr lang="en-US" dirty="0" smtClean="0"/>
              <a:t>Be realistic							3</a:t>
            </a:r>
          </a:p>
          <a:p>
            <a:r>
              <a:rPr lang="en-US" dirty="0" smtClean="0"/>
              <a:t>Join group of new GPs						1</a:t>
            </a:r>
          </a:p>
          <a:p>
            <a:r>
              <a:rPr lang="en-US" dirty="0" smtClean="0"/>
              <a:t>Use internet							1</a:t>
            </a:r>
          </a:p>
          <a:p>
            <a:r>
              <a:rPr lang="en-US" dirty="0" smtClean="0"/>
              <a:t>Good documentation						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69818-D4EE-5B49-8F69-96F01792678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59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AEB3-1BA2-4E39-82C1-039DD8F260A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14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0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3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5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9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5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46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8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1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9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7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6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mc-uk.org/1_Being_a_GP_May_2014.pdf_56885557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2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6913" y="128079"/>
            <a:ext cx="8205788" cy="1499616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bg1"/>
                </a:solidFill>
              </a:rPr>
              <a:t>Welcome to our café!</a:t>
            </a:r>
            <a:endParaRPr lang="en-GB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175" y="1914526"/>
            <a:ext cx="9915524" cy="3897314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Please take a seat at a table and help yourself to food</a:t>
            </a:r>
          </a:p>
          <a:p>
            <a:endParaRPr lang="en-GB" sz="2800" b="1" dirty="0" smtClean="0">
              <a:solidFill>
                <a:schemeClr val="bg1"/>
              </a:solidFill>
            </a:endParaRPr>
          </a:p>
          <a:p>
            <a:r>
              <a:rPr lang="en-GB" sz="2800" b="1" dirty="0" smtClean="0">
                <a:solidFill>
                  <a:schemeClr val="bg1"/>
                </a:solidFill>
              </a:rPr>
              <a:t>Introduce yourself to the table and follow the instructions</a:t>
            </a:r>
          </a:p>
          <a:p>
            <a:endParaRPr lang="en-GB" sz="2800" b="1" dirty="0">
              <a:solidFill>
                <a:schemeClr val="bg1"/>
              </a:solidFill>
            </a:endParaRPr>
          </a:p>
          <a:p>
            <a:r>
              <a:rPr lang="en-GB" sz="2800" b="1" dirty="0" smtClean="0">
                <a:solidFill>
                  <a:schemeClr val="bg1"/>
                </a:solidFill>
              </a:rPr>
              <a:t>Get started as soon as a fellow customer arrives</a:t>
            </a:r>
          </a:p>
          <a:p>
            <a:endParaRPr lang="en-GB" sz="2800" b="1" dirty="0" smtClean="0">
              <a:solidFill>
                <a:schemeClr val="bg1"/>
              </a:solidFill>
            </a:endParaRPr>
          </a:p>
          <a:p>
            <a:r>
              <a:rPr lang="en-GB" sz="2800" b="1" dirty="0" smtClean="0">
                <a:solidFill>
                  <a:schemeClr val="bg1"/>
                </a:solidFill>
              </a:rPr>
              <a:t>Please feel free to write and draw on your table cloth – but just the paper one please!</a:t>
            </a:r>
            <a:endParaRPr lang="en-GB" sz="2800" b="1" dirty="0">
              <a:solidFill>
                <a:schemeClr val="bg1"/>
              </a:solidFill>
            </a:endParaRPr>
          </a:p>
          <a:p>
            <a:endParaRPr lang="en-GB" sz="2800" b="1" dirty="0" smtClean="0">
              <a:solidFill>
                <a:schemeClr val="bg1"/>
              </a:solidFill>
            </a:endParaRPr>
          </a:p>
          <a:p>
            <a:r>
              <a:rPr lang="en-GB" sz="2800" b="1" dirty="0" smtClean="0">
                <a:solidFill>
                  <a:schemeClr val="bg1"/>
                </a:solidFill>
              </a:rPr>
              <a:t>You’ve got 15 minutes to do this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helen edwards\AppData\Local\Microsoft\Windows\Temporary Internet Files\Content.IE5\LGVRP962\16196-illustration-of-a-hot-cup-of-coffee-pv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-4763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163" y="0"/>
            <a:ext cx="1749425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2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37470"/>
            <a:ext cx="10972800" cy="1143000"/>
          </a:xfrm>
        </p:spPr>
        <p:txBody>
          <a:bodyPr/>
          <a:lstStyle/>
          <a:p>
            <a:r>
              <a:rPr lang="en-US" dirty="0" smtClean="0"/>
              <a:t>How does this make you feel?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2457450"/>
            <a:ext cx="4848225" cy="366871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Better 			7</a:t>
            </a:r>
          </a:p>
          <a:p>
            <a:endParaRPr lang="en-US" sz="3200" dirty="0" smtClean="0"/>
          </a:p>
          <a:p>
            <a:r>
              <a:rPr lang="en-US" sz="3200" dirty="0" smtClean="0"/>
              <a:t>No change 		2</a:t>
            </a:r>
          </a:p>
          <a:p>
            <a:endParaRPr lang="en-US" sz="3200" dirty="0" smtClean="0"/>
          </a:p>
          <a:p>
            <a:r>
              <a:rPr lang="en-US" sz="3200" dirty="0" smtClean="0"/>
              <a:t>Increases anxiety	4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5764" y="285750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GPs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9073" y="4831662"/>
            <a:ext cx="6116285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“I think sometimes trainees are less aware of the possible uncertainties as they have seen fewer conditions so they are may see me as being </a:t>
            </a:r>
            <a:r>
              <a:rPr lang="en-US" sz="2400" dirty="0" smtClean="0">
                <a:solidFill>
                  <a:schemeClr val="bg1"/>
                </a:solidFill>
              </a:rPr>
              <a:t>obsessive”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0761" y="3344264"/>
            <a:ext cx="4440202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“I think it’s a pity trainees seem to be increasingly risk-averse</a:t>
            </a:r>
            <a:r>
              <a:rPr lang="en-US" sz="2400" dirty="0" smtClean="0">
                <a:solidFill>
                  <a:schemeClr val="bg1"/>
                </a:solidFill>
              </a:rPr>
              <a:t>”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99593" y="1872214"/>
            <a:ext cx="5331490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“Always happy to help.  Frustrating when a trainee doesn’t develop these skills</a:t>
            </a:r>
            <a:r>
              <a:rPr lang="en-US" sz="2400" dirty="0" smtClean="0">
                <a:solidFill>
                  <a:schemeClr val="bg1"/>
                </a:solidFill>
              </a:rPr>
              <a:t>”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7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736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Has helping trainees changed your own practice?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71724"/>
            <a:ext cx="5384800" cy="3754439"/>
          </a:xfrm>
        </p:spPr>
        <p:txBody>
          <a:bodyPr>
            <a:normAutofit/>
          </a:bodyPr>
          <a:lstStyle/>
          <a:p>
            <a:r>
              <a:rPr lang="en-US" dirty="0" smtClean="0"/>
              <a:t>Yes 				5</a:t>
            </a:r>
          </a:p>
          <a:p>
            <a:endParaRPr lang="en-US" dirty="0" smtClean="0"/>
          </a:p>
          <a:p>
            <a:r>
              <a:rPr lang="en-US" dirty="0" smtClean="0"/>
              <a:t>No 				9</a:t>
            </a:r>
          </a:p>
          <a:p>
            <a:endParaRPr lang="en-US" dirty="0" smtClean="0"/>
          </a:p>
          <a:p>
            <a:r>
              <a:rPr lang="en-US" dirty="0" smtClean="0"/>
              <a:t>Probably 			3</a:t>
            </a:r>
          </a:p>
          <a:p>
            <a:endParaRPr lang="en-US" dirty="0" smtClean="0"/>
          </a:p>
          <a:p>
            <a:r>
              <a:rPr lang="en-US" dirty="0" smtClean="0"/>
              <a:t>Not really			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1" y="4693335"/>
            <a:ext cx="737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99848" y="4062185"/>
            <a:ext cx="4984570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“Probably, I'm sure that training other doctors has had a big effect on my own professional development, everyone should do it!”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4" y="285750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GPs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33996" y="2491803"/>
            <a:ext cx="3403002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“No as I have been doing the job a long </a:t>
            </a:r>
            <a:r>
              <a:rPr lang="en-US" sz="2400" dirty="0" smtClean="0">
                <a:solidFill>
                  <a:schemeClr val="bg1"/>
                </a:solidFill>
              </a:rPr>
              <a:t>time”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5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tips for a new GP?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025" y="2243137"/>
            <a:ext cx="5384800" cy="4125914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Discuss with colleagues						</a:t>
            </a:r>
          </a:p>
          <a:p>
            <a:r>
              <a:rPr lang="en-US" sz="3000" dirty="0" smtClean="0"/>
              <a:t>Share uncertainty with patient					</a:t>
            </a:r>
          </a:p>
          <a:p>
            <a:r>
              <a:rPr lang="en-US" sz="3000" dirty="0" smtClean="0"/>
              <a:t>Use time								</a:t>
            </a:r>
          </a:p>
          <a:p>
            <a:r>
              <a:rPr lang="en-US" sz="3000" dirty="0" smtClean="0"/>
              <a:t>Good communication/rapport	</a:t>
            </a:r>
            <a:r>
              <a:rPr lang="en-US" dirty="0" smtClean="0"/>
              <a:t>			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83311" y="2185987"/>
            <a:ext cx="5632451" cy="3911601"/>
          </a:xfrm>
        </p:spPr>
        <p:txBody>
          <a:bodyPr>
            <a:normAutofit/>
          </a:bodyPr>
          <a:lstStyle/>
          <a:p>
            <a:r>
              <a:rPr lang="en-US" sz="3200" dirty="0"/>
              <a:t>Ensure </a:t>
            </a:r>
            <a:r>
              <a:rPr lang="en-US" sz="3200" dirty="0" smtClean="0"/>
              <a:t>accessibility/continuity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 smtClean="0"/>
              <a:t>Leave </a:t>
            </a:r>
            <a:r>
              <a:rPr lang="en-US" sz="3200" dirty="0"/>
              <a:t>work at work							</a:t>
            </a:r>
          </a:p>
          <a:p>
            <a:r>
              <a:rPr lang="en-US" sz="3200" dirty="0"/>
              <a:t>Be realistic</a:t>
            </a:r>
            <a:r>
              <a:rPr lang="en-US" dirty="0"/>
              <a:t>	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5764" y="285750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GPs</a:t>
            </a:r>
            <a:endParaRPr lang="en-GB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97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tips for a new GP?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8151" y="5637786"/>
            <a:ext cx="10277138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“Recognise this is general practice.  Enjoy the ride or get off the rollercoaster”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89521" y="2307433"/>
            <a:ext cx="3771900" cy="124649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ysClr val="windowText" lastClr="000000"/>
                </a:solidFill>
              </a:rPr>
              <a:t>“With </a:t>
            </a:r>
            <a:r>
              <a:rPr lang="en-US" sz="2400" dirty="0">
                <a:solidFill>
                  <a:sysClr val="windowText" lastClr="000000"/>
                </a:solidFill>
              </a:rPr>
              <a:t>confidence/experience – you will be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more </a:t>
            </a:r>
            <a:r>
              <a:rPr lang="en-US" sz="2400" dirty="0">
                <a:solidFill>
                  <a:sysClr val="windowText" lastClr="000000"/>
                </a:solidFill>
              </a:rPr>
              <a:t>confident</a:t>
            </a:r>
            <a:r>
              <a:rPr lang="en-US" sz="2400" dirty="0" smtClean="0">
                <a:solidFill>
                  <a:sysClr val="windowText" lastClr="000000"/>
                </a:solidFill>
              </a:rPr>
              <a:t>”</a:t>
            </a:r>
            <a:endParaRPr lang="en-GB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7499" y="2081785"/>
            <a:ext cx="3114675" cy="86177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“Don’t expect yourself to be perfect</a:t>
            </a:r>
            <a:r>
              <a:rPr lang="en-US" sz="2400" dirty="0" smtClean="0">
                <a:solidFill>
                  <a:sysClr val="windowText" lastClr="000000"/>
                </a:solidFill>
              </a:rPr>
              <a:t>”</a:t>
            </a:r>
            <a:endParaRPr lang="en-GB" sz="24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1923" y="3712118"/>
            <a:ext cx="5462815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ysClr val="windowText" lastClr="000000"/>
                </a:solidFill>
              </a:rPr>
              <a:t>“….never </a:t>
            </a:r>
            <a:r>
              <a:rPr lang="en-US" sz="2400" dirty="0">
                <a:solidFill>
                  <a:sysClr val="windowText" lastClr="000000"/>
                </a:solidFill>
              </a:rPr>
              <a:t>go home with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uncertainty…. don’t </a:t>
            </a:r>
            <a:r>
              <a:rPr lang="en-US" sz="2400" dirty="0">
                <a:solidFill>
                  <a:sysClr val="windowText" lastClr="000000"/>
                </a:solidFill>
              </a:rPr>
              <a:t>think too much about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minutiae -</a:t>
            </a:r>
            <a:r>
              <a:rPr lang="en-US" sz="2400" dirty="0">
                <a:solidFill>
                  <a:sysClr val="windowText" lastClr="000000"/>
                </a:solidFill>
              </a:rPr>
              <a:t>common things really are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common..”</a:t>
            </a:r>
            <a:endParaRPr lang="en-GB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9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00250"/>
            <a:ext cx="10972800" cy="4325939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with trainer/colleagues						</a:t>
            </a:r>
          </a:p>
          <a:p>
            <a:r>
              <a:rPr lang="en-US" dirty="0" smtClean="0"/>
              <a:t>Follow up/review											</a:t>
            </a:r>
          </a:p>
          <a:p>
            <a:r>
              <a:rPr lang="en-US" dirty="0" smtClean="0"/>
              <a:t>Reading	around topic										</a:t>
            </a:r>
          </a:p>
          <a:p>
            <a:r>
              <a:rPr lang="en-US" dirty="0" smtClean="0"/>
              <a:t>Safety netting											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4338" y="257175"/>
            <a:ext cx="1443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92D050"/>
                </a:solidFill>
              </a:rPr>
              <a:t>Trainees</a:t>
            </a:r>
            <a:endParaRPr lang="en-GB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Discuss cases</a:t>
            </a:r>
          </a:p>
          <a:p>
            <a:pPr lvl="1"/>
            <a:r>
              <a:rPr lang="en-US" dirty="0" smtClean="0"/>
              <a:t>Debriefs</a:t>
            </a:r>
          </a:p>
          <a:p>
            <a:pPr lvl="1"/>
            <a:r>
              <a:rPr lang="en-US" dirty="0" smtClean="0"/>
              <a:t>Weekly slots</a:t>
            </a:r>
          </a:p>
          <a:p>
            <a:pPr lvl="1"/>
            <a:r>
              <a:rPr lang="en-US" dirty="0" smtClean="0"/>
              <a:t>Random and specific cases</a:t>
            </a:r>
          </a:p>
          <a:p>
            <a:pPr lvl="1"/>
            <a:r>
              <a:rPr lang="en-US" dirty="0" smtClean="0"/>
              <a:t>Being approachable</a:t>
            </a:r>
          </a:p>
          <a:p>
            <a:pPr lvl="1">
              <a:buNone/>
            </a:pPr>
            <a:r>
              <a:rPr lang="en-US" dirty="0" smtClean="0"/>
              <a:t>						</a:t>
            </a:r>
          </a:p>
          <a:p>
            <a:r>
              <a:rPr lang="en-US" sz="2353" dirty="0" smtClean="0"/>
              <a:t>Share experience											</a:t>
            </a:r>
          </a:p>
          <a:p>
            <a:r>
              <a:rPr lang="en-US" sz="2353" dirty="0" smtClean="0"/>
              <a:t>Regular teaching on identified needs				</a:t>
            </a:r>
          </a:p>
          <a:p>
            <a:endParaRPr lang="en-US" sz="2353" dirty="0" smtClean="0"/>
          </a:p>
          <a:p>
            <a:r>
              <a:rPr lang="en-US" sz="2353" dirty="0" smtClean="0"/>
              <a:t>VTS session		</a:t>
            </a:r>
            <a:r>
              <a:rPr lang="en-US" dirty="0" smtClean="0"/>
              <a:t>				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338" y="257175"/>
            <a:ext cx="1443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92D050"/>
                </a:solidFill>
              </a:rPr>
              <a:t>Trainees</a:t>
            </a:r>
            <a:endParaRPr lang="en-GB" sz="2400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65200" y="2445562"/>
            <a:ext cx="4643668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“…..it often seems like our trainers know everything and are never uncertain, that can make me feel very inadequate…”</a:t>
            </a:r>
            <a:endParaRPr lang="en-US" sz="24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67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tips for a new ST1 trainee?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28851"/>
            <a:ext cx="5384800" cy="3897314"/>
          </a:xfrm>
        </p:spPr>
        <p:txBody>
          <a:bodyPr>
            <a:normAutofit/>
          </a:bodyPr>
          <a:lstStyle/>
          <a:p>
            <a:r>
              <a:rPr lang="en-US" sz="3027" dirty="0" smtClean="0"/>
              <a:t>Discuss with colleagues				</a:t>
            </a:r>
          </a:p>
          <a:p>
            <a:endParaRPr lang="en-US" sz="3027" dirty="0" smtClean="0"/>
          </a:p>
          <a:p>
            <a:r>
              <a:rPr lang="en-US" sz="3027" dirty="0" smtClean="0"/>
              <a:t>Accept/be honest about uncertainty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97600" y="1871663"/>
            <a:ext cx="5384800" cy="425450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Shared surgeries								</a:t>
            </a:r>
          </a:p>
          <a:p>
            <a:r>
              <a:rPr lang="en-US" sz="2000" dirty="0" smtClean="0"/>
              <a:t>Insist on debriefs								</a:t>
            </a:r>
          </a:p>
          <a:p>
            <a:r>
              <a:rPr lang="en-US" sz="2000" dirty="0" smtClean="0"/>
              <a:t>Use time									</a:t>
            </a:r>
          </a:p>
          <a:p>
            <a:r>
              <a:rPr lang="en-US" sz="2000" dirty="0" smtClean="0"/>
              <a:t>Safety netting	</a:t>
            </a:r>
          </a:p>
          <a:p>
            <a:endParaRPr lang="en-US" sz="2000" dirty="0" smtClean="0"/>
          </a:p>
          <a:p>
            <a:r>
              <a:rPr lang="en-US" sz="2000" dirty="0" smtClean="0"/>
              <a:t>Share uncertainty with patient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r>
              <a:rPr lang="en-US" sz="2000" dirty="0" smtClean="0"/>
              <a:t>Follow up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14338" y="257175"/>
            <a:ext cx="1443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92D050"/>
                </a:solidFill>
              </a:rPr>
              <a:t>Trainees</a:t>
            </a:r>
            <a:endParaRPr lang="en-GB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80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for training?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71687"/>
            <a:ext cx="10972800" cy="43576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Sharing uncertainty – with patient and trainee</a:t>
            </a:r>
          </a:p>
          <a:p>
            <a:endParaRPr lang="en-US" dirty="0" smtClean="0"/>
          </a:p>
          <a:p>
            <a:r>
              <a:rPr lang="en-US" dirty="0" smtClean="0"/>
              <a:t>Discussion with colleagues – debriefs, accessibility</a:t>
            </a:r>
          </a:p>
          <a:p>
            <a:endParaRPr lang="en-US" dirty="0" smtClean="0"/>
          </a:p>
          <a:p>
            <a:r>
              <a:rPr lang="en-US" dirty="0" smtClean="0"/>
              <a:t>Safety netting</a:t>
            </a:r>
          </a:p>
          <a:p>
            <a:endParaRPr lang="en-US" dirty="0"/>
          </a:p>
          <a:p>
            <a:r>
              <a:rPr lang="en-US" dirty="0" smtClean="0"/>
              <a:t>Use time</a:t>
            </a:r>
          </a:p>
          <a:p>
            <a:endParaRPr lang="en-US" dirty="0"/>
          </a:p>
          <a:p>
            <a:r>
              <a:rPr lang="en-US" dirty="0" smtClean="0"/>
              <a:t>Communication – shared surgeries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thoughts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28850"/>
            <a:ext cx="10972800" cy="3897314"/>
          </a:xfrm>
        </p:spPr>
        <p:txBody>
          <a:bodyPr>
            <a:normAutofit/>
          </a:bodyPr>
          <a:lstStyle/>
          <a:p>
            <a:r>
              <a:rPr lang="en-GB" dirty="0" smtClean="0"/>
              <a:t>Discussing previous experience – trainer and trainee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Assessing level of risk and different outcomes</a:t>
            </a:r>
          </a:p>
          <a:p>
            <a:endParaRPr lang="en-GB" dirty="0"/>
          </a:p>
          <a:p>
            <a:r>
              <a:rPr lang="en-GB" dirty="0" smtClean="0"/>
              <a:t>The “safe mistake”?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One – Challenges faced as Trainer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Staying positive</a:t>
            </a:r>
          </a:p>
          <a:p>
            <a:r>
              <a:rPr lang="en-GB" dirty="0" smtClean="0"/>
              <a:t>Recognising that integral to general practice</a:t>
            </a:r>
          </a:p>
          <a:p>
            <a:r>
              <a:rPr lang="en-GB" dirty="0" smtClean="0"/>
              <a:t>Common sense, a skill often neglected at medical school/during recruitment</a:t>
            </a:r>
          </a:p>
          <a:p>
            <a:r>
              <a:rPr lang="en-GB" dirty="0" smtClean="0"/>
              <a:t>?too much, or too little, knowledge</a:t>
            </a:r>
          </a:p>
          <a:p>
            <a:r>
              <a:rPr lang="en-GB" dirty="0" smtClean="0"/>
              <a:t>Differences to hospital, </a:t>
            </a:r>
            <a:r>
              <a:rPr lang="en-GB" dirty="0" err="1" smtClean="0"/>
              <a:t>pts</a:t>
            </a:r>
            <a:r>
              <a:rPr lang="en-GB" dirty="0" smtClean="0"/>
              <a:t> go home….</a:t>
            </a:r>
          </a:p>
          <a:p>
            <a:r>
              <a:rPr lang="en-GB" dirty="0" smtClean="0"/>
              <a:t>Trainees tend to experience fragmented patient journey during their hospital posts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63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30288"/>
            <a:ext cx="10363200" cy="2070099"/>
          </a:xfrm>
        </p:spPr>
        <p:txBody>
          <a:bodyPr>
            <a:noAutofit/>
          </a:bodyPr>
          <a:lstStyle/>
          <a:p>
            <a:r>
              <a:rPr lang="en-GB" sz="7200" dirty="0" smtClean="0"/>
              <a:t>Managing uncertainty in general practice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37" y="4457700"/>
            <a:ext cx="8201025" cy="1824038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March 2015</a:t>
            </a:r>
          </a:p>
          <a:p>
            <a:endParaRPr lang="en-GB" dirty="0" smtClean="0"/>
          </a:p>
          <a:p>
            <a:r>
              <a:rPr lang="en-GB" dirty="0" smtClean="0"/>
              <a:t>Dr Janet Rutherford</a:t>
            </a:r>
          </a:p>
          <a:p>
            <a:r>
              <a:rPr lang="en-GB" dirty="0" smtClean="0"/>
              <a:t>Dr Helen Edwards</a:t>
            </a:r>
          </a:p>
          <a:p>
            <a:r>
              <a:rPr lang="en-GB" dirty="0" smtClean="0"/>
              <a:t>Dr Catriona Davis</a:t>
            </a:r>
          </a:p>
        </p:txBody>
      </p:sp>
    </p:spTree>
    <p:extLst>
      <p:ext uri="{BB962C8B-B14F-4D97-AF65-F5344CB8AC3E}">
        <p14:creationId xmlns:p14="http://schemas.microsoft.com/office/powerpoint/2010/main" val="20166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One – Challenges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Encourage faith in own judgement</a:t>
            </a:r>
          </a:p>
          <a:p>
            <a:r>
              <a:rPr lang="en-GB" dirty="0" smtClean="0"/>
              <a:t>Trying to decide when patient ready ‘to fly’</a:t>
            </a:r>
          </a:p>
          <a:p>
            <a:r>
              <a:rPr lang="en-GB" dirty="0" smtClean="0"/>
              <a:t>Career pathways</a:t>
            </a:r>
          </a:p>
          <a:p>
            <a:r>
              <a:rPr lang="en-GB" dirty="0" smtClean="0"/>
              <a:t>Referrals/follow up</a:t>
            </a:r>
          </a:p>
          <a:p>
            <a:r>
              <a:rPr lang="en-GB" dirty="0" smtClean="0"/>
              <a:t>Gauging level appropriate confidence</a:t>
            </a:r>
          </a:p>
          <a:p>
            <a:r>
              <a:rPr lang="en-GB" dirty="0" smtClean="0"/>
              <a:t>Work environment/support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172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Two – Challenges Faced as Trainer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to manage own uncertainty</a:t>
            </a:r>
          </a:p>
          <a:p>
            <a:r>
              <a:rPr lang="en-GB" dirty="0" smtClean="0"/>
              <a:t>Minimising </a:t>
            </a:r>
            <a:r>
              <a:rPr lang="en-GB" dirty="0" err="1" smtClean="0"/>
              <a:t>rosk</a:t>
            </a:r>
            <a:endParaRPr lang="en-GB" dirty="0" smtClean="0"/>
          </a:p>
          <a:p>
            <a:r>
              <a:rPr lang="en-GB" dirty="0" smtClean="0"/>
              <a:t>Acute work</a:t>
            </a:r>
          </a:p>
          <a:p>
            <a:r>
              <a:rPr lang="en-GB" dirty="0" smtClean="0"/>
              <a:t>Guideline focussed as opposed to gut </a:t>
            </a:r>
            <a:r>
              <a:rPr lang="en-GB" dirty="0" err="1" smtClean="0"/>
              <a:t>instincy</a:t>
            </a:r>
            <a:endParaRPr lang="en-GB" dirty="0" smtClean="0"/>
          </a:p>
          <a:p>
            <a:r>
              <a:rPr lang="en-GB" dirty="0" smtClean="0"/>
              <a:t>Hospital versus general practice</a:t>
            </a:r>
          </a:p>
          <a:p>
            <a:r>
              <a:rPr lang="en-GB" dirty="0" smtClean="0"/>
              <a:t>Encourage trainees to talk to colleagues rather than refer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587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Two – Challenges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Safetynetting</a:t>
            </a:r>
            <a:endParaRPr lang="en-GB" dirty="0" smtClean="0"/>
          </a:p>
          <a:p>
            <a:r>
              <a:rPr lang="en-GB" dirty="0" smtClean="0"/>
              <a:t>Recognising educational need as opposed to uncertainty</a:t>
            </a:r>
          </a:p>
          <a:p>
            <a:r>
              <a:rPr lang="en-GB" dirty="0" smtClean="0"/>
              <a:t>Recognising over-anxiety in a good trainee</a:t>
            </a:r>
          </a:p>
          <a:p>
            <a:r>
              <a:rPr lang="en-GB" dirty="0" smtClean="0"/>
              <a:t>Personality types</a:t>
            </a:r>
          </a:p>
          <a:p>
            <a:r>
              <a:rPr lang="en-GB" dirty="0" smtClean="0"/>
              <a:t>Trusting trainee’s clinical skills – trainer taking the risk on</a:t>
            </a:r>
          </a:p>
          <a:p>
            <a:r>
              <a:rPr lang="en-GB" dirty="0" smtClean="0"/>
              <a:t>Ability to express risk to </a:t>
            </a:r>
            <a:r>
              <a:rPr lang="en-GB" dirty="0" err="1" smtClean="0"/>
              <a:t>pt</a:t>
            </a:r>
            <a:endParaRPr lang="en-GB" dirty="0" smtClean="0"/>
          </a:p>
          <a:p>
            <a:r>
              <a:rPr lang="en-GB" dirty="0" smtClean="0"/>
              <a:t>Probabilities versus possibilities</a:t>
            </a:r>
          </a:p>
        </p:txBody>
      </p:sp>
    </p:spTree>
    <p:extLst>
      <p:ext uri="{BB962C8B-B14F-4D97-AF65-F5344CB8AC3E}">
        <p14:creationId xmlns:p14="http://schemas.microsoft.com/office/powerpoint/2010/main" val="4242572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One – Potential 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Explore their thinking rather than telling them</a:t>
            </a:r>
          </a:p>
          <a:p>
            <a:r>
              <a:rPr lang="en-GB" dirty="0" smtClean="0"/>
              <a:t>Encourage them to think through differentials before asking</a:t>
            </a:r>
          </a:p>
          <a:p>
            <a:r>
              <a:rPr lang="en-GB" dirty="0" smtClean="0"/>
              <a:t>Skills for sharing uncertainty with patient</a:t>
            </a:r>
          </a:p>
          <a:p>
            <a:r>
              <a:rPr lang="en-GB" dirty="0" smtClean="0"/>
              <a:t>Joint surgeries</a:t>
            </a:r>
          </a:p>
          <a:p>
            <a:r>
              <a:rPr lang="en-GB" dirty="0" smtClean="0"/>
              <a:t>Videos - ?stop every minute</a:t>
            </a:r>
          </a:p>
          <a:p>
            <a:r>
              <a:rPr lang="en-GB" dirty="0" smtClean="0"/>
              <a:t>Debriefs, permission to ask at any time</a:t>
            </a:r>
          </a:p>
          <a:p>
            <a:r>
              <a:rPr lang="en-GB" dirty="0" smtClean="0"/>
              <a:t>Recognising own limitations</a:t>
            </a:r>
          </a:p>
          <a:p>
            <a:r>
              <a:rPr lang="en-GB" dirty="0" smtClean="0"/>
              <a:t>Early tutorial on subject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465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One – Potential Solutions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Build up bank of own cases to discuss</a:t>
            </a:r>
          </a:p>
          <a:p>
            <a:r>
              <a:rPr lang="en-GB" dirty="0" smtClean="0"/>
              <a:t>Probabilities/pattern recognition</a:t>
            </a:r>
          </a:p>
          <a:p>
            <a:r>
              <a:rPr lang="en-GB" dirty="0" smtClean="0"/>
              <a:t>Encourage trainees to follow up </a:t>
            </a:r>
            <a:r>
              <a:rPr lang="en-GB" dirty="0" err="1" smtClean="0"/>
              <a:t>pts</a:t>
            </a:r>
            <a:endParaRPr lang="en-GB" dirty="0" smtClean="0"/>
          </a:p>
          <a:p>
            <a:r>
              <a:rPr lang="en-GB" dirty="0" smtClean="0"/>
              <a:t>ICE</a:t>
            </a:r>
          </a:p>
          <a:p>
            <a:r>
              <a:rPr lang="en-GB" dirty="0" smtClean="0"/>
              <a:t>No blame culture</a:t>
            </a:r>
          </a:p>
          <a:p>
            <a:r>
              <a:rPr lang="en-GB" dirty="0" smtClean="0"/>
              <a:t>Practice meetings/coffee</a:t>
            </a:r>
          </a:p>
          <a:p>
            <a:r>
              <a:rPr lang="en-GB" dirty="0" smtClean="0"/>
              <a:t>Ensure confident dealing with emergencies so can recognise when immediate action not needed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51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Two – Potential 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Dedicated early session on it</a:t>
            </a:r>
          </a:p>
          <a:p>
            <a:r>
              <a:rPr lang="en-GB" dirty="0" smtClean="0"/>
              <a:t>Specific consultation skills </a:t>
            </a:r>
            <a:r>
              <a:rPr lang="en-GB" dirty="0" err="1" smtClean="0"/>
              <a:t>eg</a:t>
            </a:r>
            <a:r>
              <a:rPr lang="en-GB" dirty="0" smtClean="0"/>
              <a:t> summarising, how to share uncertainty</a:t>
            </a:r>
          </a:p>
          <a:p>
            <a:r>
              <a:rPr lang="en-GB" dirty="0" err="1" smtClean="0"/>
              <a:t>Trianee</a:t>
            </a:r>
            <a:r>
              <a:rPr lang="en-GB" dirty="0" smtClean="0"/>
              <a:t> debrief the trainer</a:t>
            </a:r>
          </a:p>
          <a:p>
            <a:r>
              <a:rPr lang="en-GB" dirty="0" smtClean="0"/>
              <a:t>Rule of three</a:t>
            </a:r>
          </a:p>
          <a:p>
            <a:r>
              <a:rPr lang="en-GB" dirty="0" smtClean="0"/>
              <a:t>Videoing, ?stopping every minute</a:t>
            </a:r>
          </a:p>
          <a:p>
            <a:r>
              <a:rPr lang="en-GB" dirty="0" smtClean="0"/>
              <a:t>Encourage independence (?avoid too much debrief) and resilience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658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Two – Potential Solutions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Sharing complaints</a:t>
            </a:r>
          </a:p>
          <a:p>
            <a:r>
              <a:rPr lang="en-GB" dirty="0" smtClean="0"/>
              <a:t>Team culture of openness</a:t>
            </a:r>
          </a:p>
          <a:p>
            <a:r>
              <a:rPr lang="en-GB" dirty="0" smtClean="0"/>
              <a:t>What comprises the gut feeling</a:t>
            </a:r>
          </a:p>
          <a:p>
            <a:r>
              <a:rPr lang="en-GB" dirty="0" smtClean="0"/>
              <a:t>Reflecting on own practice</a:t>
            </a:r>
          </a:p>
          <a:p>
            <a:r>
              <a:rPr lang="en-GB" dirty="0" smtClean="0"/>
              <a:t>Using time</a:t>
            </a:r>
          </a:p>
          <a:p>
            <a:r>
              <a:rPr lang="en-GB" dirty="0" smtClean="0"/>
              <a:t>Build up bank of cases to discuss</a:t>
            </a:r>
          </a:p>
          <a:p>
            <a:r>
              <a:rPr lang="en-GB" dirty="0" smtClean="0"/>
              <a:t>Appropriate accessibility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058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Other resources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9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Aggravating factors in uncertainty – the doctor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0238"/>
            <a:ext cx="10972800" cy="422592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The </a:t>
            </a:r>
            <a:r>
              <a:rPr lang="en-GB" dirty="0"/>
              <a:t>impostor syndrome – the risk of being found out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Personality </a:t>
            </a:r>
            <a:r>
              <a:rPr lang="en-GB" dirty="0"/>
              <a:t>– some personalities will find uncertainty more difficult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The </a:t>
            </a:r>
            <a:r>
              <a:rPr lang="en-GB" dirty="0"/>
              <a:t>black hole – “I don’t know what I don’t know”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Low </a:t>
            </a:r>
            <a:r>
              <a:rPr lang="en-GB" dirty="0"/>
              <a:t>self-esteem in the doctor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The </a:t>
            </a:r>
            <a:r>
              <a:rPr lang="en-GB" dirty="0"/>
              <a:t>doctor’s need to help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Doctors </a:t>
            </a:r>
            <a:r>
              <a:rPr lang="en-GB" dirty="0"/>
              <a:t>beliefs about societal obligations to protect the </a:t>
            </a:r>
            <a:r>
              <a:rPr lang="en-GB" dirty="0" smtClean="0"/>
              <a:t>vulnerable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54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patient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0225"/>
            <a:ext cx="10972800" cy="432593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 </a:t>
            </a:r>
            <a:r>
              <a:rPr lang="en-GB" dirty="0"/>
              <a:t>A dreaded outcome e.g. death, a complaint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Insoluble </a:t>
            </a:r>
            <a:r>
              <a:rPr lang="en-GB" dirty="0"/>
              <a:t>problems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An </a:t>
            </a:r>
            <a:r>
              <a:rPr lang="en-GB" dirty="0"/>
              <a:t>uncertain degree of risk in the decision-making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Somatisation</a:t>
            </a: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Natural </a:t>
            </a:r>
            <a:r>
              <a:rPr lang="en-GB" dirty="0"/>
              <a:t>variations in the disease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Dependency </a:t>
            </a:r>
            <a:r>
              <a:rPr lang="en-GB" dirty="0"/>
              <a:t>by the patient on the medical model resulting in the patient </a:t>
            </a:r>
            <a:r>
              <a:rPr lang="en-GB" dirty="0" smtClean="0"/>
              <a:t>expecting that </a:t>
            </a:r>
            <a:r>
              <a:rPr lang="en-GB" dirty="0"/>
              <a:t>the doctor always will know the </a:t>
            </a:r>
            <a:r>
              <a:rPr lang="en-GB" dirty="0" smtClean="0"/>
              <a:t>answer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2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survey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7" y="2185990"/>
            <a:ext cx="10972800" cy="3900486"/>
          </a:xfrm>
        </p:spPr>
        <p:txBody>
          <a:bodyPr>
            <a:normAutofit/>
          </a:bodyPr>
          <a:lstStyle/>
          <a:p>
            <a:r>
              <a:rPr lang="en-GB" dirty="0" smtClean="0"/>
              <a:t>27 GPs/GP trainers</a:t>
            </a:r>
          </a:p>
          <a:p>
            <a:endParaRPr lang="en-GB" dirty="0" smtClean="0"/>
          </a:p>
          <a:p>
            <a:r>
              <a:rPr lang="en-GB" dirty="0" smtClean="0"/>
              <a:t>17 trainees</a:t>
            </a:r>
          </a:p>
          <a:p>
            <a:endParaRPr lang="en-GB" dirty="0" smtClean="0"/>
          </a:p>
          <a:p>
            <a:r>
              <a:rPr lang="en-GB" dirty="0" smtClean="0"/>
              <a:t>Own experience of uncertainty, strategies used to manage it and how they help others manage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53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consultation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A </a:t>
            </a:r>
            <a:r>
              <a:rPr lang="en-GB" dirty="0"/>
              <a:t>problem not recognised by pattern recognition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Choices </a:t>
            </a:r>
            <a:r>
              <a:rPr lang="en-GB" dirty="0"/>
              <a:t>in management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Doctor-centred </a:t>
            </a:r>
            <a:r>
              <a:rPr lang="en-GB" dirty="0"/>
              <a:t>consulting resulting in difficulty with sharing uncertainty with </a:t>
            </a:r>
            <a:r>
              <a:rPr lang="en-GB" dirty="0" smtClean="0"/>
              <a:t>the patient </a:t>
            </a:r>
            <a:r>
              <a:rPr lang="en-GB" dirty="0"/>
              <a:t>and the ability to encourage or even receive feedback from the patient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The </a:t>
            </a:r>
            <a:r>
              <a:rPr lang="en-GB" dirty="0"/>
              <a:t>doctor’s and the patient’s personal boundaries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Medical </a:t>
            </a:r>
            <a:r>
              <a:rPr lang="en-GB" dirty="0"/>
              <a:t>decision making requires combinatorial analysis to comprehend </a:t>
            </a:r>
            <a:r>
              <a:rPr lang="en-GB" dirty="0" err="1" smtClean="0"/>
              <a:t>patients‘uniqueness</a:t>
            </a:r>
            <a:r>
              <a:rPr lang="en-GB" dirty="0" smtClean="0"/>
              <a:t> </a:t>
            </a:r>
            <a:r>
              <a:rPr lang="en-GB" dirty="0"/>
              <a:t>and avoid harmful, unnecessary trial and error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8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ociety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0238"/>
            <a:ext cx="10972800" cy="42259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Socially </a:t>
            </a:r>
            <a:r>
              <a:rPr lang="en-GB" dirty="0"/>
              <a:t>mediated sense of threat </a:t>
            </a:r>
            <a:r>
              <a:rPr lang="en-GB" dirty="0" err="1"/>
              <a:t>eg</a:t>
            </a:r>
            <a:r>
              <a:rPr lang="en-GB" dirty="0"/>
              <a:t> mass media or lobby groups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57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Developing strategies – the doctor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57375"/>
            <a:ext cx="10972800" cy="426878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Information </a:t>
            </a:r>
            <a:r>
              <a:rPr lang="en-GB" dirty="0"/>
              <a:t>systems and decision support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Emotional </a:t>
            </a:r>
            <a:r>
              <a:rPr lang="en-GB" dirty="0"/>
              <a:t>intelligence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Exploring </a:t>
            </a:r>
            <a:r>
              <a:rPr lang="en-GB" dirty="0"/>
              <a:t>personal resistance to risk-taking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Reality-checking </a:t>
            </a:r>
            <a:r>
              <a:rPr lang="en-GB" dirty="0"/>
              <a:t>– “what is really likely?”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Narrative </a:t>
            </a:r>
            <a:r>
              <a:rPr lang="en-GB" dirty="0"/>
              <a:t>based medicine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Developing </a:t>
            </a:r>
            <a:r>
              <a:rPr lang="en-GB" dirty="0"/>
              <a:t>the doctor’s personal self-awareness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Building </a:t>
            </a:r>
            <a:r>
              <a:rPr lang="en-GB" dirty="0"/>
              <a:t>personal resilience – emotional support, healthy living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Deconstructing </a:t>
            </a:r>
            <a:r>
              <a:rPr lang="en-GB" dirty="0"/>
              <a:t>the “pain and guilt”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Sharing </a:t>
            </a:r>
            <a:r>
              <a:rPr lang="en-GB" dirty="0"/>
              <a:t>uncertainty – patient, colleagues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Support </a:t>
            </a:r>
            <a:r>
              <a:rPr lang="en-GB" dirty="0"/>
              <a:t>– </a:t>
            </a:r>
            <a:r>
              <a:rPr lang="en-GB" dirty="0" smtClean="0"/>
              <a:t>mentoring/co-mentoring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4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consultation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5963"/>
            <a:ext cx="10972800" cy="41402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The </a:t>
            </a:r>
            <a:r>
              <a:rPr lang="en-GB" dirty="0"/>
              <a:t>disease-illness model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Negotiation </a:t>
            </a:r>
            <a:r>
              <a:rPr lang="en-GB" dirty="0"/>
              <a:t>in decision-making – risk management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Sharing </a:t>
            </a:r>
            <a:r>
              <a:rPr lang="en-GB" dirty="0"/>
              <a:t>responsibility for decision-making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Ideas</a:t>
            </a:r>
            <a:r>
              <a:rPr lang="en-GB" dirty="0"/>
              <a:t>, concerns and expectations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Patient-centred </a:t>
            </a:r>
            <a:r>
              <a:rPr lang="en-GB" dirty="0"/>
              <a:t>feelings-based communication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45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553" y="1914525"/>
            <a:ext cx="9720073" cy="387010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Accept that uncertainty is a normal part of general practice</a:t>
            </a:r>
          </a:p>
          <a:p>
            <a:r>
              <a:rPr lang="en-US" dirty="0"/>
              <a:t>Good doctor-patient relationship is vital</a:t>
            </a:r>
          </a:p>
          <a:p>
            <a:r>
              <a:rPr lang="en-US" dirty="0"/>
              <a:t>Involve patient in decision-making</a:t>
            </a:r>
          </a:p>
          <a:p>
            <a:r>
              <a:rPr lang="en-US" dirty="0"/>
              <a:t>Discuss probabilities including degree of uncertainty</a:t>
            </a:r>
          </a:p>
          <a:p>
            <a:r>
              <a:rPr lang="en-US" dirty="0"/>
              <a:t>Consider each patient as an individual</a:t>
            </a:r>
          </a:p>
          <a:p>
            <a:r>
              <a:rPr lang="en-US" dirty="0"/>
              <a:t>Use external evidence</a:t>
            </a:r>
          </a:p>
          <a:p>
            <a:r>
              <a:rPr lang="en-US" dirty="0"/>
              <a:t>Consider use of checklist</a:t>
            </a:r>
          </a:p>
          <a:p>
            <a:r>
              <a:rPr lang="en-US" dirty="0"/>
              <a:t>Maintain good records</a:t>
            </a:r>
          </a:p>
          <a:p>
            <a:r>
              <a:rPr lang="en-US" dirty="0"/>
              <a:t>Be aware of your feeling and acknowledge them</a:t>
            </a:r>
          </a:p>
          <a:p>
            <a:r>
              <a:rPr lang="en-US" dirty="0"/>
              <a:t>Apply reflective practice</a:t>
            </a:r>
          </a:p>
          <a:p>
            <a:r>
              <a:rPr lang="en-US" dirty="0"/>
              <a:t>Peer group </a:t>
            </a:r>
            <a:r>
              <a:rPr lang="en-US" dirty="0" smtClean="0"/>
              <a:t>discussions</a:t>
            </a:r>
            <a:endParaRPr lang="en-GB" dirty="0" smtClean="0"/>
          </a:p>
          <a:p>
            <a:pPr marL="128016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8366" y="6246254"/>
            <a:ext cx="564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Adapted from O’Riordan et al (2011)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8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and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Marinker M &amp; </a:t>
            </a:r>
            <a:r>
              <a:rPr lang="en-US" dirty="0" err="1"/>
              <a:t>PeckhamPJ</a:t>
            </a:r>
            <a:r>
              <a:rPr lang="en-US" dirty="0"/>
              <a:t> (</a:t>
            </a:r>
            <a:r>
              <a:rPr lang="en-US" dirty="0" err="1"/>
              <a:t>eds</a:t>
            </a:r>
            <a:r>
              <a:rPr lang="en-US" dirty="0"/>
              <a:t>)  </a:t>
            </a:r>
            <a:r>
              <a:rPr lang="en-US" i="1" dirty="0"/>
              <a:t>Clinical Futures</a:t>
            </a:r>
            <a:r>
              <a:rPr lang="en-US" dirty="0"/>
              <a:t>  London: BMJ Books, 1998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RCGP curriculum (2010)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www.gmc-uk.org/1_Being_a_GP_May_2014.pdf_56885557.pdf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/>
              <a:t>O’Riordan</a:t>
            </a:r>
            <a:r>
              <a:rPr lang="en-US" dirty="0" smtClean="0"/>
              <a:t> </a:t>
            </a:r>
            <a:r>
              <a:rPr lang="en-US" dirty="0"/>
              <a:t>et al (2011</a:t>
            </a:r>
            <a:r>
              <a:rPr lang="en-US" dirty="0" smtClean="0"/>
              <a:t>) </a:t>
            </a:r>
            <a:r>
              <a:rPr lang="en-GB" dirty="0"/>
              <a:t>Dealing with uncertainty in general</a:t>
            </a:r>
          </a:p>
          <a:p>
            <a:r>
              <a:rPr lang="en-GB" dirty="0"/>
              <a:t>practice: an essential skill for </a:t>
            </a:r>
            <a:r>
              <a:rPr lang="en-GB" dirty="0" smtClean="0"/>
              <a:t>the general practitioner</a:t>
            </a:r>
          </a:p>
          <a:p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Pennine VTS </a:t>
            </a:r>
            <a:r>
              <a:rPr lang="en-GB" dirty="0" smtClean="0"/>
              <a:t> http</a:t>
            </a:r>
            <a:r>
              <a:rPr lang="en-GB" dirty="0"/>
              <a:t>://www.pennine-gp-training.co.uk/managing-uncertainty.pdf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66675" y="6280879"/>
            <a:ext cx="3867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2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4663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Your experience of uncertainty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95312" y="2414588"/>
            <a:ext cx="5386917" cy="1200150"/>
          </a:xfrm>
        </p:spPr>
        <p:txBody>
          <a:bodyPr>
            <a:normAutofit fontScale="92500" lnSpcReduction="20000"/>
          </a:bodyPr>
          <a:lstStyle/>
          <a:p>
            <a:r>
              <a:rPr lang="en-US" sz="3000" b="0" dirty="0" smtClean="0"/>
              <a:t>When you first started in general practice did you find uncertainty a challenge?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3771900"/>
            <a:ext cx="5386917" cy="23542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Yes 			21</a:t>
            </a:r>
          </a:p>
          <a:p>
            <a:r>
              <a:rPr lang="en-US" sz="2800" dirty="0" smtClean="0"/>
              <a:t>No 			3</a:t>
            </a:r>
          </a:p>
          <a:p>
            <a:r>
              <a:rPr lang="en-US" sz="2800" dirty="0" smtClean="0"/>
              <a:t>Not sure		1</a:t>
            </a:r>
          </a:p>
          <a:p>
            <a:pPr lvl="1"/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9080" y="2020888"/>
            <a:ext cx="5389033" cy="639762"/>
          </a:xfrm>
        </p:spPr>
        <p:txBody>
          <a:bodyPr>
            <a:noAutofit/>
          </a:bodyPr>
          <a:lstStyle/>
          <a:p>
            <a:r>
              <a:rPr lang="en-GB" sz="2800" b="0" dirty="0" smtClean="0"/>
              <a:t>If so do you still?</a:t>
            </a:r>
            <a:endParaRPr lang="en-GB" sz="280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471862"/>
            <a:ext cx="5389033" cy="31003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Yes 					9</a:t>
            </a:r>
          </a:p>
          <a:p>
            <a:r>
              <a:rPr lang="en-US" sz="2800" dirty="0" smtClean="0"/>
              <a:t>Less so/occasionally 		9</a:t>
            </a:r>
          </a:p>
          <a:p>
            <a:r>
              <a:rPr lang="en-US" sz="2800" dirty="0" smtClean="0"/>
              <a:t>No					3</a:t>
            </a:r>
          </a:p>
          <a:p>
            <a:r>
              <a:rPr lang="en-US" sz="2800" dirty="0" smtClean="0"/>
              <a:t>More 				1</a:t>
            </a:r>
          </a:p>
          <a:p>
            <a:r>
              <a:rPr lang="en-US" sz="2800" dirty="0" smtClean="0"/>
              <a:t>Not sure	</a:t>
            </a:r>
            <a:r>
              <a:rPr lang="en-US" dirty="0" smtClean="0"/>
              <a:t>			1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5764" y="285750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GPs</a:t>
            </a:r>
            <a:endParaRPr lang="en-GB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00275"/>
            <a:ext cx="5384800" cy="392588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Safety netting							</a:t>
            </a:r>
          </a:p>
          <a:p>
            <a:r>
              <a:rPr lang="en-US" sz="3200" dirty="0" smtClean="0"/>
              <a:t>Seeking advice from colleagues					</a:t>
            </a:r>
          </a:p>
          <a:p>
            <a:r>
              <a:rPr lang="en-US" sz="3200" dirty="0" smtClean="0"/>
              <a:t>Sharing uncertainty with patient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97600" y="2443162"/>
            <a:ext cx="5384800" cy="3811589"/>
          </a:xfrm>
        </p:spPr>
        <p:txBody>
          <a:bodyPr>
            <a:normAutofit/>
          </a:bodyPr>
          <a:lstStyle/>
          <a:p>
            <a:r>
              <a:rPr lang="en-US" dirty="0" smtClean="0"/>
              <a:t>Review/follow up							</a:t>
            </a:r>
          </a:p>
          <a:p>
            <a:r>
              <a:rPr lang="en-US" dirty="0" smtClean="0"/>
              <a:t>Investigations		</a:t>
            </a:r>
          </a:p>
          <a:p>
            <a:endParaRPr lang="en-US" dirty="0" smtClean="0"/>
          </a:p>
          <a:p>
            <a:r>
              <a:rPr lang="en-US" dirty="0" smtClean="0"/>
              <a:t>Rapport						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5764" y="285750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GPs</a:t>
            </a:r>
            <a:endParaRPr lang="en-GB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strategies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21883" y="4072629"/>
            <a:ext cx="3080713" cy="83099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“</a:t>
            </a:r>
            <a:r>
              <a:rPr lang="en-US" sz="2400" dirty="0">
                <a:solidFill>
                  <a:schemeClr val="bg1"/>
                </a:solidFill>
              </a:rPr>
              <a:t>Common things are common</a:t>
            </a:r>
            <a:r>
              <a:rPr lang="en-US" sz="2400" dirty="0" smtClean="0">
                <a:solidFill>
                  <a:schemeClr val="bg1"/>
                </a:solidFill>
              </a:rPr>
              <a:t>”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725" y="1592111"/>
            <a:ext cx="4380875" cy="83099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“…good </a:t>
            </a:r>
            <a:r>
              <a:rPr lang="en-GB" sz="2400" dirty="0"/>
              <a:t>rapport </a:t>
            </a:r>
            <a:r>
              <a:rPr lang="en-GB" sz="2400" dirty="0" smtClean="0"/>
              <a:t>with </a:t>
            </a:r>
            <a:r>
              <a:rPr lang="en-GB" sz="2400" dirty="0"/>
              <a:t>patients honesty when I am not </a:t>
            </a:r>
            <a:r>
              <a:rPr lang="en-GB" sz="2400" dirty="0" smtClean="0"/>
              <a:t>sure…”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57239" y="4268634"/>
            <a:ext cx="5156617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“Accepting </a:t>
            </a:r>
            <a:r>
              <a:rPr lang="en-GB" sz="2400" dirty="0">
                <a:solidFill>
                  <a:schemeClr val="bg1"/>
                </a:solidFill>
              </a:rPr>
              <a:t>that GP is different to hospital medicine and making a decision about whether has to be done that day or can be </a:t>
            </a:r>
            <a:r>
              <a:rPr lang="en-GB" sz="2400" dirty="0" smtClean="0">
                <a:solidFill>
                  <a:schemeClr val="bg1"/>
                </a:solidFill>
              </a:rPr>
              <a:t>left.”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4" y="285750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GPs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5688" y="3152712"/>
            <a:ext cx="2656625" cy="4616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“Being obsessional”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15225" y="2056759"/>
            <a:ext cx="3429000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“Innate personality trait</a:t>
            </a:r>
            <a:r>
              <a:rPr lang="en-US" sz="2400" dirty="0" smtClean="0">
                <a:solidFill>
                  <a:schemeClr val="bg1"/>
                </a:solidFill>
              </a:rPr>
              <a:t>”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5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Colleagues’ strategies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17649" y="1942934"/>
            <a:ext cx="4507242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“</a:t>
            </a:r>
            <a:r>
              <a:rPr lang="en-GB" sz="2400" dirty="0">
                <a:solidFill>
                  <a:schemeClr val="bg1"/>
                </a:solidFill>
              </a:rPr>
              <a:t> </a:t>
            </a:r>
            <a:r>
              <a:rPr lang="en-GB" sz="2400" dirty="0" smtClean="0">
                <a:solidFill>
                  <a:schemeClr val="bg1"/>
                </a:solidFill>
              </a:rPr>
              <a:t>…some </a:t>
            </a:r>
            <a:r>
              <a:rPr lang="en-GB" sz="2400" dirty="0">
                <a:solidFill>
                  <a:schemeClr val="bg1"/>
                </a:solidFill>
              </a:rPr>
              <a:t>colleagues will arrange sooner follow ups or over refer or investigate rather than take a </a:t>
            </a:r>
            <a:r>
              <a:rPr lang="en-GB" sz="2400" dirty="0" smtClean="0">
                <a:solidFill>
                  <a:schemeClr val="bg1"/>
                </a:solidFill>
              </a:rPr>
              <a:t>risk”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4389" y="4912698"/>
            <a:ext cx="5681272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“I </a:t>
            </a:r>
            <a:r>
              <a:rPr lang="en-GB" sz="2400" dirty="0">
                <a:solidFill>
                  <a:schemeClr val="bg1"/>
                </a:solidFill>
              </a:rPr>
              <a:t>wonder if some people 'bury their heads' and end up becoming over protective or disillusioned as a </a:t>
            </a:r>
            <a:r>
              <a:rPr lang="en-GB" sz="2400" dirty="0" smtClean="0">
                <a:solidFill>
                  <a:schemeClr val="bg1"/>
                </a:solidFill>
              </a:rPr>
              <a:t>result”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0635" y="3451204"/>
            <a:ext cx="4721901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“follow </a:t>
            </a:r>
            <a:r>
              <a:rPr lang="en-GB" sz="2400" dirty="0">
                <a:solidFill>
                  <a:schemeClr val="bg1"/>
                </a:solidFill>
              </a:rPr>
              <a:t>up, investigation, consensus, second </a:t>
            </a:r>
            <a:r>
              <a:rPr lang="en-GB" sz="2400" dirty="0" smtClean="0">
                <a:solidFill>
                  <a:schemeClr val="bg1"/>
                </a:solidFill>
              </a:rPr>
              <a:t>opinion”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4" y="285750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GPs</a:t>
            </a:r>
            <a:endParaRPr lang="en-GB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36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have you helped trainees?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7" y="1871662"/>
            <a:ext cx="5384800" cy="3925889"/>
          </a:xfrm>
        </p:spPr>
        <p:txBody>
          <a:bodyPr>
            <a:normAutofit/>
          </a:bodyPr>
          <a:lstStyle/>
          <a:p>
            <a:r>
              <a:rPr lang="en-US" dirty="0" smtClean="0"/>
              <a:t>Discussing own approach/experience				</a:t>
            </a:r>
          </a:p>
          <a:p>
            <a:r>
              <a:rPr lang="en-US" dirty="0" smtClean="0"/>
              <a:t>Debriefs/supervision							</a:t>
            </a:r>
          </a:p>
          <a:p>
            <a:r>
              <a:rPr lang="en-US" dirty="0" smtClean="0"/>
              <a:t>Acknowledging uncertainty				</a:t>
            </a:r>
          </a:p>
          <a:p>
            <a:r>
              <a:rPr lang="en-US" dirty="0" smtClean="0"/>
              <a:t>Safety-netting	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4725" y="1785939"/>
            <a:ext cx="53848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Using time								</a:t>
            </a:r>
            <a:endParaRPr lang="en-US" dirty="0"/>
          </a:p>
          <a:p>
            <a:r>
              <a:rPr lang="en-US" dirty="0" smtClean="0"/>
              <a:t>Discussion about risk						</a:t>
            </a:r>
          </a:p>
          <a:p>
            <a:r>
              <a:rPr lang="en-US" dirty="0" smtClean="0"/>
              <a:t>Talking through outcomes/challenging decisions					</a:t>
            </a:r>
          </a:p>
          <a:p>
            <a:r>
              <a:rPr lang="en-US" dirty="0" smtClean="0"/>
              <a:t>Using their experience/ developing confidence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5764" y="285750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GPs</a:t>
            </a:r>
            <a:endParaRPr lang="en-GB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26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have you helped trainees?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85764" y="1762301"/>
            <a:ext cx="6276082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“Primarily </a:t>
            </a:r>
            <a:r>
              <a:rPr lang="en-GB" sz="2400" dirty="0">
                <a:solidFill>
                  <a:schemeClr val="bg1"/>
                </a:solidFill>
              </a:rPr>
              <a:t>I want them to feel safe and confident in the decisions they </a:t>
            </a:r>
            <a:r>
              <a:rPr lang="en-GB" sz="2400" dirty="0" smtClean="0">
                <a:solidFill>
                  <a:schemeClr val="bg1"/>
                </a:solidFill>
              </a:rPr>
              <a:t>make”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184" y="5935464"/>
            <a:ext cx="5304298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“Gentle </a:t>
            </a:r>
            <a:r>
              <a:rPr lang="en-GB" sz="2400" dirty="0">
                <a:solidFill>
                  <a:schemeClr val="bg1"/>
                </a:solidFill>
              </a:rPr>
              <a:t>"challenge" about their </a:t>
            </a:r>
            <a:r>
              <a:rPr lang="en-GB" sz="2400" dirty="0" smtClean="0">
                <a:solidFill>
                  <a:schemeClr val="bg1"/>
                </a:solidFill>
              </a:rPr>
              <a:t>decision”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57383" y="5666141"/>
            <a:ext cx="4671549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 </a:t>
            </a:r>
            <a:r>
              <a:rPr lang="en-GB" sz="2400" dirty="0" smtClean="0">
                <a:solidFill>
                  <a:schemeClr val="bg1"/>
                </a:solidFill>
              </a:rPr>
              <a:t>”…time </a:t>
            </a:r>
            <a:r>
              <a:rPr lang="en-GB" sz="2400" dirty="0">
                <a:solidFill>
                  <a:schemeClr val="bg1"/>
                </a:solidFill>
              </a:rPr>
              <a:t>is a diagnostic tool - use </a:t>
            </a:r>
            <a:r>
              <a:rPr lang="en-GB" sz="2400" dirty="0" smtClean="0">
                <a:solidFill>
                  <a:schemeClr val="bg1"/>
                </a:solidFill>
              </a:rPr>
              <a:t>it”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06202" y="2765006"/>
            <a:ext cx="4347147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 </a:t>
            </a:r>
            <a:r>
              <a:rPr lang="en-GB" sz="2400" dirty="0" smtClean="0">
                <a:solidFill>
                  <a:schemeClr val="bg1"/>
                </a:solidFill>
              </a:rPr>
              <a:t>”..reassuring </a:t>
            </a:r>
            <a:r>
              <a:rPr lang="en-GB" sz="2400" dirty="0">
                <a:solidFill>
                  <a:schemeClr val="bg1"/>
                </a:solidFill>
              </a:rPr>
              <a:t>them that we are in the same </a:t>
            </a:r>
            <a:r>
              <a:rPr lang="en-GB" sz="2400" dirty="0" smtClean="0">
                <a:solidFill>
                  <a:schemeClr val="bg1"/>
                </a:solidFill>
              </a:rPr>
              <a:t>boat..”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3212" y="3388180"/>
            <a:ext cx="2901300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“Allow safe mistake”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5296" y="4363538"/>
            <a:ext cx="5201587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“Get </a:t>
            </a:r>
            <a:r>
              <a:rPr lang="en-GB" sz="2400" dirty="0">
                <a:solidFill>
                  <a:schemeClr val="bg1"/>
                </a:solidFill>
              </a:rPr>
              <a:t>them to talk through 2 different paths for the same </a:t>
            </a:r>
            <a:r>
              <a:rPr lang="en-GB" sz="2400" dirty="0" smtClean="0">
                <a:solidFill>
                  <a:schemeClr val="bg1"/>
                </a:solidFill>
              </a:rPr>
              <a:t>case”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764" y="285750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GPs</a:t>
            </a:r>
            <a:endParaRPr lang="en-GB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27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1520</Words>
  <Application>Microsoft Office PowerPoint</Application>
  <PresentationFormat>Custom</PresentationFormat>
  <Paragraphs>378</Paragraphs>
  <Slides>35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Welcome to our café!</vt:lpstr>
      <vt:lpstr>Managing uncertainty in general practice</vt:lpstr>
      <vt:lpstr>Our survey</vt:lpstr>
      <vt:lpstr>Your experience of uncertainty</vt:lpstr>
      <vt:lpstr>Your strategies</vt:lpstr>
      <vt:lpstr>Your strategies</vt:lpstr>
      <vt:lpstr>Colleagues’ strategies</vt:lpstr>
      <vt:lpstr>How have you helped trainees?</vt:lpstr>
      <vt:lpstr>How have you helped trainees?</vt:lpstr>
      <vt:lpstr>How does this make you feel?</vt:lpstr>
      <vt:lpstr>Has helping trainees changed your own practice?</vt:lpstr>
      <vt:lpstr>Top tips for a new GP?</vt:lpstr>
      <vt:lpstr>Top tips for a new GP?</vt:lpstr>
      <vt:lpstr>Strategies</vt:lpstr>
      <vt:lpstr>Trainer input</vt:lpstr>
      <vt:lpstr>Top tips for a new ST1 trainee?</vt:lpstr>
      <vt:lpstr>What does this mean for training?</vt:lpstr>
      <vt:lpstr>Other thoughts</vt:lpstr>
      <vt:lpstr>Group One – Challenges faced as Trainer</vt:lpstr>
      <vt:lpstr>Group One – Challenges continued</vt:lpstr>
      <vt:lpstr>Group Two – Challenges Faced as Trainer</vt:lpstr>
      <vt:lpstr>Group Two – Challenges continued</vt:lpstr>
      <vt:lpstr>Group One – Potential Solutions</vt:lpstr>
      <vt:lpstr>Group One – Potential Solutions continued</vt:lpstr>
      <vt:lpstr>Group Two – Potential Solutions</vt:lpstr>
      <vt:lpstr>Group Two – Potential Solutions continued</vt:lpstr>
      <vt:lpstr>Other resources</vt:lpstr>
      <vt:lpstr>Aggravating factors in uncertainty – the doctor</vt:lpstr>
      <vt:lpstr>The patient</vt:lpstr>
      <vt:lpstr>The consultation</vt:lpstr>
      <vt:lpstr>Society</vt:lpstr>
      <vt:lpstr>Developing strategies – the doctor</vt:lpstr>
      <vt:lpstr>In the consultation</vt:lpstr>
      <vt:lpstr>Summary points</vt:lpstr>
      <vt:lpstr>References and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uncertainty in general practice</dc:title>
  <dc:creator>Catriona Davis</dc:creator>
  <cp:lastModifiedBy>Kelson Emma</cp:lastModifiedBy>
  <cp:revision>42</cp:revision>
  <cp:lastPrinted>2015-03-25T11:50:45Z</cp:lastPrinted>
  <dcterms:created xsi:type="dcterms:W3CDTF">2015-03-24T20:01:31Z</dcterms:created>
  <dcterms:modified xsi:type="dcterms:W3CDTF">2015-04-07T13:03:01Z</dcterms:modified>
</cp:coreProperties>
</file>