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TIF" ContentType="image/tif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50"/>
  </p:notesMasterIdLst>
  <p:sldIdLst>
    <p:sldId id="256" r:id="rId2"/>
    <p:sldId id="320" r:id="rId3"/>
    <p:sldId id="307" r:id="rId4"/>
    <p:sldId id="299" r:id="rId5"/>
    <p:sldId id="341" r:id="rId6"/>
    <p:sldId id="342" r:id="rId7"/>
    <p:sldId id="343" r:id="rId8"/>
    <p:sldId id="344" r:id="rId9"/>
    <p:sldId id="345" r:id="rId10"/>
    <p:sldId id="346" r:id="rId11"/>
    <p:sldId id="348" r:id="rId12"/>
    <p:sldId id="278" r:id="rId13"/>
    <p:sldId id="335" r:id="rId14"/>
    <p:sldId id="352" r:id="rId15"/>
    <p:sldId id="353" r:id="rId16"/>
    <p:sldId id="354" r:id="rId17"/>
    <p:sldId id="355" r:id="rId18"/>
    <p:sldId id="356" r:id="rId19"/>
    <p:sldId id="357" r:id="rId20"/>
    <p:sldId id="358" r:id="rId21"/>
    <p:sldId id="319" r:id="rId22"/>
    <p:sldId id="337" r:id="rId23"/>
    <p:sldId id="338" r:id="rId24"/>
    <p:sldId id="261" r:id="rId25"/>
    <p:sldId id="349" r:id="rId26"/>
    <p:sldId id="350" r:id="rId27"/>
    <p:sldId id="351" r:id="rId28"/>
    <p:sldId id="329" r:id="rId29"/>
    <p:sldId id="309" r:id="rId30"/>
    <p:sldId id="359" r:id="rId31"/>
    <p:sldId id="330" r:id="rId32"/>
    <p:sldId id="332" r:id="rId33"/>
    <p:sldId id="333" r:id="rId34"/>
    <p:sldId id="360" r:id="rId35"/>
    <p:sldId id="361" r:id="rId36"/>
    <p:sldId id="364" r:id="rId37"/>
    <p:sldId id="365" r:id="rId38"/>
    <p:sldId id="336" r:id="rId39"/>
    <p:sldId id="315" r:id="rId40"/>
    <p:sldId id="368" r:id="rId41"/>
    <p:sldId id="325" r:id="rId42"/>
    <p:sldId id="366" r:id="rId43"/>
    <p:sldId id="367" r:id="rId44"/>
    <p:sldId id="340" r:id="rId45"/>
    <p:sldId id="369" r:id="rId46"/>
    <p:sldId id="316" r:id="rId47"/>
    <p:sldId id="285" r:id="rId48"/>
    <p:sldId id="323" r:id="rId49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13" autoAdjust="0"/>
    <p:restoredTop sz="91991" autoAdjust="0"/>
  </p:normalViewPr>
  <p:slideViewPr>
    <p:cSldViewPr>
      <p:cViewPr varScale="1">
        <p:scale>
          <a:sx n="80" d="100"/>
          <a:sy n="80" d="100"/>
        </p:scale>
        <p:origin x="-206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B11176-29B1-4969-93A7-9B11BC0A834D}" type="doc">
      <dgm:prSet loTypeId="urn:microsoft.com/office/officeart/2005/8/layout/vList2" loCatId="list" qsTypeId="urn:microsoft.com/office/officeart/2005/8/quickstyle/simple2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0036DBBF-AE18-4B07-A1C5-05C7DFF53A22}">
      <dgm:prSet/>
      <dgm:spPr/>
      <dgm:t>
        <a:bodyPr/>
        <a:lstStyle/>
        <a:p>
          <a:r>
            <a:rPr lang="en-GB"/>
            <a:t>Pathogenesis of ROP</a:t>
          </a:r>
          <a:endParaRPr lang="en-US"/>
        </a:p>
      </dgm:t>
    </dgm:pt>
    <dgm:pt modelId="{04EBC251-F4DB-4F66-B366-496FEF4A542B}" type="parTrans" cxnId="{CF5C2146-EE7B-495A-9017-F9B7A2D8B071}">
      <dgm:prSet/>
      <dgm:spPr/>
      <dgm:t>
        <a:bodyPr/>
        <a:lstStyle/>
        <a:p>
          <a:endParaRPr lang="en-US"/>
        </a:p>
      </dgm:t>
    </dgm:pt>
    <dgm:pt modelId="{1E03942D-278F-46FA-9FE0-50A6853DE715}" type="sibTrans" cxnId="{CF5C2146-EE7B-495A-9017-F9B7A2D8B071}">
      <dgm:prSet/>
      <dgm:spPr/>
      <dgm:t>
        <a:bodyPr/>
        <a:lstStyle/>
        <a:p>
          <a:endParaRPr lang="en-US"/>
        </a:p>
      </dgm:t>
    </dgm:pt>
    <dgm:pt modelId="{19C0AAC3-2B45-41FF-940A-CEB86EE416B5}">
      <dgm:prSet/>
      <dgm:spPr/>
      <dgm:t>
        <a:bodyPr/>
        <a:lstStyle/>
        <a:p>
          <a:r>
            <a:rPr lang="en-GB"/>
            <a:t>Classification of ROP</a:t>
          </a:r>
          <a:endParaRPr lang="en-US"/>
        </a:p>
      </dgm:t>
    </dgm:pt>
    <dgm:pt modelId="{A06ECE8A-6A93-4256-B8DF-0A8F7DE458F1}" type="parTrans" cxnId="{238C0E42-E2C9-4BCA-9057-18A67863EF0B}">
      <dgm:prSet/>
      <dgm:spPr/>
      <dgm:t>
        <a:bodyPr/>
        <a:lstStyle/>
        <a:p>
          <a:endParaRPr lang="en-US"/>
        </a:p>
      </dgm:t>
    </dgm:pt>
    <dgm:pt modelId="{D4F241AD-19AC-4ADC-B22F-71C189A5A0D2}" type="sibTrans" cxnId="{238C0E42-E2C9-4BCA-9057-18A67863EF0B}">
      <dgm:prSet/>
      <dgm:spPr/>
      <dgm:t>
        <a:bodyPr/>
        <a:lstStyle/>
        <a:p>
          <a:endParaRPr lang="en-US"/>
        </a:p>
      </dgm:t>
    </dgm:pt>
    <dgm:pt modelId="{008B9612-9999-491B-A9F7-CA4D1192D736}">
      <dgm:prSet/>
      <dgm:spPr/>
      <dgm:t>
        <a:bodyPr/>
        <a:lstStyle/>
        <a:p>
          <a:r>
            <a:rPr lang="en-GB"/>
            <a:t>Screening </a:t>
          </a:r>
          <a:endParaRPr lang="en-US"/>
        </a:p>
      </dgm:t>
    </dgm:pt>
    <dgm:pt modelId="{0F518C3A-585E-4771-A321-33FE10872E1E}" type="parTrans" cxnId="{8E1B2ED0-B710-46C8-B015-46819DB0B274}">
      <dgm:prSet/>
      <dgm:spPr/>
      <dgm:t>
        <a:bodyPr/>
        <a:lstStyle/>
        <a:p>
          <a:endParaRPr lang="en-US"/>
        </a:p>
      </dgm:t>
    </dgm:pt>
    <dgm:pt modelId="{BEF7DC04-6BBC-4341-B644-B69FEE6F9BEB}" type="sibTrans" cxnId="{8E1B2ED0-B710-46C8-B015-46819DB0B274}">
      <dgm:prSet/>
      <dgm:spPr/>
      <dgm:t>
        <a:bodyPr/>
        <a:lstStyle/>
        <a:p>
          <a:endParaRPr lang="en-US"/>
        </a:p>
      </dgm:t>
    </dgm:pt>
    <dgm:pt modelId="{CF44939C-D400-4467-8763-45DDAE8638F7}">
      <dgm:prSet/>
      <dgm:spPr/>
      <dgm:t>
        <a:bodyPr/>
        <a:lstStyle/>
        <a:p>
          <a:r>
            <a:rPr lang="en-GB"/>
            <a:t>Treatment guidelines</a:t>
          </a:r>
          <a:endParaRPr lang="en-US"/>
        </a:p>
      </dgm:t>
    </dgm:pt>
    <dgm:pt modelId="{9029D97C-DBCB-47EF-9FFE-F9D527B6F5F6}" type="parTrans" cxnId="{F32AAD7B-EE75-4ADF-8370-C3F7A339C4E1}">
      <dgm:prSet/>
      <dgm:spPr/>
      <dgm:t>
        <a:bodyPr/>
        <a:lstStyle/>
        <a:p>
          <a:endParaRPr lang="en-US"/>
        </a:p>
      </dgm:t>
    </dgm:pt>
    <dgm:pt modelId="{2CF6328F-9EFD-4672-9533-2E5AE2A42192}" type="sibTrans" cxnId="{F32AAD7B-EE75-4ADF-8370-C3F7A339C4E1}">
      <dgm:prSet/>
      <dgm:spPr/>
      <dgm:t>
        <a:bodyPr/>
        <a:lstStyle/>
        <a:p>
          <a:endParaRPr lang="en-US"/>
        </a:p>
      </dgm:t>
    </dgm:pt>
    <dgm:pt modelId="{D102D7DC-8053-4A55-BD08-214527FB0803}">
      <dgm:prSet/>
      <dgm:spPr/>
      <dgm:t>
        <a:bodyPr/>
        <a:lstStyle/>
        <a:p>
          <a:r>
            <a:rPr lang="en-GB"/>
            <a:t>Anti-VEGF agents  for ROP</a:t>
          </a:r>
          <a:endParaRPr lang="en-US"/>
        </a:p>
      </dgm:t>
    </dgm:pt>
    <dgm:pt modelId="{2C83DC71-F252-4F52-98A4-B437E7063D80}" type="parTrans" cxnId="{24563AF4-A5EF-47DC-8774-D9BC72980878}">
      <dgm:prSet/>
      <dgm:spPr/>
      <dgm:t>
        <a:bodyPr/>
        <a:lstStyle/>
        <a:p>
          <a:endParaRPr lang="en-US"/>
        </a:p>
      </dgm:t>
    </dgm:pt>
    <dgm:pt modelId="{9FC62780-A385-475E-83DE-B7D32BE08753}" type="sibTrans" cxnId="{24563AF4-A5EF-47DC-8774-D9BC72980878}">
      <dgm:prSet/>
      <dgm:spPr/>
      <dgm:t>
        <a:bodyPr/>
        <a:lstStyle/>
        <a:p>
          <a:endParaRPr lang="en-US"/>
        </a:p>
      </dgm:t>
    </dgm:pt>
    <dgm:pt modelId="{A9B122C1-9F2D-4C24-A9E4-9A661FEF52A4}" type="pres">
      <dgm:prSet presAssocID="{5AB11176-29B1-4969-93A7-9B11BC0A834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4FA9ABE-90BF-4B69-8EBE-D6B9EE1F89E4}" type="pres">
      <dgm:prSet presAssocID="{0036DBBF-AE18-4B07-A1C5-05C7DFF53A22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59CA67-C5AF-4B9E-A0D7-314F22405D41}" type="pres">
      <dgm:prSet presAssocID="{1E03942D-278F-46FA-9FE0-50A6853DE715}" presName="spacer" presStyleCnt="0"/>
      <dgm:spPr/>
    </dgm:pt>
    <dgm:pt modelId="{B793241D-CD8F-4A77-AB4E-6C0AD7F9A2C1}" type="pres">
      <dgm:prSet presAssocID="{19C0AAC3-2B45-41FF-940A-CEB86EE416B5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AFD7D4-4A37-44AA-A02B-542002D7D19E}" type="pres">
      <dgm:prSet presAssocID="{D4F241AD-19AC-4ADC-B22F-71C189A5A0D2}" presName="spacer" presStyleCnt="0"/>
      <dgm:spPr/>
    </dgm:pt>
    <dgm:pt modelId="{FE4D56DE-5161-42BD-B9B8-E75E75241B5F}" type="pres">
      <dgm:prSet presAssocID="{008B9612-9999-491B-A9F7-CA4D1192D736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2C7D14-D02A-4039-BFB7-DF2676E2683F}" type="pres">
      <dgm:prSet presAssocID="{BEF7DC04-6BBC-4341-B644-B69FEE6F9BEB}" presName="spacer" presStyleCnt="0"/>
      <dgm:spPr/>
    </dgm:pt>
    <dgm:pt modelId="{D19E7D1B-6216-441F-842A-72BBABA54DEB}" type="pres">
      <dgm:prSet presAssocID="{CF44939C-D400-4467-8763-45DDAE8638F7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22BF1E-7CCF-4855-B675-1F9DE1306A45}" type="pres">
      <dgm:prSet presAssocID="{2CF6328F-9EFD-4672-9533-2E5AE2A42192}" presName="spacer" presStyleCnt="0"/>
      <dgm:spPr/>
    </dgm:pt>
    <dgm:pt modelId="{10CE69AB-FC59-4433-BDE7-C7B07107E80E}" type="pres">
      <dgm:prSet presAssocID="{D102D7DC-8053-4A55-BD08-214527FB0803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FACD646-A03B-42C1-B45E-3723F1A364A7}" type="presOf" srcId="{0036DBBF-AE18-4B07-A1C5-05C7DFF53A22}" destId="{94FA9ABE-90BF-4B69-8EBE-D6B9EE1F89E4}" srcOrd="0" destOrd="0" presId="urn:microsoft.com/office/officeart/2005/8/layout/vList2"/>
    <dgm:cxn modelId="{CF5C2146-EE7B-495A-9017-F9B7A2D8B071}" srcId="{5AB11176-29B1-4969-93A7-9B11BC0A834D}" destId="{0036DBBF-AE18-4B07-A1C5-05C7DFF53A22}" srcOrd="0" destOrd="0" parTransId="{04EBC251-F4DB-4F66-B366-496FEF4A542B}" sibTransId="{1E03942D-278F-46FA-9FE0-50A6853DE715}"/>
    <dgm:cxn modelId="{04B7EC7B-12E6-479B-8576-76EFDF1E45A3}" type="presOf" srcId="{008B9612-9999-491B-A9F7-CA4D1192D736}" destId="{FE4D56DE-5161-42BD-B9B8-E75E75241B5F}" srcOrd="0" destOrd="0" presId="urn:microsoft.com/office/officeart/2005/8/layout/vList2"/>
    <dgm:cxn modelId="{24563AF4-A5EF-47DC-8774-D9BC72980878}" srcId="{5AB11176-29B1-4969-93A7-9B11BC0A834D}" destId="{D102D7DC-8053-4A55-BD08-214527FB0803}" srcOrd="4" destOrd="0" parTransId="{2C83DC71-F252-4F52-98A4-B437E7063D80}" sibTransId="{9FC62780-A385-475E-83DE-B7D32BE08753}"/>
    <dgm:cxn modelId="{2868BCD1-B5CC-49C4-BFF1-C69A89627AE6}" type="presOf" srcId="{5AB11176-29B1-4969-93A7-9B11BC0A834D}" destId="{A9B122C1-9F2D-4C24-A9E4-9A661FEF52A4}" srcOrd="0" destOrd="0" presId="urn:microsoft.com/office/officeart/2005/8/layout/vList2"/>
    <dgm:cxn modelId="{238C0E42-E2C9-4BCA-9057-18A67863EF0B}" srcId="{5AB11176-29B1-4969-93A7-9B11BC0A834D}" destId="{19C0AAC3-2B45-41FF-940A-CEB86EE416B5}" srcOrd="1" destOrd="0" parTransId="{A06ECE8A-6A93-4256-B8DF-0A8F7DE458F1}" sibTransId="{D4F241AD-19AC-4ADC-B22F-71C189A5A0D2}"/>
    <dgm:cxn modelId="{F32AAD7B-EE75-4ADF-8370-C3F7A339C4E1}" srcId="{5AB11176-29B1-4969-93A7-9B11BC0A834D}" destId="{CF44939C-D400-4467-8763-45DDAE8638F7}" srcOrd="3" destOrd="0" parTransId="{9029D97C-DBCB-47EF-9FFE-F9D527B6F5F6}" sibTransId="{2CF6328F-9EFD-4672-9533-2E5AE2A42192}"/>
    <dgm:cxn modelId="{27C08A6A-5A23-41D6-8A0E-01B922F17D69}" type="presOf" srcId="{D102D7DC-8053-4A55-BD08-214527FB0803}" destId="{10CE69AB-FC59-4433-BDE7-C7B07107E80E}" srcOrd="0" destOrd="0" presId="urn:microsoft.com/office/officeart/2005/8/layout/vList2"/>
    <dgm:cxn modelId="{8E1B2ED0-B710-46C8-B015-46819DB0B274}" srcId="{5AB11176-29B1-4969-93A7-9B11BC0A834D}" destId="{008B9612-9999-491B-A9F7-CA4D1192D736}" srcOrd="2" destOrd="0" parTransId="{0F518C3A-585E-4771-A321-33FE10872E1E}" sibTransId="{BEF7DC04-6BBC-4341-B644-B69FEE6F9BEB}"/>
    <dgm:cxn modelId="{EAECE0D3-D971-4E95-B659-2F7147169E4D}" type="presOf" srcId="{CF44939C-D400-4467-8763-45DDAE8638F7}" destId="{D19E7D1B-6216-441F-842A-72BBABA54DEB}" srcOrd="0" destOrd="0" presId="urn:microsoft.com/office/officeart/2005/8/layout/vList2"/>
    <dgm:cxn modelId="{13185968-9CEA-4EA6-B1E7-DABC61EFF011}" type="presOf" srcId="{19C0AAC3-2B45-41FF-940A-CEB86EE416B5}" destId="{B793241D-CD8F-4A77-AB4E-6C0AD7F9A2C1}" srcOrd="0" destOrd="0" presId="urn:microsoft.com/office/officeart/2005/8/layout/vList2"/>
    <dgm:cxn modelId="{76F0B82C-7494-49D0-A12E-BB4F7D0CBA6B}" type="presParOf" srcId="{A9B122C1-9F2D-4C24-A9E4-9A661FEF52A4}" destId="{94FA9ABE-90BF-4B69-8EBE-D6B9EE1F89E4}" srcOrd="0" destOrd="0" presId="urn:microsoft.com/office/officeart/2005/8/layout/vList2"/>
    <dgm:cxn modelId="{BCB24219-80C0-40EE-AC77-3EF46BBA7074}" type="presParOf" srcId="{A9B122C1-9F2D-4C24-A9E4-9A661FEF52A4}" destId="{7159CA67-C5AF-4B9E-A0D7-314F22405D41}" srcOrd="1" destOrd="0" presId="urn:microsoft.com/office/officeart/2005/8/layout/vList2"/>
    <dgm:cxn modelId="{B5456036-9E31-47BD-8423-4D57B24660BA}" type="presParOf" srcId="{A9B122C1-9F2D-4C24-A9E4-9A661FEF52A4}" destId="{B793241D-CD8F-4A77-AB4E-6C0AD7F9A2C1}" srcOrd="2" destOrd="0" presId="urn:microsoft.com/office/officeart/2005/8/layout/vList2"/>
    <dgm:cxn modelId="{9A29C35B-233D-4212-8DAD-B12C02AEFBF7}" type="presParOf" srcId="{A9B122C1-9F2D-4C24-A9E4-9A661FEF52A4}" destId="{7AAFD7D4-4A37-44AA-A02B-542002D7D19E}" srcOrd="3" destOrd="0" presId="urn:microsoft.com/office/officeart/2005/8/layout/vList2"/>
    <dgm:cxn modelId="{084ABC16-B9F5-4F60-B88E-4EAED7B147C1}" type="presParOf" srcId="{A9B122C1-9F2D-4C24-A9E4-9A661FEF52A4}" destId="{FE4D56DE-5161-42BD-B9B8-E75E75241B5F}" srcOrd="4" destOrd="0" presId="urn:microsoft.com/office/officeart/2005/8/layout/vList2"/>
    <dgm:cxn modelId="{7A2E7176-9147-4140-B1E5-45182B541EE0}" type="presParOf" srcId="{A9B122C1-9F2D-4C24-A9E4-9A661FEF52A4}" destId="{532C7D14-D02A-4039-BFB7-DF2676E2683F}" srcOrd="5" destOrd="0" presId="urn:microsoft.com/office/officeart/2005/8/layout/vList2"/>
    <dgm:cxn modelId="{48A3091F-4DEE-4ABB-9D11-B330F96953BB}" type="presParOf" srcId="{A9B122C1-9F2D-4C24-A9E4-9A661FEF52A4}" destId="{D19E7D1B-6216-441F-842A-72BBABA54DEB}" srcOrd="6" destOrd="0" presId="urn:microsoft.com/office/officeart/2005/8/layout/vList2"/>
    <dgm:cxn modelId="{C8E887D8-C628-4027-B1C7-687C2130C979}" type="presParOf" srcId="{A9B122C1-9F2D-4C24-A9E4-9A661FEF52A4}" destId="{E422BF1E-7CCF-4855-B675-1F9DE1306A45}" srcOrd="7" destOrd="0" presId="urn:microsoft.com/office/officeart/2005/8/layout/vList2"/>
    <dgm:cxn modelId="{054A2075-18F5-45E0-A2B2-2B86353F50C9}" type="presParOf" srcId="{A9B122C1-9F2D-4C24-A9E4-9A661FEF52A4}" destId="{10CE69AB-FC59-4433-BDE7-C7B07107E80E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5626284-BFC6-4A3F-9DAF-619694E5E6E7}" type="doc">
      <dgm:prSet loTypeId="urn:microsoft.com/office/officeart/2005/8/layout/vList2" loCatId="list" qsTypeId="urn:microsoft.com/office/officeart/2005/8/quickstyle/simple3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A1E6BA6E-7A1F-4E97-AE7D-94E15FA7FF5A}">
      <dgm:prSet/>
      <dgm:spPr/>
      <dgm:t>
        <a:bodyPr/>
        <a:lstStyle/>
        <a:p>
          <a:r>
            <a:rPr lang="en-GB"/>
            <a:t>Gestational age</a:t>
          </a:r>
          <a:endParaRPr lang="en-US"/>
        </a:p>
      </dgm:t>
    </dgm:pt>
    <dgm:pt modelId="{A8319A6A-E5F0-4F20-B0B3-14108596C7B7}" type="parTrans" cxnId="{B2DDEB9D-CC97-45E1-9A6A-0B9CAFAEE8DB}">
      <dgm:prSet/>
      <dgm:spPr/>
      <dgm:t>
        <a:bodyPr/>
        <a:lstStyle/>
        <a:p>
          <a:endParaRPr lang="en-US"/>
        </a:p>
      </dgm:t>
    </dgm:pt>
    <dgm:pt modelId="{FA00CE9F-9A69-478C-B083-BFDBA5DBA18E}" type="sibTrans" cxnId="{B2DDEB9D-CC97-45E1-9A6A-0B9CAFAEE8DB}">
      <dgm:prSet/>
      <dgm:spPr/>
      <dgm:t>
        <a:bodyPr/>
        <a:lstStyle/>
        <a:p>
          <a:endParaRPr lang="en-US"/>
        </a:p>
      </dgm:t>
    </dgm:pt>
    <dgm:pt modelId="{5BDF612B-82A0-4C55-8B95-65EEC4B8EBBF}">
      <dgm:prSet/>
      <dgm:spPr/>
      <dgm:t>
        <a:bodyPr/>
        <a:lstStyle/>
        <a:p>
          <a:r>
            <a:rPr lang="en-GB" dirty="0"/>
            <a:t>IUGR / SGA babies- (low IGF-1 levels)</a:t>
          </a:r>
          <a:endParaRPr lang="en-US" dirty="0"/>
        </a:p>
      </dgm:t>
    </dgm:pt>
    <dgm:pt modelId="{45DD75B7-0143-443C-84D9-69779717E937}" type="parTrans" cxnId="{D50367CF-D0F0-4811-BEF9-1D7B17D0B85B}">
      <dgm:prSet/>
      <dgm:spPr/>
      <dgm:t>
        <a:bodyPr/>
        <a:lstStyle/>
        <a:p>
          <a:endParaRPr lang="en-US"/>
        </a:p>
      </dgm:t>
    </dgm:pt>
    <dgm:pt modelId="{1D4CB7A1-6000-4A7F-A930-3867F647C4D7}" type="sibTrans" cxnId="{D50367CF-D0F0-4811-BEF9-1D7B17D0B85B}">
      <dgm:prSet/>
      <dgm:spPr/>
      <dgm:t>
        <a:bodyPr/>
        <a:lstStyle/>
        <a:p>
          <a:endParaRPr lang="en-US"/>
        </a:p>
      </dgm:t>
    </dgm:pt>
    <dgm:pt modelId="{E465E77B-8DA8-48A8-9878-0CC1AD42BD71}">
      <dgm:prSet/>
      <dgm:spPr/>
      <dgm:t>
        <a:bodyPr/>
        <a:lstStyle/>
        <a:p>
          <a:r>
            <a:rPr lang="en-GB" dirty="0"/>
            <a:t>Oxygen supplementation (effect on VEGF / EPO)</a:t>
          </a:r>
          <a:endParaRPr lang="en-US" dirty="0"/>
        </a:p>
      </dgm:t>
    </dgm:pt>
    <dgm:pt modelId="{03788D57-ABD2-4048-A4E7-EFE88C85DB85}" type="parTrans" cxnId="{BDA0B04F-20E3-4375-835A-075CDA6A5216}">
      <dgm:prSet/>
      <dgm:spPr/>
      <dgm:t>
        <a:bodyPr/>
        <a:lstStyle/>
        <a:p>
          <a:endParaRPr lang="en-US"/>
        </a:p>
      </dgm:t>
    </dgm:pt>
    <dgm:pt modelId="{43AB9509-3D74-4EBB-A8C2-2B3EF478DFB1}" type="sibTrans" cxnId="{BDA0B04F-20E3-4375-835A-075CDA6A5216}">
      <dgm:prSet/>
      <dgm:spPr/>
      <dgm:t>
        <a:bodyPr/>
        <a:lstStyle/>
        <a:p>
          <a:endParaRPr lang="en-US"/>
        </a:p>
      </dgm:t>
    </dgm:pt>
    <dgm:pt modelId="{E130C2A1-96B0-4CE7-8F9D-2D423482525D}">
      <dgm:prSet/>
      <dgm:spPr/>
      <dgm:t>
        <a:bodyPr/>
        <a:lstStyle/>
        <a:p>
          <a:r>
            <a:rPr lang="en-GB"/>
            <a:t>Poor post-natal weight gain</a:t>
          </a:r>
          <a:endParaRPr lang="en-US"/>
        </a:p>
      </dgm:t>
    </dgm:pt>
    <dgm:pt modelId="{569F697B-72E0-44D8-A6D3-EC86BFE302E7}" type="parTrans" cxnId="{2B96AE43-65AF-4007-807D-BD17EB5A736A}">
      <dgm:prSet/>
      <dgm:spPr/>
      <dgm:t>
        <a:bodyPr/>
        <a:lstStyle/>
        <a:p>
          <a:endParaRPr lang="en-US"/>
        </a:p>
      </dgm:t>
    </dgm:pt>
    <dgm:pt modelId="{B0001A4D-C4E7-4333-BD39-444D4DD980F6}" type="sibTrans" cxnId="{2B96AE43-65AF-4007-807D-BD17EB5A736A}">
      <dgm:prSet/>
      <dgm:spPr/>
      <dgm:t>
        <a:bodyPr/>
        <a:lstStyle/>
        <a:p>
          <a:endParaRPr lang="en-US"/>
        </a:p>
      </dgm:t>
    </dgm:pt>
    <dgm:pt modelId="{6F5C691D-921A-4DEA-BF5B-B2589CD7C527}">
      <dgm:prSet/>
      <dgm:spPr/>
      <dgm:t>
        <a:bodyPr/>
        <a:lstStyle/>
        <a:p>
          <a:r>
            <a:rPr lang="en-GB"/>
            <a:t>Recurrent apnoea/fluctuating oxygen saturation</a:t>
          </a:r>
          <a:endParaRPr lang="en-US"/>
        </a:p>
      </dgm:t>
    </dgm:pt>
    <dgm:pt modelId="{5DF18973-A316-4960-A87C-876E54F49415}" type="parTrans" cxnId="{78050D96-AFB1-4F2D-A363-51922BEDBDD8}">
      <dgm:prSet/>
      <dgm:spPr/>
      <dgm:t>
        <a:bodyPr/>
        <a:lstStyle/>
        <a:p>
          <a:endParaRPr lang="en-US"/>
        </a:p>
      </dgm:t>
    </dgm:pt>
    <dgm:pt modelId="{DC17752E-071B-437A-B972-253B352D03F7}" type="sibTrans" cxnId="{78050D96-AFB1-4F2D-A363-51922BEDBDD8}">
      <dgm:prSet/>
      <dgm:spPr/>
      <dgm:t>
        <a:bodyPr/>
        <a:lstStyle/>
        <a:p>
          <a:endParaRPr lang="en-US"/>
        </a:p>
      </dgm:t>
    </dgm:pt>
    <dgm:pt modelId="{C9421741-C08B-4A5A-8961-EBF406D5291D}">
      <dgm:prSet/>
      <dgm:spPr/>
      <dgm:t>
        <a:bodyPr/>
        <a:lstStyle/>
        <a:p>
          <a:r>
            <a:rPr lang="en-GB"/>
            <a:t>Blood transfusions </a:t>
          </a:r>
          <a:endParaRPr lang="en-US"/>
        </a:p>
      </dgm:t>
    </dgm:pt>
    <dgm:pt modelId="{3A526BDF-C798-45D3-8B3B-E0D282966C4C}" type="parTrans" cxnId="{AF05BE19-3413-42D4-BD27-55D8A557B877}">
      <dgm:prSet/>
      <dgm:spPr/>
      <dgm:t>
        <a:bodyPr/>
        <a:lstStyle/>
        <a:p>
          <a:endParaRPr lang="en-US"/>
        </a:p>
      </dgm:t>
    </dgm:pt>
    <dgm:pt modelId="{25A045E6-8C05-4296-A319-45CE768F1FE8}" type="sibTrans" cxnId="{AF05BE19-3413-42D4-BD27-55D8A557B877}">
      <dgm:prSet/>
      <dgm:spPr/>
      <dgm:t>
        <a:bodyPr/>
        <a:lstStyle/>
        <a:p>
          <a:endParaRPr lang="en-US"/>
        </a:p>
      </dgm:t>
    </dgm:pt>
    <dgm:pt modelId="{023799C2-62E1-459D-AA59-A44D1ADF1D3B}">
      <dgm:prSet/>
      <dgm:spPr/>
      <dgm:t>
        <a:bodyPr/>
        <a:lstStyle/>
        <a:p>
          <a:r>
            <a:rPr lang="en-GB"/>
            <a:t>Twin to twin transfusion (mono-chorionic placenta)</a:t>
          </a:r>
          <a:endParaRPr lang="en-US"/>
        </a:p>
      </dgm:t>
    </dgm:pt>
    <dgm:pt modelId="{6B73E08F-CB9E-4F96-9D4F-7BD524F36EC3}" type="parTrans" cxnId="{EC64677A-6011-407B-805A-99D348D2330D}">
      <dgm:prSet/>
      <dgm:spPr/>
      <dgm:t>
        <a:bodyPr/>
        <a:lstStyle/>
        <a:p>
          <a:endParaRPr lang="en-US"/>
        </a:p>
      </dgm:t>
    </dgm:pt>
    <dgm:pt modelId="{B3736B66-598D-4680-AB03-9C1A62C7CE39}" type="sibTrans" cxnId="{EC64677A-6011-407B-805A-99D348D2330D}">
      <dgm:prSet/>
      <dgm:spPr/>
      <dgm:t>
        <a:bodyPr/>
        <a:lstStyle/>
        <a:p>
          <a:endParaRPr lang="en-US"/>
        </a:p>
      </dgm:t>
    </dgm:pt>
    <dgm:pt modelId="{EA6839DA-C60C-4029-B998-97740FD23022}" type="pres">
      <dgm:prSet presAssocID="{05626284-BFC6-4A3F-9DAF-619694E5E6E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B73AE36-64FA-4AFB-A5F7-1C6540F02782}" type="pres">
      <dgm:prSet presAssocID="{A1E6BA6E-7A1F-4E97-AE7D-94E15FA7FF5A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86014F-9BEA-4121-8797-4AE95DE0A32A}" type="pres">
      <dgm:prSet presAssocID="{FA00CE9F-9A69-478C-B083-BFDBA5DBA18E}" presName="spacer" presStyleCnt="0"/>
      <dgm:spPr/>
    </dgm:pt>
    <dgm:pt modelId="{A57484ED-5091-4E2A-A59F-D5F3619C13FF}" type="pres">
      <dgm:prSet presAssocID="{5BDF612B-82A0-4C55-8B95-65EEC4B8EBBF}" presName="parentText" presStyleLbl="node1" presStyleIdx="1" presStyleCnt="7" custLinFactNeighborY="-817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978144-2525-46AB-8B91-8A40135CDA8B}" type="pres">
      <dgm:prSet presAssocID="{1D4CB7A1-6000-4A7F-A930-3867F647C4D7}" presName="spacer" presStyleCnt="0"/>
      <dgm:spPr/>
    </dgm:pt>
    <dgm:pt modelId="{320F2E1E-4143-4C7B-AE04-7C62B461176A}" type="pres">
      <dgm:prSet presAssocID="{E465E77B-8DA8-48A8-9878-0CC1AD42BD71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3330D6-9828-42D7-B57C-4E98F2CA3005}" type="pres">
      <dgm:prSet presAssocID="{43AB9509-3D74-4EBB-A8C2-2B3EF478DFB1}" presName="spacer" presStyleCnt="0"/>
      <dgm:spPr/>
    </dgm:pt>
    <dgm:pt modelId="{573D7AAB-6054-4A87-B38F-90023BEDDF1B}" type="pres">
      <dgm:prSet presAssocID="{E130C2A1-96B0-4CE7-8F9D-2D423482525D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4FB1C0-30B8-4A59-8F40-1BA44666ACF1}" type="pres">
      <dgm:prSet presAssocID="{B0001A4D-C4E7-4333-BD39-444D4DD980F6}" presName="spacer" presStyleCnt="0"/>
      <dgm:spPr/>
    </dgm:pt>
    <dgm:pt modelId="{EDF1720C-396E-4A7D-A87E-22D4BCFF7299}" type="pres">
      <dgm:prSet presAssocID="{6F5C691D-921A-4DEA-BF5B-B2589CD7C527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6D7970-CC34-4740-81FD-1168229105D6}" type="pres">
      <dgm:prSet presAssocID="{DC17752E-071B-437A-B972-253B352D03F7}" presName="spacer" presStyleCnt="0"/>
      <dgm:spPr/>
    </dgm:pt>
    <dgm:pt modelId="{59BA68A5-40D3-49EE-8369-A31867299C1F}" type="pres">
      <dgm:prSet presAssocID="{C9421741-C08B-4A5A-8961-EBF406D5291D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E254EB-CEEB-448C-A615-24CEBF6BDF4B}" type="pres">
      <dgm:prSet presAssocID="{25A045E6-8C05-4296-A319-45CE768F1FE8}" presName="spacer" presStyleCnt="0"/>
      <dgm:spPr/>
    </dgm:pt>
    <dgm:pt modelId="{27458FA7-002A-41F0-BEDC-9138253C0B4E}" type="pres">
      <dgm:prSet presAssocID="{023799C2-62E1-459D-AA59-A44D1ADF1D3B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4D3AF7B-7890-4539-91D5-78C4702B0590}" type="presOf" srcId="{05626284-BFC6-4A3F-9DAF-619694E5E6E7}" destId="{EA6839DA-C60C-4029-B998-97740FD23022}" srcOrd="0" destOrd="0" presId="urn:microsoft.com/office/officeart/2005/8/layout/vList2"/>
    <dgm:cxn modelId="{BB6824B4-AB77-4F06-AF94-A587702B82A8}" type="presOf" srcId="{E465E77B-8DA8-48A8-9878-0CC1AD42BD71}" destId="{320F2E1E-4143-4C7B-AE04-7C62B461176A}" srcOrd="0" destOrd="0" presId="urn:microsoft.com/office/officeart/2005/8/layout/vList2"/>
    <dgm:cxn modelId="{E69A2C60-BFD3-4F60-9653-60F45589D042}" type="presOf" srcId="{023799C2-62E1-459D-AA59-A44D1ADF1D3B}" destId="{27458FA7-002A-41F0-BEDC-9138253C0B4E}" srcOrd="0" destOrd="0" presId="urn:microsoft.com/office/officeart/2005/8/layout/vList2"/>
    <dgm:cxn modelId="{D50367CF-D0F0-4811-BEF9-1D7B17D0B85B}" srcId="{05626284-BFC6-4A3F-9DAF-619694E5E6E7}" destId="{5BDF612B-82A0-4C55-8B95-65EEC4B8EBBF}" srcOrd="1" destOrd="0" parTransId="{45DD75B7-0143-443C-84D9-69779717E937}" sibTransId="{1D4CB7A1-6000-4A7F-A930-3867F647C4D7}"/>
    <dgm:cxn modelId="{B2DDEB9D-CC97-45E1-9A6A-0B9CAFAEE8DB}" srcId="{05626284-BFC6-4A3F-9DAF-619694E5E6E7}" destId="{A1E6BA6E-7A1F-4E97-AE7D-94E15FA7FF5A}" srcOrd="0" destOrd="0" parTransId="{A8319A6A-E5F0-4F20-B0B3-14108596C7B7}" sibTransId="{FA00CE9F-9A69-478C-B083-BFDBA5DBA18E}"/>
    <dgm:cxn modelId="{BDA0B04F-20E3-4375-835A-075CDA6A5216}" srcId="{05626284-BFC6-4A3F-9DAF-619694E5E6E7}" destId="{E465E77B-8DA8-48A8-9878-0CC1AD42BD71}" srcOrd="2" destOrd="0" parTransId="{03788D57-ABD2-4048-A4E7-EFE88C85DB85}" sibTransId="{43AB9509-3D74-4EBB-A8C2-2B3EF478DFB1}"/>
    <dgm:cxn modelId="{30B43A83-0B8E-4D77-A192-FAF93B95F5BC}" type="presOf" srcId="{5BDF612B-82A0-4C55-8B95-65EEC4B8EBBF}" destId="{A57484ED-5091-4E2A-A59F-D5F3619C13FF}" srcOrd="0" destOrd="0" presId="urn:microsoft.com/office/officeart/2005/8/layout/vList2"/>
    <dgm:cxn modelId="{2B96AE43-65AF-4007-807D-BD17EB5A736A}" srcId="{05626284-BFC6-4A3F-9DAF-619694E5E6E7}" destId="{E130C2A1-96B0-4CE7-8F9D-2D423482525D}" srcOrd="3" destOrd="0" parTransId="{569F697B-72E0-44D8-A6D3-EC86BFE302E7}" sibTransId="{B0001A4D-C4E7-4333-BD39-444D4DD980F6}"/>
    <dgm:cxn modelId="{EC64677A-6011-407B-805A-99D348D2330D}" srcId="{05626284-BFC6-4A3F-9DAF-619694E5E6E7}" destId="{023799C2-62E1-459D-AA59-A44D1ADF1D3B}" srcOrd="6" destOrd="0" parTransId="{6B73E08F-CB9E-4F96-9D4F-7BD524F36EC3}" sibTransId="{B3736B66-598D-4680-AB03-9C1A62C7CE39}"/>
    <dgm:cxn modelId="{A24D8C67-CB39-4A98-A827-B1E4FF62F9C3}" type="presOf" srcId="{A1E6BA6E-7A1F-4E97-AE7D-94E15FA7FF5A}" destId="{4B73AE36-64FA-4AFB-A5F7-1C6540F02782}" srcOrd="0" destOrd="0" presId="urn:microsoft.com/office/officeart/2005/8/layout/vList2"/>
    <dgm:cxn modelId="{EBA69FAC-7F05-42AE-9255-964C6C59028B}" type="presOf" srcId="{C9421741-C08B-4A5A-8961-EBF406D5291D}" destId="{59BA68A5-40D3-49EE-8369-A31867299C1F}" srcOrd="0" destOrd="0" presId="urn:microsoft.com/office/officeart/2005/8/layout/vList2"/>
    <dgm:cxn modelId="{78050D96-AFB1-4F2D-A363-51922BEDBDD8}" srcId="{05626284-BFC6-4A3F-9DAF-619694E5E6E7}" destId="{6F5C691D-921A-4DEA-BF5B-B2589CD7C527}" srcOrd="4" destOrd="0" parTransId="{5DF18973-A316-4960-A87C-876E54F49415}" sibTransId="{DC17752E-071B-437A-B972-253B352D03F7}"/>
    <dgm:cxn modelId="{62CD9E0D-13FE-4CE8-BBD6-5481BBAC0409}" type="presOf" srcId="{6F5C691D-921A-4DEA-BF5B-B2589CD7C527}" destId="{EDF1720C-396E-4A7D-A87E-22D4BCFF7299}" srcOrd="0" destOrd="0" presId="urn:microsoft.com/office/officeart/2005/8/layout/vList2"/>
    <dgm:cxn modelId="{AF05BE19-3413-42D4-BD27-55D8A557B877}" srcId="{05626284-BFC6-4A3F-9DAF-619694E5E6E7}" destId="{C9421741-C08B-4A5A-8961-EBF406D5291D}" srcOrd="5" destOrd="0" parTransId="{3A526BDF-C798-45D3-8B3B-E0D282966C4C}" sibTransId="{25A045E6-8C05-4296-A319-45CE768F1FE8}"/>
    <dgm:cxn modelId="{2EEB1CA7-49C4-4D9F-9F03-800270665402}" type="presOf" srcId="{E130C2A1-96B0-4CE7-8F9D-2D423482525D}" destId="{573D7AAB-6054-4A87-B38F-90023BEDDF1B}" srcOrd="0" destOrd="0" presId="urn:microsoft.com/office/officeart/2005/8/layout/vList2"/>
    <dgm:cxn modelId="{7C96E121-891B-468B-8D33-9750975A8DAE}" type="presParOf" srcId="{EA6839DA-C60C-4029-B998-97740FD23022}" destId="{4B73AE36-64FA-4AFB-A5F7-1C6540F02782}" srcOrd="0" destOrd="0" presId="urn:microsoft.com/office/officeart/2005/8/layout/vList2"/>
    <dgm:cxn modelId="{F09EAD78-187F-4A71-94B6-C20F75B47DD8}" type="presParOf" srcId="{EA6839DA-C60C-4029-B998-97740FD23022}" destId="{EF86014F-9BEA-4121-8797-4AE95DE0A32A}" srcOrd="1" destOrd="0" presId="urn:microsoft.com/office/officeart/2005/8/layout/vList2"/>
    <dgm:cxn modelId="{26C6BC40-FEDB-40E4-BA64-87E205BBDBB7}" type="presParOf" srcId="{EA6839DA-C60C-4029-B998-97740FD23022}" destId="{A57484ED-5091-4E2A-A59F-D5F3619C13FF}" srcOrd="2" destOrd="0" presId="urn:microsoft.com/office/officeart/2005/8/layout/vList2"/>
    <dgm:cxn modelId="{70C8A8C6-E81F-4D24-BFAA-390485B7EDAC}" type="presParOf" srcId="{EA6839DA-C60C-4029-B998-97740FD23022}" destId="{6A978144-2525-46AB-8B91-8A40135CDA8B}" srcOrd="3" destOrd="0" presId="urn:microsoft.com/office/officeart/2005/8/layout/vList2"/>
    <dgm:cxn modelId="{852C2BF8-1C04-4D52-A23E-FB5770925A46}" type="presParOf" srcId="{EA6839DA-C60C-4029-B998-97740FD23022}" destId="{320F2E1E-4143-4C7B-AE04-7C62B461176A}" srcOrd="4" destOrd="0" presId="urn:microsoft.com/office/officeart/2005/8/layout/vList2"/>
    <dgm:cxn modelId="{93B79CA4-8F31-4C67-9CC9-B7A330DC5CBD}" type="presParOf" srcId="{EA6839DA-C60C-4029-B998-97740FD23022}" destId="{1F3330D6-9828-42D7-B57C-4E98F2CA3005}" srcOrd="5" destOrd="0" presId="urn:microsoft.com/office/officeart/2005/8/layout/vList2"/>
    <dgm:cxn modelId="{E74D63DB-9A0A-4C5D-B4CB-CBE0CAF62A96}" type="presParOf" srcId="{EA6839DA-C60C-4029-B998-97740FD23022}" destId="{573D7AAB-6054-4A87-B38F-90023BEDDF1B}" srcOrd="6" destOrd="0" presId="urn:microsoft.com/office/officeart/2005/8/layout/vList2"/>
    <dgm:cxn modelId="{076B9173-8653-4C5A-BD63-4E41B351BD88}" type="presParOf" srcId="{EA6839DA-C60C-4029-B998-97740FD23022}" destId="{384FB1C0-30B8-4A59-8F40-1BA44666ACF1}" srcOrd="7" destOrd="0" presId="urn:microsoft.com/office/officeart/2005/8/layout/vList2"/>
    <dgm:cxn modelId="{35C4EE61-1B3A-4B2D-8A20-3AC85A685E39}" type="presParOf" srcId="{EA6839DA-C60C-4029-B998-97740FD23022}" destId="{EDF1720C-396E-4A7D-A87E-22D4BCFF7299}" srcOrd="8" destOrd="0" presId="urn:microsoft.com/office/officeart/2005/8/layout/vList2"/>
    <dgm:cxn modelId="{854B615F-B5D9-4A61-904C-815EFE3F7104}" type="presParOf" srcId="{EA6839DA-C60C-4029-B998-97740FD23022}" destId="{126D7970-CC34-4740-81FD-1168229105D6}" srcOrd="9" destOrd="0" presId="urn:microsoft.com/office/officeart/2005/8/layout/vList2"/>
    <dgm:cxn modelId="{BCFFB474-AE1D-44C8-988D-01836DE881B9}" type="presParOf" srcId="{EA6839DA-C60C-4029-B998-97740FD23022}" destId="{59BA68A5-40D3-49EE-8369-A31867299C1F}" srcOrd="10" destOrd="0" presId="urn:microsoft.com/office/officeart/2005/8/layout/vList2"/>
    <dgm:cxn modelId="{059E10CA-0958-48F7-A8F9-13EDEB81E4F8}" type="presParOf" srcId="{EA6839DA-C60C-4029-B998-97740FD23022}" destId="{44E254EB-CEEB-448C-A615-24CEBF6BDF4B}" srcOrd="11" destOrd="0" presId="urn:microsoft.com/office/officeart/2005/8/layout/vList2"/>
    <dgm:cxn modelId="{9C56CC01-FF7F-4C66-8879-5F11E92E876D}" type="presParOf" srcId="{EA6839DA-C60C-4029-B998-97740FD23022}" destId="{27458FA7-002A-41F0-BEDC-9138253C0B4E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4021C5E-A83B-450A-9123-13092C956318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7FF9717-E6E4-4359-95A4-22B1D48727F4}">
      <dgm:prSet phldrT="[Text]" custT="1"/>
      <dgm:spPr>
        <a:ln>
          <a:solidFill>
            <a:srgbClr val="78BE20"/>
          </a:solidFill>
        </a:ln>
      </dgm:spPr>
      <dgm:t>
        <a:bodyPr/>
        <a:lstStyle/>
        <a:p>
          <a:r>
            <a:rPr lang="en-GB" sz="1800" dirty="0"/>
            <a:t>What are the red flags?</a:t>
          </a:r>
        </a:p>
      </dgm:t>
    </dgm:pt>
    <dgm:pt modelId="{85B54D74-2E54-4C85-AF14-2F8EF987DD4B}" type="parTrans" cxnId="{043EC37B-1FAE-4EEB-B895-D24266CEC3E6}">
      <dgm:prSet/>
      <dgm:spPr/>
      <dgm:t>
        <a:bodyPr/>
        <a:lstStyle/>
        <a:p>
          <a:endParaRPr lang="en-GB"/>
        </a:p>
      </dgm:t>
    </dgm:pt>
    <dgm:pt modelId="{C811A4EE-F492-4C96-BBB7-62D604F40A15}" type="sibTrans" cxnId="{043EC37B-1FAE-4EEB-B895-D24266CEC3E6}">
      <dgm:prSet/>
      <dgm:spPr/>
      <dgm:t>
        <a:bodyPr/>
        <a:lstStyle/>
        <a:p>
          <a:endParaRPr lang="en-GB"/>
        </a:p>
      </dgm:t>
    </dgm:pt>
    <dgm:pt modelId="{7EF3DB3B-F4FA-42B2-A1A6-B022AF792A9F}">
      <dgm:prSet phldrT="[Text]" custT="1"/>
      <dgm:spPr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55000" cap="flat" cmpd="thickThin" algn="ctr">
          <a:solidFill>
            <a:srgbClr val="78BE20"/>
          </a:solidFill>
          <a:prstDash val="solid"/>
        </a:ln>
        <a:effectLst/>
      </dgm:spPr>
      <dgm:t>
        <a:bodyPr spcFirstLastPara="0" vert="horz" wrap="square" lIns="30480" tIns="30480" rIns="30480" bIns="30480" numCol="1" spcCol="1270" anchor="ctr" anchorCtr="0"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Verdana"/>
              <a:ea typeface="+mn-ea"/>
              <a:cs typeface="Arial"/>
            </a:rPr>
            <a:t>????</a:t>
          </a:r>
        </a:p>
      </dgm:t>
    </dgm:pt>
    <dgm:pt modelId="{B6B48287-98BC-43C2-816F-761C36132E75}" type="parTrans" cxnId="{0D13ADBE-0AA9-437B-94D2-7235C3D83A33}">
      <dgm:prSet/>
      <dgm:spPr/>
      <dgm:t>
        <a:bodyPr/>
        <a:lstStyle/>
        <a:p>
          <a:endParaRPr lang="en-GB"/>
        </a:p>
      </dgm:t>
    </dgm:pt>
    <dgm:pt modelId="{F5A7BC24-14C0-441C-A957-912F12DC79ED}" type="sibTrans" cxnId="{0D13ADBE-0AA9-437B-94D2-7235C3D83A33}">
      <dgm:prSet/>
      <dgm:spPr/>
      <dgm:t>
        <a:bodyPr/>
        <a:lstStyle/>
        <a:p>
          <a:endParaRPr lang="en-GB"/>
        </a:p>
      </dgm:t>
    </dgm:pt>
    <dgm:pt modelId="{35192E88-1AB2-41F4-AA4F-78FA2BBCFAE4}" type="pres">
      <dgm:prSet presAssocID="{44021C5E-A83B-450A-9123-13092C956318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CD1DC968-66AB-4FFA-8B72-39F57EE366E6}" type="pres">
      <dgm:prSet presAssocID="{7EF3DB3B-F4FA-42B2-A1A6-B022AF792A9F}" presName="Accent2" presStyleCnt="0"/>
      <dgm:spPr/>
    </dgm:pt>
    <dgm:pt modelId="{CE92DA9C-580B-4E5F-B9C6-6EC1F792BB86}" type="pres">
      <dgm:prSet presAssocID="{7EF3DB3B-F4FA-42B2-A1A6-B022AF792A9F}" presName="Accent" presStyleLbl="node1" presStyleIdx="0" presStyleCnt="2"/>
      <dgm:spPr>
        <a:solidFill>
          <a:srgbClr val="78BE20"/>
        </a:solidFill>
      </dgm:spPr>
    </dgm:pt>
    <dgm:pt modelId="{DBCFE0D6-7AB2-415C-A0A1-AB611705C78E}" type="pres">
      <dgm:prSet presAssocID="{7EF3DB3B-F4FA-42B2-A1A6-B022AF792A9F}" presName="ParentBackground2" presStyleCnt="0"/>
      <dgm:spPr/>
    </dgm:pt>
    <dgm:pt modelId="{6C716BFF-4EAE-4186-9E29-35C9A38F543C}" type="pres">
      <dgm:prSet presAssocID="{7EF3DB3B-F4FA-42B2-A1A6-B022AF792A9F}" presName="ParentBackground" presStyleLbl="fgAcc1" presStyleIdx="0" presStyleCnt="2"/>
      <dgm:spPr>
        <a:xfrm>
          <a:off x="1917624" y="946081"/>
          <a:ext cx="1385551" cy="1385403"/>
        </a:xfrm>
        <a:prstGeom prst="ellipse">
          <a:avLst/>
        </a:prstGeom>
      </dgm:spPr>
      <dgm:t>
        <a:bodyPr/>
        <a:lstStyle/>
        <a:p>
          <a:endParaRPr lang="en-US"/>
        </a:p>
      </dgm:t>
    </dgm:pt>
    <dgm:pt modelId="{217F77D3-6A26-43AD-B73E-7DD11F9D1056}" type="pres">
      <dgm:prSet presAssocID="{7EF3DB3B-F4FA-42B2-A1A6-B022AF792A9F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322F94-6F41-48CC-B592-5BAB3516A93E}" type="pres">
      <dgm:prSet presAssocID="{E7FF9717-E6E4-4359-95A4-22B1D48727F4}" presName="Accent1" presStyleCnt="0"/>
      <dgm:spPr/>
    </dgm:pt>
    <dgm:pt modelId="{D40DE6BD-250A-4323-AB82-1FF36C4B249A}" type="pres">
      <dgm:prSet presAssocID="{E7FF9717-E6E4-4359-95A4-22B1D48727F4}" presName="Accent" presStyleLbl="node1" presStyleIdx="1" presStyleCnt="2"/>
      <dgm:spPr>
        <a:solidFill>
          <a:srgbClr val="78BE20"/>
        </a:solidFill>
        <a:ln>
          <a:solidFill>
            <a:srgbClr val="78BE20"/>
          </a:solidFill>
        </a:ln>
      </dgm:spPr>
    </dgm:pt>
    <dgm:pt modelId="{272AF7FB-FF90-47C8-8780-8EED0BCB5890}" type="pres">
      <dgm:prSet presAssocID="{E7FF9717-E6E4-4359-95A4-22B1D48727F4}" presName="ParentBackground1" presStyleCnt="0"/>
      <dgm:spPr/>
    </dgm:pt>
    <dgm:pt modelId="{9C7563AC-A2D0-4CC6-A27A-DEAE090FDFF2}" type="pres">
      <dgm:prSet presAssocID="{E7FF9717-E6E4-4359-95A4-22B1D48727F4}" presName="ParentBackground" presStyleLbl="fgAcc1" presStyleIdx="1" presStyleCnt="2"/>
      <dgm:spPr/>
      <dgm:t>
        <a:bodyPr/>
        <a:lstStyle/>
        <a:p>
          <a:endParaRPr lang="en-US"/>
        </a:p>
      </dgm:t>
    </dgm:pt>
    <dgm:pt modelId="{9D56CD7B-49BA-4A26-9745-1444AA34B7B7}" type="pres">
      <dgm:prSet presAssocID="{E7FF9717-E6E4-4359-95A4-22B1D48727F4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B6EFBE7-BE5F-490B-B01A-0530F3FB4690}" type="presOf" srcId="{E7FF9717-E6E4-4359-95A4-22B1D48727F4}" destId="{9D56CD7B-49BA-4A26-9745-1444AA34B7B7}" srcOrd="1" destOrd="0" presId="urn:microsoft.com/office/officeart/2011/layout/CircleProcess"/>
    <dgm:cxn modelId="{32574219-54D6-4A1D-97B4-635266EEBDEC}" type="presOf" srcId="{7EF3DB3B-F4FA-42B2-A1A6-B022AF792A9F}" destId="{217F77D3-6A26-43AD-B73E-7DD11F9D1056}" srcOrd="1" destOrd="0" presId="urn:microsoft.com/office/officeart/2011/layout/CircleProcess"/>
    <dgm:cxn modelId="{EFFBDA19-2883-4AE0-A329-5D2A4F2837AA}" type="presOf" srcId="{E7FF9717-E6E4-4359-95A4-22B1D48727F4}" destId="{9C7563AC-A2D0-4CC6-A27A-DEAE090FDFF2}" srcOrd="0" destOrd="0" presId="urn:microsoft.com/office/officeart/2011/layout/CircleProcess"/>
    <dgm:cxn modelId="{0C8C9E08-9374-4E6C-8ACC-8981153D65AF}" type="presOf" srcId="{7EF3DB3B-F4FA-42B2-A1A6-B022AF792A9F}" destId="{6C716BFF-4EAE-4186-9E29-35C9A38F543C}" srcOrd="0" destOrd="0" presId="urn:microsoft.com/office/officeart/2011/layout/CircleProcess"/>
    <dgm:cxn modelId="{0D13ADBE-0AA9-437B-94D2-7235C3D83A33}" srcId="{44021C5E-A83B-450A-9123-13092C956318}" destId="{7EF3DB3B-F4FA-42B2-A1A6-B022AF792A9F}" srcOrd="1" destOrd="0" parTransId="{B6B48287-98BC-43C2-816F-761C36132E75}" sibTransId="{F5A7BC24-14C0-441C-A957-912F12DC79ED}"/>
    <dgm:cxn modelId="{043EC37B-1FAE-4EEB-B895-D24266CEC3E6}" srcId="{44021C5E-A83B-450A-9123-13092C956318}" destId="{E7FF9717-E6E4-4359-95A4-22B1D48727F4}" srcOrd="0" destOrd="0" parTransId="{85B54D74-2E54-4C85-AF14-2F8EF987DD4B}" sibTransId="{C811A4EE-F492-4C96-BBB7-62D604F40A15}"/>
    <dgm:cxn modelId="{2C271641-F644-4335-B6AB-D9ED3556386F}" type="presOf" srcId="{44021C5E-A83B-450A-9123-13092C956318}" destId="{35192E88-1AB2-41F4-AA4F-78FA2BBCFAE4}" srcOrd="0" destOrd="0" presId="urn:microsoft.com/office/officeart/2011/layout/CircleProcess"/>
    <dgm:cxn modelId="{B03C1D80-0498-4F36-B490-C4981DE42547}" type="presParOf" srcId="{35192E88-1AB2-41F4-AA4F-78FA2BBCFAE4}" destId="{CD1DC968-66AB-4FFA-8B72-39F57EE366E6}" srcOrd="0" destOrd="0" presId="urn:microsoft.com/office/officeart/2011/layout/CircleProcess"/>
    <dgm:cxn modelId="{EDEDBC67-E46D-4BB8-A4BC-268DE0EFA679}" type="presParOf" srcId="{CD1DC968-66AB-4FFA-8B72-39F57EE366E6}" destId="{CE92DA9C-580B-4E5F-B9C6-6EC1F792BB86}" srcOrd="0" destOrd="0" presId="urn:microsoft.com/office/officeart/2011/layout/CircleProcess"/>
    <dgm:cxn modelId="{CF2BDC13-6A34-4226-912A-5054BB16E565}" type="presParOf" srcId="{35192E88-1AB2-41F4-AA4F-78FA2BBCFAE4}" destId="{DBCFE0D6-7AB2-415C-A0A1-AB611705C78E}" srcOrd="1" destOrd="0" presId="urn:microsoft.com/office/officeart/2011/layout/CircleProcess"/>
    <dgm:cxn modelId="{50C2ED34-F6DB-40F7-A769-5E088281E30E}" type="presParOf" srcId="{DBCFE0D6-7AB2-415C-A0A1-AB611705C78E}" destId="{6C716BFF-4EAE-4186-9E29-35C9A38F543C}" srcOrd="0" destOrd="0" presId="urn:microsoft.com/office/officeart/2011/layout/CircleProcess"/>
    <dgm:cxn modelId="{0A8C4F13-EFA8-46ED-AE53-F645040EF157}" type="presParOf" srcId="{35192E88-1AB2-41F4-AA4F-78FA2BBCFAE4}" destId="{217F77D3-6A26-43AD-B73E-7DD11F9D1056}" srcOrd="2" destOrd="0" presId="urn:microsoft.com/office/officeart/2011/layout/CircleProcess"/>
    <dgm:cxn modelId="{60FECC9F-7802-4701-A6D4-A1EE730F8E0A}" type="presParOf" srcId="{35192E88-1AB2-41F4-AA4F-78FA2BBCFAE4}" destId="{D5322F94-6F41-48CC-B592-5BAB3516A93E}" srcOrd="3" destOrd="0" presId="urn:microsoft.com/office/officeart/2011/layout/CircleProcess"/>
    <dgm:cxn modelId="{EE466CFF-EA23-4AFC-9A03-6489B7139996}" type="presParOf" srcId="{D5322F94-6F41-48CC-B592-5BAB3516A93E}" destId="{D40DE6BD-250A-4323-AB82-1FF36C4B249A}" srcOrd="0" destOrd="0" presId="urn:microsoft.com/office/officeart/2011/layout/CircleProcess"/>
    <dgm:cxn modelId="{7FF34CBD-362F-4189-BF4E-0A83E499672C}" type="presParOf" srcId="{35192E88-1AB2-41F4-AA4F-78FA2BBCFAE4}" destId="{272AF7FB-FF90-47C8-8780-8EED0BCB5890}" srcOrd="4" destOrd="0" presId="urn:microsoft.com/office/officeart/2011/layout/CircleProcess"/>
    <dgm:cxn modelId="{CB3A9724-06DE-4784-95E4-EAB1FF84F025}" type="presParOf" srcId="{272AF7FB-FF90-47C8-8780-8EED0BCB5890}" destId="{9C7563AC-A2D0-4CC6-A27A-DEAE090FDFF2}" srcOrd="0" destOrd="0" presId="urn:microsoft.com/office/officeart/2011/layout/CircleProcess"/>
    <dgm:cxn modelId="{DDE57E37-7C7C-49CE-AE1F-B27DB893F6C1}" type="presParOf" srcId="{35192E88-1AB2-41F4-AA4F-78FA2BBCFAE4}" destId="{9D56CD7B-49BA-4A26-9745-1444AA34B7B7}" srcOrd="5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4021C5E-A83B-450A-9123-13092C956318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7FF9717-E6E4-4359-95A4-22B1D48727F4}">
      <dgm:prSet phldrT="[Text]" custT="1"/>
      <dgm:spPr>
        <a:ln>
          <a:solidFill>
            <a:srgbClr val="78BE20"/>
          </a:solidFill>
        </a:ln>
      </dgm:spPr>
      <dgm:t>
        <a:bodyPr/>
        <a:lstStyle/>
        <a:p>
          <a:r>
            <a:rPr lang="en-GB" sz="2000" dirty="0"/>
            <a:t>What are the red flags?</a:t>
          </a:r>
        </a:p>
      </dgm:t>
    </dgm:pt>
    <dgm:pt modelId="{85B54D74-2E54-4C85-AF14-2F8EF987DD4B}" type="parTrans" cxnId="{043EC37B-1FAE-4EEB-B895-D24266CEC3E6}">
      <dgm:prSet/>
      <dgm:spPr/>
      <dgm:t>
        <a:bodyPr/>
        <a:lstStyle/>
        <a:p>
          <a:endParaRPr lang="en-GB"/>
        </a:p>
      </dgm:t>
    </dgm:pt>
    <dgm:pt modelId="{C811A4EE-F492-4C96-BBB7-62D604F40A15}" type="sibTrans" cxnId="{043EC37B-1FAE-4EEB-B895-D24266CEC3E6}">
      <dgm:prSet/>
      <dgm:spPr/>
      <dgm:t>
        <a:bodyPr/>
        <a:lstStyle/>
        <a:p>
          <a:endParaRPr lang="en-GB"/>
        </a:p>
      </dgm:t>
    </dgm:pt>
    <dgm:pt modelId="{33955892-68B8-48CA-9C84-7D5ADBC2F8F3}">
      <dgm:prSet phldrT="[Text]" custT="1"/>
      <dgm:spPr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55000" cap="flat" cmpd="thickThin" algn="ctr">
          <a:solidFill>
            <a:srgbClr val="78BE20"/>
          </a:solidFill>
          <a:prstDash val="solid"/>
        </a:ln>
        <a:effectLst/>
      </dgm:spPr>
      <dgm:t>
        <a:bodyPr spcFirstLastPara="0" vert="horz" wrap="square" lIns="30480" tIns="30480" rIns="30480" bIns="30480" numCol="1" spcCol="1270" anchor="ctr" anchorCtr="0"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Verdana"/>
              <a:ea typeface="+mn-ea"/>
              <a:cs typeface="Arial"/>
            </a:rPr>
            <a:t>Posterior pole plus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Verdana"/>
              <a:ea typeface="+mn-ea"/>
              <a:cs typeface="Arial"/>
            </a:rPr>
            <a:t>Persistent TVL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Verdana"/>
              <a:ea typeface="+mn-ea"/>
              <a:cs typeface="Arial"/>
            </a:rPr>
            <a:t>Poorly pupil dilation</a:t>
          </a:r>
          <a:endParaRPr lang="en-GB" sz="105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Verdana"/>
            <a:ea typeface="+mn-ea"/>
            <a:cs typeface="Arial"/>
          </a:endParaRPr>
        </a:p>
      </dgm:t>
    </dgm:pt>
    <dgm:pt modelId="{61587813-9346-448A-B0E1-77E5ADA9A359}" type="sibTrans" cxnId="{6127EE8A-6296-41C1-8F7D-0C45DA509488}">
      <dgm:prSet/>
      <dgm:spPr/>
      <dgm:t>
        <a:bodyPr/>
        <a:lstStyle/>
        <a:p>
          <a:endParaRPr lang="en-GB"/>
        </a:p>
      </dgm:t>
    </dgm:pt>
    <dgm:pt modelId="{11A758D2-1DD8-4D6C-872C-0AFD87BDEE6D}" type="parTrans" cxnId="{6127EE8A-6296-41C1-8F7D-0C45DA509488}">
      <dgm:prSet/>
      <dgm:spPr/>
      <dgm:t>
        <a:bodyPr/>
        <a:lstStyle/>
        <a:p>
          <a:endParaRPr lang="en-GB"/>
        </a:p>
      </dgm:t>
    </dgm:pt>
    <dgm:pt modelId="{35192E88-1AB2-41F4-AA4F-78FA2BBCFAE4}" type="pres">
      <dgm:prSet presAssocID="{44021C5E-A83B-450A-9123-13092C956318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FB1C900D-AA05-4C3E-8570-CF91D6159715}" type="pres">
      <dgm:prSet presAssocID="{33955892-68B8-48CA-9C84-7D5ADBC2F8F3}" presName="Accent2" presStyleCnt="0"/>
      <dgm:spPr/>
    </dgm:pt>
    <dgm:pt modelId="{8507281C-9992-4496-95BF-84CBEDB8321C}" type="pres">
      <dgm:prSet presAssocID="{33955892-68B8-48CA-9C84-7D5ADBC2F8F3}" presName="Accent" presStyleLbl="node1" presStyleIdx="0" presStyleCnt="2"/>
      <dgm:spPr/>
    </dgm:pt>
    <dgm:pt modelId="{27057826-8601-4C85-B0EC-EDB240856602}" type="pres">
      <dgm:prSet presAssocID="{33955892-68B8-48CA-9C84-7D5ADBC2F8F3}" presName="ParentBackground2" presStyleCnt="0"/>
      <dgm:spPr/>
    </dgm:pt>
    <dgm:pt modelId="{6956E98F-BA53-4BE2-8441-30C184B87753}" type="pres">
      <dgm:prSet presAssocID="{33955892-68B8-48CA-9C84-7D5ADBC2F8F3}" presName="ParentBackground" presStyleLbl="fgAcc1" presStyleIdx="0" presStyleCnt="2" custScaleX="124389" custScaleY="119842"/>
      <dgm:spPr>
        <a:xfrm>
          <a:off x="3451489" y="946081"/>
          <a:ext cx="1385551" cy="1385403"/>
        </a:xfrm>
        <a:prstGeom prst="ellipse">
          <a:avLst/>
        </a:prstGeom>
      </dgm:spPr>
      <dgm:t>
        <a:bodyPr/>
        <a:lstStyle/>
        <a:p>
          <a:endParaRPr lang="en-US"/>
        </a:p>
      </dgm:t>
    </dgm:pt>
    <dgm:pt modelId="{F12E2A9B-3B4C-45FF-B5CB-82D76604BF3A}" type="pres">
      <dgm:prSet presAssocID="{33955892-68B8-48CA-9C84-7D5ADBC2F8F3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322F94-6F41-48CC-B592-5BAB3516A93E}" type="pres">
      <dgm:prSet presAssocID="{E7FF9717-E6E4-4359-95A4-22B1D48727F4}" presName="Accent1" presStyleCnt="0"/>
      <dgm:spPr/>
    </dgm:pt>
    <dgm:pt modelId="{D40DE6BD-250A-4323-AB82-1FF36C4B249A}" type="pres">
      <dgm:prSet presAssocID="{E7FF9717-E6E4-4359-95A4-22B1D48727F4}" presName="Accent" presStyleLbl="node1" presStyleIdx="1" presStyleCnt="2"/>
      <dgm:spPr>
        <a:solidFill>
          <a:srgbClr val="78BE20"/>
        </a:solidFill>
        <a:ln>
          <a:solidFill>
            <a:srgbClr val="78BE20"/>
          </a:solidFill>
        </a:ln>
      </dgm:spPr>
    </dgm:pt>
    <dgm:pt modelId="{272AF7FB-FF90-47C8-8780-8EED0BCB5890}" type="pres">
      <dgm:prSet presAssocID="{E7FF9717-E6E4-4359-95A4-22B1D48727F4}" presName="ParentBackground1" presStyleCnt="0"/>
      <dgm:spPr/>
    </dgm:pt>
    <dgm:pt modelId="{9C7563AC-A2D0-4CC6-A27A-DEAE090FDFF2}" type="pres">
      <dgm:prSet presAssocID="{E7FF9717-E6E4-4359-95A4-22B1D48727F4}" presName="ParentBackground" presStyleLbl="fgAcc1" presStyleIdx="1" presStyleCnt="2"/>
      <dgm:spPr/>
      <dgm:t>
        <a:bodyPr/>
        <a:lstStyle/>
        <a:p>
          <a:endParaRPr lang="en-US"/>
        </a:p>
      </dgm:t>
    </dgm:pt>
    <dgm:pt modelId="{9D56CD7B-49BA-4A26-9745-1444AA34B7B7}" type="pres">
      <dgm:prSet presAssocID="{E7FF9717-E6E4-4359-95A4-22B1D48727F4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B6EFBE7-BE5F-490B-B01A-0530F3FB4690}" type="presOf" srcId="{E7FF9717-E6E4-4359-95A4-22B1D48727F4}" destId="{9D56CD7B-49BA-4A26-9745-1444AA34B7B7}" srcOrd="1" destOrd="0" presId="urn:microsoft.com/office/officeart/2011/layout/CircleProcess"/>
    <dgm:cxn modelId="{EE204B54-CF25-4EF7-BB1D-5EE75D751F4C}" type="presOf" srcId="{33955892-68B8-48CA-9C84-7D5ADBC2F8F3}" destId="{6956E98F-BA53-4BE2-8441-30C184B87753}" srcOrd="0" destOrd="0" presId="urn:microsoft.com/office/officeart/2011/layout/CircleProcess"/>
    <dgm:cxn modelId="{CD4C5A6F-C3BA-43B0-878A-4184410D3E37}" type="presOf" srcId="{33955892-68B8-48CA-9C84-7D5ADBC2F8F3}" destId="{F12E2A9B-3B4C-45FF-B5CB-82D76604BF3A}" srcOrd="1" destOrd="0" presId="urn:microsoft.com/office/officeart/2011/layout/CircleProcess"/>
    <dgm:cxn modelId="{EFFBDA19-2883-4AE0-A329-5D2A4F2837AA}" type="presOf" srcId="{E7FF9717-E6E4-4359-95A4-22B1D48727F4}" destId="{9C7563AC-A2D0-4CC6-A27A-DEAE090FDFF2}" srcOrd="0" destOrd="0" presId="urn:microsoft.com/office/officeart/2011/layout/CircleProcess"/>
    <dgm:cxn modelId="{6127EE8A-6296-41C1-8F7D-0C45DA509488}" srcId="{44021C5E-A83B-450A-9123-13092C956318}" destId="{33955892-68B8-48CA-9C84-7D5ADBC2F8F3}" srcOrd="1" destOrd="0" parTransId="{11A758D2-1DD8-4D6C-872C-0AFD87BDEE6D}" sibTransId="{61587813-9346-448A-B0E1-77E5ADA9A359}"/>
    <dgm:cxn modelId="{043EC37B-1FAE-4EEB-B895-D24266CEC3E6}" srcId="{44021C5E-A83B-450A-9123-13092C956318}" destId="{E7FF9717-E6E4-4359-95A4-22B1D48727F4}" srcOrd="0" destOrd="0" parTransId="{85B54D74-2E54-4C85-AF14-2F8EF987DD4B}" sibTransId="{C811A4EE-F492-4C96-BBB7-62D604F40A15}"/>
    <dgm:cxn modelId="{2C271641-F644-4335-B6AB-D9ED3556386F}" type="presOf" srcId="{44021C5E-A83B-450A-9123-13092C956318}" destId="{35192E88-1AB2-41F4-AA4F-78FA2BBCFAE4}" srcOrd="0" destOrd="0" presId="urn:microsoft.com/office/officeart/2011/layout/CircleProcess"/>
    <dgm:cxn modelId="{AF38620F-AF46-4969-B354-90CFAF70872C}" type="presParOf" srcId="{35192E88-1AB2-41F4-AA4F-78FA2BBCFAE4}" destId="{FB1C900D-AA05-4C3E-8570-CF91D6159715}" srcOrd="0" destOrd="0" presId="urn:microsoft.com/office/officeart/2011/layout/CircleProcess"/>
    <dgm:cxn modelId="{F26B4155-A891-4A89-A484-D5B2D4E4A5DF}" type="presParOf" srcId="{FB1C900D-AA05-4C3E-8570-CF91D6159715}" destId="{8507281C-9992-4496-95BF-84CBEDB8321C}" srcOrd="0" destOrd="0" presId="urn:microsoft.com/office/officeart/2011/layout/CircleProcess"/>
    <dgm:cxn modelId="{4993902A-73DA-4C1C-92C0-BB401E91A5F8}" type="presParOf" srcId="{35192E88-1AB2-41F4-AA4F-78FA2BBCFAE4}" destId="{27057826-8601-4C85-B0EC-EDB240856602}" srcOrd="1" destOrd="0" presId="urn:microsoft.com/office/officeart/2011/layout/CircleProcess"/>
    <dgm:cxn modelId="{08687224-4E49-4560-BF18-3E5594DABFE3}" type="presParOf" srcId="{27057826-8601-4C85-B0EC-EDB240856602}" destId="{6956E98F-BA53-4BE2-8441-30C184B87753}" srcOrd="0" destOrd="0" presId="urn:microsoft.com/office/officeart/2011/layout/CircleProcess"/>
    <dgm:cxn modelId="{3E70D2FB-199E-4BE9-AE91-13B5E43A127D}" type="presParOf" srcId="{35192E88-1AB2-41F4-AA4F-78FA2BBCFAE4}" destId="{F12E2A9B-3B4C-45FF-B5CB-82D76604BF3A}" srcOrd="2" destOrd="0" presId="urn:microsoft.com/office/officeart/2011/layout/CircleProcess"/>
    <dgm:cxn modelId="{60FECC9F-7802-4701-A6D4-A1EE730F8E0A}" type="presParOf" srcId="{35192E88-1AB2-41F4-AA4F-78FA2BBCFAE4}" destId="{D5322F94-6F41-48CC-B592-5BAB3516A93E}" srcOrd="3" destOrd="0" presId="urn:microsoft.com/office/officeart/2011/layout/CircleProcess"/>
    <dgm:cxn modelId="{EE466CFF-EA23-4AFC-9A03-6489B7139996}" type="presParOf" srcId="{D5322F94-6F41-48CC-B592-5BAB3516A93E}" destId="{D40DE6BD-250A-4323-AB82-1FF36C4B249A}" srcOrd="0" destOrd="0" presId="urn:microsoft.com/office/officeart/2011/layout/CircleProcess"/>
    <dgm:cxn modelId="{7FF34CBD-362F-4189-BF4E-0A83E499672C}" type="presParOf" srcId="{35192E88-1AB2-41F4-AA4F-78FA2BBCFAE4}" destId="{272AF7FB-FF90-47C8-8780-8EED0BCB5890}" srcOrd="4" destOrd="0" presId="urn:microsoft.com/office/officeart/2011/layout/CircleProcess"/>
    <dgm:cxn modelId="{CB3A9724-06DE-4784-95E4-EAB1FF84F025}" type="presParOf" srcId="{272AF7FB-FF90-47C8-8780-8EED0BCB5890}" destId="{9C7563AC-A2D0-4CC6-A27A-DEAE090FDFF2}" srcOrd="0" destOrd="0" presId="urn:microsoft.com/office/officeart/2011/layout/CircleProcess"/>
    <dgm:cxn modelId="{DDE57E37-7C7C-49CE-AE1F-B27DB893F6C1}" type="presParOf" srcId="{35192E88-1AB2-41F4-AA4F-78FA2BBCFAE4}" destId="{9D56CD7B-49BA-4A26-9745-1444AA34B7B7}" srcOrd="5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A526B27-A75B-4D43-A145-897A44F91333}" type="doc">
      <dgm:prSet loTypeId="urn:microsoft.com/office/officeart/2005/8/layout/vList2" loCatId="list" qsTypeId="urn:microsoft.com/office/officeart/2005/8/quickstyle/simple2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48ED3D73-3E32-47E4-963D-C282F6EE54B3}">
      <dgm:prSet/>
      <dgm:spPr/>
      <dgm:t>
        <a:bodyPr/>
        <a:lstStyle/>
        <a:p>
          <a:r>
            <a:rPr lang="en-GB"/>
            <a:t>BOSU study showed 90% treated with laser, 10% with anti-VEGF</a:t>
          </a:r>
          <a:endParaRPr lang="en-US"/>
        </a:p>
      </dgm:t>
    </dgm:pt>
    <dgm:pt modelId="{60C4B613-85A0-41AB-B1A8-681E0B795C7B}" type="parTrans" cxnId="{403F0DE3-5545-40E8-8E87-EDC1308F1DDB}">
      <dgm:prSet/>
      <dgm:spPr/>
      <dgm:t>
        <a:bodyPr/>
        <a:lstStyle/>
        <a:p>
          <a:endParaRPr lang="en-US"/>
        </a:p>
      </dgm:t>
    </dgm:pt>
    <dgm:pt modelId="{C8661FEE-8776-4F1F-94E5-14631D41ECAE}" type="sibTrans" cxnId="{403F0DE3-5545-40E8-8E87-EDC1308F1DDB}">
      <dgm:prSet/>
      <dgm:spPr/>
      <dgm:t>
        <a:bodyPr/>
        <a:lstStyle/>
        <a:p>
          <a:endParaRPr lang="en-US"/>
        </a:p>
      </dgm:t>
    </dgm:pt>
    <dgm:pt modelId="{8A171871-5E6B-4F81-9908-33A664B91145}">
      <dgm:prSet/>
      <dgm:spPr/>
      <dgm:t>
        <a:bodyPr/>
        <a:lstStyle/>
        <a:p>
          <a:r>
            <a:rPr lang="en-GB"/>
            <a:t>Diode Laser photocoagulation by experienced ophthalmologist: Gold standard</a:t>
          </a:r>
          <a:endParaRPr lang="en-US"/>
        </a:p>
      </dgm:t>
    </dgm:pt>
    <dgm:pt modelId="{F3CBDB03-2029-46AE-8B01-18B0B881C3AD}" type="parTrans" cxnId="{A15E1837-05B8-4874-8196-047DF3EFACFE}">
      <dgm:prSet/>
      <dgm:spPr/>
      <dgm:t>
        <a:bodyPr/>
        <a:lstStyle/>
        <a:p>
          <a:endParaRPr lang="en-US"/>
        </a:p>
      </dgm:t>
    </dgm:pt>
    <dgm:pt modelId="{EB530CC0-8906-4C4B-9D56-8BE3798F9C7F}" type="sibTrans" cxnId="{A15E1837-05B8-4874-8196-047DF3EFACFE}">
      <dgm:prSet/>
      <dgm:spPr/>
      <dgm:t>
        <a:bodyPr/>
        <a:lstStyle/>
        <a:p>
          <a:endParaRPr lang="en-US"/>
        </a:p>
      </dgm:t>
    </dgm:pt>
    <dgm:pt modelId="{3AAD95A3-A5E9-4C85-AD8F-C65651E36268}">
      <dgm:prSet/>
      <dgm:spPr/>
      <dgm:t>
        <a:bodyPr/>
        <a:lstStyle/>
        <a:p>
          <a:r>
            <a:rPr lang="en-GB"/>
            <a:t>Anti-VEGF agents only in APROP / unstable baby / rescue therapy</a:t>
          </a:r>
          <a:endParaRPr lang="en-US"/>
        </a:p>
      </dgm:t>
    </dgm:pt>
    <dgm:pt modelId="{B495B09F-48C9-4F97-9425-48BC8AEE8C00}" type="parTrans" cxnId="{F6877F1E-C9AD-4200-B495-FCC35504013C}">
      <dgm:prSet/>
      <dgm:spPr/>
      <dgm:t>
        <a:bodyPr/>
        <a:lstStyle/>
        <a:p>
          <a:endParaRPr lang="en-US"/>
        </a:p>
      </dgm:t>
    </dgm:pt>
    <dgm:pt modelId="{638305E1-4CA1-408B-81FD-FC6C38EF4D29}" type="sibTrans" cxnId="{F6877F1E-C9AD-4200-B495-FCC35504013C}">
      <dgm:prSet/>
      <dgm:spPr/>
      <dgm:t>
        <a:bodyPr/>
        <a:lstStyle/>
        <a:p>
          <a:endParaRPr lang="en-US"/>
        </a:p>
      </dgm:t>
    </dgm:pt>
    <dgm:pt modelId="{A679548C-DE7A-4CE1-B68E-22529C61624F}">
      <dgm:prSet/>
      <dgm:spPr/>
      <dgm:t>
        <a:bodyPr/>
        <a:lstStyle/>
        <a:p>
          <a:r>
            <a:rPr lang="en-GB"/>
            <a:t>The first post treatment exam should occur at 5-7 days </a:t>
          </a:r>
          <a:endParaRPr lang="en-US"/>
        </a:p>
      </dgm:t>
    </dgm:pt>
    <dgm:pt modelId="{F28BAA70-6B68-4F2A-A020-B2DFA608B16E}" type="parTrans" cxnId="{19EC27F8-FF1E-4BC0-ADC5-042832FFDA7F}">
      <dgm:prSet/>
      <dgm:spPr/>
      <dgm:t>
        <a:bodyPr/>
        <a:lstStyle/>
        <a:p>
          <a:endParaRPr lang="en-US"/>
        </a:p>
      </dgm:t>
    </dgm:pt>
    <dgm:pt modelId="{3412F6D6-B52D-4C08-8964-CAAE32FF6F8F}" type="sibTrans" cxnId="{19EC27F8-FF1E-4BC0-ADC5-042832FFDA7F}">
      <dgm:prSet/>
      <dgm:spPr/>
      <dgm:t>
        <a:bodyPr/>
        <a:lstStyle/>
        <a:p>
          <a:endParaRPr lang="en-US"/>
        </a:p>
      </dgm:t>
    </dgm:pt>
    <dgm:pt modelId="{45508AFE-4966-4283-B6FB-534E03E31734}">
      <dgm:prSet/>
      <dgm:spPr/>
      <dgm:t>
        <a:bodyPr/>
        <a:lstStyle/>
        <a:p>
          <a:r>
            <a:rPr lang="en-GB"/>
            <a:t>Retreat if no improvement in 10-14 days</a:t>
          </a:r>
          <a:endParaRPr lang="en-US"/>
        </a:p>
      </dgm:t>
    </dgm:pt>
    <dgm:pt modelId="{69402AEF-AF80-4BCA-B34F-C5CF7FDB30BB}" type="parTrans" cxnId="{D703EA35-4943-4919-93F8-419224438066}">
      <dgm:prSet/>
      <dgm:spPr/>
      <dgm:t>
        <a:bodyPr/>
        <a:lstStyle/>
        <a:p>
          <a:endParaRPr lang="en-US"/>
        </a:p>
      </dgm:t>
    </dgm:pt>
    <dgm:pt modelId="{0C826D0A-A41A-4327-9989-5FD9DF2AC27E}" type="sibTrans" cxnId="{D703EA35-4943-4919-93F8-419224438066}">
      <dgm:prSet/>
      <dgm:spPr/>
      <dgm:t>
        <a:bodyPr/>
        <a:lstStyle/>
        <a:p>
          <a:endParaRPr lang="en-US"/>
        </a:p>
      </dgm:t>
    </dgm:pt>
    <dgm:pt modelId="{4749F261-19A8-41B2-AA60-EFEEBA0DC239}" type="pres">
      <dgm:prSet presAssocID="{1A526B27-A75B-4D43-A145-897A44F9133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3FA7A23-1FD1-4A4E-9046-5F3B8FEBFDB5}" type="pres">
      <dgm:prSet presAssocID="{48ED3D73-3E32-47E4-963D-C282F6EE54B3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6C77D2-D7B9-4264-8E56-D0CA2ABCBF30}" type="pres">
      <dgm:prSet presAssocID="{C8661FEE-8776-4F1F-94E5-14631D41ECAE}" presName="spacer" presStyleCnt="0"/>
      <dgm:spPr/>
    </dgm:pt>
    <dgm:pt modelId="{8A5F836F-8C49-4949-99FC-8F6AD3DCB760}" type="pres">
      <dgm:prSet presAssocID="{8A171871-5E6B-4F81-9908-33A664B91145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6AE057-7803-4A6F-9103-A84CB5677F83}" type="pres">
      <dgm:prSet presAssocID="{EB530CC0-8906-4C4B-9D56-8BE3798F9C7F}" presName="spacer" presStyleCnt="0"/>
      <dgm:spPr/>
    </dgm:pt>
    <dgm:pt modelId="{20D6516D-D190-42C2-BE5D-5E1C58EB57AB}" type="pres">
      <dgm:prSet presAssocID="{3AAD95A3-A5E9-4C85-AD8F-C65651E36268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96E7C3-5072-467B-90F8-C85805B7936E}" type="pres">
      <dgm:prSet presAssocID="{638305E1-4CA1-408B-81FD-FC6C38EF4D29}" presName="spacer" presStyleCnt="0"/>
      <dgm:spPr/>
    </dgm:pt>
    <dgm:pt modelId="{63787DC4-9053-4A9E-90B3-7A779FA2E36A}" type="pres">
      <dgm:prSet presAssocID="{A679548C-DE7A-4CE1-B68E-22529C61624F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D0FA35-ABF1-44E8-A682-7B3E9A62B18D}" type="pres">
      <dgm:prSet presAssocID="{3412F6D6-B52D-4C08-8964-CAAE32FF6F8F}" presName="spacer" presStyleCnt="0"/>
      <dgm:spPr/>
    </dgm:pt>
    <dgm:pt modelId="{1706E344-ED82-4DA0-A410-BE3D9AB27A61}" type="pres">
      <dgm:prSet presAssocID="{45508AFE-4966-4283-B6FB-534E03E31734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9D689AD-9636-4A48-A8BA-FBA629A44FE0}" type="presOf" srcId="{3AAD95A3-A5E9-4C85-AD8F-C65651E36268}" destId="{20D6516D-D190-42C2-BE5D-5E1C58EB57AB}" srcOrd="0" destOrd="0" presId="urn:microsoft.com/office/officeart/2005/8/layout/vList2"/>
    <dgm:cxn modelId="{19EC27F8-FF1E-4BC0-ADC5-042832FFDA7F}" srcId="{1A526B27-A75B-4D43-A145-897A44F91333}" destId="{A679548C-DE7A-4CE1-B68E-22529C61624F}" srcOrd="3" destOrd="0" parTransId="{F28BAA70-6B68-4F2A-A020-B2DFA608B16E}" sibTransId="{3412F6D6-B52D-4C08-8964-CAAE32FF6F8F}"/>
    <dgm:cxn modelId="{57B38E70-814C-4802-902D-1374D3428733}" type="presOf" srcId="{45508AFE-4966-4283-B6FB-534E03E31734}" destId="{1706E344-ED82-4DA0-A410-BE3D9AB27A61}" srcOrd="0" destOrd="0" presId="urn:microsoft.com/office/officeart/2005/8/layout/vList2"/>
    <dgm:cxn modelId="{03FB99D0-F210-41A5-8963-2998C82AEFC9}" type="presOf" srcId="{8A171871-5E6B-4F81-9908-33A664B91145}" destId="{8A5F836F-8C49-4949-99FC-8F6AD3DCB760}" srcOrd="0" destOrd="0" presId="urn:microsoft.com/office/officeart/2005/8/layout/vList2"/>
    <dgm:cxn modelId="{F6877F1E-C9AD-4200-B495-FCC35504013C}" srcId="{1A526B27-A75B-4D43-A145-897A44F91333}" destId="{3AAD95A3-A5E9-4C85-AD8F-C65651E36268}" srcOrd="2" destOrd="0" parTransId="{B495B09F-48C9-4F97-9425-48BC8AEE8C00}" sibTransId="{638305E1-4CA1-408B-81FD-FC6C38EF4D29}"/>
    <dgm:cxn modelId="{0E225BB8-DF6B-47B9-A109-0FE4DDBB0903}" type="presOf" srcId="{1A526B27-A75B-4D43-A145-897A44F91333}" destId="{4749F261-19A8-41B2-AA60-EFEEBA0DC239}" srcOrd="0" destOrd="0" presId="urn:microsoft.com/office/officeart/2005/8/layout/vList2"/>
    <dgm:cxn modelId="{403F0DE3-5545-40E8-8E87-EDC1308F1DDB}" srcId="{1A526B27-A75B-4D43-A145-897A44F91333}" destId="{48ED3D73-3E32-47E4-963D-C282F6EE54B3}" srcOrd="0" destOrd="0" parTransId="{60C4B613-85A0-41AB-B1A8-681E0B795C7B}" sibTransId="{C8661FEE-8776-4F1F-94E5-14631D41ECAE}"/>
    <dgm:cxn modelId="{D703EA35-4943-4919-93F8-419224438066}" srcId="{1A526B27-A75B-4D43-A145-897A44F91333}" destId="{45508AFE-4966-4283-B6FB-534E03E31734}" srcOrd="4" destOrd="0" parTransId="{69402AEF-AF80-4BCA-B34F-C5CF7FDB30BB}" sibTransId="{0C826D0A-A41A-4327-9989-5FD9DF2AC27E}"/>
    <dgm:cxn modelId="{90B7569E-61CA-497C-A712-BA48AB6210AF}" type="presOf" srcId="{A679548C-DE7A-4CE1-B68E-22529C61624F}" destId="{63787DC4-9053-4A9E-90B3-7A779FA2E36A}" srcOrd="0" destOrd="0" presId="urn:microsoft.com/office/officeart/2005/8/layout/vList2"/>
    <dgm:cxn modelId="{68513BC1-9A1E-4E62-99A9-F3A1031F15D5}" type="presOf" srcId="{48ED3D73-3E32-47E4-963D-C282F6EE54B3}" destId="{03FA7A23-1FD1-4A4E-9046-5F3B8FEBFDB5}" srcOrd="0" destOrd="0" presId="urn:microsoft.com/office/officeart/2005/8/layout/vList2"/>
    <dgm:cxn modelId="{A15E1837-05B8-4874-8196-047DF3EFACFE}" srcId="{1A526B27-A75B-4D43-A145-897A44F91333}" destId="{8A171871-5E6B-4F81-9908-33A664B91145}" srcOrd="1" destOrd="0" parTransId="{F3CBDB03-2029-46AE-8B01-18B0B881C3AD}" sibTransId="{EB530CC0-8906-4C4B-9D56-8BE3798F9C7F}"/>
    <dgm:cxn modelId="{FE5940B8-3D6E-4144-9D67-DE4CA13D8507}" type="presParOf" srcId="{4749F261-19A8-41B2-AA60-EFEEBA0DC239}" destId="{03FA7A23-1FD1-4A4E-9046-5F3B8FEBFDB5}" srcOrd="0" destOrd="0" presId="urn:microsoft.com/office/officeart/2005/8/layout/vList2"/>
    <dgm:cxn modelId="{87465B94-E0C5-43B5-83E1-5FC1371FE24B}" type="presParOf" srcId="{4749F261-19A8-41B2-AA60-EFEEBA0DC239}" destId="{536C77D2-D7B9-4264-8E56-D0CA2ABCBF30}" srcOrd="1" destOrd="0" presId="urn:microsoft.com/office/officeart/2005/8/layout/vList2"/>
    <dgm:cxn modelId="{E35240B2-B66A-44DF-921F-4B2EC0822881}" type="presParOf" srcId="{4749F261-19A8-41B2-AA60-EFEEBA0DC239}" destId="{8A5F836F-8C49-4949-99FC-8F6AD3DCB760}" srcOrd="2" destOrd="0" presId="urn:microsoft.com/office/officeart/2005/8/layout/vList2"/>
    <dgm:cxn modelId="{AEF316D5-7925-4BAA-8948-EAED5FA72AE7}" type="presParOf" srcId="{4749F261-19A8-41B2-AA60-EFEEBA0DC239}" destId="{FE6AE057-7803-4A6F-9103-A84CB5677F83}" srcOrd="3" destOrd="0" presId="urn:microsoft.com/office/officeart/2005/8/layout/vList2"/>
    <dgm:cxn modelId="{ED1091FC-FCD0-4BDC-AC73-38F5825154FD}" type="presParOf" srcId="{4749F261-19A8-41B2-AA60-EFEEBA0DC239}" destId="{20D6516D-D190-42C2-BE5D-5E1C58EB57AB}" srcOrd="4" destOrd="0" presId="urn:microsoft.com/office/officeart/2005/8/layout/vList2"/>
    <dgm:cxn modelId="{85EFA45D-B060-42CC-ADDB-7652D081D63B}" type="presParOf" srcId="{4749F261-19A8-41B2-AA60-EFEEBA0DC239}" destId="{7296E7C3-5072-467B-90F8-C85805B7936E}" srcOrd="5" destOrd="0" presId="urn:microsoft.com/office/officeart/2005/8/layout/vList2"/>
    <dgm:cxn modelId="{751B563A-3C9B-4029-87A9-DEC232A6D571}" type="presParOf" srcId="{4749F261-19A8-41B2-AA60-EFEEBA0DC239}" destId="{63787DC4-9053-4A9E-90B3-7A779FA2E36A}" srcOrd="6" destOrd="0" presId="urn:microsoft.com/office/officeart/2005/8/layout/vList2"/>
    <dgm:cxn modelId="{CACEA5C4-60EE-496F-9DB3-BBA2D0BFE83E}" type="presParOf" srcId="{4749F261-19A8-41B2-AA60-EFEEBA0DC239}" destId="{19D0FA35-ABF1-44E8-A682-7B3E9A62B18D}" srcOrd="7" destOrd="0" presId="urn:microsoft.com/office/officeart/2005/8/layout/vList2"/>
    <dgm:cxn modelId="{27E53677-29E1-476E-93DD-68770CAF4DAE}" type="presParOf" srcId="{4749F261-19A8-41B2-AA60-EFEEBA0DC239}" destId="{1706E344-ED82-4DA0-A410-BE3D9AB27A61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9A2F645-AE80-483F-A73E-FB8478D98229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96F1820-96F0-48BF-B664-45DFD85546BF}">
      <dgm:prSet custT="1"/>
      <dgm:spPr/>
      <dgm:t>
        <a:bodyPr/>
        <a:lstStyle/>
        <a:p>
          <a:r>
            <a:rPr lang="en-GB" sz="1400" dirty="0"/>
            <a:t>Reduce risk of severe ROP by:</a:t>
          </a:r>
          <a:endParaRPr lang="en-US" sz="1400" dirty="0"/>
        </a:p>
      </dgm:t>
    </dgm:pt>
    <dgm:pt modelId="{198DFA3F-F630-4F80-83EE-DAABA92640C9}" type="parTrans" cxnId="{660B803F-4ECA-4436-9BB7-2CBC58508115}">
      <dgm:prSet/>
      <dgm:spPr/>
      <dgm:t>
        <a:bodyPr/>
        <a:lstStyle/>
        <a:p>
          <a:endParaRPr lang="en-US"/>
        </a:p>
      </dgm:t>
    </dgm:pt>
    <dgm:pt modelId="{59A282F2-4339-4348-8174-4444083ECE5A}" type="sibTrans" cxnId="{660B803F-4ECA-4436-9BB7-2CBC58508115}">
      <dgm:prSet/>
      <dgm:spPr/>
      <dgm:t>
        <a:bodyPr/>
        <a:lstStyle/>
        <a:p>
          <a:endParaRPr lang="en-US"/>
        </a:p>
      </dgm:t>
    </dgm:pt>
    <dgm:pt modelId="{79A22509-EE11-4CA8-B64A-42CEFFB3ED12}">
      <dgm:prSet/>
      <dgm:spPr/>
      <dgm:t>
        <a:bodyPr/>
        <a:lstStyle/>
        <a:p>
          <a:r>
            <a:rPr lang="en-GB" sz="1200" dirty="0"/>
            <a:t>Increase protection – exogenous IGF-1, PUFA</a:t>
          </a:r>
          <a:r>
            <a:rPr lang="en-US" sz="1200" dirty="0"/>
            <a:t> , early EPO</a:t>
          </a:r>
        </a:p>
      </dgm:t>
    </dgm:pt>
    <dgm:pt modelId="{213FAF7C-5B7A-4658-8145-10D3CFE34F77}" type="parTrans" cxnId="{F0C6EF2A-13EB-4926-A248-C7DE9390BDD6}">
      <dgm:prSet/>
      <dgm:spPr/>
      <dgm:t>
        <a:bodyPr/>
        <a:lstStyle/>
        <a:p>
          <a:endParaRPr lang="en-US"/>
        </a:p>
      </dgm:t>
    </dgm:pt>
    <dgm:pt modelId="{4ECFCDB0-E48C-4C1A-9F84-AEB64DC7D304}" type="sibTrans" cxnId="{F0C6EF2A-13EB-4926-A248-C7DE9390BDD6}">
      <dgm:prSet/>
      <dgm:spPr/>
      <dgm:t>
        <a:bodyPr/>
        <a:lstStyle/>
        <a:p>
          <a:endParaRPr lang="en-US"/>
        </a:p>
      </dgm:t>
    </dgm:pt>
    <dgm:pt modelId="{2E896A7A-FE23-4921-BFF5-634C30164C72}">
      <dgm:prSet/>
      <dgm:spPr/>
      <dgm:t>
        <a:bodyPr/>
        <a:lstStyle/>
        <a:p>
          <a:r>
            <a:rPr lang="en-GB" sz="1200" dirty="0"/>
            <a:t>Minimise hyperoxia</a:t>
          </a:r>
          <a:endParaRPr lang="en-US" sz="1200" dirty="0"/>
        </a:p>
      </dgm:t>
    </dgm:pt>
    <dgm:pt modelId="{6EF145E0-A5B1-4140-B28F-B30573F93139}" type="parTrans" cxnId="{86D40133-63C3-4A1D-B8F7-3E751E8EAFD4}">
      <dgm:prSet/>
      <dgm:spPr/>
      <dgm:t>
        <a:bodyPr/>
        <a:lstStyle/>
        <a:p>
          <a:endParaRPr lang="en-US"/>
        </a:p>
      </dgm:t>
    </dgm:pt>
    <dgm:pt modelId="{4127E7DA-9D30-467A-989E-D5A2B4E80E18}" type="sibTrans" cxnId="{86D40133-63C3-4A1D-B8F7-3E751E8EAFD4}">
      <dgm:prSet/>
      <dgm:spPr/>
      <dgm:t>
        <a:bodyPr/>
        <a:lstStyle/>
        <a:p>
          <a:endParaRPr lang="en-US"/>
        </a:p>
      </dgm:t>
    </dgm:pt>
    <dgm:pt modelId="{61B62A9F-A0F9-4CED-89F4-C8DAAEA6A2EF}">
      <dgm:prSet/>
      <dgm:spPr/>
      <dgm:t>
        <a:bodyPr/>
        <a:lstStyle/>
        <a:p>
          <a:r>
            <a:rPr lang="en-GB" sz="1200"/>
            <a:t>Maintain stable oxygen saturation</a:t>
          </a:r>
          <a:endParaRPr lang="en-US" sz="1200"/>
        </a:p>
      </dgm:t>
    </dgm:pt>
    <dgm:pt modelId="{0797A5AC-0426-4EF8-B063-D40F7A1AAEAF}" type="parTrans" cxnId="{C78105F8-3C10-4AE6-91F2-295089BCA2A2}">
      <dgm:prSet/>
      <dgm:spPr/>
      <dgm:t>
        <a:bodyPr/>
        <a:lstStyle/>
        <a:p>
          <a:endParaRPr lang="en-US"/>
        </a:p>
      </dgm:t>
    </dgm:pt>
    <dgm:pt modelId="{68E7361E-BABA-49F7-8F41-AC27C18FEE16}" type="sibTrans" cxnId="{C78105F8-3C10-4AE6-91F2-295089BCA2A2}">
      <dgm:prSet/>
      <dgm:spPr/>
      <dgm:t>
        <a:bodyPr/>
        <a:lstStyle/>
        <a:p>
          <a:endParaRPr lang="en-US"/>
        </a:p>
      </dgm:t>
    </dgm:pt>
    <dgm:pt modelId="{92187B21-EC05-41E2-A087-1F33CFC95589}">
      <dgm:prSet/>
      <dgm:spPr/>
      <dgm:t>
        <a:bodyPr/>
        <a:lstStyle/>
        <a:p>
          <a:r>
            <a:rPr lang="en-GB" dirty="0"/>
            <a:t>Improving detection - telemedicine Further anti-VEGF trials  </a:t>
          </a:r>
          <a:endParaRPr lang="en-US" dirty="0"/>
        </a:p>
      </dgm:t>
    </dgm:pt>
    <dgm:pt modelId="{EBF314EB-AE12-4C5F-A872-3F8971D4CA59}" type="parTrans" cxnId="{432DE87F-BCEE-4DCA-8427-1F5433F02CC2}">
      <dgm:prSet/>
      <dgm:spPr/>
      <dgm:t>
        <a:bodyPr/>
        <a:lstStyle/>
        <a:p>
          <a:endParaRPr lang="en-US"/>
        </a:p>
      </dgm:t>
    </dgm:pt>
    <dgm:pt modelId="{E3AABE49-0B76-4097-AF42-D08B41B3280B}" type="sibTrans" cxnId="{432DE87F-BCEE-4DCA-8427-1F5433F02CC2}">
      <dgm:prSet/>
      <dgm:spPr/>
      <dgm:t>
        <a:bodyPr/>
        <a:lstStyle/>
        <a:p>
          <a:endParaRPr lang="en-US"/>
        </a:p>
      </dgm:t>
    </dgm:pt>
    <dgm:pt modelId="{26772547-78E9-4CC3-B810-C2200DCC6D52}" type="pres">
      <dgm:prSet presAssocID="{99A2F645-AE80-483F-A73E-FB8478D9822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ACEBB2B-045F-4220-8A51-1CB231134E21}" type="pres">
      <dgm:prSet presAssocID="{99A2F645-AE80-483F-A73E-FB8478D98229}" presName="dummyMaxCanvas" presStyleCnt="0">
        <dgm:presLayoutVars/>
      </dgm:prSet>
      <dgm:spPr/>
    </dgm:pt>
    <dgm:pt modelId="{ADD79EB6-4691-44E8-B14F-B7AA03272883}" type="pres">
      <dgm:prSet presAssocID="{99A2F645-AE80-483F-A73E-FB8478D98229}" presName="TwoNodes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CB6574-F5D7-4689-B879-643AF7B60B3D}" type="pres">
      <dgm:prSet presAssocID="{99A2F645-AE80-483F-A73E-FB8478D98229}" presName="TwoNodes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C81A4F-CF02-4833-95F1-63FD3DA3017B}" type="pres">
      <dgm:prSet presAssocID="{99A2F645-AE80-483F-A73E-FB8478D98229}" presName="TwoConn_1-2" presStyleLbl="f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A56B07-F941-4702-AC56-E17C5F011015}" type="pres">
      <dgm:prSet presAssocID="{99A2F645-AE80-483F-A73E-FB8478D98229}" presName="TwoNodes_1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63DEAA-C7F1-4C5B-B2E9-5CA1B3A6390A}" type="pres">
      <dgm:prSet presAssocID="{99A2F645-AE80-483F-A73E-FB8478D98229}" presName="TwoNodes_2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BCB9C67-63A1-41E4-96F7-D1C5A18F8F23}" type="presOf" srcId="{61B62A9F-A0F9-4CED-89F4-C8DAAEA6A2EF}" destId="{70A56B07-F941-4702-AC56-E17C5F011015}" srcOrd="1" destOrd="3" presId="urn:microsoft.com/office/officeart/2005/8/layout/vProcess5"/>
    <dgm:cxn modelId="{682745D8-40ED-4727-8D38-F2CF1694859F}" type="presOf" srcId="{61B62A9F-A0F9-4CED-89F4-C8DAAEA6A2EF}" destId="{ADD79EB6-4691-44E8-B14F-B7AA03272883}" srcOrd="0" destOrd="3" presId="urn:microsoft.com/office/officeart/2005/8/layout/vProcess5"/>
    <dgm:cxn modelId="{EA1C6172-7752-4897-9A45-3493F3A0BF9B}" type="presOf" srcId="{79A22509-EE11-4CA8-B64A-42CEFFB3ED12}" destId="{70A56B07-F941-4702-AC56-E17C5F011015}" srcOrd="1" destOrd="1" presId="urn:microsoft.com/office/officeart/2005/8/layout/vProcess5"/>
    <dgm:cxn modelId="{149044FA-4878-45E3-AA82-36EBE460FB34}" type="presOf" srcId="{2E896A7A-FE23-4921-BFF5-634C30164C72}" destId="{ADD79EB6-4691-44E8-B14F-B7AA03272883}" srcOrd="0" destOrd="2" presId="urn:microsoft.com/office/officeart/2005/8/layout/vProcess5"/>
    <dgm:cxn modelId="{C7CE0BA0-D176-40EA-97C2-0E8B3E8C939C}" type="presOf" srcId="{99A2F645-AE80-483F-A73E-FB8478D98229}" destId="{26772547-78E9-4CC3-B810-C2200DCC6D52}" srcOrd="0" destOrd="0" presId="urn:microsoft.com/office/officeart/2005/8/layout/vProcess5"/>
    <dgm:cxn modelId="{8937CC8F-494B-4322-8ECB-C771EF3FF1C2}" type="presOf" srcId="{92187B21-EC05-41E2-A087-1F33CFC95589}" destId="{D763DEAA-C7F1-4C5B-B2E9-5CA1B3A6390A}" srcOrd="1" destOrd="0" presId="urn:microsoft.com/office/officeart/2005/8/layout/vProcess5"/>
    <dgm:cxn modelId="{C78105F8-3C10-4AE6-91F2-295089BCA2A2}" srcId="{D96F1820-96F0-48BF-B664-45DFD85546BF}" destId="{61B62A9F-A0F9-4CED-89F4-C8DAAEA6A2EF}" srcOrd="2" destOrd="0" parTransId="{0797A5AC-0426-4EF8-B063-D40F7A1AAEAF}" sibTransId="{68E7361E-BABA-49F7-8F41-AC27C18FEE16}"/>
    <dgm:cxn modelId="{D4002F06-9F49-41BD-9204-FCC0F1BAA637}" type="presOf" srcId="{2E896A7A-FE23-4921-BFF5-634C30164C72}" destId="{70A56B07-F941-4702-AC56-E17C5F011015}" srcOrd="1" destOrd="2" presId="urn:microsoft.com/office/officeart/2005/8/layout/vProcess5"/>
    <dgm:cxn modelId="{660B803F-4ECA-4436-9BB7-2CBC58508115}" srcId="{99A2F645-AE80-483F-A73E-FB8478D98229}" destId="{D96F1820-96F0-48BF-B664-45DFD85546BF}" srcOrd="0" destOrd="0" parTransId="{198DFA3F-F630-4F80-83EE-DAABA92640C9}" sibTransId="{59A282F2-4339-4348-8174-4444083ECE5A}"/>
    <dgm:cxn modelId="{F0C6EF2A-13EB-4926-A248-C7DE9390BDD6}" srcId="{D96F1820-96F0-48BF-B664-45DFD85546BF}" destId="{79A22509-EE11-4CA8-B64A-42CEFFB3ED12}" srcOrd="0" destOrd="0" parTransId="{213FAF7C-5B7A-4658-8145-10D3CFE34F77}" sibTransId="{4ECFCDB0-E48C-4C1A-9F84-AEB64DC7D304}"/>
    <dgm:cxn modelId="{50DCE97E-FED2-420C-B8A0-0E7D2CAA8E6D}" type="presOf" srcId="{59A282F2-4339-4348-8174-4444083ECE5A}" destId="{B4C81A4F-CF02-4833-95F1-63FD3DA3017B}" srcOrd="0" destOrd="0" presId="urn:microsoft.com/office/officeart/2005/8/layout/vProcess5"/>
    <dgm:cxn modelId="{B535EF18-B6DB-49CA-A337-05629FDB3494}" type="presOf" srcId="{D96F1820-96F0-48BF-B664-45DFD85546BF}" destId="{ADD79EB6-4691-44E8-B14F-B7AA03272883}" srcOrd="0" destOrd="0" presId="urn:microsoft.com/office/officeart/2005/8/layout/vProcess5"/>
    <dgm:cxn modelId="{D17D24A4-5B5B-4E1A-87B5-79C4D6422F79}" type="presOf" srcId="{D96F1820-96F0-48BF-B664-45DFD85546BF}" destId="{70A56B07-F941-4702-AC56-E17C5F011015}" srcOrd="1" destOrd="0" presId="urn:microsoft.com/office/officeart/2005/8/layout/vProcess5"/>
    <dgm:cxn modelId="{432DE87F-BCEE-4DCA-8427-1F5433F02CC2}" srcId="{99A2F645-AE80-483F-A73E-FB8478D98229}" destId="{92187B21-EC05-41E2-A087-1F33CFC95589}" srcOrd="1" destOrd="0" parTransId="{EBF314EB-AE12-4C5F-A872-3F8971D4CA59}" sibTransId="{E3AABE49-0B76-4097-AF42-D08B41B3280B}"/>
    <dgm:cxn modelId="{86D40133-63C3-4A1D-B8F7-3E751E8EAFD4}" srcId="{D96F1820-96F0-48BF-B664-45DFD85546BF}" destId="{2E896A7A-FE23-4921-BFF5-634C30164C72}" srcOrd="1" destOrd="0" parTransId="{6EF145E0-A5B1-4140-B28F-B30573F93139}" sibTransId="{4127E7DA-9D30-467A-989E-D5A2B4E80E18}"/>
    <dgm:cxn modelId="{11733985-D40E-4979-A0D8-D75F5359528D}" type="presOf" srcId="{92187B21-EC05-41E2-A087-1F33CFC95589}" destId="{96CB6574-F5D7-4689-B879-643AF7B60B3D}" srcOrd="0" destOrd="0" presId="urn:microsoft.com/office/officeart/2005/8/layout/vProcess5"/>
    <dgm:cxn modelId="{86D768CC-6381-42A5-89D5-927F398F33A3}" type="presOf" srcId="{79A22509-EE11-4CA8-B64A-42CEFFB3ED12}" destId="{ADD79EB6-4691-44E8-B14F-B7AA03272883}" srcOrd="0" destOrd="1" presId="urn:microsoft.com/office/officeart/2005/8/layout/vProcess5"/>
    <dgm:cxn modelId="{EAE96814-7249-4345-B14E-04F55F33C618}" type="presParOf" srcId="{26772547-78E9-4CC3-B810-C2200DCC6D52}" destId="{7ACEBB2B-045F-4220-8A51-1CB231134E21}" srcOrd="0" destOrd="0" presId="urn:microsoft.com/office/officeart/2005/8/layout/vProcess5"/>
    <dgm:cxn modelId="{29735F16-0667-4DEC-9392-A6BA5FCB9EF9}" type="presParOf" srcId="{26772547-78E9-4CC3-B810-C2200DCC6D52}" destId="{ADD79EB6-4691-44E8-B14F-B7AA03272883}" srcOrd="1" destOrd="0" presId="urn:microsoft.com/office/officeart/2005/8/layout/vProcess5"/>
    <dgm:cxn modelId="{D63711B3-6B86-4BAD-9960-E62CC7F9F5F6}" type="presParOf" srcId="{26772547-78E9-4CC3-B810-C2200DCC6D52}" destId="{96CB6574-F5D7-4689-B879-643AF7B60B3D}" srcOrd="2" destOrd="0" presId="urn:microsoft.com/office/officeart/2005/8/layout/vProcess5"/>
    <dgm:cxn modelId="{3A8E30E5-7866-4C88-A24E-4E9354AF06F6}" type="presParOf" srcId="{26772547-78E9-4CC3-B810-C2200DCC6D52}" destId="{B4C81A4F-CF02-4833-95F1-63FD3DA3017B}" srcOrd="3" destOrd="0" presId="urn:microsoft.com/office/officeart/2005/8/layout/vProcess5"/>
    <dgm:cxn modelId="{2D6DDCD8-6793-49E3-A003-F1A778E4B62E}" type="presParOf" srcId="{26772547-78E9-4CC3-B810-C2200DCC6D52}" destId="{70A56B07-F941-4702-AC56-E17C5F011015}" srcOrd="4" destOrd="0" presId="urn:microsoft.com/office/officeart/2005/8/layout/vProcess5"/>
    <dgm:cxn modelId="{F0DB8DC4-1748-4305-B824-403D422DB072}" type="presParOf" srcId="{26772547-78E9-4CC3-B810-C2200DCC6D52}" destId="{D763DEAA-C7F1-4C5B-B2E9-5CA1B3A6390A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FA9ABE-90BF-4B69-8EBE-D6B9EE1F89E4}">
      <dsp:nvSpPr>
        <dsp:cNvPr id="0" name=""/>
        <dsp:cNvSpPr/>
      </dsp:nvSpPr>
      <dsp:spPr>
        <a:xfrm>
          <a:off x="0" y="383857"/>
          <a:ext cx="4869656" cy="79150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300" kern="1200"/>
            <a:t>Pathogenesis of ROP</a:t>
          </a:r>
          <a:endParaRPr lang="en-US" sz="3300" kern="1200"/>
        </a:p>
      </dsp:txBody>
      <dsp:txXfrm>
        <a:off x="38638" y="422495"/>
        <a:ext cx="4792380" cy="714229"/>
      </dsp:txXfrm>
    </dsp:sp>
    <dsp:sp modelId="{B793241D-CD8F-4A77-AB4E-6C0AD7F9A2C1}">
      <dsp:nvSpPr>
        <dsp:cNvPr id="0" name=""/>
        <dsp:cNvSpPr/>
      </dsp:nvSpPr>
      <dsp:spPr>
        <a:xfrm>
          <a:off x="0" y="1270402"/>
          <a:ext cx="4869656" cy="791505"/>
        </a:xfrm>
        <a:prstGeom prst="roundRect">
          <a:avLst/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300" kern="1200"/>
            <a:t>Classification of ROP</a:t>
          </a:r>
          <a:endParaRPr lang="en-US" sz="3300" kern="1200"/>
        </a:p>
      </dsp:txBody>
      <dsp:txXfrm>
        <a:off x="38638" y="1309040"/>
        <a:ext cx="4792380" cy="714229"/>
      </dsp:txXfrm>
    </dsp:sp>
    <dsp:sp modelId="{FE4D56DE-5161-42BD-B9B8-E75E75241B5F}">
      <dsp:nvSpPr>
        <dsp:cNvPr id="0" name=""/>
        <dsp:cNvSpPr/>
      </dsp:nvSpPr>
      <dsp:spPr>
        <a:xfrm>
          <a:off x="0" y="2156947"/>
          <a:ext cx="4869656" cy="791505"/>
        </a:xfrm>
        <a:prstGeom prst="round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300" kern="1200"/>
            <a:t>Screening </a:t>
          </a:r>
          <a:endParaRPr lang="en-US" sz="3300" kern="1200"/>
        </a:p>
      </dsp:txBody>
      <dsp:txXfrm>
        <a:off x="38638" y="2195585"/>
        <a:ext cx="4792380" cy="714229"/>
      </dsp:txXfrm>
    </dsp:sp>
    <dsp:sp modelId="{D19E7D1B-6216-441F-842A-72BBABA54DEB}">
      <dsp:nvSpPr>
        <dsp:cNvPr id="0" name=""/>
        <dsp:cNvSpPr/>
      </dsp:nvSpPr>
      <dsp:spPr>
        <a:xfrm>
          <a:off x="0" y="3043492"/>
          <a:ext cx="4869656" cy="791505"/>
        </a:xfrm>
        <a:prstGeom prst="roundRect">
          <a:avLst/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300" kern="1200"/>
            <a:t>Treatment guidelines</a:t>
          </a:r>
          <a:endParaRPr lang="en-US" sz="3300" kern="1200"/>
        </a:p>
      </dsp:txBody>
      <dsp:txXfrm>
        <a:off x="38638" y="3082130"/>
        <a:ext cx="4792380" cy="714229"/>
      </dsp:txXfrm>
    </dsp:sp>
    <dsp:sp modelId="{10CE69AB-FC59-4433-BDE7-C7B07107E80E}">
      <dsp:nvSpPr>
        <dsp:cNvPr id="0" name=""/>
        <dsp:cNvSpPr/>
      </dsp:nvSpPr>
      <dsp:spPr>
        <a:xfrm>
          <a:off x="0" y="3930037"/>
          <a:ext cx="4869656" cy="791505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300" kern="1200"/>
            <a:t>Anti-VEGF agents  for ROP</a:t>
          </a:r>
          <a:endParaRPr lang="en-US" sz="3300" kern="1200"/>
        </a:p>
      </dsp:txBody>
      <dsp:txXfrm>
        <a:off x="38638" y="3968675"/>
        <a:ext cx="4792380" cy="7142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73AE36-64FA-4AFB-A5F7-1C6540F02782}">
      <dsp:nvSpPr>
        <dsp:cNvPr id="0" name=""/>
        <dsp:cNvSpPr/>
      </dsp:nvSpPr>
      <dsp:spPr>
        <a:xfrm>
          <a:off x="0" y="136830"/>
          <a:ext cx="4885203" cy="754777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/>
            <a:t>Gestational age</a:t>
          </a:r>
          <a:endParaRPr lang="en-US" sz="1900" kern="1200"/>
        </a:p>
      </dsp:txBody>
      <dsp:txXfrm>
        <a:off x="36845" y="173675"/>
        <a:ext cx="4811513" cy="681087"/>
      </dsp:txXfrm>
    </dsp:sp>
    <dsp:sp modelId="{A57484ED-5091-4E2A-A59F-D5F3619C13FF}">
      <dsp:nvSpPr>
        <dsp:cNvPr id="0" name=""/>
        <dsp:cNvSpPr/>
      </dsp:nvSpPr>
      <dsp:spPr>
        <a:xfrm>
          <a:off x="0" y="941852"/>
          <a:ext cx="4885203" cy="754777"/>
        </a:xfrm>
        <a:prstGeom prst="roundRect">
          <a:avLst/>
        </a:prstGeom>
        <a:gradFill rotWithShape="0">
          <a:gsLst>
            <a:gs pos="0">
              <a:schemeClr val="accent5">
                <a:hueOff val="-1655646"/>
                <a:satOff val="6635"/>
                <a:lumOff val="1438"/>
                <a:alphaOff val="0"/>
                <a:tint val="50000"/>
                <a:satMod val="300000"/>
              </a:schemeClr>
            </a:gs>
            <a:gs pos="35000">
              <a:schemeClr val="accent5">
                <a:hueOff val="-1655646"/>
                <a:satOff val="6635"/>
                <a:lumOff val="1438"/>
                <a:alphaOff val="0"/>
                <a:tint val="37000"/>
                <a:satMod val="300000"/>
              </a:schemeClr>
            </a:gs>
            <a:gs pos="100000">
              <a:schemeClr val="accent5">
                <a:hueOff val="-1655646"/>
                <a:satOff val="6635"/>
                <a:lumOff val="143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/>
            <a:t>IUGR / SGA babies- (low IGF-1 levels)</a:t>
          </a:r>
          <a:endParaRPr lang="en-US" sz="1900" kern="1200" dirty="0"/>
        </a:p>
      </dsp:txBody>
      <dsp:txXfrm>
        <a:off x="36845" y="978697"/>
        <a:ext cx="4811513" cy="681087"/>
      </dsp:txXfrm>
    </dsp:sp>
    <dsp:sp modelId="{320F2E1E-4143-4C7B-AE04-7C62B461176A}">
      <dsp:nvSpPr>
        <dsp:cNvPr id="0" name=""/>
        <dsp:cNvSpPr/>
      </dsp:nvSpPr>
      <dsp:spPr>
        <a:xfrm>
          <a:off x="0" y="1755826"/>
          <a:ext cx="4885203" cy="754777"/>
        </a:xfrm>
        <a:prstGeom prst="roundRect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tint val="50000"/>
                <a:satMod val="300000"/>
              </a:schemeClr>
            </a:gs>
            <a:gs pos="35000">
              <a:schemeClr val="accent5">
                <a:hueOff val="-3311292"/>
                <a:satOff val="13270"/>
                <a:lumOff val="2876"/>
                <a:alphaOff val="0"/>
                <a:tint val="37000"/>
                <a:satMod val="30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/>
            <a:t>Oxygen supplementation (effect on VEGF / EPO)</a:t>
          </a:r>
          <a:endParaRPr lang="en-US" sz="1900" kern="1200" dirty="0"/>
        </a:p>
      </dsp:txBody>
      <dsp:txXfrm>
        <a:off x="36845" y="1792671"/>
        <a:ext cx="4811513" cy="681087"/>
      </dsp:txXfrm>
    </dsp:sp>
    <dsp:sp modelId="{573D7AAB-6054-4A87-B38F-90023BEDDF1B}">
      <dsp:nvSpPr>
        <dsp:cNvPr id="0" name=""/>
        <dsp:cNvSpPr/>
      </dsp:nvSpPr>
      <dsp:spPr>
        <a:xfrm>
          <a:off x="0" y="2565324"/>
          <a:ext cx="4885203" cy="754777"/>
        </a:xfrm>
        <a:prstGeom prst="round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tint val="50000"/>
                <a:satMod val="300000"/>
              </a:schemeClr>
            </a:gs>
            <a:gs pos="35000">
              <a:schemeClr val="accent5">
                <a:hueOff val="-4966938"/>
                <a:satOff val="19906"/>
                <a:lumOff val="4314"/>
                <a:alphaOff val="0"/>
                <a:tint val="37000"/>
                <a:satMod val="30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/>
            <a:t>Poor post-natal weight gain</a:t>
          </a:r>
          <a:endParaRPr lang="en-US" sz="1900" kern="1200"/>
        </a:p>
      </dsp:txBody>
      <dsp:txXfrm>
        <a:off x="36845" y="2602169"/>
        <a:ext cx="4811513" cy="681087"/>
      </dsp:txXfrm>
    </dsp:sp>
    <dsp:sp modelId="{EDF1720C-396E-4A7D-A87E-22D4BCFF7299}">
      <dsp:nvSpPr>
        <dsp:cNvPr id="0" name=""/>
        <dsp:cNvSpPr/>
      </dsp:nvSpPr>
      <dsp:spPr>
        <a:xfrm>
          <a:off x="0" y="3374821"/>
          <a:ext cx="4885203" cy="754777"/>
        </a:xfrm>
        <a:prstGeom prst="roundRect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tint val="50000"/>
                <a:satMod val="300000"/>
              </a:schemeClr>
            </a:gs>
            <a:gs pos="35000">
              <a:schemeClr val="accent5">
                <a:hueOff val="-6622584"/>
                <a:satOff val="26541"/>
                <a:lumOff val="5752"/>
                <a:alphaOff val="0"/>
                <a:tint val="37000"/>
                <a:satMod val="30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/>
            <a:t>Recurrent apnoea/fluctuating oxygen saturation</a:t>
          </a:r>
          <a:endParaRPr lang="en-US" sz="1900" kern="1200"/>
        </a:p>
      </dsp:txBody>
      <dsp:txXfrm>
        <a:off x="36845" y="3411666"/>
        <a:ext cx="4811513" cy="681087"/>
      </dsp:txXfrm>
    </dsp:sp>
    <dsp:sp modelId="{59BA68A5-40D3-49EE-8369-A31867299C1F}">
      <dsp:nvSpPr>
        <dsp:cNvPr id="0" name=""/>
        <dsp:cNvSpPr/>
      </dsp:nvSpPr>
      <dsp:spPr>
        <a:xfrm>
          <a:off x="0" y="4184319"/>
          <a:ext cx="4885203" cy="754777"/>
        </a:xfrm>
        <a:prstGeom prst="roundRect">
          <a:avLst/>
        </a:prstGeom>
        <a:gradFill rotWithShape="0">
          <a:gsLst>
            <a:gs pos="0">
              <a:schemeClr val="accent5">
                <a:hueOff val="-8278230"/>
                <a:satOff val="33176"/>
                <a:lumOff val="7190"/>
                <a:alphaOff val="0"/>
                <a:tint val="50000"/>
                <a:satMod val="300000"/>
              </a:schemeClr>
            </a:gs>
            <a:gs pos="35000">
              <a:schemeClr val="accent5">
                <a:hueOff val="-8278230"/>
                <a:satOff val="33176"/>
                <a:lumOff val="7190"/>
                <a:alphaOff val="0"/>
                <a:tint val="37000"/>
                <a:satMod val="300000"/>
              </a:schemeClr>
            </a:gs>
            <a:gs pos="100000">
              <a:schemeClr val="accent5">
                <a:hueOff val="-8278230"/>
                <a:satOff val="33176"/>
                <a:lumOff val="719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/>
            <a:t>Blood transfusions </a:t>
          </a:r>
          <a:endParaRPr lang="en-US" sz="1900" kern="1200"/>
        </a:p>
      </dsp:txBody>
      <dsp:txXfrm>
        <a:off x="36845" y="4221164"/>
        <a:ext cx="4811513" cy="681087"/>
      </dsp:txXfrm>
    </dsp:sp>
    <dsp:sp modelId="{27458FA7-002A-41F0-BEDC-9138253C0B4E}">
      <dsp:nvSpPr>
        <dsp:cNvPr id="0" name=""/>
        <dsp:cNvSpPr/>
      </dsp:nvSpPr>
      <dsp:spPr>
        <a:xfrm>
          <a:off x="0" y="4993817"/>
          <a:ext cx="4885203" cy="754777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/>
            <a:t>Twin to twin transfusion (mono-chorionic placenta)</a:t>
          </a:r>
          <a:endParaRPr lang="en-US" sz="1900" kern="1200"/>
        </a:p>
      </dsp:txBody>
      <dsp:txXfrm>
        <a:off x="36845" y="5030662"/>
        <a:ext cx="4811513" cy="6810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92DA9C-580B-4E5F-B9C6-6EC1F792BB86}">
      <dsp:nvSpPr>
        <dsp:cNvPr id="0" name=""/>
        <dsp:cNvSpPr/>
      </dsp:nvSpPr>
      <dsp:spPr>
        <a:xfrm>
          <a:off x="4424761" y="973534"/>
          <a:ext cx="2579383" cy="2579346"/>
        </a:xfrm>
        <a:prstGeom prst="ellipse">
          <a:avLst/>
        </a:prstGeom>
        <a:solidFill>
          <a:srgbClr val="78BE2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716BFF-4EAE-4186-9E29-35C9A38F543C}">
      <dsp:nvSpPr>
        <dsp:cNvPr id="0" name=""/>
        <dsp:cNvSpPr/>
      </dsp:nvSpPr>
      <dsp:spPr>
        <a:xfrm>
          <a:off x="4510702" y="1059527"/>
          <a:ext cx="2406927" cy="2407359"/>
        </a:xfrm>
        <a:prstGeom prst="ellipse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55000" cap="flat" cmpd="thickThin" algn="ctr">
          <a:solidFill>
            <a:srgbClr val="78BE2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Verdana"/>
              <a:ea typeface="+mn-ea"/>
              <a:cs typeface="Arial"/>
            </a:rPr>
            <a:t>????</a:t>
          </a:r>
        </a:p>
      </dsp:txBody>
      <dsp:txXfrm>
        <a:off x="4855040" y="1403501"/>
        <a:ext cx="1719397" cy="1719413"/>
      </dsp:txXfrm>
    </dsp:sp>
    <dsp:sp modelId="{D40DE6BD-250A-4323-AB82-1FF36C4B249A}">
      <dsp:nvSpPr>
        <dsp:cNvPr id="0" name=""/>
        <dsp:cNvSpPr/>
      </dsp:nvSpPr>
      <dsp:spPr>
        <a:xfrm rot="2700000">
          <a:off x="1759680" y="973247"/>
          <a:ext cx="2579468" cy="2579468"/>
        </a:xfrm>
        <a:prstGeom prst="teardrop">
          <a:avLst>
            <a:gd name="adj" fmla="val 100000"/>
          </a:avLst>
        </a:prstGeom>
        <a:solidFill>
          <a:srgbClr val="78BE20"/>
        </a:solidFill>
        <a:ln w="25400" cap="flat" cmpd="sng" algn="ctr">
          <a:solidFill>
            <a:srgbClr val="78BE2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7563AC-A2D0-4CC6-A27A-DEAE090FDFF2}">
      <dsp:nvSpPr>
        <dsp:cNvPr id="0" name=""/>
        <dsp:cNvSpPr/>
      </dsp:nvSpPr>
      <dsp:spPr>
        <a:xfrm>
          <a:off x="1845951" y="1059527"/>
          <a:ext cx="2406927" cy="240735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78BE2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/>
            <a:t>What are the red flags?</a:t>
          </a:r>
        </a:p>
      </dsp:txBody>
      <dsp:txXfrm>
        <a:off x="2189716" y="1403501"/>
        <a:ext cx="1719397" cy="171941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07281C-9992-4496-95BF-84CBEDB8321C}">
      <dsp:nvSpPr>
        <dsp:cNvPr id="0" name=""/>
        <dsp:cNvSpPr/>
      </dsp:nvSpPr>
      <dsp:spPr>
        <a:xfrm>
          <a:off x="4578120" y="1106783"/>
          <a:ext cx="2932425" cy="293238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56E98F-BA53-4BE2-8441-30C184B87753}">
      <dsp:nvSpPr>
        <dsp:cNvPr id="0" name=""/>
        <dsp:cNvSpPr/>
      </dsp:nvSpPr>
      <dsp:spPr>
        <a:xfrm>
          <a:off x="4342138" y="933022"/>
          <a:ext cx="3403738" cy="3279904"/>
        </a:xfrm>
        <a:prstGeom prst="ellipse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55000" cap="flat" cmpd="thickThin" algn="ctr">
          <a:solidFill>
            <a:srgbClr val="78BE2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Verdana"/>
              <a:ea typeface="+mn-ea"/>
              <a:cs typeface="Arial"/>
            </a:rPr>
            <a:t>Posterior pole plus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Verdana"/>
              <a:ea typeface="+mn-ea"/>
              <a:cs typeface="Arial"/>
            </a:rPr>
            <a:t>Persistent TVL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Verdana"/>
              <a:ea typeface="+mn-ea"/>
              <a:cs typeface="Arial"/>
            </a:rPr>
            <a:t>Poorly pupil dilation</a:t>
          </a:r>
          <a:endParaRPr lang="en-GB" sz="105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Verdana"/>
            <a:ea typeface="+mn-ea"/>
            <a:cs typeface="Arial"/>
          </a:endParaRPr>
        </a:p>
      </dsp:txBody>
      <dsp:txXfrm>
        <a:off x="4829081" y="1401668"/>
        <a:ext cx="2431473" cy="2342612"/>
      </dsp:txXfrm>
    </dsp:sp>
    <dsp:sp modelId="{D40DE6BD-250A-4323-AB82-1FF36C4B249A}">
      <dsp:nvSpPr>
        <dsp:cNvPr id="0" name=""/>
        <dsp:cNvSpPr/>
      </dsp:nvSpPr>
      <dsp:spPr>
        <a:xfrm rot="2700000">
          <a:off x="1548268" y="1106456"/>
          <a:ext cx="2932522" cy="2932522"/>
        </a:xfrm>
        <a:prstGeom prst="teardrop">
          <a:avLst>
            <a:gd name="adj" fmla="val 100000"/>
          </a:avLst>
        </a:prstGeom>
        <a:solidFill>
          <a:srgbClr val="78BE20"/>
        </a:solidFill>
        <a:ln w="25400" cap="flat" cmpd="sng" algn="ctr">
          <a:solidFill>
            <a:srgbClr val="78BE2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7563AC-A2D0-4CC6-A27A-DEAE090FDFF2}">
      <dsp:nvSpPr>
        <dsp:cNvPr id="0" name=""/>
        <dsp:cNvSpPr/>
      </dsp:nvSpPr>
      <dsp:spPr>
        <a:xfrm>
          <a:off x="1646346" y="1204546"/>
          <a:ext cx="2736365" cy="273685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78BE2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/>
            <a:t>What are the red flags?</a:t>
          </a:r>
        </a:p>
      </dsp:txBody>
      <dsp:txXfrm>
        <a:off x="2037162" y="1595599"/>
        <a:ext cx="1954733" cy="195475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FA7A23-1FD1-4A4E-9046-5F3B8FEBFDB5}">
      <dsp:nvSpPr>
        <dsp:cNvPr id="0" name=""/>
        <dsp:cNvSpPr/>
      </dsp:nvSpPr>
      <dsp:spPr>
        <a:xfrm>
          <a:off x="0" y="448500"/>
          <a:ext cx="4869656" cy="7956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/>
            <a:t>BOSU study showed 90% treated with laser, 10% with anti-VEGF</a:t>
          </a:r>
          <a:endParaRPr lang="en-US" sz="2000" kern="1200"/>
        </a:p>
      </dsp:txBody>
      <dsp:txXfrm>
        <a:off x="38838" y="487338"/>
        <a:ext cx="4791980" cy="717924"/>
      </dsp:txXfrm>
    </dsp:sp>
    <dsp:sp modelId="{8A5F836F-8C49-4949-99FC-8F6AD3DCB760}">
      <dsp:nvSpPr>
        <dsp:cNvPr id="0" name=""/>
        <dsp:cNvSpPr/>
      </dsp:nvSpPr>
      <dsp:spPr>
        <a:xfrm>
          <a:off x="0" y="1301700"/>
          <a:ext cx="4869656" cy="795600"/>
        </a:xfrm>
        <a:prstGeom prst="roundRect">
          <a:avLst/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/>
            <a:t>Diode Laser photocoagulation by experienced ophthalmologist: Gold standard</a:t>
          </a:r>
          <a:endParaRPr lang="en-US" sz="2000" kern="1200"/>
        </a:p>
      </dsp:txBody>
      <dsp:txXfrm>
        <a:off x="38838" y="1340538"/>
        <a:ext cx="4791980" cy="717924"/>
      </dsp:txXfrm>
    </dsp:sp>
    <dsp:sp modelId="{20D6516D-D190-42C2-BE5D-5E1C58EB57AB}">
      <dsp:nvSpPr>
        <dsp:cNvPr id="0" name=""/>
        <dsp:cNvSpPr/>
      </dsp:nvSpPr>
      <dsp:spPr>
        <a:xfrm>
          <a:off x="0" y="2154900"/>
          <a:ext cx="4869656" cy="795600"/>
        </a:xfrm>
        <a:prstGeom prst="round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/>
            <a:t>Anti-VEGF agents only in APROP / unstable baby / rescue therapy</a:t>
          </a:r>
          <a:endParaRPr lang="en-US" sz="2000" kern="1200"/>
        </a:p>
      </dsp:txBody>
      <dsp:txXfrm>
        <a:off x="38838" y="2193738"/>
        <a:ext cx="4791980" cy="717924"/>
      </dsp:txXfrm>
    </dsp:sp>
    <dsp:sp modelId="{63787DC4-9053-4A9E-90B3-7A779FA2E36A}">
      <dsp:nvSpPr>
        <dsp:cNvPr id="0" name=""/>
        <dsp:cNvSpPr/>
      </dsp:nvSpPr>
      <dsp:spPr>
        <a:xfrm>
          <a:off x="0" y="3008100"/>
          <a:ext cx="4869656" cy="795600"/>
        </a:xfrm>
        <a:prstGeom prst="roundRect">
          <a:avLst/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/>
            <a:t>The first post treatment exam should occur at 5-7 days </a:t>
          </a:r>
          <a:endParaRPr lang="en-US" sz="2000" kern="1200"/>
        </a:p>
      </dsp:txBody>
      <dsp:txXfrm>
        <a:off x="38838" y="3046938"/>
        <a:ext cx="4791980" cy="717924"/>
      </dsp:txXfrm>
    </dsp:sp>
    <dsp:sp modelId="{1706E344-ED82-4DA0-A410-BE3D9AB27A61}">
      <dsp:nvSpPr>
        <dsp:cNvPr id="0" name=""/>
        <dsp:cNvSpPr/>
      </dsp:nvSpPr>
      <dsp:spPr>
        <a:xfrm>
          <a:off x="0" y="3861300"/>
          <a:ext cx="4869656" cy="795600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/>
            <a:t>Retreat if no improvement in 10-14 days</a:t>
          </a:r>
          <a:endParaRPr lang="en-US" sz="2000" kern="1200"/>
        </a:p>
      </dsp:txBody>
      <dsp:txXfrm>
        <a:off x="38838" y="3900138"/>
        <a:ext cx="4791980" cy="71792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D79EB6-4691-44E8-B14F-B7AA03272883}">
      <dsp:nvSpPr>
        <dsp:cNvPr id="0" name=""/>
        <dsp:cNvSpPr/>
      </dsp:nvSpPr>
      <dsp:spPr>
        <a:xfrm>
          <a:off x="0" y="0"/>
          <a:ext cx="4152422" cy="264844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/>
            <a:t>Reduce risk of severe ROP by:</a:t>
          </a:r>
          <a:endParaRPr lang="en-US" sz="14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kern="1200" dirty="0"/>
            <a:t>Increase protection – exogenous IGF-1, PUFA</a:t>
          </a:r>
          <a:r>
            <a:rPr lang="en-US" sz="1200" kern="1200" dirty="0"/>
            <a:t> , early EPO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kern="1200" dirty="0"/>
            <a:t>Minimise hyperoxia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kern="1200"/>
            <a:t>Maintain stable oxygen saturation</a:t>
          </a:r>
          <a:endParaRPr lang="en-US" sz="1200" kern="1200"/>
        </a:p>
      </dsp:txBody>
      <dsp:txXfrm>
        <a:off x="45989" y="45989"/>
        <a:ext cx="1478213" cy="2556463"/>
      </dsp:txXfrm>
    </dsp:sp>
    <dsp:sp modelId="{96CB6574-F5D7-4689-B879-643AF7B60B3D}">
      <dsp:nvSpPr>
        <dsp:cNvPr id="0" name=""/>
        <dsp:cNvSpPr/>
      </dsp:nvSpPr>
      <dsp:spPr>
        <a:xfrm>
          <a:off x="732780" y="3236984"/>
          <a:ext cx="4152422" cy="2648441"/>
        </a:xfrm>
        <a:prstGeom prst="roundRect">
          <a:avLst>
            <a:gd name="adj" fmla="val 10000"/>
          </a:avLst>
        </a:prstGeom>
        <a:solidFill>
          <a:schemeClr val="accent2">
            <a:hueOff val="4681520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dirty="0"/>
            <a:t>Improving detection - telemedicine Further anti-VEGF trials  </a:t>
          </a:r>
          <a:endParaRPr lang="en-US" sz="2100" kern="1200" dirty="0"/>
        </a:p>
      </dsp:txBody>
      <dsp:txXfrm>
        <a:off x="782517" y="3286721"/>
        <a:ext cx="1598680" cy="2548967"/>
      </dsp:txXfrm>
    </dsp:sp>
    <dsp:sp modelId="{B4C81A4F-CF02-4833-95F1-63FD3DA3017B}">
      <dsp:nvSpPr>
        <dsp:cNvPr id="0" name=""/>
        <dsp:cNvSpPr/>
      </dsp:nvSpPr>
      <dsp:spPr>
        <a:xfrm>
          <a:off x="2430935" y="2081969"/>
          <a:ext cx="1721487" cy="172148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2818270" y="2081969"/>
        <a:ext cx="946817" cy="12954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29C8DD91-80BE-4300-B5F7-9382FD64F175}" type="datetimeFigureOut">
              <a:rPr lang="en-GB"/>
              <a:pPr>
                <a:defRPr/>
              </a:pPr>
              <a:t>23/01/19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B6C6B64F-0162-48FD-BDAD-5E2EE47D9A9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99156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31F7AC2-4B0D-4485-87CD-2C20C6119C34}" type="slidenum">
              <a:rPr lang="en-GB" altLang="en-US" sz="1200"/>
              <a:pPr eaLnBrk="1" hangingPunct="1"/>
              <a:t>31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7B7DE53-C5BE-467E-8FD3-E61B37B98DE4}" type="slidenum">
              <a:rPr lang="en-GB" altLang="en-US" sz="1200"/>
              <a:pPr eaLnBrk="1" hangingPunct="1"/>
              <a:t>32</a:t>
            </a:fld>
            <a:endParaRPr lang="en-GB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D4AC6-2DE2-48E0-A034-27D1E60AC73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51341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88045-D039-485D-9163-BD90147D691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45996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C92D1-E3D8-4F60-8555-34818F6A301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70375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 rtlCol="0">
            <a:normAutofit/>
          </a:bodyPr>
          <a:lstStyle/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645E831-F517-4684-9B21-1096F2D2AEB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2986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B3BBC9-E686-4071-AA97-B98AC709E87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88833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99877-227C-4AFB-AC12-CF5019276D0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42683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A465F-E16B-44E0-8698-8CD76131437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58952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619F9-7992-4939-94BA-7A8DA5EE96B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82909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94B40-48B5-47CE-9F49-6439C9E1029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44612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4C5621-9B0F-40BE-8FB0-435320B0151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92978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EDAF6-9E83-4AA3-961A-FDD41F9C13B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50320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C8E80-D11B-47EC-BE89-CC13E57A8E3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87688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4A1B328-C684-40FB-A6FC-42820D2D03B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1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file:///F:\TaylorHoyt\images\51FF12.jpg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file:///F:\TaylorHoyt\images\51FF20.jp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8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9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TIF"/><Relationship Id="rId3" Type="http://schemas.openxmlformats.org/officeDocument/2006/relationships/image" Target="../media/image2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microsoft.com/office/2007/relationships/hdphoto" Target="../media/hdphoto1.wd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4" Type="http://schemas.openxmlformats.org/officeDocument/2006/relationships/diagramQuickStyle" Target="../diagrams/quickStyle6.xml"/><Relationship Id="rId5" Type="http://schemas.openxmlformats.org/officeDocument/2006/relationships/diagramColors" Target="../diagrams/colors6.xml"/><Relationship Id="rId6" Type="http://schemas.microsoft.com/office/2007/relationships/diagramDrawing" Target="../diagrams/drawing6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xmlns="" id="{B558F58E-93BA-44A3-BCDA-585AFF2E4F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91490" y="2671011"/>
            <a:ext cx="3943352" cy="2427120"/>
          </a:xfrm>
        </p:spPr>
        <p:txBody>
          <a:bodyPr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GB" altLang="en-US" sz="3400"/>
              <a:t/>
            </a:r>
            <a:br>
              <a:rPr lang="en-GB" altLang="en-US" sz="3400"/>
            </a:br>
            <a:r>
              <a:rPr lang="en-GB" altLang="en-US" sz="3400"/>
              <a:t>Essentials of: </a:t>
            </a:r>
            <a:br>
              <a:rPr lang="en-GB" altLang="en-US" sz="3400"/>
            </a:br>
            <a:r>
              <a:rPr lang="en-GB" altLang="en-US" sz="3400"/>
              <a:t>Retinopathy of Prematurity</a:t>
            </a:r>
            <a:br>
              <a:rPr lang="en-GB" altLang="en-US" sz="3400"/>
            </a:br>
            <a:r>
              <a:rPr lang="en-GB" altLang="en-US" sz="3400"/>
              <a:t> 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xmlns="" id="{BCD0BBC1-A7D4-445D-98AC-95A6A45D8E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91490" y="2316480"/>
            <a:ext cx="30861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61E7D6E7-80C4-436F-8B64-9FB9AF7041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5" r="35969" b="-1"/>
          <a:stretch/>
        </p:blipFill>
        <p:spPr bwMode="auto">
          <a:xfrm>
            <a:off x="4434843" y="10"/>
            <a:ext cx="4709157" cy="6857990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xmlns="" id="{73DE2CFE-42F2-48F0-8706-5264E012B1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691352" y="799217"/>
            <a:ext cx="2200313" cy="2506881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D4AE38-1FD4-4D50-AD73-BE9133951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214" y="1204108"/>
            <a:ext cx="2002054" cy="17811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Phase 1 – hyperoxic / inhibitive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F460486-ECCA-4DDE-A539-2693C1516068}"/>
              </a:ext>
            </a:extLst>
          </p:cNvPr>
          <p:cNvSpPr txBox="1"/>
          <p:nvPr/>
        </p:nvSpPr>
        <p:spPr>
          <a:xfrm>
            <a:off x="725213" y="3355130"/>
            <a:ext cx="2002055" cy="24273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>
                <a:latin typeface="+mn-lt"/>
              </a:rPr>
              <a:t>Premature birth: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>
                <a:latin typeface="+mn-lt"/>
              </a:rPr>
              <a:t>Incomplete vascularisation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>
                <a:latin typeface="+mn-lt"/>
              </a:rPr>
              <a:t>Supplemental oxygen 6-10kPa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>
                <a:latin typeface="+mn-lt"/>
              </a:rPr>
              <a:t>Down regulation of VEGF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35F5D977-0A23-4A13-9633-DAB3A87591E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576" y="1212226"/>
            <a:ext cx="5177792" cy="431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8040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wn Arrow 7">
            <a:extLst>
              <a:ext uri="{FF2B5EF4-FFF2-40B4-BE49-F238E27FC236}">
                <a16:creationId xmlns:a16="http://schemas.microsoft.com/office/drawing/2014/main" xmlns="" id="{73DE2CFE-42F2-48F0-8706-5264E012B1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691352" y="799217"/>
            <a:ext cx="2200313" cy="2506881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D4AE38-1FD4-4D50-AD73-BE9133951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214" y="1204108"/>
            <a:ext cx="2002054" cy="17811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Phase 2 – hypoxic / proliferative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F460486-ECCA-4DDE-A539-2693C1516068}"/>
              </a:ext>
            </a:extLst>
          </p:cNvPr>
          <p:cNvSpPr txBox="1"/>
          <p:nvPr/>
        </p:nvSpPr>
        <p:spPr>
          <a:xfrm>
            <a:off x="251521" y="3355130"/>
            <a:ext cx="3168352" cy="30261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After 4 weeks PNA: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Supplemental oxygen weaning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Increased retinal metabolism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Retinal </a:t>
            </a:r>
            <a:r>
              <a:rPr lang="en-US" sz="1400" dirty="0" err="1">
                <a:latin typeface="+mn-lt"/>
              </a:rPr>
              <a:t>ischaemia</a:t>
            </a:r>
            <a:endParaRPr lang="en-US" sz="1400" dirty="0">
              <a:latin typeface="+mn-lt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Upregulation of VEGF and EPO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Low IGF-1 and PUFA levels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82E2B01C-E519-4614-B575-598C9E04E23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576" y="1212226"/>
            <a:ext cx="5177792" cy="431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91928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867D4867-5BA7-4462-B2F6-A23F4A622A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349072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82600" y="643467"/>
            <a:ext cx="2522980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en-GB" altLang="en-US" sz="2400">
                <a:solidFill>
                  <a:schemeClr val="bg1"/>
                </a:solidFill>
              </a:rPr>
              <a:t>International Classification-ICROP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82601" y="2638044"/>
            <a:ext cx="2522980" cy="3415622"/>
          </a:xfrm>
        </p:spPr>
        <p:txBody>
          <a:bodyPr>
            <a:normAutofit/>
          </a:bodyPr>
          <a:lstStyle/>
          <a:p>
            <a:r>
              <a:rPr lang="en-GB" altLang="en-US" sz="2800" dirty="0">
                <a:solidFill>
                  <a:schemeClr val="bg1"/>
                </a:solidFill>
              </a:rPr>
              <a:t>Zone</a:t>
            </a:r>
          </a:p>
          <a:p>
            <a:pPr lvl="1"/>
            <a:r>
              <a:rPr lang="en-GB" altLang="en-US" dirty="0">
                <a:solidFill>
                  <a:schemeClr val="bg1"/>
                </a:solidFill>
              </a:rPr>
              <a:t>Use 28D to define Zone I</a:t>
            </a:r>
          </a:p>
          <a:p>
            <a:endParaRPr lang="en-GB" altLang="en-US" sz="2800" dirty="0">
              <a:solidFill>
                <a:schemeClr val="bg1"/>
              </a:solidFill>
            </a:endParaRPr>
          </a:p>
          <a:p>
            <a:r>
              <a:rPr lang="en-GB" altLang="en-US" sz="2800" dirty="0">
                <a:solidFill>
                  <a:schemeClr val="bg1"/>
                </a:solidFill>
              </a:rPr>
              <a:t>Stage 1-5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xmlns="" id="{82424D2C-7670-4AF8-8FC7-ADD305341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322" y="2176547"/>
            <a:ext cx="4688077" cy="234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altLang="en-US"/>
              <a:t>Stages</a:t>
            </a:r>
          </a:p>
        </p:txBody>
      </p:sp>
      <p:pic>
        <p:nvPicPr>
          <p:cNvPr id="21507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04661" y="293499"/>
            <a:ext cx="4762500" cy="6350000"/>
          </a:xfrm>
        </p:spPr>
      </p:pic>
      <p:sp>
        <p:nvSpPr>
          <p:cNvPr id="6" name="TextBox 5"/>
          <p:cNvSpPr txBox="1"/>
          <p:nvPr/>
        </p:nvSpPr>
        <p:spPr>
          <a:xfrm>
            <a:off x="900113" y="1916113"/>
            <a:ext cx="1092200" cy="37861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latin typeface="+mn-lt"/>
              </a:rPr>
              <a:t>Stage 1</a:t>
            </a:r>
          </a:p>
          <a:p>
            <a:pPr>
              <a:defRPr/>
            </a:pPr>
            <a:endParaRPr lang="en-GB" dirty="0">
              <a:latin typeface="+mn-lt"/>
            </a:endParaRPr>
          </a:p>
          <a:p>
            <a:pPr>
              <a:defRPr/>
            </a:pPr>
            <a:r>
              <a:rPr lang="en-GB" dirty="0">
                <a:latin typeface="+mn-lt"/>
              </a:rPr>
              <a:t>Stage 2</a:t>
            </a:r>
          </a:p>
          <a:p>
            <a:pPr>
              <a:defRPr/>
            </a:pPr>
            <a:endParaRPr lang="en-GB" dirty="0">
              <a:latin typeface="+mn-lt"/>
            </a:endParaRPr>
          </a:p>
          <a:p>
            <a:pPr>
              <a:defRPr/>
            </a:pPr>
            <a:r>
              <a:rPr lang="en-GB" dirty="0">
                <a:latin typeface="+mn-lt"/>
              </a:rPr>
              <a:t>Stage 3</a:t>
            </a:r>
          </a:p>
          <a:p>
            <a:pPr>
              <a:defRPr/>
            </a:pPr>
            <a:endParaRPr lang="en-GB" dirty="0">
              <a:latin typeface="+mn-lt"/>
            </a:endParaRPr>
          </a:p>
          <a:p>
            <a:pPr>
              <a:defRPr/>
            </a:pPr>
            <a:r>
              <a:rPr lang="en-GB" dirty="0">
                <a:latin typeface="+mn-lt"/>
              </a:rPr>
              <a:t>Stage 4</a:t>
            </a:r>
          </a:p>
          <a:p>
            <a:pPr>
              <a:defRPr/>
            </a:pPr>
            <a:endParaRPr lang="en-GB" dirty="0">
              <a:latin typeface="+mn-lt"/>
            </a:endParaRPr>
          </a:p>
          <a:p>
            <a:pPr>
              <a:defRPr/>
            </a:pPr>
            <a:r>
              <a:rPr lang="en-GB" dirty="0">
                <a:latin typeface="+mn-lt"/>
              </a:rPr>
              <a:t>Stage 5</a:t>
            </a:r>
          </a:p>
          <a:p>
            <a:pPr>
              <a:defRPr/>
            </a:pPr>
            <a:endParaRPr lang="en-GB" dirty="0">
              <a:latin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0934E8B-9552-4284-88F9-E9F972DD559A}"/>
              </a:ext>
            </a:extLst>
          </p:cNvPr>
          <p:cNvSpPr/>
          <p:nvPr/>
        </p:nvSpPr>
        <p:spPr>
          <a:xfrm>
            <a:off x="245513" y="5373216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dirty="0">
                <a:latin typeface="+mj-lt"/>
              </a:rPr>
              <a:t>https://www.aao.org/interactive-tool/retinopathy-of-prematurity-case-based-training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867D4867-5BA7-4462-B2F6-A23F4A622A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349072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82600" y="643467"/>
            <a:ext cx="2522980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en-GB" altLang="en-US" sz="2400" dirty="0">
                <a:solidFill>
                  <a:schemeClr val="bg1"/>
                </a:solidFill>
              </a:rPr>
              <a:t>Stage 1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82601" y="2638044"/>
            <a:ext cx="2522980" cy="3415622"/>
          </a:xfrm>
        </p:spPr>
        <p:txBody>
          <a:bodyPr>
            <a:normAutofit/>
          </a:bodyPr>
          <a:lstStyle/>
          <a:p>
            <a:r>
              <a:rPr lang="en-GB" altLang="en-US" sz="2800" dirty="0">
                <a:solidFill>
                  <a:schemeClr val="bg1"/>
                </a:solidFill>
              </a:rPr>
              <a:t>Demarcation line</a:t>
            </a:r>
          </a:p>
        </p:txBody>
      </p:sp>
      <p:pic>
        <p:nvPicPr>
          <p:cNvPr id="3" name="Picture 2" descr="A picture containing mollusk, invertebrate&#10;&#10;Description automatically generated">
            <a:extLst>
              <a:ext uri="{FF2B5EF4-FFF2-40B4-BE49-F238E27FC236}">
                <a16:creationId xmlns:a16="http://schemas.microsoft.com/office/drawing/2014/main" xmlns="" id="{83CA16D0-DCE5-4890-9664-7739B306F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268760"/>
            <a:ext cx="3966473" cy="298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1295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867D4867-5BA7-4462-B2F6-A23F4A622A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349072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82600" y="643467"/>
            <a:ext cx="2522980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en-GB" altLang="en-US" sz="2400" dirty="0">
                <a:solidFill>
                  <a:schemeClr val="bg1"/>
                </a:solidFill>
              </a:rPr>
              <a:t>Stage 2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82601" y="2638044"/>
            <a:ext cx="2522980" cy="3415622"/>
          </a:xfrm>
        </p:spPr>
        <p:txBody>
          <a:bodyPr>
            <a:normAutofit/>
          </a:bodyPr>
          <a:lstStyle/>
          <a:p>
            <a:r>
              <a:rPr lang="en-GB" altLang="en-US" sz="2800" dirty="0">
                <a:solidFill>
                  <a:schemeClr val="bg1"/>
                </a:solidFill>
              </a:rPr>
              <a:t>Ridge</a:t>
            </a:r>
          </a:p>
        </p:txBody>
      </p:sp>
      <p:pic>
        <p:nvPicPr>
          <p:cNvPr id="4" name="Picture 3" descr="A picture containing indoor, mollusk&#10;&#10;Description automatically generated">
            <a:extLst>
              <a:ext uri="{FF2B5EF4-FFF2-40B4-BE49-F238E27FC236}">
                <a16:creationId xmlns:a16="http://schemas.microsoft.com/office/drawing/2014/main" xmlns="" id="{6C9D0155-F143-4A2F-AA24-181B936DF8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322" y="1124744"/>
            <a:ext cx="4289251" cy="320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0001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867D4867-5BA7-4462-B2F6-A23F4A622A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349072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82600" y="643467"/>
            <a:ext cx="2522980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en-GB" altLang="en-US" sz="2400" dirty="0">
                <a:solidFill>
                  <a:schemeClr val="bg1"/>
                </a:solidFill>
              </a:rPr>
              <a:t>Stage 3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82601" y="2638044"/>
            <a:ext cx="2522980" cy="3415622"/>
          </a:xfrm>
        </p:spPr>
        <p:txBody>
          <a:bodyPr>
            <a:normAutofit/>
          </a:bodyPr>
          <a:lstStyle/>
          <a:p>
            <a:r>
              <a:rPr lang="en-GB" altLang="en-US" sz="2800" dirty="0">
                <a:solidFill>
                  <a:schemeClr val="bg1"/>
                </a:solidFill>
              </a:rPr>
              <a:t>Ridge with neovascular proliferation</a:t>
            </a:r>
          </a:p>
        </p:txBody>
      </p:sp>
      <p:pic>
        <p:nvPicPr>
          <p:cNvPr id="3" name="Picture 2" descr="A picture containing mollusk, invertebrate&#10;&#10;Description automatically generated">
            <a:extLst>
              <a:ext uri="{FF2B5EF4-FFF2-40B4-BE49-F238E27FC236}">
                <a16:creationId xmlns:a16="http://schemas.microsoft.com/office/drawing/2014/main" xmlns="" id="{83565C44-AF8E-4F6E-8705-49B4F69A6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908720"/>
            <a:ext cx="4279726" cy="323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1656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867D4867-5BA7-4462-B2F6-A23F4A622A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349072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82600" y="643467"/>
            <a:ext cx="2522980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en-GB" altLang="en-US" sz="2400" dirty="0">
                <a:solidFill>
                  <a:schemeClr val="bg1"/>
                </a:solidFill>
              </a:rPr>
              <a:t>Stage 4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82601" y="2638044"/>
            <a:ext cx="2522980" cy="3415622"/>
          </a:xfrm>
        </p:spPr>
        <p:txBody>
          <a:bodyPr>
            <a:normAutofit/>
          </a:bodyPr>
          <a:lstStyle/>
          <a:p>
            <a:r>
              <a:rPr lang="en-GB" altLang="en-US" sz="2800" dirty="0">
                <a:solidFill>
                  <a:schemeClr val="bg1"/>
                </a:solidFill>
              </a:rPr>
              <a:t>Tractional retinal detachment</a:t>
            </a:r>
          </a:p>
          <a:p>
            <a:r>
              <a:rPr lang="en-GB" altLang="en-US" sz="2800" dirty="0">
                <a:solidFill>
                  <a:schemeClr val="bg1"/>
                </a:solidFill>
              </a:rPr>
              <a:t>A: extra foveal</a:t>
            </a:r>
          </a:p>
          <a:p>
            <a:r>
              <a:rPr lang="en-GB" altLang="en-US" sz="2800" dirty="0">
                <a:solidFill>
                  <a:schemeClr val="bg1"/>
                </a:solidFill>
              </a:rPr>
              <a:t>B: foveal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F581D12-47C2-4B7C-8F51-4F79A0AEDD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806341"/>
            <a:ext cx="3528392" cy="265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609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867D4867-5BA7-4462-B2F6-A23F4A622A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349072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82600" y="643467"/>
            <a:ext cx="2522980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en-GB" altLang="en-US" sz="2400" dirty="0">
                <a:solidFill>
                  <a:schemeClr val="bg1"/>
                </a:solidFill>
              </a:rPr>
              <a:t>Stage 5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82601" y="2638044"/>
            <a:ext cx="2522980" cy="3415622"/>
          </a:xfrm>
        </p:spPr>
        <p:txBody>
          <a:bodyPr>
            <a:normAutofit/>
          </a:bodyPr>
          <a:lstStyle/>
          <a:p>
            <a:r>
              <a:rPr lang="en-GB" altLang="en-US" sz="2800" dirty="0">
                <a:solidFill>
                  <a:schemeClr val="bg1"/>
                </a:solidFill>
              </a:rPr>
              <a:t>Funnel retinal detachment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46E6DF73-38FD-4D66-91E5-14C49F2E8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187" y="3861048"/>
            <a:ext cx="3551156" cy="266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28" descr="F:\TaylorHoyt\images\51FF12.jpg">
            <a:extLst>
              <a:ext uri="{FF2B5EF4-FFF2-40B4-BE49-F238E27FC236}">
                <a16:creationId xmlns:a16="http://schemas.microsoft.com/office/drawing/2014/main" xmlns="" id="{17FFADA6-C440-48DF-AB44-7D077870D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1" r="4700" b="9032"/>
          <a:stretch>
            <a:fillRect/>
          </a:stretch>
        </p:blipFill>
        <p:spPr bwMode="auto">
          <a:xfrm>
            <a:off x="4572000" y="329961"/>
            <a:ext cx="3495107" cy="3099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5382894-B424-4E75-8707-203ABA2FB2F2}"/>
              </a:ext>
            </a:extLst>
          </p:cNvPr>
          <p:cNvSpPr/>
          <p:nvPr/>
        </p:nvSpPr>
        <p:spPr>
          <a:xfrm>
            <a:off x="4572000" y="3933056"/>
            <a:ext cx="1152128" cy="2880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95014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867D4867-5BA7-4462-B2F6-A23F4A622A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349072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82600" y="643467"/>
            <a:ext cx="2522980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en-GB" altLang="en-US" sz="2400" dirty="0">
                <a:solidFill>
                  <a:schemeClr val="bg1"/>
                </a:solidFill>
              </a:rPr>
              <a:t>APROP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2638044"/>
            <a:ext cx="3239202" cy="3415622"/>
          </a:xfrm>
        </p:spPr>
        <p:txBody>
          <a:bodyPr>
            <a:normAutofit/>
          </a:bodyPr>
          <a:lstStyle/>
          <a:p>
            <a:r>
              <a:rPr lang="en-GB" altLang="en-US" sz="2800" dirty="0">
                <a:solidFill>
                  <a:schemeClr val="bg1"/>
                </a:solidFill>
              </a:rPr>
              <a:t>Zone I disease</a:t>
            </a:r>
          </a:p>
          <a:p>
            <a:r>
              <a:rPr lang="en-GB" altLang="en-US" sz="2800" dirty="0">
                <a:solidFill>
                  <a:schemeClr val="bg1"/>
                </a:solidFill>
              </a:rPr>
              <a:t>Flat neovascularisation</a:t>
            </a:r>
          </a:p>
          <a:p>
            <a:r>
              <a:rPr lang="en-GB" altLang="en-US" sz="2800" dirty="0">
                <a:solidFill>
                  <a:schemeClr val="bg1"/>
                </a:solidFill>
              </a:rPr>
              <a:t>Severe plus disease</a:t>
            </a:r>
          </a:p>
          <a:p>
            <a:r>
              <a:rPr lang="en-GB" altLang="en-US" sz="2800" dirty="0">
                <a:solidFill>
                  <a:schemeClr val="bg1"/>
                </a:solidFill>
              </a:rPr>
              <a:t>Poor prognosis</a:t>
            </a:r>
          </a:p>
        </p:txBody>
      </p:sp>
      <p:pic>
        <p:nvPicPr>
          <p:cNvPr id="3" name="Picture 2" descr="A picture containing sitting, fruit, dark&#10;&#10;Description automatically generated">
            <a:extLst>
              <a:ext uri="{FF2B5EF4-FFF2-40B4-BE49-F238E27FC236}">
                <a16:creationId xmlns:a16="http://schemas.microsoft.com/office/drawing/2014/main" xmlns="" id="{A9939B07-5F3D-4264-980B-77418B6C07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24" y="576725"/>
            <a:ext cx="4721299" cy="352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8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Freeform: Shape 73">
            <a:extLst>
              <a:ext uri="{FF2B5EF4-FFF2-40B4-BE49-F238E27FC236}">
                <a16:creationId xmlns:a16="http://schemas.microsoft.com/office/drawing/2014/main" xmlns="" id="{42285737-90EE-47DC-AC80-8AE156B119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0" y="-1"/>
            <a:ext cx="3302781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xmlns="" id="{B57BDC17-F1B3-455F-BBF1-680AA1F25C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2486469" y="0"/>
            <a:ext cx="1827609" cy="6858001"/>
            <a:chOff x="1320800" y="0"/>
            <a:chExt cx="2436813" cy="6858001"/>
          </a:xfrm>
        </p:grpSpPr>
        <p:sp>
          <p:nvSpPr>
            <p:cNvPr id="77" name="Freeform 6">
              <a:extLst>
                <a:ext uri="{FF2B5EF4-FFF2-40B4-BE49-F238E27FC236}">
                  <a16:creationId xmlns:a16="http://schemas.microsoft.com/office/drawing/2014/main" xmlns="" id="{64E2FA9A-FEF7-4501-B0EB-5E45EDD217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78" name="Freeform 7">
              <a:extLst>
                <a:ext uri="{FF2B5EF4-FFF2-40B4-BE49-F238E27FC236}">
                  <a16:creationId xmlns:a16="http://schemas.microsoft.com/office/drawing/2014/main" xmlns="" id="{BC38192B-B4CB-47D4-A3B1-10010247F1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79" name="Freeform 8">
              <a:extLst>
                <a:ext uri="{FF2B5EF4-FFF2-40B4-BE49-F238E27FC236}">
                  <a16:creationId xmlns:a16="http://schemas.microsoft.com/office/drawing/2014/main" xmlns="" id="{96330E33-E171-4B0F-82B5-AF7230399B5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80" name="Freeform 9">
              <a:extLst>
                <a:ext uri="{FF2B5EF4-FFF2-40B4-BE49-F238E27FC236}">
                  <a16:creationId xmlns:a16="http://schemas.microsoft.com/office/drawing/2014/main" xmlns="" id="{332B1723-69BF-42D7-B757-0FA059E152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81" name="Freeform 10">
              <a:extLst>
                <a:ext uri="{FF2B5EF4-FFF2-40B4-BE49-F238E27FC236}">
                  <a16:creationId xmlns:a16="http://schemas.microsoft.com/office/drawing/2014/main" xmlns="" id="{F115D62D-1E96-48D1-A78D-D370A0BFB9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82" name="Freeform 11">
              <a:extLst>
                <a:ext uri="{FF2B5EF4-FFF2-40B4-BE49-F238E27FC236}">
                  <a16:creationId xmlns:a16="http://schemas.microsoft.com/office/drawing/2014/main" xmlns="" id="{91C2876A-169D-4822-A766-C00578C88B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01265" y="685800"/>
            <a:ext cx="2085203" cy="5105400"/>
          </a:xfrm>
        </p:spPr>
        <p:txBody>
          <a:bodyPr>
            <a:normAutofit/>
          </a:bodyPr>
          <a:lstStyle/>
          <a:p>
            <a:r>
              <a:rPr lang="en-GB" altLang="en-US" sz="3500">
                <a:solidFill>
                  <a:srgbClr val="FFFFFF"/>
                </a:solidFill>
              </a:rPr>
              <a:t>ROP</a:t>
            </a:r>
          </a:p>
        </p:txBody>
      </p:sp>
      <p:graphicFrame>
        <p:nvGraphicFramePr>
          <p:cNvPr id="5125" name="Rectangle 1027">
            <a:extLst>
              <a:ext uri="{FF2B5EF4-FFF2-40B4-BE49-F238E27FC236}">
                <a16:creationId xmlns:a16="http://schemas.microsoft.com/office/drawing/2014/main" xmlns="" id="{8C326F14-65F0-451F-BD74-C29D7EB250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2801057"/>
              </p:ext>
            </p:extLst>
          </p:nvPr>
        </p:nvGraphicFramePr>
        <p:xfrm>
          <a:off x="3757612" y="685800"/>
          <a:ext cx="4869656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867D4867-5BA7-4462-B2F6-A23F4A622A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349072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82600" y="643467"/>
            <a:ext cx="2522980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en-GB" altLang="en-US" sz="2400" dirty="0">
                <a:solidFill>
                  <a:schemeClr val="bg1"/>
                </a:solidFill>
              </a:rPr>
              <a:t>Plus disease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82601" y="2638044"/>
            <a:ext cx="2522980" cy="3415622"/>
          </a:xfrm>
        </p:spPr>
        <p:txBody>
          <a:bodyPr>
            <a:normAutofit/>
          </a:bodyPr>
          <a:lstStyle/>
          <a:p>
            <a:r>
              <a:rPr lang="en-GB" altLang="en-US" sz="2800" dirty="0">
                <a:solidFill>
                  <a:schemeClr val="bg1"/>
                </a:solidFill>
              </a:rPr>
              <a:t>Retinal vascular tortuosity / dilatation</a:t>
            </a:r>
          </a:p>
          <a:p>
            <a:r>
              <a:rPr lang="en-GB" altLang="en-US" sz="2800" dirty="0">
                <a:solidFill>
                  <a:schemeClr val="bg1"/>
                </a:solidFill>
              </a:rPr>
              <a:t>Present in at least 2 quadrants</a:t>
            </a:r>
          </a:p>
        </p:txBody>
      </p:sp>
      <p:pic>
        <p:nvPicPr>
          <p:cNvPr id="2" name="ROPshort">
            <a:hlinkClick r:id="" action="ppaction://media"/>
            <a:extLst>
              <a:ext uri="{FF2B5EF4-FFF2-40B4-BE49-F238E27FC236}">
                <a16:creationId xmlns:a16="http://schemas.microsoft.com/office/drawing/2014/main" xmlns="" id="{8EFD4F25-6BF1-4EAB-A4DD-83A21F88B0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63888" y="1052736"/>
            <a:ext cx="5477799" cy="323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13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Down Arrow 7">
            <a:extLst>
              <a:ext uri="{FF2B5EF4-FFF2-40B4-BE49-F238E27FC236}">
                <a16:creationId xmlns:a16="http://schemas.microsoft.com/office/drawing/2014/main" xmlns="" id="{73DE2CFE-42F2-48F0-8706-5264E012B1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691352" y="799217"/>
            <a:ext cx="2200313" cy="2506881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725214" y="1204108"/>
            <a:ext cx="2002054" cy="1781175"/>
          </a:xfrm>
        </p:spPr>
        <p:txBody>
          <a:bodyPr>
            <a:normAutofit/>
          </a:bodyPr>
          <a:lstStyle/>
          <a:p>
            <a:r>
              <a:rPr lang="en-GB" altLang="en-US" sz="2800">
                <a:solidFill>
                  <a:srgbClr val="FFFFFF"/>
                </a:solidFill>
              </a:rPr>
              <a:t>When does severe ROP occur?</a:t>
            </a:r>
          </a:p>
        </p:txBody>
      </p:sp>
      <p:sp>
        <p:nvSpPr>
          <p:cNvPr id="26628" name="Rectangle 5"/>
          <p:cNvSpPr>
            <a:spLocks noGrp="1" noChangeArrowheads="1"/>
          </p:cNvSpPr>
          <p:nvPr>
            <p:ph idx="1"/>
          </p:nvPr>
        </p:nvSpPr>
        <p:spPr>
          <a:xfrm>
            <a:off x="725213" y="3355130"/>
            <a:ext cx="2766667" cy="2427333"/>
          </a:xfrm>
        </p:spPr>
        <p:txBody>
          <a:bodyPr>
            <a:noAutofit/>
          </a:bodyPr>
          <a:lstStyle/>
          <a:p>
            <a:r>
              <a:rPr lang="en-GB" altLang="en-US" sz="2000" dirty="0"/>
              <a:t>Peak incidence of Stage 2 ROP at 32-37 weeks PMA</a:t>
            </a:r>
          </a:p>
          <a:p>
            <a:r>
              <a:rPr lang="en-GB" altLang="en-US" sz="2000" dirty="0"/>
              <a:t>Peak incidence of Stage 3 ROP at 34-39 weeks PMA</a:t>
            </a:r>
          </a:p>
        </p:txBody>
      </p:sp>
      <p:pic>
        <p:nvPicPr>
          <p:cNvPr id="26629" name="Picture 3" descr="F:\TaylorHoyt\images\51FF20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8"/>
          <a:stretch>
            <a:fillRect/>
          </a:stretch>
        </p:blipFill>
        <p:spPr bwMode="auto">
          <a:xfrm>
            <a:off x="3964661" y="952500"/>
            <a:ext cx="4241622" cy="482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026">
            <a:extLst>
              <a:ext uri="{FF2B5EF4-FFF2-40B4-BE49-F238E27FC236}">
                <a16:creationId xmlns:a16="http://schemas.microsoft.com/office/drawing/2014/main" xmlns="" id="{E2DA41F9-AEDD-4779-A575-FEE17B2780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GB" altLang="en-US"/>
              <a:t>Evolution of ROP</a:t>
            </a:r>
          </a:p>
        </p:txBody>
      </p:sp>
      <p:sp>
        <p:nvSpPr>
          <p:cNvPr id="22531" name="Text Box 1033">
            <a:extLst>
              <a:ext uri="{FF2B5EF4-FFF2-40B4-BE49-F238E27FC236}">
                <a16:creationId xmlns:a16="http://schemas.microsoft.com/office/drawing/2014/main" xmlns="" id="{9600ABA8-79B8-4B70-9BE5-0E42CC039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6438900"/>
            <a:ext cx="3829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GB" altLang="en-US" sz="1800"/>
              <a:t>MacKeen et al JAAPOS 2008;12(4)349</a:t>
            </a:r>
          </a:p>
        </p:txBody>
      </p:sp>
      <p:pic>
        <p:nvPicPr>
          <p:cNvPr id="3" name="ropmovie2">
            <a:hlinkClick r:id="" action="ppaction://media"/>
            <a:extLst>
              <a:ext uri="{FF2B5EF4-FFF2-40B4-BE49-F238E27FC236}">
                <a16:creationId xmlns:a16="http://schemas.microsoft.com/office/drawing/2014/main" xmlns="" id="{1FD143AE-66BB-4AE7-8ADD-6463EB0D64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825" y="114300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812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xmlns="" id="{906C3DA9-42DE-4C63-8977-960B2F86AF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GB" altLang="en-US"/>
              <a:t>Evolution of ROP</a:t>
            </a:r>
          </a:p>
        </p:txBody>
      </p:sp>
      <p:pic>
        <p:nvPicPr>
          <p:cNvPr id="5" name="ROPvideo">
            <a:hlinkClick r:id="" action="ppaction://media"/>
            <a:extLst>
              <a:ext uri="{FF2B5EF4-FFF2-40B4-BE49-F238E27FC236}">
                <a16:creationId xmlns:a16="http://schemas.microsoft.com/office/drawing/2014/main" xmlns="" id="{49723A94-423C-46BB-AE67-25F7ADCC45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825" y="114300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758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Freeform: Shape 73">
            <a:extLst>
              <a:ext uri="{FF2B5EF4-FFF2-40B4-BE49-F238E27FC236}">
                <a16:creationId xmlns:a16="http://schemas.microsoft.com/office/drawing/2014/main" xmlns="" id="{46C2E80F-49A6-4372-B103-219D417A5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63072" y="470925"/>
            <a:ext cx="3285756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47271" y="1012004"/>
            <a:ext cx="2562119" cy="4795408"/>
          </a:xfrm>
        </p:spPr>
        <p:txBody>
          <a:bodyPr>
            <a:normAutofit/>
          </a:bodyPr>
          <a:lstStyle/>
          <a:p>
            <a:r>
              <a:rPr lang="en-GB" altLang="en-US">
                <a:solidFill>
                  <a:srgbClr val="FFFFFF"/>
                </a:solidFill>
              </a:rPr>
              <a:t>Proven Risk factors for ROP</a:t>
            </a:r>
          </a:p>
        </p:txBody>
      </p:sp>
      <p:graphicFrame>
        <p:nvGraphicFramePr>
          <p:cNvPr id="10245" name="Rectangle 3">
            <a:extLst>
              <a:ext uri="{FF2B5EF4-FFF2-40B4-BE49-F238E27FC236}">
                <a16:creationId xmlns:a16="http://schemas.microsoft.com/office/drawing/2014/main" xmlns="" id="{5450C286-1EB2-407A-8807-95F1032D6E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2802912"/>
              </p:ext>
            </p:extLst>
          </p:nvPr>
        </p:nvGraphicFramePr>
        <p:xfrm>
          <a:off x="3895725" y="470924"/>
          <a:ext cx="4885203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DCC28CB-87B8-4C89-83DA-8DC53DC5137A}"/>
              </a:ext>
            </a:extLst>
          </p:cNvPr>
          <p:cNvGrpSpPr/>
          <p:nvPr/>
        </p:nvGrpSpPr>
        <p:grpSpPr>
          <a:xfrm>
            <a:off x="395536" y="836712"/>
            <a:ext cx="4885203" cy="754777"/>
            <a:chOff x="0" y="136830"/>
            <a:chExt cx="4885203" cy="754777"/>
          </a:xfrm>
          <a:scene3d>
            <a:camera prst="orthographicFront"/>
            <a:lightRig rig="flat" dir="t"/>
          </a:scene3d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8338EC73-A639-4C68-93C2-863CC53987A4}"/>
                </a:ext>
              </a:extLst>
            </p:cNvPr>
            <p:cNvSpPr/>
            <p:nvPr/>
          </p:nvSpPr>
          <p:spPr>
            <a:xfrm>
              <a:off x="0" y="136830"/>
              <a:ext cx="4885203" cy="754777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6" name="Rectangle: Rounded Corners 4">
              <a:extLst>
                <a:ext uri="{FF2B5EF4-FFF2-40B4-BE49-F238E27FC236}">
                  <a16:creationId xmlns:a16="http://schemas.microsoft.com/office/drawing/2014/main" xmlns="" id="{D8F8DAF7-5712-4224-9829-0BEB0DBC95C0}"/>
                </a:ext>
              </a:extLst>
            </p:cNvPr>
            <p:cNvSpPr txBox="1"/>
            <p:nvPr/>
          </p:nvSpPr>
          <p:spPr>
            <a:xfrm>
              <a:off x="36845" y="173675"/>
              <a:ext cx="4811513" cy="68108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900" kern="1200"/>
                <a:t>Gestational age</a:t>
              </a:r>
              <a:endParaRPr lang="en-US" sz="1900" kern="1200"/>
            </a:p>
          </p:txBody>
        </p:sp>
      </p:grp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AA2D3A8F-49AD-49BD-A578-CEFB7B3047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2336349"/>
              </p:ext>
            </p:extLst>
          </p:nvPr>
        </p:nvGraphicFramePr>
        <p:xfrm>
          <a:off x="1331640" y="2348880"/>
          <a:ext cx="6336704" cy="30963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6846">
                  <a:extLst>
                    <a:ext uri="{9D8B030D-6E8A-4147-A177-3AD203B41FA5}">
                      <a16:colId xmlns:a16="http://schemas.microsoft.com/office/drawing/2014/main" xmlns="" val="2480388496"/>
                    </a:ext>
                  </a:extLst>
                </a:gridCol>
                <a:gridCol w="2649858">
                  <a:extLst>
                    <a:ext uri="{9D8B030D-6E8A-4147-A177-3AD203B41FA5}">
                      <a16:colId xmlns:a16="http://schemas.microsoft.com/office/drawing/2014/main" xmlns="" val="2219587625"/>
                    </a:ext>
                  </a:extLst>
                </a:gridCol>
              </a:tblGrid>
              <a:tr h="10027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GA (weeks)</a:t>
                      </a:r>
                      <a:endParaRPr lang="en-GB" sz="2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98" marR="33598" marT="16782" marB="1678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% requiring ROP treatment</a:t>
                      </a:r>
                      <a:endParaRPr lang="en-GB" sz="2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98" marR="33598" marT="16782" marB="16782"/>
                </a:tc>
                <a:extLst>
                  <a:ext uri="{0D108BD9-81ED-4DB2-BD59-A6C34878D82A}">
                    <a16:rowId xmlns:a16="http://schemas.microsoft.com/office/drawing/2014/main" xmlns="" val="199021056"/>
                  </a:ext>
                </a:extLst>
              </a:tr>
              <a:tr h="5233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23 - 25</a:t>
                      </a:r>
                      <a:endParaRPr lang="en-GB" sz="2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98" marR="33598" marT="16782" marB="1678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4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98" marR="33598" marT="16782" marB="16782"/>
                </a:tc>
                <a:extLst>
                  <a:ext uri="{0D108BD9-81ED-4DB2-BD59-A6C34878D82A}">
                    <a16:rowId xmlns:a16="http://schemas.microsoft.com/office/drawing/2014/main" xmlns="" val="3012876077"/>
                  </a:ext>
                </a:extLst>
              </a:tr>
              <a:tr h="5233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26 - 27</a:t>
                      </a:r>
                      <a:endParaRPr lang="en-GB" sz="2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98" marR="33598" marT="16782" marB="1678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en-GB" sz="2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98" marR="33598" marT="16782" marB="16782"/>
                </a:tc>
                <a:extLst>
                  <a:ext uri="{0D108BD9-81ED-4DB2-BD59-A6C34878D82A}">
                    <a16:rowId xmlns:a16="http://schemas.microsoft.com/office/drawing/2014/main" xmlns="" val="1025564164"/>
                  </a:ext>
                </a:extLst>
              </a:tr>
              <a:tr h="5233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28 - 29</a:t>
                      </a:r>
                      <a:endParaRPr lang="en-GB" sz="2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98" marR="33598" marT="16782" marB="1678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GB" sz="2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98" marR="33598" marT="16782" marB="16782"/>
                </a:tc>
                <a:extLst>
                  <a:ext uri="{0D108BD9-81ED-4DB2-BD59-A6C34878D82A}">
                    <a16:rowId xmlns:a16="http://schemas.microsoft.com/office/drawing/2014/main" xmlns="" val="2274530063"/>
                  </a:ext>
                </a:extLst>
              </a:tr>
              <a:tr h="5233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30 - 31</a:t>
                      </a:r>
                      <a:endParaRPr lang="en-GB" sz="2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98" marR="33598" marT="16782" marB="1678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GB" sz="2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98" marR="33598" marT="16782" marB="16782"/>
                </a:tc>
                <a:extLst>
                  <a:ext uri="{0D108BD9-81ED-4DB2-BD59-A6C34878D82A}">
                    <a16:rowId xmlns:a16="http://schemas.microsoft.com/office/drawing/2014/main" xmlns="" val="1128795992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2A084FA-185D-409E-A0F3-48E27DBA2BC3}"/>
              </a:ext>
            </a:extLst>
          </p:cNvPr>
          <p:cNvSpPr/>
          <p:nvPr/>
        </p:nvSpPr>
        <p:spPr>
          <a:xfrm>
            <a:off x="755576" y="5941007"/>
            <a:ext cx="7848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400" dirty="0">
                <a:latin typeface="Verdana" pitchFamily="34" charset="0"/>
                <a:cs typeface="Arial" charset="0"/>
              </a:rPr>
              <a:t>Kim SJ, Port AD, Swan R et al. Retinopathy of prematurity: a review of risk factors and their clinical significance. Archives of </a:t>
            </a:r>
            <a:r>
              <a:rPr lang="en-US" altLang="en-US" sz="1400" dirty="0" err="1">
                <a:latin typeface="Verdana" pitchFamily="34" charset="0"/>
                <a:cs typeface="Arial" charset="0"/>
              </a:rPr>
              <a:t>Ophthalmol</a:t>
            </a:r>
            <a:r>
              <a:rPr lang="en-US" altLang="en-US" sz="1400" dirty="0">
                <a:latin typeface="Verdana" pitchFamily="34" charset="0"/>
                <a:cs typeface="Arial" charset="0"/>
              </a:rPr>
              <a:t> 2018;63:618-637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562285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133F388-B7D0-4CA3-845A-C62603166CDF}"/>
              </a:ext>
            </a:extLst>
          </p:cNvPr>
          <p:cNvGrpSpPr/>
          <p:nvPr/>
        </p:nvGrpSpPr>
        <p:grpSpPr>
          <a:xfrm>
            <a:off x="611560" y="476672"/>
            <a:ext cx="4885203" cy="754777"/>
            <a:chOff x="0" y="941852"/>
            <a:chExt cx="4885203" cy="754777"/>
          </a:xfrm>
          <a:scene3d>
            <a:camera prst="orthographicFront"/>
            <a:lightRig rig="flat" dir="t"/>
          </a:scene3d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8E390DE4-3FE4-4979-B858-A8C48739F319}"/>
                </a:ext>
              </a:extLst>
            </p:cNvPr>
            <p:cNvSpPr/>
            <p:nvPr/>
          </p:nvSpPr>
          <p:spPr>
            <a:xfrm>
              <a:off x="0" y="941852"/>
              <a:ext cx="4885203" cy="754777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5">
                <a:hueOff val="-1655646"/>
                <a:satOff val="6635"/>
                <a:lumOff val="1438"/>
                <a:alphaOff val="0"/>
              </a:schemeClr>
            </a:fillRef>
            <a:effectRef idx="1">
              <a:schemeClr val="accent5">
                <a:hueOff val="-1655646"/>
                <a:satOff val="6635"/>
                <a:lumOff val="1438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0" name="Rectangle: Rounded Corners 4">
              <a:extLst>
                <a:ext uri="{FF2B5EF4-FFF2-40B4-BE49-F238E27FC236}">
                  <a16:creationId xmlns:a16="http://schemas.microsoft.com/office/drawing/2014/main" xmlns="" id="{7E00908B-0D64-465E-9C0E-D0E04E76C484}"/>
                </a:ext>
              </a:extLst>
            </p:cNvPr>
            <p:cNvSpPr txBox="1"/>
            <p:nvPr/>
          </p:nvSpPr>
          <p:spPr>
            <a:xfrm>
              <a:off x="36845" y="978697"/>
              <a:ext cx="4811513" cy="68108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900" kern="1200" dirty="0"/>
                <a:t>IUGR / SGA babies- (low IGF-1 levels)</a:t>
              </a:r>
              <a:endParaRPr lang="en-US" sz="1900" kern="1200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C6A2215-5E6A-4490-9E44-5A2863E0F8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WINROP study</a:t>
            </a:r>
          </a:p>
          <a:p>
            <a:pPr lvl="1"/>
            <a:r>
              <a:rPr lang="en-GB" dirty="0"/>
              <a:t>Low levels of IGF-1 correlate with poor post-natal weight gain</a:t>
            </a:r>
          </a:p>
          <a:p>
            <a:pPr marL="457200" lvl="1" indent="0">
              <a:buNone/>
            </a:pPr>
            <a:r>
              <a:rPr lang="en-GB" dirty="0"/>
              <a:t> </a:t>
            </a:r>
          </a:p>
          <a:p>
            <a:r>
              <a:rPr lang="en-GB" dirty="0"/>
              <a:t>CHOP study</a:t>
            </a:r>
          </a:p>
          <a:p>
            <a:pPr marL="0" indent="0">
              <a:buNone/>
            </a:pPr>
            <a:r>
              <a:rPr lang="en-GB" dirty="0"/>
              <a:t>	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xmlns="" id="{9E62E097-DE8B-4601-BCA4-5F16215F08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0209931"/>
              </p:ext>
            </p:extLst>
          </p:nvPr>
        </p:nvGraphicFramePr>
        <p:xfrm>
          <a:off x="3995936" y="2996952"/>
          <a:ext cx="4391521" cy="24906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74747">
                  <a:extLst>
                    <a:ext uri="{9D8B030D-6E8A-4147-A177-3AD203B41FA5}">
                      <a16:colId xmlns:a16="http://schemas.microsoft.com/office/drawing/2014/main" xmlns="" val="93182488"/>
                    </a:ext>
                  </a:extLst>
                </a:gridCol>
                <a:gridCol w="2016774">
                  <a:extLst>
                    <a:ext uri="{9D8B030D-6E8A-4147-A177-3AD203B41FA5}">
                      <a16:colId xmlns:a16="http://schemas.microsoft.com/office/drawing/2014/main" xmlns="" val="3626900319"/>
                    </a:ext>
                  </a:extLst>
                </a:gridCol>
              </a:tblGrid>
              <a:tr h="6214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  <a:effectLst/>
                        </a:rPr>
                        <a:t>Weight gain in first 28 days</a:t>
                      </a:r>
                      <a:endParaRPr lang="en-GB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54" marR="42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  <a:effectLst/>
                        </a:rPr>
                        <a:t> Development of ROP</a:t>
                      </a:r>
                      <a:endParaRPr lang="en-GB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54" marR="42254" marT="0" marB="0"/>
                </a:tc>
                <a:extLst>
                  <a:ext uri="{0D108BD9-81ED-4DB2-BD59-A6C34878D82A}">
                    <a16:rowId xmlns:a16="http://schemas.microsoft.com/office/drawing/2014/main" xmlns="" val="2214115996"/>
                  </a:ext>
                </a:extLst>
              </a:tr>
              <a:tr h="732192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 650 g</a:t>
                      </a:r>
                    </a:p>
                  </a:txBody>
                  <a:tcPr marL="42254" marR="42254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  <a:effectLst/>
                        </a:rPr>
                        <a:t>Will not develop </a:t>
                      </a:r>
                      <a:r>
                        <a:rPr lang="en-GB" sz="1800" b="1" dirty="0">
                          <a:solidFill>
                            <a:schemeClr val="tx1"/>
                          </a:solidFill>
                          <a:effectLst/>
                        </a:rPr>
                        <a:t>any</a:t>
                      </a:r>
                      <a:r>
                        <a:rPr lang="en-GB" sz="1800" b="0" dirty="0">
                          <a:solidFill>
                            <a:schemeClr val="tx1"/>
                          </a:solidFill>
                          <a:effectLst/>
                        </a:rPr>
                        <a:t> ROP</a:t>
                      </a:r>
                      <a:endParaRPr lang="en-GB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54" marR="42254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28749565"/>
                  </a:ext>
                </a:extLst>
              </a:tr>
              <a:tr h="112749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 400 g</a:t>
                      </a:r>
                    </a:p>
                  </a:txBody>
                  <a:tcPr marL="42254" marR="42254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  <a:effectLst/>
                        </a:rPr>
                        <a:t>Will not develop sight threatening ROP</a:t>
                      </a:r>
                      <a:endParaRPr lang="en-GB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54" marR="42254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59391134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BC2F44A-0295-4F1C-A7DB-7A39A5FD7F34}"/>
              </a:ext>
            </a:extLst>
          </p:cNvPr>
          <p:cNvSpPr/>
          <p:nvPr/>
        </p:nvSpPr>
        <p:spPr>
          <a:xfrm>
            <a:off x="611560" y="6080867"/>
            <a:ext cx="80383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1400" dirty="0" err="1">
                <a:latin typeface="+mn-lt"/>
                <a:cs typeface="Arial" panose="020B0604020202020204" pitchFamily="34" charset="0"/>
              </a:rPr>
              <a:t>Binenbaum</a:t>
            </a:r>
            <a:r>
              <a:rPr lang="en-GB" altLang="en-US" sz="1400" dirty="0">
                <a:latin typeface="+mn-lt"/>
                <a:cs typeface="Arial" panose="020B0604020202020204" pitchFamily="34" charset="0"/>
              </a:rPr>
              <a:t> G, Ying GS, Quinn GE et al. The CHOP postnatal weight gain, birth weight, and gestational age retinopathy of prematurity risk model. Arch </a:t>
            </a:r>
            <a:r>
              <a:rPr lang="en-GB" altLang="en-US" sz="1400" dirty="0" err="1">
                <a:latin typeface="+mn-lt"/>
                <a:cs typeface="Arial" panose="020B0604020202020204" pitchFamily="34" charset="0"/>
              </a:rPr>
              <a:t>Ophthalmol</a:t>
            </a:r>
            <a:r>
              <a:rPr lang="en-GB" altLang="en-US" sz="1400" dirty="0">
                <a:latin typeface="+mn-lt"/>
                <a:cs typeface="Arial" panose="020B0604020202020204" pitchFamily="34" charset="0"/>
              </a:rPr>
              <a:t> 2012;130(12):1560-1565</a:t>
            </a:r>
            <a:endParaRPr lang="en-GB" sz="1400" dirty="0"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29865DF-7C44-4BCA-AFFC-6648DB5FA746}"/>
              </a:ext>
            </a:extLst>
          </p:cNvPr>
          <p:cNvSpPr/>
          <p:nvPr/>
        </p:nvSpPr>
        <p:spPr>
          <a:xfrm>
            <a:off x="648405" y="5517869"/>
            <a:ext cx="6858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err="1">
                <a:latin typeface="+mn-lt"/>
              </a:rPr>
              <a:t>Hellström</a:t>
            </a:r>
            <a:r>
              <a:rPr lang="en-GB" sz="1400" dirty="0">
                <a:latin typeface="+mn-lt"/>
              </a:rPr>
              <a:t> A, </a:t>
            </a:r>
            <a:r>
              <a:rPr lang="en-GB" sz="1400" dirty="0" err="1">
                <a:latin typeface="+mn-lt"/>
              </a:rPr>
              <a:t>Hård</a:t>
            </a:r>
            <a:r>
              <a:rPr lang="en-GB" sz="1400" dirty="0">
                <a:latin typeface="+mn-lt"/>
              </a:rPr>
              <a:t> AL, </a:t>
            </a:r>
            <a:r>
              <a:rPr lang="en-GB" sz="1400" dirty="0" err="1">
                <a:latin typeface="+mn-lt"/>
              </a:rPr>
              <a:t>Engström</a:t>
            </a:r>
            <a:r>
              <a:rPr lang="en-GB" sz="1400" dirty="0">
                <a:latin typeface="+mn-lt"/>
              </a:rPr>
              <a:t> E et al. Early weight gain predicts retinopathy in preterm infants: new, simple, efficient approach to screening.</a:t>
            </a:r>
            <a:r>
              <a:rPr lang="en-GB" sz="1400" b="1" dirty="0">
                <a:latin typeface="+mn-lt"/>
              </a:rPr>
              <a:t> </a:t>
            </a:r>
            <a:r>
              <a:rPr lang="en-GB" sz="1400" dirty="0" err="1">
                <a:latin typeface="+mn-lt"/>
              </a:rPr>
              <a:t>Pediatrics</a:t>
            </a:r>
            <a:r>
              <a:rPr lang="en-GB" sz="1400" dirty="0">
                <a:latin typeface="+mn-lt"/>
              </a:rPr>
              <a:t> 2009;123(4):e638-e645</a:t>
            </a:r>
          </a:p>
        </p:txBody>
      </p:sp>
    </p:spTree>
    <p:extLst>
      <p:ext uri="{BB962C8B-B14F-4D97-AF65-F5344CB8AC3E}">
        <p14:creationId xmlns:p14="http://schemas.microsoft.com/office/powerpoint/2010/main" val="36614149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C6A2215-5E6A-4490-9E44-5A2863E0F8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BOOST-II study</a:t>
            </a:r>
          </a:p>
          <a:p>
            <a:pPr lvl="1"/>
            <a:r>
              <a:rPr lang="en-GB" dirty="0"/>
              <a:t>Babies PMA &lt;28/40</a:t>
            </a:r>
          </a:p>
          <a:p>
            <a:pPr lvl="1"/>
            <a:r>
              <a:rPr lang="en-GB" dirty="0"/>
              <a:t>85-89% target saturation: 9% Type 1 ROP</a:t>
            </a:r>
          </a:p>
          <a:p>
            <a:pPr lvl="1"/>
            <a:r>
              <a:rPr lang="en-GB" dirty="0"/>
              <a:t>91-95% target saturation: 18% Type 1 ROP</a:t>
            </a:r>
          </a:p>
          <a:p>
            <a:pPr lvl="1"/>
            <a:r>
              <a:rPr lang="en-GB" dirty="0"/>
              <a:t>Increased death rate at 36 weeks in lower </a:t>
            </a:r>
          </a:p>
          <a:p>
            <a:pPr lvl="2"/>
            <a:endParaRPr lang="en-GB" dirty="0"/>
          </a:p>
          <a:p>
            <a:pPr marL="457200" lvl="1" indent="0">
              <a:buNone/>
            </a:pPr>
            <a:r>
              <a:rPr lang="en-GB" dirty="0"/>
              <a:t> </a:t>
            </a:r>
          </a:p>
          <a:p>
            <a:pPr marL="0" indent="0">
              <a:buNone/>
            </a:pPr>
            <a:r>
              <a:rPr lang="en-GB" sz="2000" dirty="0"/>
              <a:t>Stenson BJ, Tarnow-</a:t>
            </a:r>
            <a:r>
              <a:rPr lang="en-GB" sz="2000" dirty="0" err="1"/>
              <a:t>Mordi</a:t>
            </a:r>
            <a:r>
              <a:rPr lang="en-GB" sz="2000" dirty="0"/>
              <a:t> WO, </a:t>
            </a:r>
            <a:r>
              <a:rPr lang="en-GB" sz="2000" dirty="0" err="1"/>
              <a:t>Darlow</a:t>
            </a:r>
            <a:r>
              <a:rPr lang="en-GB" sz="2000" dirty="0"/>
              <a:t> BA et al. BOOST II United Kingdom Collaborative Group, BOOST II Australia Collaborative Group, BOOST II New Zealand Collaborative Group. Oxygen saturation and outcomes in preterm infants. N </a:t>
            </a:r>
            <a:r>
              <a:rPr lang="en-GB" sz="2000" dirty="0" err="1"/>
              <a:t>Engl</a:t>
            </a:r>
            <a:r>
              <a:rPr lang="en-GB" sz="2000" dirty="0"/>
              <a:t> J Med 2013;368:2094-2104	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043108D8-F30A-405B-BF2E-FEA1915DB2A0}"/>
              </a:ext>
            </a:extLst>
          </p:cNvPr>
          <p:cNvGrpSpPr/>
          <p:nvPr/>
        </p:nvGrpSpPr>
        <p:grpSpPr>
          <a:xfrm>
            <a:off x="611560" y="548680"/>
            <a:ext cx="4885203" cy="754777"/>
            <a:chOff x="0" y="1755826"/>
            <a:chExt cx="4885203" cy="754777"/>
          </a:xfrm>
          <a:scene3d>
            <a:camera prst="orthographicFront"/>
            <a:lightRig rig="flat" dir="t"/>
          </a:scene3d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CF7C40BC-4005-4543-AAFB-F3D046BD8C61}"/>
                </a:ext>
              </a:extLst>
            </p:cNvPr>
            <p:cNvSpPr/>
            <p:nvPr/>
          </p:nvSpPr>
          <p:spPr>
            <a:xfrm>
              <a:off x="0" y="1755826"/>
              <a:ext cx="4885203" cy="754777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5">
                <a:hueOff val="-3311292"/>
                <a:satOff val="13270"/>
                <a:lumOff val="2876"/>
                <a:alphaOff val="0"/>
              </a:schemeClr>
            </a:fillRef>
            <a:effectRef idx="1">
              <a:schemeClr val="accent5">
                <a:hueOff val="-3311292"/>
                <a:satOff val="13270"/>
                <a:lumOff val="2876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3" name="Rectangle: Rounded Corners 4">
              <a:extLst>
                <a:ext uri="{FF2B5EF4-FFF2-40B4-BE49-F238E27FC236}">
                  <a16:creationId xmlns:a16="http://schemas.microsoft.com/office/drawing/2014/main" xmlns="" id="{E1DD0B4E-661B-4B64-8FCE-62742DCA25EF}"/>
                </a:ext>
              </a:extLst>
            </p:cNvPr>
            <p:cNvSpPr txBox="1"/>
            <p:nvPr/>
          </p:nvSpPr>
          <p:spPr>
            <a:xfrm>
              <a:off x="36845" y="1792671"/>
              <a:ext cx="4811513" cy="68108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900" kern="1200" dirty="0"/>
                <a:t>Oxygen supplementation (effect on VEGF / EPO)</a:t>
              </a:r>
              <a:endParaRPr lang="en-US" sz="19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244166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3"/>
          <p:cNvSpPr>
            <a:spLocks noChangeArrowheads="1"/>
          </p:cNvSpPr>
          <p:nvPr/>
        </p:nvSpPr>
        <p:spPr bwMode="auto">
          <a:xfrm>
            <a:off x="1187450" y="5732463"/>
            <a:ext cx="4572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altLang="en-US" i="1"/>
              <a:t>UK Retinopathy of Prematurity Guideline – May 2008</a:t>
            </a:r>
            <a:endParaRPr lang="en-GB" altLang="en-US"/>
          </a:p>
        </p:txBody>
      </p:sp>
      <p:pic>
        <p:nvPicPr>
          <p:cNvPr id="3" name="Picture 2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xmlns="" id="{23F14744-004D-4009-814B-9022623045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9382"/>
            <a:ext cx="8879861" cy="6539977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7B24F7F-F67D-4680-914B-A489CCA9D2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Babies &lt;32 weeks GA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and /or &lt;1501g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385066"/>
            <a:ext cx="8192729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Retinal examination – indirect ophthalmoscopy</a:t>
            </a:r>
          </a:p>
        </p:txBody>
      </p:sp>
      <p:pic>
        <p:nvPicPr>
          <p:cNvPr id="17412" name="Picture 4" descr="D:\Photos\Eyes\BABY ROP 0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8" r="10077" b="-1"/>
          <a:stretch/>
        </p:blipFill>
        <p:spPr bwMode="auto">
          <a:xfrm>
            <a:off x="20" y="10"/>
            <a:ext cx="4571975" cy="425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 descr="D:\Photos\Eyes\Treatment in progress ROP 0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9" r="-3" b="-3"/>
          <a:stretch/>
        </p:blipFill>
        <p:spPr bwMode="auto">
          <a:xfrm>
            <a:off x="4571999" y="-681"/>
            <a:ext cx="4572001" cy="425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xmlns="" id="{EBAD6A72-88E8-42F7-88B9-CAF744536B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572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xmlns="" id="{C800968E-0A99-46C4-A9B2-6A63AC66F4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-1" y="4242136"/>
            <a:ext cx="9144001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56C20283-73E0-40EC-8AD8-057F581F64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eeform 28">
            <a:extLst>
              <a:ext uri="{FF2B5EF4-FFF2-40B4-BE49-F238E27FC236}">
                <a16:creationId xmlns:a16="http://schemas.microsoft.com/office/drawing/2014/main" xmlns="" id="{3FCC729B-E528-40C3-82D3-BA4375575E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 flipV="1">
            <a:off x="720090" y="0"/>
            <a:ext cx="8413995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Freeform 26">
            <a:extLst>
              <a:ext uri="{FF2B5EF4-FFF2-40B4-BE49-F238E27FC236}">
                <a16:creationId xmlns:a16="http://schemas.microsoft.com/office/drawing/2014/main" xmlns="" id="{58F1FB8D-1842-4A04-998D-6CF047AB27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 flipV="1">
            <a:off x="1065186" y="0"/>
            <a:ext cx="8078814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288029" y="365125"/>
            <a:ext cx="5373370" cy="1325563"/>
          </a:xfrm>
        </p:spPr>
        <p:txBody>
          <a:bodyPr>
            <a:normAutofit/>
          </a:bodyPr>
          <a:lstStyle/>
          <a:p>
            <a:r>
              <a:rPr lang="en-GB" altLang="en-US" dirty="0"/>
              <a:t>ROP </a:t>
            </a:r>
          </a:p>
        </p:txBody>
      </p:sp>
      <p:pic>
        <p:nvPicPr>
          <p:cNvPr id="614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" y="1715781"/>
            <a:ext cx="2569467" cy="3425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3267240" y="1556792"/>
            <a:ext cx="5370763" cy="493608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altLang="en-US" sz="1700" dirty="0"/>
          </a:p>
          <a:p>
            <a:pPr fontAlgn="auto">
              <a:spcAft>
                <a:spcPts val="0"/>
              </a:spcAft>
              <a:buFontTx/>
              <a:buNone/>
              <a:defRPr/>
            </a:pPr>
            <a:endParaRPr lang="en-GB" altLang="en-US" sz="1700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ROP accounts for 3-5% of severe childhood visual impairment in UK and is often associated with deafness, and neurological problems / cerebral visual impairment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Incidence: </a:t>
            </a:r>
            <a:r>
              <a:rPr lang="en-GB" altLang="en-US" sz="2000" dirty="0" err="1"/>
              <a:t>approx</a:t>
            </a:r>
            <a:r>
              <a:rPr lang="en-GB" altLang="en-US" sz="2000" dirty="0"/>
              <a:t> 50% in babies 1000-1251 g, 80% of premature babies under 1000g.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We screen 8000 babies a year an average 3.5 times: 28,000 examinations / </a:t>
            </a:r>
            <a:r>
              <a:rPr lang="en-GB" altLang="en-US" sz="2000" dirty="0" err="1"/>
              <a:t>yr</a:t>
            </a:r>
            <a:endParaRPr lang="en-GB" altLang="en-US" sz="2000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4% of babies screened overall require treatment: 320 / </a:t>
            </a:r>
            <a:r>
              <a:rPr lang="en-GB" altLang="en-US" sz="2000" dirty="0" err="1"/>
              <a:t>yr</a:t>
            </a:r>
            <a:endParaRPr lang="en-GB" altLang="en-US" sz="2000" dirty="0"/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GB" altLang="en-US" sz="2000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altLang="en-US" sz="2000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altLang="en-US" sz="1700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altLang="en-US" sz="1700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altLang="en-US" sz="1700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altLang="en-US" sz="1700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altLang="en-US" sz="1700" dirty="0"/>
          </a:p>
        </p:txBody>
      </p:sp>
      <p:sp>
        <p:nvSpPr>
          <p:cNvPr id="6148" name="AutoShape 2" descr="Image result for stevie wonder without his shades"/>
          <p:cNvSpPr>
            <a:spLocks noChangeAspect="1" noChangeArrowheads="1"/>
          </p:cNvSpPr>
          <p:nvPr/>
        </p:nvSpPr>
        <p:spPr bwMode="auto">
          <a:xfrm>
            <a:off x="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385066"/>
            <a:ext cx="8192729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Retinal examination – Wide-angle digital retina camera  (130 degrees)</a:t>
            </a:r>
          </a:p>
        </p:txBody>
      </p:sp>
      <p:pic>
        <p:nvPicPr>
          <p:cNvPr id="3" name="Picture 2" descr="A person standing in front of a television&#10;&#10;Description automatically generated">
            <a:extLst>
              <a:ext uri="{FF2B5EF4-FFF2-40B4-BE49-F238E27FC236}">
                <a16:creationId xmlns:a16="http://schemas.microsoft.com/office/drawing/2014/main" xmlns="" id="{56679F73-FF65-4679-8198-F9D5B3D4A3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6" r="7319" b="-1"/>
          <a:stretch/>
        </p:blipFill>
        <p:spPr>
          <a:xfrm>
            <a:off x="20" y="10"/>
            <a:ext cx="4571975" cy="4252522"/>
          </a:xfrm>
          <a:prstGeom prst="rect">
            <a:avLst/>
          </a:prstGeom>
        </p:spPr>
      </p:pic>
      <p:pic>
        <p:nvPicPr>
          <p:cNvPr id="5" name="Picture 1028" descr="D:\Docs\My Pictures\retcam.jpg">
            <a:extLst>
              <a:ext uri="{FF2B5EF4-FFF2-40B4-BE49-F238E27FC236}">
                <a16:creationId xmlns:a16="http://schemas.microsoft.com/office/drawing/2014/main" xmlns="" id="{6D57F604-F2A9-4FCD-BCE6-0E89CEFB6E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" r="16497" b="-3"/>
          <a:stretch/>
        </p:blipFill>
        <p:spPr>
          <a:xfrm>
            <a:off x="4571999" y="-681"/>
            <a:ext cx="4572001" cy="4253215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xmlns="" id="{EBAD6A72-88E8-42F7-88B9-CAF744536B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572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xmlns="" id="{C800968E-0A99-46C4-A9B2-6A63AC66F4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-1" y="4242136"/>
            <a:ext cx="9144001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30734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65" t="58047" r="7808" b="11525"/>
          <a:stretch/>
        </p:blipFill>
        <p:spPr bwMode="auto">
          <a:xfrm>
            <a:off x="179388" y="3717032"/>
            <a:ext cx="8135937" cy="2736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67C8E9-07F6-4015-AF09-0D13A4F6E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n-GB" dirty="0"/>
              <a:t>Screening timing</a:t>
            </a:r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2B81DF5F-7644-4EE5-B147-2647875AC9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061467"/>
            <a:ext cx="5311130" cy="265556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Documentation</a:t>
            </a:r>
          </a:p>
        </p:txBody>
      </p:sp>
      <p:pic>
        <p:nvPicPr>
          <p:cNvPr id="1536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88" t="63771" r="6882" b="19490"/>
          <a:stretch>
            <a:fillRect/>
          </a:stretch>
        </p:blipFill>
        <p:spPr>
          <a:xfrm>
            <a:off x="12700" y="1412875"/>
            <a:ext cx="8715375" cy="1724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Box 3"/>
          <p:cNvSpPr txBox="1">
            <a:spLocks noChangeArrowheads="1"/>
          </p:cNvSpPr>
          <p:nvPr/>
        </p:nvSpPr>
        <p:spPr bwMode="auto">
          <a:xfrm>
            <a:off x="1187450" y="3860800"/>
            <a:ext cx="226536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GB" altLang="en-US" sz="2800" dirty="0">
                <a:latin typeface="+mj-lt"/>
              </a:rPr>
              <a:t>Paper based</a:t>
            </a:r>
          </a:p>
          <a:p>
            <a:pPr eaLnBrk="1" hangingPunct="1">
              <a:buFont typeface="Arial" charset="0"/>
              <a:buChar char="•"/>
            </a:pPr>
            <a:r>
              <a:rPr lang="en-GB" altLang="en-US" sz="2800" dirty="0">
                <a:latin typeface="+mj-lt"/>
              </a:rPr>
              <a:t>Electronic</a:t>
            </a:r>
          </a:p>
        </p:txBody>
      </p:sp>
      <p:pic>
        <p:nvPicPr>
          <p:cNvPr id="1536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6" t="10414" r="57973" b="12279"/>
          <a:stretch>
            <a:fillRect/>
          </a:stretch>
        </p:blipFill>
        <p:spPr bwMode="auto">
          <a:xfrm>
            <a:off x="5580063" y="3382963"/>
            <a:ext cx="3014662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When to stop screening</a:t>
            </a:r>
          </a:p>
        </p:txBody>
      </p:sp>
      <p:pic>
        <p:nvPicPr>
          <p:cNvPr id="1638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89" t="35463" r="7877" b="4836"/>
          <a:stretch>
            <a:fillRect/>
          </a:stretch>
        </p:blipFill>
        <p:spPr>
          <a:xfrm>
            <a:off x="684213" y="1196975"/>
            <a:ext cx="7343775" cy="5260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941C72-CBA3-4BA1-A2CE-494F62D2F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Screening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2BC04682-A25F-4D54-A144-DF372D2760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0596756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310880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2BC04682-A25F-4D54-A144-DF372D2760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9428597"/>
              </p:ext>
            </p:extLst>
          </p:nvPr>
        </p:nvGraphicFramePr>
        <p:xfrm>
          <a:off x="0" y="980728"/>
          <a:ext cx="8686800" cy="51454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140394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xmlns="" id="{73DE2CFE-42F2-48F0-8706-5264E012B1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4077724" y="-2401326"/>
            <a:ext cx="1354979" cy="8062627"/>
          </a:xfrm>
          <a:prstGeom prst="downArrow">
            <a:avLst>
              <a:gd name="adj1" fmla="val 100000"/>
              <a:gd name="adj2" fmla="val 22582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EB427E-5A34-4DFC-9945-92E057E25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9" y="1204109"/>
            <a:ext cx="7517548" cy="857894"/>
          </a:xfrm>
        </p:spPr>
        <p:txBody>
          <a:bodyPr>
            <a:normAutofit/>
          </a:bodyPr>
          <a:lstStyle/>
          <a:p>
            <a:r>
              <a:rPr lang="en-GB" sz="3500" dirty="0">
                <a:solidFill>
                  <a:srgbClr val="FFFFFF"/>
                </a:solidFill>
              </a:rPr>
              <a:t>When is referral warranted - </a:t>
            </a:r>
            <a:r>
              <a:rPr lang="en-GB" sz="3500" dirty="0" err="1">
                <a:solidFill>
                  <a:srgbClr val="FFFFFF"/>
                </a:solidFill>
              </a:rPr>
              <a:t>rwROP</a:t>
            </a:r>
            <a:r>
              <a:rPr lang="en-GB" sz="35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6ADE33D-562C-4375-82A3-874D19981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2708920"/>
            <a:ext cx="3681043" cy="3073543"/>
          </a:xfrm>
        </p:spPr>
        <p:txBody>
          <a:bodyPr>
            <a:noAutofit/>
          </a:bodyPr>
          <a:lstStyle/>
          <a:p>
            <a:r>
              <a:rPr lang="en-GB" sz="2000" dirty="0"/>
              <a:t>If there is any evidence of ROP in Zone 1</a:t>
            </a:r>
          </a:p>
          <a:p>
            <a:r>
              <a:rPr lang="en-GB" sz="2000" dirty="0"/>
              <a:t>If there is any evidence of stage 3 ROP</a:t>
            </a:r>
          </a:p>
          <a:p>
            <a:r>
              <a:rPr lang="en-GB" sz="2000" dirty="0"/>
              <a:t>If there is plus disease at posterior pole</a:t>
            </a:r>
          </a:p>
          <a:p>
            <a:r>
              <a:rPr lang="en-GB" sz="2000" dirty="0"/>
              <a:t>If there is poor pupil dilatation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NB: significant inter-observer difference in grading plus!</a:t>
            </a:r>
          </a:p>
        </p:txBody>
      </p:sp>
      <p:pic>
        <p:nvPicPr>
          <p:cNvPr id="5" name="Picture 4" descr="A picture containing invertebrate, indoor&#10;&#10;Description automatically generated">
            <a:extLst>
              <a:ext uri="{FF2B5EF4-FFF2-40B4-BE49-F238E27FC236}">
                <a16:creationId xmlns:a16="http://schemas.microsoft.com/office/drawing/2014/main" xmlns="" id="{4C3A9DB0-B80E-4DB8-A291-DCCA1367C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276" y="2962451"/>
            <a:ext cx="3760016" cy="282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62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xmlns="" id="{73DE2CFE-42F2-48F0-8706-5264E012B1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4077724" y="-2401326"/>
            <a:ext cx="1354979" cy="8062627"/>
          </a:xfrm>
          <a:prstGeom prst="downArrow">
            <a:avLst>
              <a:gd name="adj1" fmla="val 100000"/>
              <a:gd name="adj2" fmla="val 22582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EB427E-5A34-4DFC-9945-92E057E25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439" y="1075537"/>
            <a:ext cx="7517548" cy="857894"/>
          </a:xfrm>
        </p:spPr>
        <p:txBody>
          <a:bodyPr>
            <a:normAutofit/>
          </a:bodyPr>
          <a:lstStyle/>
          <a:p>
            <a:r>
              <a:rPr lang="en-GB" sz="3500" dirty="0">
                <a:solidFill>
                  <a:srgbClr val="FFFFFF"/>
                </a:solidFill>
              </a:rPr>
              <a:t>When is referral warranted?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6ADE33D-562C-4375-82A3-874D19981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2708920"/>
            <a:ext cx="3681043" cy="3073543"/>
          </a:xfrm>
        </p:spPr>
        <p:txBody>
          <a:bodyPr>
            <a:noAutofit/>
          </a:bodyPr>
          <a:lstStyle/>
          <a:p>
            <a:r>
              <a:rPr lang="en-GB" sz="2000" dirty="0"/>
              <a:t>If there is any evidence of ROP in Zone 1</a:t>
            </a:r>
          </a:p>
          <a:p>
            <a:r>
              <a:rPr lang="en-GB" sz="2000" dirty="0"/>
              <a:t>If there is any evidence of stage 3 ROP</a:t>
            </a:r>
          </a:p>
          <a:p>
            <a:r>
              <a:rPr lang="en-GB" sz="2000" dirty="0"/>
              <a:t>If there is plus disease at posterior pole</a:t>
            </a:r>
          </a:p>
          <a:p>
            <a:r>
              <a:rPr lang="en-GB" sz="2000" dirty="0"/>
              <a:t>If there is poor pupil dilatation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NB: significant inter-observer difference in grading plus!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A35D1D57-CA8E-4180-817A-53C0346D1D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8539636"/>
              </p:ext>
            </p:extLst>
          </p:nvPr>
        </p:nvGraphicFramePr>
        <p:xfrm>
          <a:off x="4977977" y="1848047"/>
          <a:ext cx="3960440" cy="50200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60440">
                  <a:extLst>
                    <a:ext uri="{9D8B030D-6E8A-4147-A177-3AD203B41FA5}">
                      <a16:colId xmlns:a16="http://schemas.microsoft.com/office/drawing/2014/main" xmlns="" val="1295125732"/>
                    </a:ext>
                  </a:extLst>
                </a:gridCol>
              </a:tblGrid>
              <a:tr h="73185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chemeClr val="tx1"/>
                          </a:solidFill>
                          <a:effectLst/>
                        </a:rPr>
                        <a:t>General details required for referral</a:t>
                      </a:r>
                      <a:endParaRPr lang="en-GB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82" marR="422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6393878"/>
                  </a:ext>
                </a:extLst>
              </a:tr>
              <a:tr h="40895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  <a:effectLst/>
                        </a:rPr>
                        <a:t>Gestational and current age </a:t>
                      </a:r>
                    </a:p>
                  </a:txBody>
                  <a:tcPr marL="42282" marR="422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4091080"/>
                  </a:ext>
                </a:extLst>
              </a:tr>
              <a:tr h="40895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  <a:effectLst/>
                        </a:rPr>
                        <a:t>Birth and current weight</a:t>
                      </a:r>
                      <a:endParaRPr lang="en-GB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82" marR="422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43850634"/>
                  </a:ext>
                </a:extLst>
              </a:tr>
              <a:tr h="40895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Current oxygen requirement</a:t>
                      </a:r>
                    </a:p>
                  </a:txBody>
                  <a:tcPr marL="42282" marR="422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64796330"/>
                  </a:ext>
                </a:extLst>
              </a:tr>
              <a:tr h="40895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  <a:effectLst/>
                        </a:rPr>
                        <a:t>In-patient or out-patient</a:t>
                      </a:r>
                      <a:endParaRPr lang="en-GB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82" marR="422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4948393"/>
                  </a:ext>
                </a:extLst>
              </a:tr>
              <a:tr h="177722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  <a:effectLst/>
                        </a:rPr>
                        <a:t>Co-morbidities, such as:</a:t>
                      </a:r>
                    </a:p>
                    <a:p>
                      <a:pPr marL="171450" indent="-17145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  <a:effectLst/>
                        </a:rPr>
                        <a:t>Chronic lung disease</a:t>
                      </a:r>
                    </a:p>
                    <a:p>
                      <a:pPr marL="171450" indent="-17145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  <a:effectLst/>
                        </a:rPr>
                        <a:t>Intraventricular haemorrhage</a:t>
                      </a:r>
                    </a:p>
                    <a:p>
                      <a:pPr marL="171450" indent="-17145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  <a:effectLst/>
                        </a:rPr>
                        <a:t>Necrotising enterocolitis</a:t>
                      </a:r>
                      <a:endParaRPr lang="en-GB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82" marR="422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21870999"/>
                  </a:ext>
                </a:extLst>
              </a:tr>
              <a:tr h="86504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  <a:effectLst/>
                        </a:rPr>
                        <a:t>Infection risk/need isolation</a:t>
                      </a:r>
                      <a:endParaRPr lang="en-GB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82" marR="422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006209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47663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own Arrow 7">
            <a:extLst>
              <a:ext uri="{FF2B5EF4-FFF2-40B4-BE49-F238E27FC236}">
                <a16:creationId xmlns:a16="http://schemas.microsoft.com/office/drawing/2014/main" xmlns="" id="{73DE2CFE-42F2-48F0-8706-5264E012B1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4077724" y="-2401326"/>
            <a:ext cx="1354979" cy="8062627"/>
          </a:xfrm>
          <a:prstGeom prst="downArrow">
            <a:avLst>
              <a:gd name="adj1" fmla="val 100000"/>
              <a:gd name="adj2" fmla="val 22582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DDD48E-7C50-4333-B2D3-39D1DD2DF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9" y="1204109"/>
            <a:ext cx="7517548" cy="857894"/>
          </a:xfrm>
        </p:spPr>
        <p:txBody>
          <a:bodyPr>
            <a:normAutofit/>
          </a:bodyPr>
          <a:lstStyle/>
          <a:p>
            <a:r>
              <a:rPr lang="en-GB" sz="3500" dirty="0">
                <a:solidFill>
                  <a:srgbClr val="FFFFFF"/>
                </a:solidFill>
              </a:rPr>
              <a:t>When is treatment warranted?</a:t>
            </a:r>
          </a:p>
        </p:txBody>
      </p:sp>
      <p:pic>
        <p:nvPicPr>
          <p:cNvPr id="11" name="Content Placeholder 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xmlns="" id="{8743FB4F-9109-4F1A-B00E-1E6AABF2E3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115617" y="2673061"/>
            <a:ext cx="7399734" cy="257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3675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tx1">
              <a:lumMod val="65000"/>
              <a:lumOff val="35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altLang="en-US" dirty="0">
                <a:solidFill>
                  <a:schemeClr val="bg1"/>
                </a:solidFill>
              </a:rPr>
              <a:t>Guidelines for treatment 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600201"/>
            <a:ext cx="4038600" cy="3989040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dirty="0"/>
              <a:t>Treat all Type 1 ROP :</a:t>
            </a:r>
          </a:p>
          <a:p>
            <a:pPr lvl="1">
              <a:lnSpc>
                <a:spcPct val="90000"/>
              </a:lnSpc>
            </a:pPr>
            <a:r>
              <a:rPr lang="en-GB" altLang="en-US" dirty="0"/>
              <a:t>Zone I, any stage of ROP with plus</a:t>
            </a:r>
          </a:p>
          <a:p>
            <a:pPr lvl="1">
              <a:lnSpc>
                <a:spcPct val="90000"/>
              </a:lnSpc>
            </a:pPr>
            <a:r>
              <a:rPr lang="en-GB" altLang="en-US" dirty="0"/>
              <a:t>Zone I stage 3 without plus</a:t>
            </a:r>
          </a:p>
          <a:p>
            <a:pPr lvl="1">
              <a:lnSpc>
                <a:spcPct val="90000"/>
              </a:lnSpc>
            </a:pPr>
            <a:r>
              <a:rPr lang="en-GB" altLang="en-US" dirty="0"/>
              <a:t>Zone II stage 3 with plus</a:t>
            </a:r>
          </a:p>
          <a:p>
            <a:pPr>
              <a:lnSpc>
                <a:spcPct val="90000"/>
              </a:lnSpc>
            </a:pPr>
            <a:r>
              <a:rPr lang="en-GB" altLang="en-US" dirty="0"/>
              <a:t>Seriously consider treatment if</a:t>
            </a:r>
          </a:p>
          <a:p>
            <a:pPr lvl="1">
              <a:lnSpc>
                <a:spcPct val="90000"/>
              </a:lnSpc>
            </a:pPr>
            <a:r>
              <a:rPr lang="en-GB" altLang="en-US" dirty="0"/>
              <a:t>Zone II stage 2 with plus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0082BAA4-6EA3-4832-BA9E-0DE50190E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989041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en-GB" dirty="0"/>
              <a:t>Type 2 ROP</a:t>
            </a:r>
          </a:p>
          <a:p>
            <a:pPr lvl="1"/>
            <a:r>
              <a:rPr lang="en-GB" dirty="0"/>
              <a:t>Zone I, stage 1 or 2 without plus</a:t>
            </a:r>
          </a:p>
          <a:p>
            <a:pPr lvl="1"/>
            <a:r>
              <a:rPr lang="en-GB" dirty="0"/>
              <a:t>Zone II, stage 3 without plus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D78650B-CF77-407B-BFE7-DCEFA634E0F6}"/>
              </a:ext>
            </a:extLst>
          </p:cNvPr>
          <p:cNvSpPr txBox="1"/>
          <p:nvPr/>
        </p:nvSpPr>
        <p:spPr>
          <a:xfrm>
            <a:off x="683568" y="6021288"/>
            <a:ext cx="7992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+mj-lt"/>
              </a:rPr>
              <a:t>Treat within 48 hours for APROP, other Type1 before 72 hours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Normal retinal vascular development</a:t>
            </a:r>
          </a:p>
        </p:txBody>
      </p:sp>
      <p:sp>
        <p:nvSpPr>
          <p:cNvPr id="51203" name="Rectangle 1027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3826768" cy="4983162"/>
          </a:xfrm>
        </p:spPr>
        <p:txBody>
          <a:bodyPr rtlCol="0">
            <a:normAutofit fontScale="62500" lnSpcReduction="20000"/>
          </a:bodyPr>
          <a:lstStyle/>
          <a:p>
            <a:pPr lvl="1" fontAlgn="auto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endParaRPr lang="en-GB" altLang="en-US" sz="2400" dirty="0"/>
          </a:p>
          <a:p>
            <a:pPr>
              <a:defRPr/>
            </a:pPr>
            <a:r>
              <a:rPr lang="en-GB" altLang="en-US" dirty="0"/>
              <a:t>Oxygen tension in is relatively low (2-3 kPa).</a:t>
            </a:r>
          </a:p>
          <a:p>
            <a:pPr marL="0" indent="0">
              <a:buNone/>
              <a:defRPr/>
            </a:pPr>
            <a:endParaRPr lang="en-GB" altLang="en-US" b="1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GB" altLang="en-US" dirty="0"/>
              <a:t>Vascular growth matches retinal metabolic demand in the environment of excess or insufficient oxygen. </a:t>
            </a:r>
          </a:p>
          <a:p>
            <a:pPr>
              <a:defRPr/>
            </a:pPr>
            <a:endParaRPr lang="en-GB" altLang="en-US" dirty="0"/>
          </a:p>
          <a:p>
            <a:pPr>
              <a:defRPr/>
            </a:pPr>
            <a:r>
              <a:rPr lang="en-GB" altLang="en-US" dirty="0"/>
              <a:t>Hyaloid regression is complete by 34 weeks gestational age (GA)</a:t>
            </a:r>
          </a:p>
          <a:p>
            <a:pPr>
              <a:defRPr/>
            </a:pPr>
            <a:endParaRPr lang="en-GB" altLang="en-US" dirty="0"/>
          </a:p>
          <a:p>
            <a:pPr>
              <a:defRPr/>
            </a:pPr>
            <a:r>
              <a:rPr lang="en-GB" altLang="en-US" dirty="0"/>
              <a:t>Reaches nasal </a:t>
            </a:r>
            <a:r>
              <a:rPr lang="en-GB" altLang="en-US" dirty="0" err="1"/>
              <a:t>ora</a:t>
            </a:r>
            <a:r>
              <a:rPr lang="en-GB" altLang="en-US" dirty="0"/>
              <a:t> serrata 36 weeks GA </a:t>
            </a:r>
          </a:p>
          <a:p>
            <a:pPr>
              <a:defRPr/>
            </a:pPr>
            <a:r>
              <a:rPr lang="en-GB" altLang="en-US" dirty="0"/>
              <a:t>Reaches temporal </a:t>
            </a:r>
            <a:r>
              <a:rPr lang="en-GB" altLang="en-US" dirty="0" err="1"/>
              <a:t>ora</a:t>
            </a:r>
            <a:r>
              <a:rPr lang="en-GB" altLang="en-US" dirty="0"/>
              <a:t> serrata at term 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endParaRPr lang="en-GB" altLang="en-US" sz="2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56F519E-2FAF-4858-9327-720867EB50F7}"/>
              </a:ext>
            </a:extLst>
          </p:cNvPr>
          <p:cNvSpPr/>
          <p:nvPr/>
        </p:nvSpPr>
        <p:spPr>
          <a:xfrm>
            <a:off x="4644880" y="5013176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 Mouse Retina as an Angiogenesis Model Invest. </a:t>
            </a:r>
            <a:r>
              <a:rPr lang="en-US" altLang="en-US" sz="1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Ophthalmol</a:t>
            </a:r>
            <a:r>
              <a:rPr lang="en-US" altLang="en-US" sz="1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Vis. Sci. 2010;51(6):2813-2826. doi:10.1167/iovs.10-5176</a:t>
            </a:r>
          </a:p>
        </p:txBody>
      </p:sp>
      <p:pic>
        <p:nvPicPr>
          <p:cNvPr id="5" name="Picture 13" descr="Cover">
            <a:extLst>
              <a:ext uri="{FF2B5EF4-FFF2-40B4-BE49-F238E27FC236}">
                <a16:creationId xmlns:a16="http://schemas.microsoft.com/office/drawing/2014/main" xmlns="" id="{D5EBFFD6-8F52-44D3-B50E-B3789BAE0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880" y="2060848"/>
            <a:ext cx="4308370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altLang="en-US" dirty="0"/>
              <a:t>Guidelines for treatment - </a:t>
            </a:r>
            <a:r>
              <a:rPr lang="en-GB" altLang="en-US" dirty="0" err="1"/>
              <a:t>twROP</a:t>
            </a:r>
            <a:endParaRPr lang="en-GB" altLang="en-US" dirty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dirty="0"/>
              <a:t>Type 1 ROP :</a:t>
            </a:r>
          </a:p>
          <a:p>
            <a:pPr lvl="1">
              <a:lnSpc>
                <a:spcPct val="90000"/>
              </a:lnSpc>
            </a:pPr>
            <a:r>
              <a:rPr lang="en-GB" altLang="en-US" dirty="0"/>
              <a:t>Zone I, any stage of ROP with plus</a:t>
            </a:r>
          </a:p>
          <a:p>
            <a:pPr lvl="1">
              <a:lnSpc>
                <a:spcPct val="90000"/>
              </a:lnSpc>
            </a:pPr>
            <a:r>
              <a:rPr lang="en-GB" altLang="en-US" dirty="0"/>
              <a:t>Zone I stage 3 without plus</a:t>
            </a:r>
          </a:p>
          <a:p>
            <a:pPr lvl="1">
              <a:lnSpc>
                <a:spcPct val="90000"/>
              </a:lnSpc>
            </a:pPr>
            <a:r>
              <a:rPr lang="en-GB" altLang="en-US" dirty="0"/>
              <a:t>Zone II stage 3 with plus</a:t>
            </a:r>
          </a:p>
          <a:p>
            <a:pPr>
              <a:lnSpc>
                <a:spcPct val="90000"/>
              </a:lnSpc>
            </a:pPr>
            <a:r>
              <a:rPr lang="en-GB" altLang="en-US" dirty="0"/>
              <a:t>Seriously consider treatment if</a:t>
            </a:r>
          </a:p>
          <a:p>
            <a:pPr lvl="1">
              <a:lnSpc>
                <a:spcPct val="90000"/>
              </a:lnSpc>
            </a:pPr>
            <a:r>
              <a:rPr lang="en-GB" altLang="en-US" dirty="0"/>
              <a:t>Zone II stage 2 with plus</a:t>
            </a:r>
          </a:p>
          <a:p>
            <a:pPr>
              <a:lnSpc>
                <a:spcPct val="90000"/>
              </a:lnSpc>
            </a:pPr>
            <a:r>
              <a:rPr lang="en-GB" altLang="en-US" dirty="0"/>
              <a:t>Aggressive progressive ROP should be treated within 48 hours, other Type 1 disease 72 hours</a:t>
            </a:r>
          </a:p>
        </p:txBody>
      </p:sp>
      <p:sp>
        <p:nvSpPr>
          <p:cNvPr id="27652" name="Text Box 5"/>
          <p:cNvSpPr txBox="1">
            <a:spLocks noChangeArrowheads="1"/>
          </p:cNvSpPr>
          <p:nvPr/>
        </p:nvSpPr>
        <p:spPr bwMode="auto">
          <a:xfrm>
            <a:off x="593725" y="6034088"/>
            <a:ext cx="3783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altLang="en-US" sz="2000"/>
              <a:t>ETROP Br J O 200690;11:1378-82</a:t>
            </a:r>
          </a:p>
        </p:txBody>
      </p:sp>
    </p:spTree>
    <p:extLst>
      <p:ext uri="{BB962C8B-B14F-4D97-AF65-F5344CB8AC3E}">
        <p14:creationId xmlns:p14="http://schemas.microsoft.com/office/powerpoint/2010/main" val="40789488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Outcomes from ETROP vs </a:t>
            </a:r>
            <a:r>
              <a:rPr lang="en-GB" altLang="en-US" dirty="0" err="1"/>
              <a:t>CryoROP</a:t>
            </a:r>
            <a:endParaRPr lang="en-GB" altLang="en-US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altLang="en-US" dirty="0"/>
              <a:t>Treatment type 1 </a:t>
            </a:r>
          </a:p>
          <a:p>
            <a:r>
              <a:rPr lang="en-GB" altLang="en-US" dirty="0"/>
              <a:t>Reduction in unfavourable VA outcome</a:t>
            </a:r>
          </a:p>
          <a:p>
            <a:pPr lvl="1"/>
            <a:r>
              <a:rPr lang="en-GB" altLang="en-US" dirty="0"/>
              <a:t>19.8% to 14.3% p&lt;0.005</a:t>
            </a:r>
          </a:p>
          <a:p>
            <a:r>
              <a:rPr lang="en-GB" altLang="en-US" dirty="0"/>
              <a:t>Reduction in unfavourable structural outcome</a:t>
            </a:r>
          </a:p>
          <a:p>
            <a:pPr lvl="1"/>
            <a:r>
              <a:rPr lang="en-GB" altLang="en-US" dirty="0"/>
              <a:t>15.6% to 9.1% p&lt;0.001</a:t>
            </a:r>
          </a:p>
          <a:p>
            <a:pPr lvl="1"/>
            <a:r>
              <a:rPr lang="en-GB" altLang="en-US" dirty="0"/>
              <a:t>Unfavourable structural outcome: RD, retinal fold across macula</a:t>
            </a:r>
          </a:p>
          <a:p>
            <a:pPr lvl="1">
              <a:buFontTx/>
              <a:buNone/>
            </a:pPr>
            <a:endParaRPr lang="en-GB" alt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own Arrow 7">
            <a:extLst>
              <a:ext uri="{FF2B5EF4-FFF2-40B4-BE49-F238E27FC236}">
                <a16:creationId xmlns:a16="http://schemas.microsoft.com/office/drawing/2014/main" xmlns="" id="{73DE2CFE-42F2-48F0-8706-5264E012B1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691352" y="799217"/>
            <a:ext cx="2200313" cy="2506881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BFE06A-DE77-4216-9D5D-40C46259B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214" y="1204108"/>
            <a:ext cx="2002054" cy="17811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Laser treatment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37587DA-57E6-40C2-B7C6-50BFE6EA2EE7}"/>
              </a:ext>
            </a:extLst>
          </p:cNvPr>
          <p:cNvSpPr txBox="1"/>
          <p:nvPr/>
        </p:nvSpPr>
        <p:spPr>
          <a:xfrm>
            <a:off x="448010" y="3236890"/>
            <a:ext cx="2971861" cy="28821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Use 810 (IR) IO diode laser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Apply spots 0.5-1 burn width apart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Moderate intensity burn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Treat entire avascular retina 360 degrees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Treat from ridge to </a:t>
            </a:r>
            <a:r>
              <a:rPr lang="en-US" sz="1800" dirty="0" err="1">
                <a:latin typeface="+mn-lt"/>
              </a:rPr>
              <a:t>ora</a:t>
            </a:r>
            <a:r>
              <a:rPr lang="en-US" sz="1800" dirty="0">
                <a:latin typeface="+mn-lt"/>
              </a:rPr>
              <a:t> serrata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Post laser topical steroids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Review 5-7 days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xmlns="" id="{20611D57-077A-4E1A-8977-C1A0B035B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576" y="1419337"/>
            <a:ext cx="5177792" cy="389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08100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own Arrow 7">
            <a:extLst>
              <a:ext uri="{FF2B5EF4-FFF2-40B4-BE49-F238E27FC236}">
                <a16:creationId xmlns:a16="http://schemas.microsoft.com/office/drawing/2014/main" xmlns="" id="{73DE2CFE-42F2-48F0-8706-5264E012B1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691352" y="799217"/>
            <a:ext cx="2200313" cy="2506881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BFE06A-DE77-4216-9D5D-40C46259B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214" y="1204108"/>
            <a:ext cx="2002054" cy="17811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Laser treatment</a:t>
            </a:r>
            <a:b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risks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37587DA-57E6-40C2-B7C6-50BFE6EA2EE7}"/>
              </a:ext>
            </a:extLst>
          </p:cNvPr>
          <p:cNvSpPr txBox="1"/>
          <p:nvPr/>
        </p:nvSpPr>
        <p:spPr>
          <a:xfrm>
            <a:off x="725212" y="3355130"/>
            <a:ext cx="2550643" cy="28821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Inadvertent macular burn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Cataract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Choroidal effusion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Retinal / vitreous </a:t>
            </a:r>
            <a:r>
              <a:rPr lang="en-US" sz="2000" dirty="0" err="1">
                <a:latin typeface="+mn-lt"/>
              </a:rPr>
              <a:t>haemorrhage</a:t>
            </a:r>
            <a:endParaRPr lang="en-US" sz="2000" dirty="0">
              <a:latin typeface="+mn-lt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Posterior synechiae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xmlns="" id="{20611D57-077A-4E1A-8977-C1A0B035B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576" y="1419337"/>
            <a:ext cx="5177792" cy="389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63153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wn Arrow 7">
            <a:extLst>
              <a:ext uri="{FF2B5EF4-FFF2-40B4-BE49-F238E27FC236}">
                <a16:creationId xmlns:a16="http://schemas.microsoft.com/office/drawing/2014/main" xmlns="" id="{73DE2CFE-42F2-48F0-8706-5264E012B1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4077724" y="-2401326"/>
            <a:ext cx="1354979" cy="8062627"/>
          </a:xfrm>
          <a:prstGeom prst="downArrow">
            <a:avLst>
              <a:gd name="adj1" fmla="val 100000"/>
              <a:gd name="adj2" fmla="val 22582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948696-B0E0-4E29-A771-EE082B620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9" y="1204109"/>
            <a:ext cx="7517548" cy="8578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BEAT-ROP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3C1E6BA-D998-46CC-B13B-0754A80AD0BC}"/>
              </a:ext>
            </a:extLst>
          </p:cNvPr>
          <p:cNvSpPr txBox="1"/>
          <p:nvPr/>
        </p:nvSpPr>
        <p:spPr>
          <a:xfrm>
            <a:off x="251520" y="2962450"/>
            <a:ext cx="3384376" cy="3418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err="1">
                <a:latin typeface="+mn-lt"/>
              </a:rPr>
              <a:t>Randomised</a:t>
            </a:r>
            <a:r>
              <a:rPr lang="en-US" sz="1800" dirty="0">
                <a:latin typeface="+mn-lt"/>
              </a:rPr>
              <a:t> control study laser vs Avastin for Stage 3+ ROP 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Does not require intubation for treatment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Recurrence rate in Zone 1 disease higher with laser (26% vs 6%)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Long term FU suggested less myopia</a:t>
            </a:r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r>
              <a:rPr lang="en-US" sz="1800" dirty="0">
                <a:latin typeface="+mn-lt"/>
              </a:rPr>
              <a:t>BUT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00" dirty="0">
              <a:latin typeface="+mn-lt"/>
            </a:endParaRPr>
          </a:p>
        </p:txBody>
      </p:sp>
      <p:pic>
        <p:nvPicPr>
          <p:cNvPr id="5" name="Content Placeholder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xmlns="" id="{A75FCFD7-0C48-4D52-9853-20F0E71BFC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585014"/>
            <a:ext cx="5018773" cy="223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001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wn Arrow 7">
            <a:extLst>
              <a:ext uri="{FF2B5EF4-FFF2-40B4-BE49-F238E27FC236}">
                <a16:creationId xmlns:a16="http://schemas.microsoft.com/office/drawing/2014/main" xmlns="" id="{73DE2CFE-42F2-48F0-8706-5264E012B1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4077724" y="-2401326"/>
            <a:ext cx="1354979" cy="8062627"/>
          </a:xfrm>
          <a:prstGeom prst="downArrow">
            <a:avLst>
              <a:gd name="adj1" fmla="val 100000"/>
              <a:gd name="adj2" fmla="val 22582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948696-B0E0-4E29-A771-EE082B620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9" y="1204109"/>
            <a:ext cx="7517548" cy="8578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BEAT-ROP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3C1E6BA-D998-46CC-B13B-0754A80AD0BC}"/>
              </a:ext>
            </a:extLst>
          </p:cNvPr>
          <p:cNvSpPr txBox="1"/>
          <p:nvPr/>
        </p:nvSpPr>
        <p:spPr>
          <a:xfrm>
            <a:off x="251520" y="2962450"/>
            <a:ext cx="3384376" cy="3418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">
              <a:lnSpc>
                <a:spcPct val="90000"/>
              </a:lnSpc>
              <a:spcAft>
                <a:spcPts val="600"/>
              </a:spcAft>
            </a:pPr>
            <a:r>
              <a:rPr lang="en-US" sz="1800" dirty="0">
                <a:latin typeface="+mn-lt"/>
              </a:rPr>
              <a:t>BUT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Neuro-developmental risks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Prolonged FU required, proportion do not </a:t>
            </a:r>
            <a:r>
              <a:rPr lang="en-US" sz="1800" dirty="0" err="1">
                <a:latin typeface="+mn-lt"/>
              </a:rPr>
              <a:t>vascularise</a:t>
            </a:r>
            <a:r>
              <a:rPr lang="en-US" sz="1800" dirty="0">
                <a:latin typeface="+mn-lt"/>
              </a:rPr>
              <a:t> Zone III and require laser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Risk of endophthalmitis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dirty="0">
              <a:latin typeface="+mn-lt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? What agent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? what dose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? What volume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00" dirty="0">
              <a:latin typeface="+mn-lt"/>
            </a:endParaRPr>
          </a:p>
        </p:txBody>
      </p:sp>
      <p:pic>
        <p:nvPicPr>
          <p:cNvPr id="5" name="Content Placeholder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xmlns="" id="{A75FCFD7-0C48-4D52-9853-20F0E71BFC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585014"/>
            <a:ext cx="5018773" cy="223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3874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9" name="Freeform: Shape 73">
            <a:extLst>
              <a:ext uri="{FF2B5EF4-FFF2-40B4-BE49-F238E27FC236}">
                <a16:creationId xmlns:a16="http://schemas.microsoft.com/office/drawing/2014/main" xmlns="" id="{42285737-90EE-47DC-AC80-8AE156B119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0" y="-1"/>
            <a:ext cx="3302781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680" name="Group 75">
            <a:extLst>
              <a:ext uri="{FF2B5EF4-FFF2-40B4-BE49-F238E27FC236}">
                <a16:creationId xmlns:a16="http://schemas.microsoft.com/office/drawing/2014/main" xmlns="" id="{B57BDC17-F1B3-455F-BBF1-680AA1F25C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2486469" y="0"/>
            <a:ext cx="1827609" cy="6858001"/>
            <a:chOff x="1320800" y="0"/>
            <a:chExt cx="2436813" cy="6858001"/>
          </a:xfrm>
        </p:grpSpPr>
        <p:sp>
          <p:nvSpPr>
            <p:cNvPr id="77" name="Freeform 6">
              <a:extLst>
                <a:ext uri="{FF2B5EF4-FFF2-40B4-BE49-F238E27FC236}">
                  <a16:creationId xmlns:a16="http://schemas.microsoft.com/office/drawing/2014/main" xmlns="" id="{64E2FA9A-FEF7-4501-B0EB-5E45EDD217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78" name="Freeform 7">
              <a:extLst>
                <a:ext uri="{FF2B5EF4-FFF2-40B4-BE49-F238E27FC236}">
                  <a16:creationId xmlns:a16="http://schemas.microsoft.com/office/drawing/2014/main" xmlns="" id="{BC38192B-B4CB-47D4-A3B1-10010247F1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79" name="Freeform 8">
              <a:extLst>
                <a:ext uri="{FF2B5EF4-FFF2-40B4-BE49-F238E27FC236}">
                  <a16:creationId xmlns:a16="http://schemas.microsoft.com/office/drawing/2014/main" xmlns="" id="{96330E33-E171-4B0F-82B5-AF7230399B5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80" name="Freeform 9">
              <a:extLst>
                <a:ext uri="{FF2B5EF4-FFF2-40B4-BE49-F238E27FC236}">
                  <a16:creationId xmlns:a16="http://schemas.microsoft.com/office/drawing/2014/main" xmlns="" id="{332B1723-69BF-42D7-B757-0FA059E152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81" name="Freeform 10">
              <a:extLst>
                <a:ext uri="{FF2B5EF4-FFF2-40B4-BE49-F238E27FC236}">
                  <a16:creationId xmlns:a16="http://schemas.microsoft.com/office/drawing/2014/main" xmlns="" id="{F115D62D-1E96-48D1-A78D-D370A0BFB9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82" name="Freeform 11">
              <a:extLst>
                <a:ext uri="{FF2B5EF4-FFF2-40B4-BE49-F238E27FC236}">
                  <a16:creationId xmlns:a16="http://schemas.microsoft.com/office/drawing/2014/main" xmlns="" id="{91C2876A-169D-4822-A766-C00578C88B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01265" y="685800"/>
            <a:ext cx="2085203" cy="5105400"/>
          </a:xfrm>
        </p:spPr>
        <p:txBody>
          <a:bodyPr>
            <a:normAutofit/>
          </a:bodyPr>
          <a:lstStyle/>
          <a:p>
            <a:r>
              <a:rPr lang="en-GB" altLang="en-US" sz="3500">
                <a:solidFill>
                  <a:srgbClr val="FFFFFF"/>
                </a:solidFill>
              </a:rPr>
              <a:t>RCOphth guidelines for treatment</a:t>
            </a:r>
          </a:p>
        </p:txBody>
      </p:sp>
      <p:graphicFrame>
        <p:nvGraphicFramePr>
          <p:cNvPr id="28681" name="Rectangle 3">
            <a:extLst>
              <a:ext uri="{FF2B5EF4-FFF2-40B4-BE49-F238E27FC236}">
                <a16:creationId xmlns:a16="http://schemas.microsoft.com/office/drawing/2014/main" xmlns="" id="{D4540D62-B840-4515-AFD8-D7F96B14A6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7350740"/>
              </p:ext>
            </p:extLst>
          </p:nvPr>
        </p:nvGraphicFramePr>
        <p:xfrm>
          <a:off x="3757612" y="685800"/>
          <a:ext cx="4869656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Down Arrow 7">
            <a:extLst>
              <a:ext uri="{FF2B5EF4-FFF2-40B4-BE49-F238E27FC236}">
                <a16:creationId xmlns:a16="http://schemas.microsoft.com/office/drawing/2014/main" xmlns="" id="{73DE2CFE-42F2-48F0-8706-5264E012B1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691352" y="799217"/>
            <a:ext cx="2200313" cy="2506881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725214" y="1204108"/>
            <a:ext cx="2002054" cy="17811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alt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Fibrotic late phase of ROP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3E29184-9150-419D-9661-D772BCD123EC}"/>
              </a:ext>
            </a:extLst>
          </p:cNvPr>
          <p:cNvSpPr txBox="1"/>
          <p:nvPr/>
        </p:nvSpPr>
        <p:spPr>
          <a:xfrm>
            <a:off x="107505" y="3355130"/>
            <a:ext cx="4176464" cy="28956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Due to vitreous fibroblast activation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Not mediated by VEGF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Vascular arcades straighten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Translucent vitreous opacity (condensation) overlying the ridge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Ridge elevation due to vitreous traction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Retinal detachment</a:t>
            </a:r>
          </a:p>
        </p:txBody>
      </p:sp>
      <p:pic>
        <p:nvPicPr>
          <p:cNvPr id="30723" name="Picture 3" descr="D:\Photos\Eyes\ropcicat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5"/>
          <a:stretch/>
        </p:blipFill>
        <p:spPr bwMode="auto">
          <a:xfrm>
            <a:off x="4499992" y="764705"/>
            <a:ext cx="4273971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picture containing mollusk, invertebrate, apple, animal&#10;&#10;Description automatically generated">
            <a:extLst>
              <a:ext uri="{FF2B5EF4-FFF2-40B4-BE49-F238E27FC236}">
                <a16:creationId xmlns:a16="http://schemas.microsoft.com/office/drawing/2014/main" xmlns="" id="{43CDDCB3-C614-4FD7-936A-04DDAF02F3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645024"/>
            <a:ext cx="4176464" cy="304022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Freeform: Shape 73">
            <a:extLst>
              <a:ext uri="{FF2B5EF4-FFF2-40B4-BE49-F238E27FC236}">
                <a16:creationId xmlns:a16="http://schemas.microsoft.com/office/drawing/2014/main" xmlns="" id="{46C2E80F-49A6-4372-B103-219D417A5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63072" y="470925"/>
            <a:ext cx="3285756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6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47271" y="1012004"/>
            <a:ext cx="2562119" cy="4795408"/>
          </a:xfrm>
        </p:spPr>
        <p:txBody>
          <a:bodyPr>
            <a:normAutofit/>
          </a:bodyPr>
          <a:lstStyle/>
          <a:p>
            <a:r>
              <a:rPr lang="en-GB" altLang="en-US" dirty="0">
                <a:solidFill>
                  <a:srgbClr val="FFFFFF"/>
                </a:solidFill>
              </a:rPr>
              <a:t>Future of ROP </a:t>
            </a:r>
          </a:p>
        </p:txBody>
      </p:sp>
      <p:graphicFrame>
        <p:nvGraphicFramePr>
          <p:cNvPr id="11269" name="Rectangle 1027">
            <a:extLst>
              <a:ext uri="{FF2B5EF4-FFF2-40B4-BE49-F238E27FC236}">
                <a16:creationId xmlns:a16="http://schemas.microsoft.com/office/drawing/2014/main" xmlns="" id="{523212FC-757B-4838-B323-EDE63054E73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0297506"/>
              </p:ext>
            </p:extLst>
          </p:nvPr>
        </p:nvGraphicFramePr>
        <p:xfrm>
          <a:off x="3895725" y="470924"/>
          <a:ext cx="4885203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67D4867-5BA7-4462-B2F6-A23F4A622A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349072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8B6FEB-5077-41D0-87B4-2DE8E49D1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643467"/>
            <a:ext cx="2522980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en-GB" sz="2400">
                <a:solidFill>
                  <a:schemeClr val="bg1"/>
                </a:solidFill>
              </a:rPr>
              <a:t>Endogenous factors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5DEB47-51E8-472C-9A9C-E8762A0D0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1" y="2638044"/>
            <a:ext cx="2522980" cy="3415622"/>
          </a:xfrm>
        </p:spPr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solidFill>
                  <a:schemeClr val="bg1"/>
                </a:solidFill>
              </a:rPr>
              <a:t>Vascular Endothelial Growth Factor (VEGF)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solidFill>
                  <a:schemeClr val="bg1"/>
                </a:solidFill>
              </a:rPr>
              <a:t>Insulin-like Growth Factor (IGF-1)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solidFill>
                  <a:schemeClr val="bg1"/>
                </a:solidFill>
              </a:rPr>
              <a:t>Erythropoietin (EPO)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solidFill>
                  <a:schemeClr val="bg1"/>
                </a:solidFill>
              </a:rPr>
              <a:t>Omega-3 polyunsaturated fatty acids (ⱳ-PUFA)</a:t>
            </a:r>
          </a:p>
          <a:p>
            <a:endParaRPr lang="en-GB" sz="1700" dirty="0">
              <a:solidFill>
                <a:schemeClr val="bg1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14132A38-6927-46EF-9996-3E204D437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281" y="643467"/>
            <a:ext cx="4328159" cy="541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0979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2B71C2-6F4C-4D61-9D86-4268AD416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GB" dirty="0"/>
              <a:t>What do they do - VEGF?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7E7FC6-A0D3-4362-B2C9-C446939685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5036058" cy="4351338"/>
          </a:xfrm>
        </p:spPr>
        <p:txBody>
          <a:bodyPr>
            <a:normAutofit/>
          </a:bodyPr>
          <a:lstStyle/>
          <a:p>
            <a:pPr lvl="1">
              <a:defRPr/>
            </a:pPr>
            <a:r>
              <a:rPr lang="en-GB" altLang="en-US" sz="2400" dirty="0"/>
              <a:t>modified by levels of tissue oxygenation</a:t>
            </a:r>
          </a:p>
          <a:p>
            <a:pPr lvl="1">
              <a:defRPr/>
            </a:pPr>
            <a:r>
              <a:rPr lang="en-GB" altLang="en-US" sz="2400" dirty="0"/>
              <a:t>responsible for angiogenesis, particularly in the retina, lungs, brain and kidneys</a:t>
            </a:r>
          </a:p>
          <a:p>
            <a:pPr>
              <a:defRPr/>
            </a:pPr>
            <a:endParaRPr lang="en-GB" altLang="en-US" sz="2400" dirty="0"/>
          </a:p>
          <a:p>
            <a:pPr lvl="1">
              <a:defRPr/>
            </a:pPr>
            <a:r>
              <a:rPr lang="en-GB" altLang="en-US" sz="2400" dirty="0"/>
              <a:t>VEGF expression by relatively hypoxic astrocytes anterior to the peripheral limit of vasculature mediates the wave of normal angiogenesis</a:t>
            </a:r>
            <a:endParaRPr lang="en-GB" sz="24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CF09A7E7-4F89-4FB6-A372-05E3C73841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7" r="12756" b="3"/>
          <a:stretch/>
        </p:blipFill>
        <p:spPr bwMode="auto">
          <a:xfrm>
            <a:off x="6028182" y="1904281"/>
            <a:ext cx="2531107" cy="427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5406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0D0772-F962-4F7E-8E14-9ADB86046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 they do - IGF-1?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CF716A-0A56-45F3-B5E4-C898AB9E2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600200"/>
            <a:ext cx="8686800" cy="4525963"/>
          </a:xfrm>
        </p:spPr>
        <p:txBody>
          <a:bodyPr/>
          <a:lstStyle/>
          <a:p>
            <a:pPr marL="0" indent="0">
              <a:buNone/>
              <a:defRPr/>
            </a:pPr>
            <a:endParaRPr lang="en-GB" altLang="en-US" u="sng" dirty="0">
              <a:solidFill>
                <a:srgbClr val="7575D1"/>
              </a:solidFill>
            </a:endParaRPr>
          </a:p>
          <a:p>
            <a:pPr lvl="1">
              <a:defRPr/>
            </a:pPr>
            <a:r>
              <a:rPr lang="en-GB" altLang="en-US" sz="2400" dirty="0">
                <a:cs typeface="Times New Roman" panose="02020603050405020304" pitchFamily="18" charset="0"/>
              </a:rPr>
              <a:t>non-oxygen regulated anabolic hormone</a:t>
            </a:r>
          </a:p>
          <a:p>
            <a:pPr lvl="1">
              <a:defRPr/>
            </a:pPr>
            <a:r>
              <a:rPr lang="en-GB" altLang="en-US" sz="2400" dirty="0">
                <a:cs typeface="Times New Roman" panose="02020603050405020304" pitchFamily="18" charset="0"/>
              </a:rPr>
              <a:t>Role in endothelial cell survival</a:t>
            </a:r>
          </a:p>
          <a:p>
            <a:pPr lvl="1">
              <a:defRPr/>
            </a:pPr>
            <a:r>
              <a:rPr lang="en-GB" altLang="en-US" sz="2400" dirty="0">
                <a:cs typeface="Times New Roman" panose="02020603050405020304" pitchFamily="18" charset="0"/>
              </a:rPr>
              <a:t>Protects from the effects of hyperoxia </a:t>
            </a:r>
          </a:p>
          <a:p>
            <a:pPr>
              <a:defRPr/>
            </a:pPr>
            <a:endParaRPr lang="en-GB" altLang="en-US" sz="2400" dirty="0">
              <a:cs typeface="Times New Roman" panose="02020603050405020304" pitchFamily="18" charset="0"/>
            </a:endParaRPr>
          </a:p>
          <a:p>
            <a:pPr lvl="1">
              <a:defRPr/>
            </a:pPr>
            <a:r>
              <a:rPr lang="en-GB" altLang="en-US" sz="2400" dirty="0">
                <a:cs typeface="Times New Roman" panose="02020603050405020304" pitchFamily="18" charset="0"/>
              </a:rPr>
              <a:t>Levels increase with GA</a:t>
            </a:r>
          </a:p>
          <a:p>
            <a:pPr lvl="1">
              <a:defRPr/>
            </a:pPr>
            <a:r>
              <a:rPr lang="en-GB" altLang="en-US" sz="2400" dirty="0">
                <a:cs typeface="Times New Roman" panose="02020603050405020304" pitchFamily="18" charset="0"/>
              </a:rPr>
              <a:t>Post-natal levels correlate with </a:t>
            </a:r>
            <a:r>
              <a:rPr lang="en-GB" altLang="en-US" sz="2400" dirty="0" err="1">
                <a:cs typeface="Times New Roman" panose="02020603050405020304" pitchFamily="18" charset="0"/>
              </a:rPr>
              <a:t>fetal</a:t>
            </a:r>
            <a:r>
              <a:rPr lang="en-GB" altLang="en-US" sz="2400" dirty="0">
                <a:cs typeface="Times New Roman" panose="02020603050405020304" pitchFamily="18" charset="0"/>
              </a:rPr>
              <a:t> size</a:t>
            </a:r>
          </a:p>
          <a:p>
            <a:pPr lvl="1">
              <a:defRPr/>
            </a:pPr>
            <a:r>
              <a:rPr lang="en-GB" altLang="en-US" sz="2400" dirty="0">
                <a:cs typeface="Times New Roman" panose="02020603050405020304" pitchFamily="18" charset="0"/>
              </a:rPr>
              <a:t>Levels inversely correlate with ROP severity</a:t>
            </a:r>
            <a:endParaRPr lang="en-GB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B73900B-5B4A-43F5-87A8-AFBDA27B18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7" r="12756" b="3"/>
          <a:stretch/>
        </p:blipFill>
        <p:spPr bwMode="auto">
          <a:xfrm>
            <a:off x="6393438" y="1600200"/>
            <a:ext cx="2531107" cy="427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938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A54E89-EFFC-4D5E-9BB4-3526203B0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 they do-EPO?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A8D855B-E50E-4597-A374-93C0D4734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07" y="1443106"/>
            <a:ext cx="8229600" cy="4525963"/>
          </a:xfrm>
        </p:spPr>
        <p:txBody>
          <a:bodyPr/>
          <a:lstStyle/>
          <a:p>
            <a:pPr marL="0" indent="0">
              <a:buNone/>
              <a:defRPr/>
            </a:pPr>
            <a:endParaRPr lang="en-GB" altLang="en-US" u="sng" dirty="0">
              <a:solidFill>
                <a:srgbClr val="7575D1"/>
              </a:solidFill>
            </a:endParaRPr>
          </a:p>
          <a:p>
            <a:pPr lvl="1">
              <a:defRPr/>
            </a:pPr>
            <a:r>
              <a:rPr lang="en-GB" altLang="en-US" dirty="0"/>
              <a:t>produced in the kidney</a:t>
            </a:r>
          </a:p>
          <a:p>
            <a:pPr lvl="1">
              <a:defRPr/>
            </a:pPr>
            <a:r>
              <a:rPr lang="en-GB" altLang="en-US" dirty="0"/>
              <a:t>Upregulated in response to hypoxia</a:t>
            </a:r>
          </a:p>
          <a:p>
            <a:pPr lvl="1">
              <a:defRPr/>
            </a:pPr>
            <a:r>
              <a:rPr lang="en-GB" altLang="en-US" dirty="0"/>
              <a:t>Promoting vascular stability</a:t>
            </a:r>
          </a:p>
          <a:p>
            <a:endParaRPr lang="en-GB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13717429-ED38-443E-97FF-E3BE0FBF41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7" r="12756" b="3"/>
          <a:stretch/>
        </p:blipFill>
        <p:spPr bwMode="auto">
          <a:xfrm>
            <a:off x="6028182" y="1904281"/>
            <a:ext cx="2531107" cy="427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5287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933EA7-EBEC-404B-8102-2109E42D1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365125"/>
            <a:ext cx="8335838" cy="1325563"/>
          </a:xfrm>
        </p:spPr>
        <p:txBody>
          <a:bodyPr>
            <a:normAutofit/>
          </a:bodyPr>
          <a:lstStyle/>
          <a:p>
            <a:r>
              <a:rPr lang="en-GB" dirty="0"/>
              <a:t>What do they do – omega 3 PUFAs?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B82EF1A-D864-4083-99EA-799248F2E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5036058" cy="4351338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endParaRPr lang="en-GB" altLang="en-US" sz="2100" u="sng" dirty="0"/>
          </a:p>
          <a:p>
            <a:pPr lvl="1">
              <a:defRPr/>
            </a:pPr>
            <a:r>
              <a:rPr lang="en-GB" altLang="en-US" dirty="0"/>
              <a:t>transferred from maternal circulation  in the third trimester </a:t>
            </a:r>
          </a:p>
          <a:p>
            <a:pPr eaLnBrk="1" hangingPunct="1">
              <a:defRPr/>
            </a:pPr>
            <a:endParaRPr lang="en-GB" altLang="en-US" sz="2800" dirty="0"/>
          </a:p>
          <a:p>
            <a:pPr lvl="1">
              <a:defRPr/>
            </a:pPr>
            <a:r>
              <a:rPr lang="en-GB" altLang="en-US" dirty="0"/>
              <a:t>Cell membrane constituent</a:t>
            </a:r>
          </a:p>
          <a:p>
            <a:pPr lvl="1">
              <a:defRPr/>
            </a:pPr>
            <a:r>
              <a:rPr lang="en-GB" altLang="en-US" dirty="0"/>
              <a:t>Neural and vascular protective role</a:t>
            </a:r>
            <a:endParaRPr lang="en-GB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2EC07A38-996F-47DC-8283-7360AC5C8E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7" r="12756" b="3"/>
          <a:stretch/>
        </p:blipFill>
        <p:spPr bwMode="auto">
          <a:xfrm>
            <a:off x="6155693" y="1600200"/>
            <a:ext cx="2531107" cy="427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48024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1003</TotalTime>
  <Words>1519</Words>
  <Application>Microsoft Macintosh PowerPoint</Application>
  <PresentationFormat>On-screen Show (4:3)</PresentationFormat>
  <Paragraphs>276</Paragraphs>
  <Slides>48</Slides>
  <Notes>2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 Essentials of:  Retinopathy of Prematurity  </vt:lpstr>
      <vt:lpstr>ROP</vt:lpstr>
      <vt:lpstr>ROP </vt:lpstr>
      <vt:lpstr>Normal retinal vascular development</vt:lpstr>
      <vt:lpstr>Endogenous factors </vt:lpstr>
      <vt:lpstr>What do they do - VEGF?</vt:lpstr>
      <vt:lpstr>What do they do - IGF-1?</vt:lpstr>
      <vt:lpstr>What do they do-EPO?</vt:lpstr>
      <vt:lpstr>What do they do – omega 3 PUFAs?</vt:lpstr>
      <vt:lpstr>Phase 1 – hyperoxic / inhibitive </vt:lpstr>
      <vt:lpstr>Phase 2 – hypoxic / proliferative </vt:lpstr>
      <vt:lpstr>International Classification-ICROP</vt:lpstr>
      <vt:lpstr>Stages</vt:lpstr>
      <vt:lpstr>Stage 1</vt:lpstr>
      <vt:lpstr>Stage 2</vt:lpstr>
      <vt:lpstr>Stage 3</vt:lpstr>
      <vt:lpstr>Stage 4</vt:lpstr>
      <vt:lpstr>Stage 5</vt:lpstr>
      <vt:lpstr>APROP</vt:lpstr>
      <vt:lpstr>Plus disease</vt:lpstr>
      <vt:lpstr>When does severe ROP occur?</vt:lpstr>
      <vt:lpstr>Evolution of ROP</vt:lpstr>
      <vt:lpstr>Evolution of ROP</vt:lpstr>
      <vt:lpstr>Proven Risk factors for ROP</vt:lpstr>
      <vt:lpstr>PowerPoint Presentation</vt:lpstr>
      <vt:lpstr>PowerPoint Presentation</vt:lpstr>
      <vt:lpstr>PowerPoint Presentation</vt:lpstr>
      <vt:lpstr>PowerPoint Presentation</vt:lpstr>
      <vt:lpstr>Retinal examination – indirect ophthalmoscopy</vt:lpstr>
      <vt:lpstr>Retinal examination – Wide-angle digital retina camera  (130 degrees)</vt:lpstr>
      <vt:lpstr>Screening timing</vt:lpstr>
      <vt:lpstr>Documentation</vt:lpstr>
      <vt:lpstr>When to stop screening</vt:lpstr>
      <vt:lpstr>Screening</vt:lpstr>
      <vt:lpstr>PowerPoint Presentation</vt:lpstr>
      <vt:lpstr>When is referral warranted - rwROP?</vt:lpstr>
      <vt:lpstr>When is referral warranted?</vt:lpstr>
      <vt:lpstr>When is treatment warranted?</vt:lpstr>
      <vt:lpstr>Guidelines for treatment </vt:lpstr>
      <vt:lpstr>Guidelines for treatment - twROP</vt:lpstr>
      <vt:lpstr>Outcomes from ETROP vs CryoROP</vt:lpstr>
      <vt:lpstr>Laser treatment</vt:lpstr>
      <vt:lpstr>Laser treatment risks</vt:lpstr>
      <vt:lpstr>BEAT-ROP</vt:lpstr>
      <vt:lpstr>BEAT-ROP</vt:lpstr>
      <vt:lpstr>RCOphth guidelines for treatment</vt:lpstr>
      <vt:lpstr>Fibrotic late phase of ROP</vt:lpstr>
      <vt:lpstr>Future of ROP </vt:lpstr>
    </vt:vector>
  </TitlesOfParts>
  <Company>onepractice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Retinopathy of Prematurity</dc:title>
  <dc:creator>Nick Toff</dc:creator>
  <cp:lastModifiedBy>Narman Puvanachandra</cp:lastModifiedBy>
  <cp:revision>65</cp:revision>
  <dcterms:created xsi:type="dcterms:W3CDTF">2002-07-01T15:05:49Z</dcterms:created>
  <dcterms:modified xsi:type="dcterms:W3CDTF">2019-01-23T12:03:20Z</dcterms:modified>
</cp:coreProperties>
</file>