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99" r:id="rId5"/>
    <p:sldId id="259" r:id="rId6"/>
    <p:sldId id="260" r:id="rId7"/>
    <p:sldId id="261" r:id="rId8"/>
    <p:sldId id="262" r:id="rId9"/>
    <p:sldId id="303" r:id="rId10"/>
    <p:sldId id="272" r:id="rId11"/>
    <p:sldId id="304" r:id="rId12"/>
    <p:sldId id="305" r:id="rId13"/>
    <p:sldId id="300" r:id="rId14"/>
    <p:sldId id="306" r:id="rId15"/>
    <p:sldId id="301" r:id="rId16"/>
    <p:sldId id="302" r:id="rId17"/>
    <p:sldId id="275" r:id="rId18"/>
    <p:sldId id="307" r:id="rId19"/>
    <p:sldId id="308" r:id="rId20"/>
    <p:sldId id="276" r:id="rId21"/>
    <p:sldId id="281" r:id="rId22"/>
    <p:sldId id="282" r:id="rId23"/>
    <p:sldId id="284" r:id="rId24"/>
    <p:sldId id="288" r:id="rId25"/>
    <p:sldId id="289" r:id="rId26"/>
    <p:sldId id="290" r:id="rId27"/>
    <p:sldId id="291" r:id="rId28"/>
    <p:sldId id="292" r:id="rId29"/>
    <p:sldId id="293" r:id="rId30"/>
    <p:sldId id="295" r:id="rId31"/>
    <p:sldId id="296" r:id="rId32"/>
    <p:sldId id="297" r:id="rId33"/>
    <p:sldId id="298" r:id="rId34"/>
  </p:sldIdLst>
  <p:sldSz cx="9144000" cy="6858000" type="screen4x3"/>
  <p:notesSz cx="6858000" cy="9144000"/>
  <p:defaultTextStyle>
    <a:lvl1pPr marL="40639" marR="40639">
      <a:defRPr sz="1200">
        <a:solidFill>
          <a:srgbClr val="FFFFFF"/>
        </a:solidFill>
        <a:uFill>
          <a:solidFill>
            <a:srgbClr val="FFFFFF"/>
          </a:solidFill>
        </a:uFill>
        <a:latin typeface="Gill Sans"/>
        <a:ea typeface="Gill Sans"/>
        <a:cs typeface="Gill Sans"/>
        <a:sym typeface="Gill Sans"/>
      </a:defRPr>
    </a:lvl1pPr>
    <a:lvl2pPr marL="40639" marR="40639" indent="342900">
      <a:defRPr sz="1200">
        <a:solidFill>
          <a:srgbClr val="FFFFFF"/>
        </a:solidFill>
        <a:uFill>
          <a:solidFill>
            <a:srgbClr val="FFFFFF"/>
          </a:solidFill>
        </a:uFill>
        <a:latin typeface="Gill Sans"/>
        <a:ea typeface="Gill Sans"/>
        <a:cs typeface="Gill Sans"/>
        <a:sym typeface="Gill Sans"/>
      </a:defRPr>
    </a:lvl2pPr>
    <a:lvl3pPr marL="40639" marR="40639" indent="685800">
      <a:defRPr sz="1200">
        <a:solidFill>
          <a:srgbClr val="FFFFFF"/>
        </a:solidFill>
        <a:uFill>
          <a:solidFill>
            <a:srgbClr val="FFFFFF"/>
          </a:solidFill>
        </a:uFill>
        <a:latin typeface="Gill Sans"/>
        <a:ea typeface="Gill Sans"/>
        <a:cs typeface="Gill Sans"/>
        <a:sym typeface="Gill Sans"/>
      </a:defRPr>
    </a:lvl3pPr>
    <a:lvl4pPr marL="40639" marR="40639" indent="1028700">
      <a:defRPr sz="1200">
        <a:solidFill>
          <a:srgbClr val="FFFFFF"/>
        </a:solidFill>
        <a:uFill>
          <a:solidFill>
            <a:srgbClr val="FFFFFF"/>
          </a:solidFill>
        </a:uFill>
        <a:latin typeface="Gill Sans"/>
        <a:ea typeface="Gill Sans"/>
        <a:cs typeface="Gill Sans"/>
        <a:sym typeface="Gill Sans"/>
      </a:defRPr>
    </a:lvl4pPr>
    <a:lvl5pPr marL="40639" marR="40639" indent="1371600">
      <a:defRPr sz="1200">
        <a:solidFill>
          <a:srgbClr val="FFFFFF"/>
        </a:solidFill>
        <a:uFill>
          <a:solidFill>
            <a:srgbClr val="FFFFFF"/>
          </a:solidFill>
        </a:uFill>
        <a:latin typeface="Gill Sans"/>
        <a:ea typeface="Gill Sans"/>
        <a:cs typeface="Gill Sans"/>
        <a:sym typeface="Gill Sans"/>
      </a:defRPr>
    </a:lvl5pPr>
    <a:lvl6pPr marL="40639" marR="40639" indent="1714500">
      <a:defRPr sz="1200">
        <a:solidFill>
          <a:srgbClr val="FFFFFF"/>
        </a:solidFill>
        <a:uFill>
          <a:solidFill>
            <a:srgbClr val="FFFFFF"/>
          </a:solidFill>
        </a:uFill>
        <a:latin typeface="Gill Sans"/>
        <a:ea typeface="Gill Sans"/>
        <a:cs typeface="Gill Sans"/>
        <a:sym typeface="Gill Sans"/>
      </a:defRPr>
    </a:lvl6pPr>
    <a:lvl7pPr marL="40639" marR="40639" indent="2057400">
      <a:defRPr sz="1200">
        <a:solidFill>
          <a:srgbClr val="FFFFFF"/>
        </a:solidFill>
        <a:uFill>
          <a:solidFill>
            <a:srgbClr val="FFFFFF"/>
          </a:solidFill>
        </a:uFill>
        <a:latin typeface="Gill Sans"/>
        <a:ea typeface="Gill Sans"/>
        <a:cs typeface="Gill Sans"/>
        <a:sym typeface="Gill Sans"/>
      </a:defRPr>
    </a:lvl7pPr>
    <a:lvl8pPr marL="40639" marR="40639" indent="2400300">
      <a:defRPr sz="1200">
        <a:solidFill>
          <a:srgbClr val="FFFFFF"/>
        </a:solidFill>
        <a:uFill>
          <a:solidFill>
            <a:srgbClr val="FFFFFF"/>
          </a:solidFill>
        </a:uFill>
        <a:latin typeface="Gill Sans"/>
        <a:ea typeface="Gill Sans"/>
        <a:cs typeface="Gill Sans"/>
        <a:sym typeface="Gill Sans"/>
      </a:defRPr>
    </a:lvl8pPr>
    <a:lvl9pPr marL="40639" marR="40639" indent="2743200">
      <a:defRPr sz="1200">
        <a:solidFill>
          <a:srgbClr val="FFFFFF"/>
        </a:solidFill>
        <a:uFill>
          <a:solidFill>
            <a:srgbClr val="FFFFFF"/>
          </a:solidFill>
        </a:uFill>
        <a:latin typeface="Gill Sans"/>
        <a:ea typeface="Gill Sans"/>
        <a:cs typeface="Gill San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4A9BC294-FFE2-49D5-8D69-9E1BD2C41BD5}" styleName="">
    <a:tblBg/>
    <a:wholeTbl>
      <a:tcTxStyle b="off" i="off">
        <a:fontRef idx="major">
          <a:srgbClr val="808184"/>
        </a:fontRef>
        <a:srgbClr val="808184"/>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808184"/>
        </a:fontRef>
        <a:srgbClr val="808184"/>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ajor">
          <a:srgbClr val="808184"/>
        </a:fontRef>
        <a:srgbClr val="808184"/>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ajor">
          <a:srgbClr val="808184"/>
        </a:fontRef>
        <a:srgbClr val="808184"/>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BBFC77FB-9ED0-4EC9-95AA-A1379042E648}" styleName="">
    <a:tblBg/>
    <a:wholeTbl>
      <a:tcTxStyle b="on" i="off">
        <a:fontRef idx="minor">
          <a:srgbClr val="00748E"/>
        </a:fontRef>
        <a:srgbClr val="00748E"/>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n" i="off">
        <a:fontRef idx="minor">
          <a:srgbClr val="00748E"/>
        </a:fontRef>
        <a:srgbClr val="00748E"/>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n" i="off">
        <a:fontRef idx="minor">
          <a:srgbClr val="00748E"/>
        </a:fontRef>
        <a:srgbClr val="00748E"/>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n" i="off">
        <a:fontRef idx="minor">
          <a:srgbClr val="00748E"/>
        </a:fontRef>
        <a:srgbClr val="00748E"/>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3DC5C2F9-1CAC-4260-A1DD-9FCDBB877499}" styleName="">
    <a:tblBg/>
    <a:wholeTbl>
      <a:tcTxStyle b="off" i="off">
        <a:fontRef idx="major">
          <a:srgbClr val="808184"/>
        </a:fontRef>
        <a:srgbClr val="808184"/>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808184"/>
        </a:fontRef>
        <a:srgbClr val="808184"/>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ajor">
          <a:srgbClr val="808184"/>
        </a:fontRef>
        <a:srgbClr val="808184"/>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ajor">
          <a:srgbClr val="808184"/>
        </a:fontRef>
        <a:srgbClr val="808184"/>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25" autoAdjust="0"/>
  </p:normalViewPr>
  <p:slideViewPr>
    <p:cSldViewPr>
      <p:cViewPr varScale="1">
        <p:scale>
          <a:sx n="97" d="100"/>
          <a:sy n="97" d="100"/>
        </p:scale>
        <p:origin x="-384" y="-84"/>
      </p:cViewPr>
      <p:guideLst>
        <p:guide orient="horz" pos="2160"/>
        <p:guide pos="2880"/>
      </p:guideLst>
    </p:cSldViewPr>
  </p:slideViewPr>
  <p:notesTextViewPr>
    <p:cViewPr>
      <p:scale>
        <a:sx n="1" d="1"/>
        <a:sy n="1" d="1"/>
      </p:scale>
      <p:origin x="0" y="0"/>
    </p:cViewPr>
  </p:notesTextViewPr>
  <p:sorterViewPr>
    <p:cViewPr>
      <p:scale>
        <a:sx n="100" d="100"/>
        <a:sy n="100" d="100"/>
      </p:scale>
      <p:origin x="0" y="3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8" name="Shape 6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427564686"/>
      </p:ext>
    </p:extLst>
  </p:cSld>
  <p:clrMap bg1="lt1" tx1="dk1" bg2="lt2" tx2="dk2" accent1="accent1" accent2="accent2" accent3="accent3" accent4="accent4" accent5="accent5" accent6="accent6" hlink="hlink" folHlink="folHlink"/>
  <p:notesStyle>
    <a:lvl1pPr defTabSz="584200">
      <a:defRPr sz="2200">
        <a:latin typeface="+mn-lt"/>
        <a:ea typeface="+mn-ea"/>
        <a:cs typeface="+mn-cs"/>
        <a:sym typeface="Lucida Grande"/>
      </a:defRPr>
    </a:lvl1pPr>
    <a:lvl2pPr indent="228600" defTabSz="584200">
      <a:defRPr sz="2200">
        <a:latin typeface="+mn-lt"/>
        <a:ea typeface="+mn-ea"/>
        <a:cs typeface="+mn-cs"/>
        <a:sym typeface="Lucida Grande"/>
      </a:defRPr>
    </a:lvl2pPr>
    <a:lvl3pPr indent="457200" defTabSz="584200">
      <a:defRPr sz="2200">
        <a:latin typeface="+mn-lt"/>
        <a:ea typeface="+mn-ea"/>
        <a:cs typeface="+mn-cs"/>
        <a:sym typeface="Lucida Grande"/>
      </a:defRPr>
    </a:lvl3pPr>
    <a:lvl4pPr indent="685800" defTabSz="584200">
      <a:defRPr sz="2200">
        <a:latin typeface="+mn-lt"/>
        <a:ea typeface="+mn-ea"/>
        <a:cs typeface="+mn-cs"/>
        <a:sym typeface="Lucida Grande"/>
      </a:defRPr>
    </a:lvl4pPr>
    <a:lvl5pPr indent="914400" defTabSz="584200">
      <a:defRPr sz="2200">
        <a:latin typeface="+mn-lt"/>
        <a:ea typeface="+mn-ea"/>
        <a:cs typeface="+mn-cs"/>
        <a:sym typeface="Lucida Grande"/>
      </a:defRPr>
    </a:lvl5pPr>
    <a:lvl6pPr indent="1143000" defTabSz="584200">
      <a:defRPr sz="2200">
        <a:latin typeface="+mn-lt"/>
        <a:ea typeface="+mn-ea"/>
        <a:cs typeface="+mn-cs"/>
        <a:sym typeface="Lucida Grande"/>
      </a:defRPr>
    </a:lvl6pPr>
    <a:lvl7pPr indent="1371600" defTabSz="584200">
      <a:defRPr sz="2200">
        <a:latin typeface="+mn-lt"/>
        <a:ea typeface="+mn-ea"/>
        <a:cs typeface="+mn-cs"/>
        <a:sym typeface="Lucida Grande"/>
      </a:defRPr>
    </a:lvl7pPr>
    <a:lvl8pPr indent="1600200" defTabSz="584200">
      <a:defRPr sz="2200">
        <a:latin typeface="+mn-lt"/>
        <a:ea typeface="+mn-ea"/>
        <a:cs typeface="+mn-cs"/>
        <a:sym typeface="Lucida Grande"/>
      </a:defRPr>
    </a:lvl8pPr>
    <a:lvl9pPr indent="1828800" defTabSz="584200">
      <a:defRPr sz="2200">
        <a:latin typeface="+mn-lt"/>
        <a:ea typeface="+mn-ea"/>
        <a:cs typeface="+mn-cs"/>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prstGeom prst="rect">
            <a:avLst/>
          </a:prstGeom>
        </p:spPr>
        <p:txBody>
          <a:bodyPr/>
          <a:lstStyle/>
          <a:p>
            <a:pPr lvl="0"/>
            <a:endParaRPr/>
          </a:p>
        </p:txBody>
      </p:sp>
      <p:sp>
        <p:nvSpPr>
          <p:cNvPr id="87" name="Shape 87"/>
          <p:cNvSpPr>
            <a:spLocks noGrp="1"/>
          </p:cNvSpPr>
          <p:nvPr>
            <p:ph type="body" sz="quarter" idx="1"/>
          </p:nvPr>
        </p:nvSpPr>
        <p:spPr>
          <a:prstGeom prst="rect">
            <a:avLst/>
          </a:prstGeom>
        </p:spPr>
        <p:txBody>
          <a:bodyPr/>
          <a:lstStyle>
            <a:lvl1pPr marL="80327" marR="40639" defTabSz="914400">
              <a:buClr>
                <a:srgbClr val="000000"/>
              </a:buClr>
              <a:buFont typeface="Lucida Grande"/>
              <a:defRPr sz="1200">
                <a:uFill>
                  <a:solidFill/>
                </a:uFill>
              </a:defRPr>
            </a:lvl1pPr>
          </a:lstStyle>
          <a:p>
            <a:pPr lvl="0">
              <a:defRPr sz="1800">
                <a:uFillTx/>
              </a:defRPr>
            </a:pPr>
            <a:r>
              <a:rPr sz="1200">
                <a:uFill>
                  <a:solidFill/>
                </a:uFill>
              </a:rPr>
              <a:t>Why do we need to improve patient experience? Because of abortion statistics and low use in younger age groups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noRot="1" noChangeAspect="1"/>
          </p:cNvSpPr>
          <p:nvPr>
            <p:ph type="sldImg"/>
          </p:nvPr>
        </p:nvSpPr>
        <p:spPr>
          <a:prstGeom prst="rect">
            <a:avLst/>
          </a:prstGeom>
        </p:spPr>
        <p:txBody>
          <a:bodyPr/>
          <a:lstStyle/>
          <a:p>
            <a:pPr lvl="0"/>
            <a:endParaRPr/>
          </a:p>
        </p:txBody>
      </p:sp>
      <p:sp>
        <p:nvSpPr>
          <p:cNvPr id="371" name="Shape 371"/>
          <p:cNvSpPr>
            <a:spLocks noGrp="1"/>
          </p:cNvSpPr>
          <p:nvPr>
            <p:ph type="body" sz="quarter" idx="1"/>
          </p:nvPr>
        </p:nvSpPr>
        <p:spPr>
          <a:prstGeom prst="rect">
            <a:avLst/>
          </a:prstGeom>
        </p:spPr>
        <p:txBody>
          <a:bodyPr/>
          <a:lstStyle>
            <a:lvl1pPr marL="80327" marR="40639" defTabSz="914400">
              <a:buClr>
                <a:srgbClr val="000000"/>
              </a:buClr>
              <a:buFont typeface="Lucida Grande"/>
              <a:defRPr sz="1200">
                <a:uFill>
                  <a:solidFill/>
                </a:uFill>
              </a:defRPr>
            </a:lvl1pPr>
          </a:lstStyle>
          <a:p>
            <a:pPr lvl="0">
              <a:defRPr sz="1800">
                <a:uFillTx/>
              </a:defRPr>
            </a:pPr>
            <a:r>
              <a:rPr sz="1200">
                <a:uFill>
                  <a:solidFill/>
                </a:uFill>
              </a:rPr>
              <a:t>If menstruating regularly contraception is relying on mucus effect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Shape 488"/>
          <p:cNvSpPr>
            <a:spLocks noGrp="1" noRot="1" noChangeAspect="1"/>
          </p:cNvSpPr>
          <p:nvPr>
            <p:ph type="sldImg"/>
          </p:nvPr>
        </p:nvSpPr>
        <p:spPr>
          <a:prstGeom prst="rect">
            <a:avLst/>
          </a:prstGeom>
        </p:spPr>
        <p:txBody>
          <a:bodyPr/>
          <a:lstStyle/>
          <a:p>
            <a:pPr lvl="0"/>
            <a:endParaRPr/>
          </a:p>
        </p:txBody>
      </p:sp>
      <p:sp>
        <p:nvSpPr>
          <p:cNvPr id="489" name="Shape 489"/>
          <p:cNvSpPr>
            <a:spLocks noGrp="1"/>
          </p:cNvSpPr>
          <p:nvPr>
            <p:ph type="body" sz="quarter" idx="1"/>
          </p:nvPr>
        </p:nvSpPr>
        <p:spPr>
          <a:prstGeom prst="rect">
            <a:avLst/>
          </a:prstGeom>
        </p:spPr>
        <p:txBody>
          <a:bodyPr/>
          <a:lstStyle>
            <a:lvl1pPr marL="80327" marR="40639" defTabSz="914400">
              <a:buClr>
                <a:srgbClr val="000000"/>
              </a:buClr>
              <a:buFont typeface="Lucida Grande"/>
              <a:defRPr sz="1200">
                <a:uFill>
                  <a:solidFill/>
                </a:uFill>
              </a:defRPr>
            </a:lvl1pPr>
          </a:lstStyle>
          <a:p>
            <a:pPr lvl="0">
              <a:defRPr sz="1800">
                <a:uFillTx/>
              </a:defRPr>
            </a:pPr>
            <a:r>
              <a:rPr sz="1200">
                <a:uFill>
                  <a:solidFill/>
                </a:uFill>
              </a:rPr>
              <a:t>Essential counselling points: The liver’s clearance of the progestogen equated to total hepatic blood flow so good choice for women on EIDs since they will not increase this 100% clearance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prstGeom prst="rect">
            <a:avLst/>
          </a:prstGeom>
        </p:spPr>
        <p:txBody>
          <a:bodyPr/>
          <a:lstStyle/>
          <a:p>
            <a:pPr lvl="0"/>
            <a:endParaRPr/>
          </a:p>
        </p:txBody>
      </p:sp>
      <p:sp>
        <p:nvSpPr>
          <p:cNvPr id="509" name="Shape 509"/>
          <p:cNvSpPr>
            <a:spLocks noGrp="1"/>
          </p:cNvSpPr>
          <p:nvPr>
            <p:ph type="body" sz="quarter" idx="1"/>
          </p:nvPr>
        </p:nvSpPr>
        <p:spPr>
          <a:prstGeom prst="rect">
            <a:avLst/>
          </a:prstGeom>
        </p:spPr>
        <p:txBody>
          <a:bodyPr/>
          <a:lstStyle>
            <a:lvl1pPr marL="80327" marR="40639" defTabSz="914400">
              <a:buClr>
                <a:srgbClr val="000000"/>
              </a:buClr>
              <a:buFont typeface="Lucida Grande"/>
              <a:defRPr sz="1200">
                <a:uFill>
                  <a:solidFill/>
                </a:uFill>
              </a:defRPr>
            </a:lvl1pPr>
          </a:lstStyle>
          <a:p>
            <a:pPr lvl="0">
              <a:defRPr sz="1800">
                <a:uFillTx/>
              </a:defRPr>
            </a:pPr>
            <a:r>
              <a:rPr sz="1200">
                <a:uFill>
                  <a:solidFill/>
                </a:uFill>
              </a:rPr>
              <a:t>Most common reason for discontinuation is bleeding problems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prstGeom prst="rect">
            <a:avLst/>
          </a:prstGeom>
        </p:spPr>
        <p:txBody>
          <a:bodyPr/>
          <a:lstStyle/>
          <a:p>
            <a:pPr lvl="0"/>
            <a:endParaRPr/>
          </a:p>
        </p:txBody>
      </p:sp>
      <p:sp>
        <p:nvSpPr>
          <p:cNvPr id="97" name="Shape 97"/>
          <p:cNvSpPr>
            <a:spLocks noGrp="1"/>
          </p:cNvSpPr>
          <p:nvPr>
            <p:ph type="body" sz="quarter" idx="1"/>
          </p:nvPr>
        </p:nvSpPr>
        <p:spPr>
          <a:prstGeom prst="rect">
            <a:avLst/>
          </a:prstGeom>
        </p:spPr>
        <p:txBody>
          <a:bodyPr/>
          <a:lstStyle/>
          <a:p>
            <a:pPr marL="80327" marR="40639" lvl="0" defTabSz="914400">
              <a:buClr>
                <a:srgbClr val="000000"/>
              </a:buClr>
              <a:buFont typeface="Lucida Grande"/>
              <a:defRPr sz="1800"/>
            </a:pPr>
            <a:r>
              <a:rPr lang="en-GB" sz="1200" dirty="0" smtClean="0">
                <a:uFill>
                  <a:solidFill/>
                </a:uFill>
              </a:rPr>
              <a:t>Still double rate from 1970</a:t>
            </a:r>
            <a:endParaRPr sz="1200" dirty="0">
              <a:uFill>
                <a:solidFill/>
              </a:u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5DE9A7E-15D2-49AC-936F-B38DD45D5032}" type="slidenum">
              <a:rPr lang="en-GB" altLang="en-US" sz="1200" smtClean="0"/>
              <a:pPr eaLnBrk="1" hangingPunct="1"/>
              <a:t>13</a:t>
            </a:fld>
            <a:endParaRPr lang="en-GB" alt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noRot="1" noChangeAspect="1"/>
          </p:cNvSpPr>
          <p:nvPr>
            <p:ph type="sldImg"/>
          </p:nvPr>
        </p:nvSpPr>
        <p:spPr>
          <a:prstGeom prst="rect">
            <a:avLst/>
          </a:prstGeom>
        </p:spPr>
        <p:txBody>
          <a:bodyPr/>
          <a:lstStyle/>
          <a:p>
            <a:pPr lvl="0"/>
            <a:endParaRPr/>
          </a:p>
        </p:txBody>
      </p:sp>
      <p:sp>
        <p:nvSpPr>
          <p:cNvPr id="374" name="Shape 374"/>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This data is also from the Educational material part of the Risk Management Plan.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 background ectopic rate is US data as there is no equivalent published UK data. It is there to give a ballpark figure to put the Jaydess figures into context. </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 0.11 per 100 women years is pooled data from all trials involving Jaydess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E90E252E-E2B3-4138-A210-BFFA3BDFB116}" type="slidenum">
              <a:rPr lang="en-GB" altLang="en-US" sz="1200" smtClean="0"/>
              <a:pPr eaLnBrk="1" hangingPunct="1"/>
              <a:t>15</a:t>
            </a:fld>
            <a:endParaRPr lang="en-GB" alt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DC6E052A-B5C5-4813-BD1E-2A5504C12344}" type="slidenum">
              <a:rPr lang="en-GB" altLang="en-US" sz="1200" smtClean="0"/>
              <a:pPr eaLnBrk="1" hangingPunct="1"/>
              <a:t>16</a:t>
            </a:fld>
            <a:endParaRPr lang="en-GB" alt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Times New Roman" pitchFamily="18" charset="0"/>
              </a:rPr>
              <a:t>BASHH guidance and Faculty MEC 2016</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prstGeom prst="rect">
            <a:avLst/>
          </a:prstGeom>
        </p:spPr>
        <p:txBody>
          <a:bodyPr/>
          <a:lstStyle/>
          <a:p>
            <a:pPr lvl="0"/>
            <a:endParaRPr/>
          </a:p>
        </p:txBody>
      </p:sp>
      <p:sp>
        <p:nvSpPr>
          <p:cNvPr id="311" name="Shape 311"/>
          <p:cNvSpPr>
            <a:spLocks noGrp="1"/>
          </p:cNvSpPr>
          <p:nvPr>
            <p:ph type="body" sz="quarter" idx="1"/>
          </p:nvPr>
        </p:nvSpPr>
        <p:spPr>
          <a:prstGeom prst="rect">
            <a:avLst/>
          </a:prstGeom>
        </p:spPr>
        <p:txBody>
          <a:bodyPr/>
          <a:lstStyle>
            <a:lvl1pPr marL="80327" marR="40639" defTabSz="914400">
              <a:buClr>
                <a:srgbClr val="000000"/>
              </a:buClr>
              <a:buFont typeface="Lucida Grande"/>
              <a:defRPr sz="1200">
                <a:uFill>
                  <a:solidFill/>
                </a:uFill>
              </a:defRPr>
            </a:lvl1pPr>
          </a:lstStyle>
          <a:p>
            <a:pPr lvl="0">
              <a:defRPr sz="1800">
                <a:uFillTx/>
              </a:defRPr>
            </a:pPr>
            <a:r>
              <a:rPr sz="1200">
                <a:uFill>
                  <a:solidFill/>
                </a:uFill>
              </a:rPr>
              <a:t>Always palpate and document the implant is felt after insertion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noRot="1" noChangeAspect="1"/>
          </p:cNvSpPr>
          <p:nvPr>
            <p:ph type="sldImg"/>
          </p:nvPr>
        </p:nvSpPr>
        <p:spPr>
          <a:prstGeom prst="rect">
            <a:avLst/>
          </a:prstGeom>
        </p:spPr>
        <p:txBody>
          <a:bodyPr/>
          <a:lstStyle/>
          <a:p>
            <a:pPr lvl="0"/>
            <a:endParaRPr/>
          </a:p>
        </p:txBody>
      </p:sp>
      <p:sp>
        <p:nvSpPr>
          <p:cNvPr id="360" name="Shape 360"/>
          <p:cNvSpPr>
            <a:spLocks noGrp="1"/>
          </p:cNvSpPr>
          <p:nvPr>
            <p:ph type="body" sz="quarter" idx="1"/>
          </p:nvPr>
        </p:nvSpPr>
        <p:spPr>
          <a:prstGeom prst="rect">
            <a:avLst/>
          </a:prstGeom>
        </p:spPr>
        <p:txBody>
          <a:bodyPr/>
          <a:lstStyle>
            <a:lvl1pPr marL="80327" marR="40639" defTabSz="914400">
              <a:buClr>
                <a:srgbClr val="000000"/>
              </a:buClr>
              <a:buFont typeface="Lucida Grande"/>
              <a:defRPr sz="1200">
                <a:uFill>
                  <a:solidFill/>
                </a:uFill>
              </a:defRPr>
            </a:lvl1pPr>
          </a:lstStyle>
          <a:p>
            <a:pPr lvl="0">
              <a:defRPr sz="1800">
                <a:uFillTx/>
              </a:defRPr>
            </a:pPr>
            <a:r>
              <a:rPr sz="1200">
                <a:uFill>
                  <a:solidFill/>
                </a:uFill>
              </a:rPr>
              <a:t>UULP= unlicensed use of licensed product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 Title Slide">
    <p:spTree>
      <p:nvGrpSpPr>
        <p:cNvPr id="1" name=""/>
        <p:cNvGrpSpPr/>
        <p:nvPr/>
      </p:nvGrpSpPr>
      <p:grpSpPr>
        <a:xfrm>
          <a:off x="0" y="0"/>
          <a:ext cx="0" cy="0"/>
          <a:chOff x="0" y="0"/>
          <a:chExt cx="0" cy="0"/>
        </a:xfrm>
      </p:grpSpPr>
      <p:sp>
        <p:nvSpPr>
          <p:cNvPr id="6" name="Shape 6"/>
          <p:cNvSpPr>
            <a:spLocks noGrp="1"/>
          </p:cNvSpPr>
          <p:nvPr>
            <p:ph type="title"/>
          </p:nvPr>
        </p:nvSpPr>
        <p:spPr>
          <a:xfrm>
            <a:off x="533400" y="0"/>
            <a:ext cx="7850188" cy="3200400"/>
          </a:xfrm>
          <a:prstGeom prst="rect">
            <a:avLst/>
          </a:prstGeom>
        </p:spPr>
        <p:txBody>
          <a:bodyPr anchor="b"/>
          <a:lstStyle>
            <a:lvl1pPr algn="r">
              <a:defRPr sz="5600" b="1">
                <a:solidFill>
                  <a:srgbClr val="5FEEF6"/>
                </a:solidFill>
                <a:uFill>
                  <a:solidFill>
                    <a:srgbClr val="5FEEF6"/>
                  </a:solidFill>
                </a:uFill>
                <a:latin typeface="+mn-lt"/>
                <a:ea typeface="+mn-ea"/>
                <a:cs typeface="+mn-cs"/>
                <a:sym typeface="Lucida Grande"/>
              </a:defRPr>
            </a:lvl1pPr>
          </a:lstStyle>
          <a:p>
            <a:pPr lvl="0">
              <a:defRPr sz="1800" b="0">
                <a:solidFill>
                  <a:srgbClr val="000000"/>
                </a:solidFill>
                <a:uFillTx/>
              </a:defRPr>
            </a:pPr>
            <a:r>
              <a:rPr sz="5600" b="1">
                <a:solidFill>
                  <a:srgbClr val="5FEEF6"/>
                </a:solidFill>
                <a:uFill>
                  <a:solidFill>
                    <a:srgbClr val="5FEEF6"/>
                  </a:solidFill>
                </a:uFill>
              </a:rPr>
              <a:t>Title Text</a:t>
            </a:r>
          </a:p>
        </p:txBody>
      </p:sp>
      <p:sp>
        <p:nvSpPr>
          <p:cNvPr id="7" name="Shape 7"/>
          <p:cNvSpPr>
            <a:spLocks noGrp="1"/>
          </p:cNvSpPr>
          <p:nvPr>
            <p:ph type="body" idx="1"/>
          </p:nvPr>
        </p:nvSpPr>
        <p:spPr>
          <a:xfrm>
            <a:off x="533400" y="3227387"/>
            <a:ext cx="7853363" cy="3630613"/>
          </a:xfrm>
          <a:prstGeom prst="rect">
            <a:avLst/>
          </a:prstGeom>
        </p:spPr>
        <p:txBody>
          <a:bodyPr/>
          <a:lstStyle>
            <a:lvl1pPr marL="342900" indent="-342900" algn="r">
              <a:spcBef>
                <a:spcPts val="600"/>
              </a:spcBef>
              <a:buClrTx/>
              <a:buFontTx/>
              <a:defRPr sz="2600">
                <a:solidFill>
                  <a:srgbClr val="FFFFFF"/>
                </a:solidFill>
                <a:uFill>
                  <a:solidFill>
                    <a:srgbClr val="FFFFFF"/>
                  </a:solidFill>
                </a:uFill>
                <a:latin typeface="+mn-lt"/>
                <a:ea typeface="+mn-ea"/>
                <a:cs typeface="+mn-cs"/>
                <a:sym typeface="Lucida Grande"/>
              </a:defRPr>
            </a:lvl1pPr>
            <a:lvl2pPr marL="457200" indent="0" algn="ctr">
              <a:spcBef>
                <a:spcPts val="600"/>
              </a:spcBef>
              <a:buClrTx/>
              <a:buFontTx/>
              <a:buChar char="–"/>
              <a:defRPr sz="2400">
                <a:solidFill>
                  <a:srgbClr val="FFFFFF"/>
                </a:solidFill>
                <a:uFill>
                  <a:solidFill>
                    <a:srgbClr val="FFFFFF"/>
                  </a:solidFill>
                </a:uFill>
                <a:latin typeface="+mn-lt"/>
                <a:ea typeface="+mn-ea"/>
                <a:cs typeface="+mn-cs"/>
                <a:sym typeface="Lucida Grande"/>
              </a:defRPr>
            </a:lvl2pPr>
            <a:lvl3pPr marL="914400" indent="0" algn="ctr">
              <a:spcBef>
                <a:spcPts val="500"/>
              </a:spcBef>
              <a:buClrTx/>
              <a:buFontTx/>
              <a:defRPr sz="2100">
                <a:solidFill>
                  <a:srgbClr val="FFFFFF"/>
                </a:solidFill>
                <a:uFill>
                  <a:solidFill>
                    <a:srgbClr val="FFFFFF"/>
                  </a:solidFill>
                </a:uFill>
                <a:latin typeface="+mn-lt"/>
                <a:ea typeface="+mn-ea"/>
                <a:cs typeface="+mn-cs"/>
                <a:sym typeface="Lucida Grande"/>
              </a:defRPr>
            </a:lvl3pPr>
            <a:lvl4pPr marL="1371600" indent="0" algn="ctr">
              <a:spcBef>
                <a:spcPts val="500"/>
              </a:spcBef>
              <a:buClrTx/>
              <a:buFontTx/>
              <a:buChar char="–"/>
              <a:defRPr sz="2000">
                <a:solidFill>
                  <a:srgbClr val="FFFFFF"/>
                </a:solidFill>
                <a:uFill>
                  <a:solidFill>
                    <a:srgbClr val="FFFFFF"/>
                  </a:solidFill>
                </a:uFill>
                <a:latin typeface="+mn-lt"/>
                <a:ea typeface="+mn-ea"/>
                <a:cs typeface="+mn-cs"/>
                <a:sym typeface="Lucida Grande"/>
              </a:defRPr>
            </a:lvl4pPr>
            <a:lvl5pPr marL="1828800" indent="0" algn="ctr">
              <a:spcBef>
                <a:spcPts val="500"/>
              </a:spcBef>
              <a:buClrTx/>
              <a:buFontTx/>
              <a:buChar char="»"/>
              <a:defRPr sz="2000">
                <a:solidFill>
                  <a:srgbClr val="FFFFFF"/>
                </a:solidFill>
                <a:uFill>
                  <a:solidFill>
                    <a:srgbClr val="FFFFFF"/>
                  </a:solidFill>
                </a:uFill>
                <a:latin typeface="+mn-lt"/>
                <a:ea typeface="+mn-ea"/>
                <a:cs typeface="+mn-cs"/>
                <a:sym typeface="Lucida Grande"/>
              </a:defRPr>
            </a:lvl5pPr>
          </a:lstStyle>
          <a:p>
            <a:pPr lvl="0">
              <a:defRPr sz="1800">
                <a:solidFill>
                  <a:srgbClr val="000000"/>
                </a:solidFill>
                <a:uFillTx/>
              </a:defRPr>
            </a:pPr>
            <a:r>
              <a:rPr sz="2600">
                <a:solidFill>
                  <a:srgbClr val="FFFFFF"/>
                </a:solidFill>
                <a:uFill>
                  <a:solidFill>
                    <a:srgbClr val="FFFFFF"/>
                  </a:solidFill>
                </a:uFill>
              </a:rPr>
              <a:t>Body Level One</a:t>
            </a:r>
          </a:p>
          <a:p>
            <a:pPr lvl="1">
              <a:defRPr sz="1800">
                <a:solidFill>
                  <a:srgbClr val="000000"/>
                </a:solidFill>
                <a:uFillTx/>
              </a:defRPr>
            </a:pPr>
            <a:r>
              <a:rPr sz="2400">
                <a:solidFill>
                  <a:srgbClr val="FFFFFF"/>
                </a:solidFill>
                <a:uFill>
                  <a:solidFill>
                    <a:srgbClr val="FFFFFF"/>
                  </a:solidFill>
                </a:uFill>
              </a:rPr>
              <a:t>Body Level Two</a:t>
            </a:r>
          </a:p>
          <a:p>
            <a:pPr lvl="2">
              <a:defRPr sz="1800">
                <a:solidFill>
                  <a:srgbClr val="000000"/>
                </a:solidFill>
                <a:uFillTx/>
              </a:defRPr>
            </a:pPr>
            <a:r>
              <a:rPr sz="2100">
                <a:solidFill>
                  <a:srgbClr val="FFFFFF"/>
                </a:solidFill>
                <a:uFill>
                  <a:solidFill>
                    <a:srgbClr val="FFFFFF"/>
                  </a:solidFill>
                </a:uFill>
              </a:rPr>
              <a:t>Body Level Three</a:t>
            </a:r>
          </a:p>
          <a:p>
            <a:pPr lvl="3">
              <a:defRPr sz="1800">
                <a:solidFill>
                  <a:srgbClr val="000000"/>
                </a:solidFill>
                <a:uFillTx/>
              </a:defRPr>
            </a:pPr>
            <a:r>
              <a:rPr sz="2000">
                <a:solidFill>
                  <a:srgbClr val="FFFFFF"/>
                </a:solidFill>
                <a:uFill>
                  <a:solidFill>
                    <a:srgbClr val="FFFFFF"/>
                  </a:solidFill>
                </a:uFill>
              </a:rPr>
              <a:t>Body Level Four</a:t>
            </a:r>
          </a:p>
          <a:p>
            <a:pPr lvl="4">
              <a:defRPr sz="1800">
                <a:solidFill>
                  <a:srgbClr val="000000"/>
                </a:solidFill>
                <a:uFillTx/>
              </a:defRPr>
            </a:pPr>
            <a:r>
              <a:rPr sz="2000">
                <a:solidFill>
                  <a:srgbClr val="FFFFFF"/>
                </a:solidFill>
                <a:uFill>
                  <a:solidFill>
                    <a:srgbClr val="FFFFFF"/>
                  </a:solidFill>
                </a:uFill>
              </a:rPr>
              <a:t>Body Level Five</a:t>
            </a:r>
          </a:p>
        </p:txBody>
      </p:sp>
      <p:sp>
        <p:nvSpPr>
          <p:cNvPr id="8" name="Shape 8"/>
          <p:cNvSpPr>
            <a:spLocks noGrp="1"/>
          </p:cNvSpPr>
          <p:nvPr>
            <p:ph type="sldNum" sz="quarter" idx="2"/>
          </p:nvPr>
        </p:nvSpPr>
        <p:spPr>
          <a:xfrm>
            <a:off x="8429302" y="6429375"/>
            <a:ext cx="307033" cy="292100"/>
          </a:xfrm>
          <a:prstGeom prst="rect">
            <a:avLst/>
          </a:prstGeom>
        </p:spPr>
        <p:txBody>
          <a:bodyPr lIns="0" tIns="0" rIns="0" bIns="0" anchor="b"/>
          <a:lstStyle>
            <a:lvl1pPr>
              <a:defRPr>
                <a:solidFill>
                  <a:srgbClr val="D8EDF1"/>
                </a:solidFill>
                <a:uFill>
                  <a:solidFill>
                    <a:srgbClr val="D8EDF1"/>
                  </a:solidFill>
                </a:uFill>
                <a:latin typeface="+mn-lt"/>
                <a:ea typeface="+mn-ea"/>
                <a:cs typeface="+mn-cs"/>
                <a:sym typeface="Lucida Grande"/>
              </a:defRPr>
            </a:lvl1p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5_130213_Adapted Jaydess template_CM">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lvl1pPr defTabSz="457200"/>
          </a:lstStyle>
          <a:p>
            <a:pPr lvl="0">
              <a:defRPr sz="1800">
                <a:solidFill>
                  <a:srgbClr val="000000"/>
                </a:solidFill>
                <a:uFillTx/>
              </a:defRPr>
            </a:pPr>
            <a:r>
              <a:rPr sz="2800">
                <a:solidFill>
                  <a:srgbClr val="F32F9D"/>
                </a:solidFill>
                <a:uFill>
                  <a:solidFill>
                    <a:srgbClr val="F32F9D"/>
                  </a:solidFill>
                </a:uFill>
              </a:rPr>
              <a:t>Title Text</a:t>
            </a:r>
          </a:p>
        </p:txBody>
      </p:sp>
      <p:sp>
        <p:nvSpPr>
          <p:cNvPr id="53" name="Shape 53"/>
          <p:cNvSpPr>
            <a:spLocks noGrp="1"/>
          </p:cNvSpPr>
          <p:nvPr>
            <p:ph type="body" idx="1"/>
          </p:nvPr>
        </p:nvSpPr>
        <p:spPr>
          <a:xfrm>
            <a:off x="476250" y="1814512"/>
            <a:ext cx="7858125" cy="5043488"/>
          </a:xfrm>
          <a:prstGeom prst="rect">
            <a:avLst/>
          </a:prstGeom>
        </p:spPr>
        <p:txBody>
          <a:bodyPr/>
          <a:lstStyle>
            <a:lvl1pPr defTabSz="457200">
              <a:spcBef>
                <a:spcPts val="700"/>
              </a:spcBef>
            </a:lvl1pPr>
            <a:lvl2pPr marL="682625" indent="-225425" defTabSz="457200">
              <a:spcBef>
                <a:spcPts val="600"/>
              </a:spcBef>
              <a:buChar char="–"/>
              <a:defRPr sz="2800"/>
            </a:lvl2pPr>
            <a:lvl3pPr marL="1089025" indent="-174625" defTabSz="457200">
              <a:spcBef>
                <a:spcPts val="300"/>
              </a:spcBef>
              <a:defRPr sz="1600"/>
            </a:lvl3pPr>
            <a:lvl4pPr marL="1546225" indent="-174625" defTabSz="457200">
              <a:spcBef>
                <a:spcPts val="200"/>
              </a:spcBef>
              <a:buChar char="–"/>
              <a:defRPr sz="1200"/>
            </a:lvl4pPr>
            <a:lvl5pPr marL="2005012" indent="-176212" defTabSz="457200">
              <a:spcBef>
                <a:spcPts val="200"/>
              </a:spcBef>
              <a:buChar char="»"/>
              <a:defRPr sz="1200"/>
            </a:lvl5pPr>
          </a:lstStyle>
          <a:p>
            <a:pPr lvl="0">
              <a:defRPr sz="1800">
                <a:solidFill>
                  <a:srgbClr val="000000"/>
                </a:solidFill>
                <a:uFillTx/>
              </a:defRPr>
            </a:pPr>
            <a:r>
              <a:rPr sz="3200">
                <a:solidFill>
                  <a:srgbClr val="808184"/>
                </a:solidFill>
                <a:uFill>
                  <a:solidFill>
                    <a:srgbClr val="808184"/>
                  </a:solidFill>
                </a:uFill>
              </a:rPr>
              <a:t>Body Level One</a:t>
            </a:r>
          </a:p>
          <a:p>
            <a:pPr lvl="1">
              <a:defRPr sz="1800">
                <a:solidFill>
                  <a:srgbClr val="000000"/>
                </a:solidFill>
                <a:uFillTx/>
              </a:defRPr>
            </a:pPr>
            <a:r>
              <a:rPr sz="2800">
                <a:solidFill>
                  <a:srgbClr val="808184"/>
                </a:solidFill>
                <a:uFill>
                  <a:solidFill>
                    <a:srgbClr val="808184"/>
                  </a:solidFill>
                </a:uFill>
              </a:rPr>
              <a:t>Body Level Two</a:t>
            </a:r>
          </a:p>
          <a:p>
            <a:pPr lvl="2">
              <a:defRPr sz="1800">
                <a:solidFill>
                  <a:srgbClr val="000000"/>
                </a:solidFill>
                <a:uFillTx/>
              </a:defRPr>
            </a:pPr>
            <a:r>
              <a:rPr sz="1600">
                <a:solidFill>
                  <a:srgbClr val="808184"/>
                </a:solidFill>
                <a:uFill>
                  <a:solidFill>
                    <a:srgbClr val="808184"/>
                  </a:solidFill>
                </a:uFill>
              </a:rPr>
              <a:t>Body Level Three</a:t>
            </a:r>
          </a:p>
          <a:p>
            <a:pPr lvl="3">
              <a:defRPr sz="1800">
                <a:solidFill>
                  <a:srgbClr val="000000"/>
                </a:solidFill>
                <a:uFillTx/>
              </a:defRPr>
            </a:pPr>
            <a:r>
              <a:rPr sz="1200">
                <a:solidFill>
                  <a:srgbClr val="808184"/>
                </a:solidFill>
                <a:uFill>
                  <a:solidFill>
                    <a:srgbClr val="808184"/>
                  </a:solidFill>
                </a:uFill>
              </a:rPr>
              <a:t>Body Level Four</a:t>
            </a:r>
          </a:p>
          <a:p>
            <a:pPr lvl="4">
              <a:defRPr sz="1800">
                <a:solidFill>
                  <a:srgbClr val="000000"/>
                </a:solidFill>
                <a:uFillTx/>
              </a:defRPr>
            </a:pPr>
            <a:r>
              <a:rPr sz="1200">
                <a:solidFill>
                  <a:srgbClr val="808184"/>
                </a:solidFill>
                <a:uFill>
                  <a:solidFill>
                    <a:srgbClr val="808184"/>
                  </a:solidFill>
                </a:uFill>
              </a:rPr>
              <a:t>Body Level Five</a:t>
            </a:r>
          </a:p>
        </p:txBody>
      </p:sp>
      <p:sp>
        <p:nvSpPr>
          <p:cNvPr id="54" name="Shape 54"/>
          <p:cNvSpPr>
            <a:spLocks noGrp="1"/>
          </p:cNvSpPr>
          <p:nvPr>
            <p:ph type="sldNum" sz="quarter" idx="2"/>
          </p:nvPr>
        </p:nvSpPr>
        <p:spPr>
          <a:xfrm>
            <a:off x="470073" y="6319155"/>
            <a:ext cx="283816" cy="274415"/>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6_130213_Adapted Jaydess template_CM">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lvl1pPr defTabSz="457200"/>
          </a:lstStyle>
          <a:p>
            <a:pPr lvl="0">
              <a:defRPr sz="1800">
                <a:solidFill>
                  <a:srgbClr val="000000"/>
                </a:solidFill>
                <a:uFillTx/>
              </a:defRPr>
            </a:pPr>
            <a:r>
              <a:rPr sz="2800">
                <a:solidFill>
                  <a:srgbClr val="F32F9D"/>
                </a:solidFill>
                <a:uFill>
                  <a:solidFill>
                    <a:srgbClr val="F32F9D"/>
                  </a:solidFill>
                </a:uFill>
              </a:rPr>
              <a:t>Title Text</a:t>
            </a:r>
          </a:p>
        </p:txBody>
      </p:sp>
      <p:sp>
        <p:nvSpPr>
          <p:cNvPr id="57" name="Shape 57"/>
          <p:cNvSpPr>
            <a:spLocks noGrp="1"/>
          </p:cNvSpPr>
          <p:nvPr>
            <p:ph type="body" idx="1"/>
          </p:nvPr>
        </p:nvSpPr>
        <p:spPr>
          <a:xfrm>
            <a:off x="476250" y="1814512"/>
            <a:ext cx="7858125" cy="5043488"/>
          </a:xfrm>
          <a:prstGeom prst="rect">
            <a:avLst/>
          </a:prstGeom>
        </p:spPr>
        <p:txBody>
          <a:bodyPr/>
          <a:lstStyle>
            <a:lvl1pPr defTabSz="457200">
              <a:spcBef>
                <a:spcPts val="700"/>
              </a:spcBef>
            </a:lvl1pPr>
            <a:lvl2pPr marL="682625" indent="-225425" defTabSz="457200">
              <a:spcBef>
                <a:spcPts val="600"/>
              </a:spcBef>
              <a:buChar char="–"/>
              <a:defRPr sz="2800"/>
            </a:lvl2pPr>
            <a:lvl3pPr marL="1089025" indent="-174625" defTabSz="457200">
              <a:spcBef>
                <a:spcPts val="300"/>
              </a:spcBef>
              <a:defRPr sz="1600"/>
            </a:lvl3pPr>
            <a:lvl4pPr marL="1546225" indent="-174625" defTabSz="457200">
              <a:spcBef>
                <a:spcPts val="200"/>
              </a:spcBef>
              <a:buChar char="–"/>
              <a:defRPr sz="1200"/>
            </a:lvl4pPr>
            <a:lvl5pPr marL="2005012" indent="-176212" defTabSz="457200">
              <a:spcBef>
                <a:spcPts val="200"/>
              </a:spcBef>
              <a:buChar char="»"/>
              <a:defRPr sz="1200"/>
            </a:lvl5pPr>
          </a:lstStyle>
          <a:p>
            <a:pPr lvl="0">
              <a:defRPr sz="1800">
                <a:solidFill>
                  <a:srgbClr val="000000"/>
                </a:solidFill>
                <a:uFillTx/>
              </a:defRPr>
            </a:pPr>
            <a:r>
              <a:rPr sz="3200">
                <a:solidFill>
                  <a:srgbClr val="808184"/>
                </a:solidFill>
                <a:uFill>
                  <a:solidFill>
                    <a:srgbClr val="808184"/>
                  </a:solidFill>
                </a:uFill>
              </a:rPr>
              <a:t>Body Level One</a:t>
            </a:r>
          </a:p>
          <a:p>
            <a:pPr lvl="1">
              <a:defRPr sz="1800">
                <a:solidFill>
                  <a:srgbClr val="000000"/>
                </a:solidFill>
                <a:uFillTx/>
              </a:defRPr>
            </a:pPr>
            <a:r>
              <a:rPr sz="2800">
                <a:solidFill>
                  <a:srgbClr val="808184"/>
                </a:solidFill>
                <a:uFill>
                  <a:solidFill>
                    <a:srgbClr val="808184"/>
                  </a:solidFill>
                </a:uFill>
              </a:rPr>
              <a:t>Body Level Two</a:t>
            </a:r>
          </a:p>
          <a:p>
            <a:pPr lvl="2">
              <a:defRPr sz="1800">
                <a:solidFill>
                  <a:srgbClr val="000000"/>
                </a:solidFill>
                <a:uFillTx/>
              </a:defRPr>
            </a:pPr>
            <a:r>
              <a:rPr sz="1600">
                <a:solidFill>
                  <a:srgbClr val="808184"/>
                </a:solidFill>
                <a:uFill>
                  <a:solidFill>
                    <a:srgbClr val="808184"/>
                  </a:solidFill>
                </a:uFill>
              </a:rPr>
              <a:t>Body Level Three</a:t>
            </a:r>
          </a:p>
          <a:p>
            <a:pPr lvl="3">
              <a:defRPr sz="1800">
                <a:solidFill>
                  <a:srgbClr val="000000"/>
                </a:solidFill>
                <a:uFillTx/>
              </a:defRPr>
            </a:pPr>
            <a:r>
              <a:rPr sz="1200">
                <a:solidFill>
                  <a:srgbClr val="808184"/>
                </a:solidFill>
                <a:uFill>
                  <a:solidFill>
                    <a:srgbClr val="808184"/>
                  </a:solidFill>
                </a:uFill>
              </a:rPr>
              <a:t>Body Level Four</a:t>
            </a:r>
          </a:p>
          <a:p>
            <a:pPr lvl="4">
              <a:defRPr sz="1800">
                <a:solidFill>
                  <a:srgbClr val="000000"/>
                </a:solidFill>
                <a:uFillTx/>
              </a:defRPr>
            </a:pPr>
            <a:r>
              <a:rPr sz="1200">
                <a:solidFill>
                  <a:srgbClr val="808184"/>
                </a:solidFill>
                <a:uFill>
                  <a:solidFill>
                    <a:srgbClr val="808184"/>
                  </a:solidFill>
                </a:uFill>
              </a:rPr>
              <a:t>Body Level Five</a:t>
            </a:r>
          </a:p>
        </p:txBody>
      </p:sp>
      <p:sp>
        <p:nvSpPr>
          <p:cNvPr id="58" name="Shape 58"/>
          <p:cNvSpPr>
            <a:spLocks noGrp="1"/>
          </p:cNvSpPr>
          <p:nvPr>
            <p:ph type="sldNum" sz="quarter" idx="2"/>
          </p:nvPr>
        </p:nvSpPr>
        <p:spPr>
          <a:xfrm>
            <a:off x="470073" y="6319155"/>
            <a:ext cx="283816" cy="274415"/>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7_130213_Adapted Jaydess template_CM">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lvl1pPr defTabSz="457200"/>
          </a:lstStyle>
          <a:p>
            <a:pPr lvl="0">
              <a:defRPr sz="1800">
                <a:solidFill>
                  <a:srgbClr val="000000"/>
                </a:solidFill>
                <a:uFillTx/>
              </a:defRPr>
            </a:pPr>
            <a:r>
              <a:rPr sz="2800">
                <a:solidFill>
                  <a:srgbClr val="F32F9D"/>
                </a:solidFill>
                <a:uFill>
                  <a:solidFill>
                    <a:srgbClr val="F32F9D"/>
                  </a:solidFill>
                </a:uFill>
              </a:rPr>
              <a:t>Title Text</a:t>
            </a:r>
          </a:p>
        </p:txBody>
      </p:sp>
      <p:sp>
        <p:nvSpPr>
          <p:cNvPr id="61" name="Shape 61"/>
          <p:cNvSpPr>
            <a:spLocks noGrp="1"/>
          </p:cNvSpPr>
          <p:nvPr>
            <p:ph type="body" idx="1"/>
          </p:nvPr>
        </p:nvSpPr>
        <p:spPr>
          <a:xfrm>
            <a:off x="476250" y="1814512"/>
            <a:ext cx="7858125" cy="5043488"/>
          </a:xfrm>
          <a:prstGeom prst="rect">
            <a:avLst/>
          </a:prstGeom>
        </p:spPr>
        <p:txBody>
          <a:bodyPr/>
          <a:lstStyle>
            <a:lvl1pPr defTabSz="457200">
              <a:spcBef>
                <a:spcPts val="700"/>
              </a:spcBef>
            </a:lvl1pPr>
            <a:lvl2pPr marL="682625" indent="-225425" defTabSz="457200">
              <a:spcBef>
                <a:spcPts val="600"/>
              </a:spcBef>
              <a:buChar char="–"/>
              <a:defRPr sz="2800"/>
            </a:lvl2pPr>
            <a:lvl3pPr marL="1089025" indent="-174625" defTabSz="457200">
              <a:spcBef>
                <a:spcPts val="300"/>
              </a:spcBef>
              <a:defRPr sz="1600"/>
            </a:lvl3pPr>
            <a:lvl4pPr marL="1546225" indent="-174625" defTabSz="457200">
              <a:spcBef>
                <a:spcPts val="200"/>
              </a:spcBef>
              <a:buChar char="–"/>
              <a:defRPr sz="1200"/>
            </a:lvl4pPr>
            <a:lvl5pPr marL="2005012" indent="-176212" defTabSz="457200">
              <a:spcBef>
                <a:spcPts val="200"/>
              </a:spcBef>
              <a:buChar char="»"/>
              <a:defRPr sz="1200"/>
            </a:lvl5pPr>
          </a:lstStyle>
          <a:p>
            <a:pPr lvl="0">
              <a:defRPr sz="1800">
                <a:solidFill>
                  <a:srgbClr val="000000"/>
                </a:solidFill>
                <a:uFillTx/>
              </a:defRPr>
            </a:pPr>
            <a:r>
              <a:rPr sz="3200">
                <a:solidFill>
                  <a:srgbClr val="808184"/>
                </a:solidFill>
                <a:uFill>
                  <a:solidFill>
                    <a:srgbClr val="808184"/>
                  </a:solidFill>
                </a:uFill>
              </a:rPr>
              <a:t>Body Level One</a:t>
            </a:r>
          </a:p>
          <a:p>
            <a:pPr lvl="1">
              <a:defRPr sz="1800">
                <a:solidFill>
                  <a:srgbClr val="000000"/>
                </a:solidFill>
                <a:uFillTx/>
              </a:defRPr>
            </a:pPr>
            <a:r>
              <a:rPr sz="2800">
                <a:solidFill>
                  <a:srgbClr val="808184"/>
                </a:solidFill>
                <a:uFill>
                  <a:solidFill>
                    <a:srgbClr val="808184"/>
                  </a:solidFill>
                </a:uFill>
              </a:rPr>
              <a:t>Body Level Two</a:t>
            </a:r>
          </a:p>
          <a:p>
            <a:pPr lvl="2">
              <a:defRPr sz="1800">
                <a:solidFill>
                  <a:srgbClr val="000000"/>
                </a:solidFill>
                <a:uFillTx/>
              </a:defRPr>
            </a:pPr>
            <a:r>
              <a:rPr sz="1600">
                <a:solidFill>
                  <a:srgbClr val="808184"/>
                </a:solidFill>
                <a:uFill>
                  <a:solidFill>
                    <a:srgbClr val="808184"/>
                  </a:solidFill>
                </a:uFill>
              </a:rPr>
              <a:t>Body Level Three</a:t>
            </a:r>
          </a:p>
          <a:p>
            <a:pPr lvl="3">
              <a:defRPr sz="1800">
                <a:solidFill>
                  <a:srgbClr val="000000"/>
                </a:solidFill>
                <a:uFillTx/>
              </a:defRPr>
            </a:pPr>
            <a:r>
              <a:rPr sz="1200">
                <a:solidFill>
                  <a:srgbClr val="808184"/>
                </a:solidFill>
                <a:uFill>
                  <a:solidFill>
                    <a:srgbClr val="808184"/>
                  </a:solidFill>
                </a:uFill>
              </a:rPr>
              <a:t>Body Level Four</a:t>
            </a:r>
          </a:p>
          <a:p>
            <a:pPr lvl="4">
              <a:defRPr sz="1800">
                <a:solidFill>
                  <a:srgbClr val="000000"/>
                </a:solidFill>
                <a:uFillTx/>
              </a:defRPr>
            </a:pPr>
            <a:r>
              <a:rPr sz="1200">
                <a:solidFill>
                  <a:srgbClr val="808184"/>
                </a:solidFill>
                <a:uFill>
                  <a:solidFill>
                    <a:srgbClr val="808184"/>
                  </a:solidFill>
                </a:uFill>
              </a:rPr>
              <a:t>Body Level Five</a:t>
            </a:r>
          </a:p>
        </p:txBody>
      </p:sp>
      <p:sp>
        <p:nvSpPr>
          <p:cNvPr id="62" name="Shape 62"/>
          <p:cNvSpPr>
            <a:spLocks noGrp="1"/>
          </p:cNvSpPr>
          <p:nvPr>
            <p:ph type="sldNum" sz="quarter" idx="2"/>
          </p:nvPr>
        </p:nvSpPr>
        <p:spPr>
          <a:xfrm>
            <a:off x="470073" y="6319155"/>
            <a:ext cx="283816" cy="274415"/>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8_130213_Adapted Jaydess template_CM">
    <p:spTree>
      <p:nvGrpSpPr>
        <p:cNvPr id="1" name=""/>
        <p:cNvGrpSpPr/>
        <p:nvPr/>
      </p:nvGrpSpPr>
      <p:grpSpPr>
        <a:xfrm>
          <a:off x="0" y="0"/>
          <a:ext cx="0" cy="0"/>
          <a:chOff x="0" y="0"/>
          <a:chExt cx="0" cy="0"/>
        </a:xfrm>
      </p:grpSpPr>
      <p:sp>
        <p:nvSpPr>
          <p:cNvPr id="64" name="Shape 64"/>
          <p:cNvSpPr>
            <a:spLocks noGrp="1"/>
          </p:cNvSpPr>
          <p:nvPr>
            <p:ph type="title"/>
          </p:nvPr>
        </p:nvSpPr>
        <p:spPr>
          <a:prstGeom prst="rect">
            <a:avLst/>
          </a:prstGeom>
        </p:spPr>
        <p:txBody>
          <a:bodyPr/>
          <a:lstStyle>
            <a:lvl1pPr defTabSz="457200"/>
          </a:lstStyle>
          <a:p>
            <a:pPr lvl="0">
              <a:defRPr sz="1800">
                <a:solidFill>
                  <a:srgbClr val="000000"/>
                </a:solidFill>
                <a:uFillTx/>
              </a:defRPr>
            </a:pPr>
            <a:r>
              <a:rPr sz="2800">
                <a:solidFill>
                  <a:srgbClr val="F32F9D"/>
                </a:solidFill>
                <a:uFill>
                  <a:solidFill>
                    <a:srgbClr val="F32F9D"/>
                  </a:solidFill>
                </a:uFill>
              </a:rPr>
              <a:t>Title Text</a:t>
            </a:r>
          </a:p>
        </p:txBody>
      </p:sp>
      <p:sp>
        <p:nvSpPr>
          <p:cNvPr id="65" name="Shape 65"/>
          <p:cNvSpPr>
            <a:spLocks noGrp="1"/>
          </p:cNvSpPr>
          <p:nvPr>
            <p:ph type="body" idx="1"/>
          </p:nvPr>
        </p:nvSpPr>
        <p:spPr>
          <a:xfrm>
            <a:off x="476250" y="1814512"/>
            <a:ext cx="7858125" cy="5043488"/>
          </a:xfrm>
          <a:prstGeom prst="rect">
            <a:avLst/>
          </a:prstGeom>
        </p:spPr>
        <p:txBody>
          <a:bodyPr/>
          <a:lstStyle>
            <a:lvl1pPr defTabSz="457200">
              <a:spcBef>
                <a:spcPts val="700"/>
              </a:spcBef>
            </a:lvl1pPr>
            <a:lvl2pPr marL="682625" indent="-225425" defTabSz="457200">
              <a:spcBef>
                <a:spcPts val="600"/>
              </a:spcBef>
              <a:buChar char="–"/>
              <a:defRPr sz="2800"/>
            </a:lvl2pPr>
            <a:lvl3pPr marL="1089025" indent="-174625" defTabSz="457200">
              <a:spcBef>
                <a:spcPts val="300"/>
              </a:spcBef>
              <a:defRPr sz="1600"/>
            </a:lvl3pPr>
            <a:lvl4pPr marL="1546225" indent="-174625" defTabSz="457200">
              <a:spcBef>
                <a:spcPts val="200"/>
              </a:spcBef>
              <a:buChar char="–"/>
              <a:defRPr sz="1200"/>
            </a:lvl4pPr>
            <a:lvl5pPr marL="2005012" indent="-176212" defTabSz="457200">
              <a:spcBef>
                <a:spcPts val="200"/>
              </a:spcBef>
              <a:buChar char="»"/>
              <a:defRPr sz="1200"/>
            </a:lvl5pPr>
          </a:lstStyle>
          <a:p>
            <a:pPr lvl="0">
              <a:defRPr sz="1800">
                <a:solidFill>
                  <a:srgbClr val="000000"/>
                </a:solidFill>
                <a:uFillTx/>
              </a:defRPr>
            </a:pPr>
            <a:r>
              <a:rPr sz="3200">
                <a:solidFill>
                  <a:srgbClr val="808184"/>
                </a:solidFill>
                <a:uFill>
                  <a:solidFill>
                    <a:srgbClr val="808184"/>
                  </a:solidFill>
                </a:uFill>
              </a:rPr>
              <a:t>Body Level One</a:t>
            </a:r>
          </a:p>
          <a:p>
            <a:pPr lvl="1">
              <a:defRPr sz="1800">
                <a:solidFill>
                  <a:srgbClr val="000000"/>
                </a:solidFill>
                <a:uFillTx/>
              </a:defRPr>
            </a:pPr>
            <a:r>
              <a:rPr sz="2800">
                <a:solidFill>
                  <a:srgbClr val="808184"/>
                </a:solidFill>
                <a:uFill>
                  <a:solidFill>
                    <a:srgbClr val="808184"/>
                  </a:solidFill>
                </a:uFill>
              </a:rPr>
              <a:t>Body Level Two</a:t>
            </a:r>
          </a:p>
          <a:p>
            <a:pPr lvl="2">
              <a:defRPr sz="1800">
                <a:solidFill>
                  <a:srgbClr val="000000"/>
                </a:solidFill>
                <a:uFillTx/>
              </a:defRPr>
            </a:pPr>
            <a:r>
              <a:rPr sz="1600">
                <a:solidFill>
                  <a:srgbClr val="808184"/>
                </a:solidFill>
                <a:uFill>
                  <a:solidFill>
                    <a:srgbClr val="808184"/>
                  </a:solidFill>
                </a:uFill>
              </a:rPr>
              <a:t>Body Level Three</a:t>
            </a:r>
          </a:p>
          <a:p>
            <a:pPr lvl="3">
              <a:defRPr sz="1800">
                <a:solidFill>
                  <a:srgbClr val="000000"/>
                </a:solidFill>
                <a:uFillTx/>
              </a:defRPr>
            </a:pPr>
            <a:r>
              <a:rPr sz="1200">
                <a:solidFill>
                  <a:srgbClr val="808184"/>
                </a:solidFill>
                <a:uFill>
                  <a:solidFill>
                    <a:srgbClr val="808184"/>
                  </a:solidFill>
                </a:uFill>
              </a:rPr>
              <a:t>Body Level Four</a:t>
            </a:r>
          </a:p>
          <a:p>
            <a:pPr lvl="4">
              <a:defRPr sz="1800">
                <a:solidFill>
                  <a:srgbClr val="000000"/>
                </a:solidFill>
                <a:uFillTx/>
              </a:defRPr>
            </a:pPr>
            <a:r>
              <a:rPr sz="1200">
                <a:solidFill>
                  <a:srgbClr val="808184"/>
                </a:solidFill>
                <a:uFill>
                  <a:solidFill>
                    <a:srgbClr val="808184"/>
                  </a:solidFill>
                </a:uFill>
              </a:rPr>
              <a:t>Body Level Five</a:t>
            </a:r>
          </a:p>
        </p:txBody>
      </p:sp>
      <p:sp>
        <p:nvSpPr>
          <p:cNvPr id="66" name="Shape 66"/>
          <p:cNvSpPr>
            <a:spLocks noGrp="1"/>
          </p:cNvSpPr>
          <p:nvPr>
            <p:ph type="sldNum" sz="quarter" idx="2"/>
          </p:nvPr>
        </p:nvSpPr>
        <p:spPr>
          <a:xfrm>
            <a:off x="470073" y="6319155"/>
            <a:ext cx="283816" cy="274415"/>
          </a:xfrm>
          <a:prstGeom prst="rect">
            <a:avLst/>
          </a:prstGeom>
        </p:spPr>
        <p:txBody>
          <a:bodyPr/>
          <a:lstStyle>
            <a:lvl1pPr>
              <a:defRPr>
                <a:solidFill>
                  <a:srgbClr val="9B9B9B"/>
                </a:solidFill>
                <a:uFill>
                  <a:solidFill>
                    <a:srgbClr val="9B9B9B"/>
                  </a:solidFill>
                </a:uFill>
              </a:defRPr>
            </a:lvl1p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a:xfrm>
            <a:off x="914400" y="6324600"/>
            <a:ext cx="1905000" cy="457200"/>
          </a:xfrm>
          <a:prstGeom prst="rect">
            <a:avLst/>
          </a:prstGeom>
          <a:ln/>
        </p:spPr>
        <p:txBody>
          <a:bodyPr/>
          <a:lstStyle>
            <a:lvl1pPr>
              <a:defRPr/>
            </a:lvl1pPr>
          </a:lstStyle>
          <a:p>
            <a:pPr>
              <a:defRPr/>
            </a:pPr>
            <a:endParaRPr lang="en-GB"/>
          </a:p>
        </p:txBody>
      </p:sp>
      <p:sp>
        <p:nvSpPr>
          <p:cNvPr id="5"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05534B35-0A46-416F-872F-525844A7CEEF}" type="slidenum">
              <a:rPr lang="en-GB"/>
              <a:pPr>
                <a:defRPr/>
              </a:pPr>
              <a:t>‹#›</a:t>
            </a:fld>
            <a:endParaRPr lang="en-GB"/>
          </a:p>
        </p:txBody>
      </p:sp>
    </p:spTree>
    <p:extLst>
      <p:ext uri="{BB962C8B-B14F-4D97-AF65-F5344CB8AC3E}">
        <p14:creationId xmlns:p14="http://schemas.microsoft.com/office/powerpoint/2010/main" val="3576986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10" name="Shape 10"/>
          <p:cNvSpPr>
            <a:spLocks noGrp="1"/>
          </p:cNvSpPr>
          <p:nvPr>
            <p:ph type="title"/>
          </p:nvPr>
        </p:nvSpPr>
        <p:spPr>
          <a:xfrm>
            <a:off x="457200" y="0"/>
            <a:ext cx="8229600" cy="1846263"/>
          </a:xfrm>
          <a:prstGeom prst="rect">
            <a:avLst/>
          </a:prstGeom>
        </p:spPr>
        <p:txBody>
          <a:bodyPr anchor="b"/>
          <a:lstStyle>
            <a:lvl1pPr>
              <a:defRPr sz="5000">
                <a:solidFill>
                  <a:srgbClr val="00748E"/>
                </a:solidFill>
                <a:uFill>
                  <a:solidFill>
                    <a:srgbClr val="00748E"/>
                  </a:solidFill>
                </a:uFill>
                <a:latin typeface="+mn-lt"/>
                <a:ea typeface="+mn-ea"/>
                <a:cs typeface="+mn-cs"/>
                <a:sym typeface="Lucida Grande"/>
              </a:defRPr>
            </a:lvl1pPr>
          </a:lstStyle>
          <a:p>
            <a:pPr lvl="0">
              <a:defRPr sz="1800">
                <a:solidFill>
                  <a:srgbClr val="000000"/>
                </a:solidFill>
                <a:uFillTx/>
              </a:defRPr>
            </a:pPr>
            <a:r>
              <a:rPr sz="5000">
                <a:solidFill>
                  <a:srgbClr val="00748E"/>
                </a:solidFill>
                <a:uFill>
                  <a:solidFill>
                    <a:srgbClr val="00748E"/>
                  </a:solidFill>
                </a:uFill>
              </a:rPr>
              <a:t>Title Text</a:t>
            </a:r>
          </a:p>
        </p:txBody>
      </p:sp>
      <p:sp>
        <p:nvSpPr>
          <p:cNvPr id="11" name="Shape 11"/>
          <p:cNvSpPr>
            <a:spLocks noGrp="1"/>
          </p:cNvSpPr>
          <p:nvPr>
            <p:ph type="body" idx="1"/>
          </p:nvPr>
        </p:nvSpPr>
        <p:spPr>
          <a:xfrm>
            <a:off x="457200" y="1935162"/>
            <a:ext cx="8229600" cy="4922838"/>
          </a:xfrm>
          <a:prstGeom prst="rect">
            <a:avLst/>
          </a:prstGeom>
        </p:spPr>
        <p:txBody>
          <a:bodyPr lIns="38100" tIns="38100" rIns="38100" bIns="38100"/>
          <a:lstStyle>
            <a:lvl1pPr marL="273050" indent="-273050">
              <a:spcBef>
                <a:spcPts val="600"/>
              </a:spcBef>
              <a:buClr>
                <a:srgbClr val="00D7E1"/>
              </a:buClr>
              <a:buSzPct val="93000"/>
              <a:buFont typeface="Wingdings 2"/>
              <a:buChar char=""/>
              <a:defRPr sz="2600">
                <a:solidFill>
                  <a:srgbClr val="000000"/>
                </a:solidFill>
                <a:uFill>
                  <a:solidFill>
                    <a:srgbClr val="000000"/>
                  </a:solidFill>
                </a:uFill>
                <a:latin typeface="+mn-lt"/>
                <a:ea typeface="+mn-ea"/>
                <a:cs typeface="+mn-cs"/>
                <a:sym typeface="Lucida Grande"/>
              </a:defRPr>
            </a:lvl1pPr>
            <a:lvl2pPr marL="563562" indent="-247650">
              <a:spcBef>
                <a:spcPts val="600"/>
              </a:spcBef>
              <a:buClr>
                <a:srgbClr val="0485D1"/>
              </a:buClr>
              <a:buSzPct val="85000"/>
              <a:buFont typeface="Wingdings 2"/>
              <a:buChar char=""/>
              <a:defRPr sz="2400">
                <a:solidFill>
                  <a:srgbClr val="000000"/>
                </a:solidFill>
                <a:uFill>
                  <a:solidFill>
                    <a:srgbClr val="000000"/>
                  </a:solidFill>
                </a:uFill>
                <a:latin typeface="+mn-lt"/>
                <a:ea typeface="+mn-ea"/>
                <a:cs typeface="+mn-cs"/>
                <a:sym typeface="Lucida Grande"/>
              </a:defRPr>
            </a:lvl2pPr>
            <a:lvl3pPr marL="838200" indent="-247650">
              <a:spcBef>
                <a:spcPts val="500"/>
              </a:spcBef>
              <a:buClr>
                <a:srgbClr val="00ADE1"/>
              </a:buClr>
              <a:buSzPct val="68000"/>
              <a:buFont typeface="Wingdings 2"/>
              <a:buChar char=""/>
              <a:defRPr sz="2100">
                <a:solidFill>
                  <a:srgbClr val="000000"/>
                </a:solidFill>
                <a:uFill>
                  <a:solidFill>
                    <a:srgbClr val="000000"/>
                  </a:solidFill>
                </a:uFill>
                <a:latin typeface="+mn-lt"/>
                <a:ea typeface="+mn-ea"/>
                <a:cs typeface="+mn-cs"/>
                <a:sym typeface="Lucida Grande"/>
              </a:defRPr>
            </a:lvl3pPr>
            <a:lvl4pPr marL="1111250" indent="-209550">
              <a:spcBef>
                <a:spcPts val="500"/>
              </a:spcBef>
              <a:buClr>
                <a:srgbClr val="00D7E1"/>
              </a:buClr>
              <a:buSzPct val="63000"/>
              <a:buFont typeface="Wingdings 2"/>
              <a:buChar char=""/>
              <a:defRPr sz="2000">
                <a:solidFill>
                  <a:srgbClr val="000000"/>
                </a:solidFill>
                <a:uFill>
                  <a:solidFill>
                    <a:srgbClr val="000000"/>
                  </a:solidFill>
                </a:uFill>
                <a:latin typeface="+mn-lt"/>
                <a:ea typeface="+mn-ea"/>
                <a:cs typeface="+mn-cs"/>
                <a:sym typeface="Lucida Grande"/>
              </a:defRPr>
            </a:lvl4pPr>
            <a:lvl5pPr marL="1385887" indent="-209550">
              <a:spcBef>
                <a:spcPts val="500"/>
              </a:spcBef>
              <a:buClr>
                <a:srgbClr val="00D5AB"/>
              </a:buClr>
              <a:buSzPct val="63000"/>
              <a:buFont typeface="Wingdings 2"/>
              <a:buChar char=""/>
              <a:defRPr sz="2000">
                <a:solidFill>
                  <a:srgbClr val="000000"/>
                </a:solidFill>
                <a:uFill>
                  <a:solidFill>
                    <a:srgbClr val="000000"/>
                  </a:solidFill>
                </a:uFill>
                <a:latin typeface="+mn-lt"/>
                <a:ea typeface="+mn-ea"/>
                <a:cs typeface="+mn-cs"/>
                <a:sym typeface="Lucida Grande"/>
              </a:defRPr>
            </a:lvl5pPr>
          </a:lstStyle>
          <a:p>
            <a:pPr lvl="0">
              <a:defRPr sz="1800">
                <a:uFillTx/>
              </a:defRPr>
            </a:pPr>
            <a:r>
              <a:rPr sz="2600">
                <a:uFill>
                  <a:solidFill/>
                </a:uFill>
              </a:rPr>
              <a:t>Body Level One</a:t>
            </a:r>
          </a:p>
          <a:p>
            <a:pPr lvl="1">
              <a:defRPr sz="1800">
                <a:uFillTx/>
              </a:defRPr>
            </a:pPr>
            <a:r>
              <a:rPr sz="2400">
                <a:uFill>
                  <a:solidFill/>
                </a:uFill>
              </a:rPr>
              <a:t>Body Level Two</a:t>
            </a:r>
          </a:p>
          <a:p>
            <a:pPr lvl="2">
              <a:defRPr sz="1800">
                <a:uFillTx/>
              </a:defRPr>
            </a:pPr>
            <a:r>
              <a:rPr sz="21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12" name="Shape 12"/>
          <p:cNvSpPr>
            <a:spLocks noGrp="1"/>
          </p:cNvSpPr>
          <p:nvPr>
            <p:ph type="sldNum" sz="quarter" idx="2"/>
          </p:nvPr>
        </p:nvSpPr>
        <p:spPr>
          <a:xfrm>
            <a:off x="8429302" y="6429375"/>
            <a:ext cx="307033" cy="292100"/>
          </a:xfrm>
          <a:prstGeom prst="rect">
            <a:avLst/>
          </a:prstGeom>
        </p:spPr>
        <p:txBody>
          <a:bodyPr lIns="0" tIns="0" rIns="0" bIns="0" anchor="b"/>
          <a:lstStyle>
            <a:lvl1pPr>
              <a:defRPr>
                <a:solidFill>
                  <a:srgbClr val="006F88"/>
                </a:solidFill>
                <a:uFill>
                  <a:solidFill>
                    <a:srgbClr val="006F88"/>
                  </a:solidFill>
                </a:uFill>
                <a:latin typeface="+mn-lt"/>
                <a:ea typeface="+mn-ea"/>
                <a:cs typeface="+mn-cs"/>
                <a:sym typeface="Lucida Grande"/>
              </a:defRPr>
            </a:lvl1p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 Title Only">
    <p:spTree>
      <p:nvGrpSpPr>
        <p:cNvPr id="1" name=""/>
        <p:cNvGrpSpPr/>
        <p:nvPr/>
      </p:nvGrpSpPr>
      <p:grpSpPr>
        <a:xfrm>
          <a:off x="0" y="0"/>
          <a:ext cx="0" cy="0"/>
          <a:chOff x="0" y="0"/>
          <a:chExt cx="0" cy="0"/>
        </a:xfrm>
      </p:grpSpPr>
      <p:sp>
        <p:nvSpPr>
          <p:cNvPr id="14" name="Shape 14"/>
          <p:cNvSpPr>
            <a:spLocks noGrp="1"/>
          </p:cNvSpPr>
          <p:nvPr>
            <p:ph type="title"/>
          </p:nvPr>
        </p:nvSpPr>
        <p:spPr>
          <a:xfrm>
            <a:off x="457200" y="703262"/>
            <a:ext cx="8305800" cy="1143001"/>
          </a:xfrm>
          <a:prstGeom prst="rect">
            <a:avLst/>
          </a:prstGeom>
        </p:spPr>
        <p:txBody>
          <a:bodyPr anchor="b"/>
          <a:lstStyle>
            <a:lvl1pPr>
              <a:defRPr sz="5000">
                <a:solidFill>
                  <a:srgbClr val="00748E"/>
                </a:solidFill>
                <a:uFill>
                  <a:solidFill>
                    <a:srgbClr val="00748E"/>
                  </a:solidFill>
                </a:uFill>
                <a:latin typeface="+mn-lt"/>
                <a:ea typeface="+mn-ea"/>
                <a:cs typeface="+mn-cs"/>
                <a:sym typeface="Lucida Grande"/>
              </a:defRPr>
            </a:lvl1pPr>
          </a:lstStyle>
          <a:p>
            <a:pPr lvl="0">
              <a:defRPr sz="1800">
                <a:solidFill>
                  <a:srgbClr val="000000"/>
                </a:solidFill>
                <a:uFillTx/>
              </a:defRPr>
            </a:pPr>
            <a:r>
              <a:rPr sz="5000">
                <a:solidFill>
                  <a:srgbClr val="00748E"/>
                </a:solidFill>
                <a:uFill>
                  <a:solidFill>
                    <a:srgbClr val="00748E"/>
                  </a:solidFill>
                </a:uFill>
              </a:rPr>
              <a:t>Title Text</a:t>
            </a:r>
          </a:p>
        </p:txBody>
      </p:sp>
      <p:sp>
        <p:nvSpPr>
          <p:cNvPr id="15" name="Shape 15"/>
          <p:cNvSpPr>
            <a:spLocks noGrp="1"/>
          </p:cNvSpPr>
          <p:nvPr>
            <p:ph type="sldNum" sz="quarter" idx="2"/>
          </p:nvPr>
        </p:nvSpPr>
        <p:spPr>
          <a:xfrm>
            <a:off x="8429302" y="6429375"/>
            <a:ext cx="307033" cy="292100"/>
          </a:xfrm>
          <a:prstGeom prst="rect">
            <a:avLst/>
          </a:prstGeom>
        </p:spPr>
        <p:txBody>
          <a:bodyPr lIns="0" tIns="0" rIns="0" bIns="0" anchor="b"/>
          <a:lstStyle>
            <a:lvl1pPr>
              <a:defRPr>
                <a:solidFill>
                  <a:srgbClr val="006F88"/>
                </a:solidFill>
                <a:uFill>
                  <a:solidFill>
                    <a:srgbClr val="006F88"/>
                  </a:solidFill>
                </a:uFill>
                <a:latin typeface="+mn-lt"/>
                <a:ea typeface="+mn-ea"/>
                <a:cs typeface="+mn-cs"/>
                <a:sym typeface="Lucida Grande"/>
              </a:defRPr>
            </a:lvl1p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Default - Title Only">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uFillTx/>
              </a:defRPr>
            </a:pPr>
            <a:r>
              <a:rPr sz="2800">
                <a:solidFill>
                  <a:srgbClr val="F32F9D"/>
                </a:solidFill>
                <a:uFill>
                  <a:solidFill>
                    <a:srgbClr val="F32F9D"/>
                  </a:solidFill>
                </a:uFill>
              </a:rPr>
              <a:t>Title Text</a:t>
            </a:r>
          </a:p>
        </p:txBody>
      </p:sp>
      <p:sp>
        <p:nvSpPr>
          <p:cNvPr id="22" name="Shape 2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 Comparison">
    <p:spTree>
      <p:nvGrpSpPr>
        <p:cNvPr id="1" name=""/>
        <p:cNvGrpSpPr/>
        <p:nvPr/>
      </p:nvGrpSpPr>
      <p:grpSpPr>
        <a:xfrm>
          <a:off x="0" y="0"/>
          <a:ext cx="0" cy="0"/>
          <a:chOff x="0" y="0"/>
          <a:chExt cx="0" cy="0"/>
        </a:xfrm>
      </p:grpSpPr>
      <p:sp>
        <p:nvSpPr>
          <p:cNvPr id="28" name="Shape 28"/>
          <p:cNvSpPr>
            <a:spLocks noGrp="1"/>
          </p:cNvSpPr>
          <p:nvPr>
            <p:ph type="title"/>
          </p:nvPr>
        </p:nvSpPr>
        <p:spPr>
          <a:xfrm>
            <a:off x="457200" y="0"/>
            <a:ext cx="8229600" cy="1846263"/>
          </a:xfrm>
          <a:prstGeom prst="rect">
            <a:avLst/>
          </a:prstGeom>
        </p:spPr>
        <p:txBody>
          <a:bodyPr anchor="b"/>
          <a:lstStyle>
            <a:lvl1pPr>
              <a:defRPr sz="5000">
                <a:solidFill>
                  <a:srgbClr val="00748E"/>
                </a:solidFill>
                <a:uFill>
                  <a:solidFill>
                    <a:srgbClr val="00748E"/>
                  </a:solidFill>
                </a:uFill>
                <a:latin typeface="+mn-lt"/>
                <a:ea typeface="+mn-ea"/>
                <a:cs typeface="+mn-cs"/>
                <a:sym typeface="Lucida Grande"/>
              </a:defRPr>
            </a:lvl1pPr>
          </a:lstStyle>
          <a:p>
            <a:pPr lvl="0">
              <a:defRPr sz="1800">
                <a:solidFill>
                  <a:srgbClr val="000000"/>
                </a:solidFill>
                <a:uFillTx/>
              </a:defRPr>
            </a:pPr>
            <a:r>
              <a:rPr sz="5000">
                <a:solidFill>
                  <a:srgbClr val="00748E"/>
                </a:solidFill>
                <a:uFill>
                  <a:solidFill>
                    <a:srgbClr val="00748E"/>
                  </a:solidFill>
                </a:uFill>
              </a:rPr>
              <a:t>Title Text</a:t>
            </a:r>
          </a:p>
        </p:txBody>
      </p:sp>
      <p:sp>
        <p:nvSpPr>
          <p:cNvPr id="29" name="Shape 29"/>
          <p:cNvSpPr>
            <a:spLocks noGrp="1"/>
          </p:cNvSpPr>
          <p:nvPr>
            <p:ph type="body" idx="1"/>
          </p:nvPr>
        </p:nvSpPr>
        <p:spPr>
          <a:xfrm>
            <a:off x="457200" y="1846262"/>
            <a:ext cx="4040188" cy="676276"/>
          </a:xfrm>
          <a:prstGeom prst="rect">
            <a:avLst/>
          </a:prstGeom>
        </p:spPr>
        <p:txBody>
          <a:bodyPr anchor="ctr"/>
          <a:lstStyle>
            <a:lvl1pPr marL="342900" indent="-342900">
              <a:spcBef>
                <a:spcPts val="600"/>
              </a:spcBef>
              <a:buClrTx/>
              <a:buFontTx/>
              <a:defRPr sz="2400" b="1">
                <a:solidFill>
                  <a:srgbClr val="00748E"/>
                </a:solidFill>
                <a:uFill>
                  <a:solidFill>
                    <a:srgbClr val="00748E"/>
                  </a:solidFill>
                </a:uFill>
                <a:latin typeface="+mn-lt"/>
                <a:ea typeface="+mn-ea"/>
                <a:cs typeface="+mn-cs"/>
                <a:sym typeface="Lucida Grande"/>
              </a:defRPr>
            </a:lvl1pPr>
            <a:lvl2pPr marL="457200" indent="-65087">
              <a:spcBef>
                <a:spcPts val="500"/>
              </a:spcBef>
              <a:buClrTx/>
              <a:buFontTx/>
              <a:buChar char="–"/>
              <a:defRPr sz="2000" b="1">
                <a:solidFill>
                  <a:srgbClr val="000000"/>
                </a:solidFill>
                <a:uFill>
                  <a:solidFill>
                    <a:srgbClr val="000000"/>
                  </a:solidFill>
                </a:uFill>
                <a:latin typeface="+mn-lt"/>
                <a:ea typeface="+mn-ea"/>
                <a:cs typeface="+mn-cs"/>
                <a:sym typeface="Lucida Grande"/>
              </a:defRPr>
            </a:lvl2pPr>
            <a:lvl3pPr marL="914400" indent="-247650">
              <a:buClrTx/>
              <a:buFontTx/>
              <a:defRPr sz="2400" b="1">
                <a:solidFill>
                  <a:srgbClr val="000000"/>
                </a:solidFill>
                <a:uFill>
                  <a:solidFill>
                    <a:srgbClr val="000000"/>
                  </a:solidFill>
                </a:uFill>
                <a:latin typeface="+mn-lt"/>
                <a:ea typeface="+mn-ea"/>
                <a:cs typeface="+mn-cs"/>
                <a:sym typeface="Lucida Grande"/>
              </a:defRPr>
            </a:lvl3pPr>
            <a:lvl4pPr marL="1371600" indent="-393700">
              <a:buClrTx/>
              <a:buFontTx/>
              <a:buChar char="–"/>
              <a:defRPr sz="1600" b="1">
                <a:solidFill>
                  <a:srgbClr val="000000"/>
                </a:solidFill>
                <a:uFill>
                  <a:solidFill>
                    <a:srgbClr val="000000"/>
                  </a:solidFill>
                </a:uFill>
                <a:latin typeface="+mn-lt"/>
                <a:ea typeface="+mn-ea"/>
                <a:cs typeface="+mn-cs"/>
                <a:sym typeface="Lucida Grande"/>
              </a:defRPr>
            </a:lvl4pPr>
            <a:lvl5pPr marL="1828800" indent="-576262">
              <a:buClrTx/>
              <a:buFontTx/>
              <a:buChar char="»"/>
              <a:defRPr sz="1600" b="1">
                <a:solidFill>
                  <a:srgbClr val="000000"/>
                </a:solidFill>
                <a:uFill>
                  <a:solidFill>
                    <a:srgbClr val="000000"/>
                  </a:solidFill>
                </a:uFill>
                <a:latin typeface="+mn-lt"/>
                <a:ea typeface="+mn-ea"/>
                <a:cs typeface="+mn-cs"/>
                <a:sym typeface="Lucida Grande"/>
              </a:defRPr>
            </a:lvl5pPr>
          </a:lstStyle>
          <a:p>
            <a:pPr lvl="0">
              <a:defRPr sz="1800" b="0">
                <a:solidFill>
                  <a:srgbClr val="000000"/>
                </a:solidFill>
                <a:uFillTx/>
              </a:defRPr>
            </a:pPr>
            <a:r>
              <a:rPr sz="2400" b="1">
                <a:solidFill>
                  <a:srgbClr val="00748E"/>
                </a:solidFill>
                <a:uFill>
                  <a:solidFill>
                    <a:srgbClr val="00748E"/>
                  </a:solidFill>
                </a:uFill>
              </a:rPr>
              <a:t>Body Level One</a:t>
            </a:r>
          </a:p>
          <a:p>
            <a:pPr lvl="1">
              <a:defRPr sz="1800" b="0">
                <a:uFillTx/>
              </a:defRPr>
            </a:pPr>
            <a:r>
              <a:rPr sz="2000" b="1">
                <a:uFill>
                  <a:solidFill/>
                </a:uFill>
              </a:rPr>
              <a:t>Body Level Two</a:t>
            </a:r>
          </a:p>
          <a:p>
            <a:pPr lvl="2">
              <a:defRPr sz="1800" b="0">
                <a:uFillTx/>
              </a:defRPr>
            </a:pPr>
            <a:r>
              <a:rPr sz="2400" b="1">
                <a:uFill>
                  <a:solidFill/>
                </a:uFill>
              </a:rPr>
              <a:t>Body Level Three</a:t>
            </a:r>
          </a:p>
          <a:p>
            <a:pPr lvl="3">
              <a:defRPr sz="1800" b="0">
                <a:uFillTx/>
              </a:defRPr>
            </a:pPr>
            <a:r>
              <a:rPr sz="1600" b="1">
                <a:uFill>
                  <a:solidFill/>
                </a:uFill>
              </a:rPr>
              <a:t>Body Level Four</a:t>
            </a:r>
          </a:p>
          <a:p>
            <a:pPr lvl="4">
              <a:defRPr sz="1800" b="0">
                <a:uFillTx/>
              </a:defRPr>
            </a:pPr>
            <a:r>
              <a:rPr sz="1600" b="1">
                <a:uFill>
                  <a:solidFill/>
                </a:uFill>
              </a:rPr>
              <a:t>Body Level Five</a:t>
            </a:r>
          </a:p>
        </p:txBody>
      </p:sp>
      <p:sp>
        <p:nvSpPr>
          <p:cNvPr id="30" name="Shape 30"/>
          <p:cNvSpPr>
            <a:spLocks noGrp="1"/>
          </p:cNvSpPr>
          <p:nvPr>
            <p:ph type="sldNum" sz="quarter" idx="2"/>
          </p:nvPr>
        </p:nvSpPr>
        <p:spPr>
          <a:xfrm>
            <a:off x="8429302" y="6429375"/>
            <a:ext cx="307033" cy="292100"/>
          </a:xfrm>
          <a:prstGeom prst="rect">
            <a:avLst/>
          </a:prstGeom>
        </p:spPr>
        <p:txBody>
          <a:bodyPr lIns="0" tIns="0" rIns="0" bIns="0" anchor="b"/>
          <a:lstStyle>
            <a:lvl1pPr>
              <a:defRPr>
                <a:solidFill>
                  <a:srgbClr val="006F88"/>
                </a:solidFill>
                <a:uFill>
                  <a:solidFill>
                    <a:srgbClr val="006F88"/>
                  </a:solidFill>
                </a:uFill>
                <a:latin typeface="+mn-lt"/>
                <a:ea typeface="+mn-ea"/>
                <a:cs typeface="+mn-cs"/>
                <a:sym typeface="Lucida Grande"/>
              </a:defRPr>
            </a:lvl1p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30213_Adapted Jaydess template_CM">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lvl1pPr defTabSz="457200"/>
          </a:lstStyle>
          <a:p>
            <a:pPr lvl="0">
              <a:defRPr sz="1800">
                <a:solidFill>
                  <a:srgbClr val="000000"/>
                </a:solidFill>
                <a:uFillTx/>
              </a:defRPr>
            </a:pPr>
            <a:r>
              <a:rPr sz="2800">
                <a:solidFill>
                  <a:srgbClr val="F32F9D"/>
                </a:solidFill>
                <a:uFill>
                  <a:solidFill>
                    <a:srgbClr val="F32F9D"/>
                  </a:solidFill>
                </a:uFill>
              </a:rPr>
              <a:t>Title Text</a:t>
            </a:r>
          </a:p>
        </p:txBody>
      </p:sp>
      <p:sp>
        <p:nvSpPr>
          <p:cNvPr id="33" name="Shape 33"/>
          <p:cNvSpPr>
            <a:spLocks noGrp="1"/>
          </p:cNvSpPr>
          <p:nvPr>
            <p:ph type="body" idx="1"/>
          </p:nvPr>
        </p:nvSpPr>
        <p:spPr>
          <a:xfrm>
            <a:off x="476250" y="1814512"/>
            <a:ext cx="7858125" cy="5043488"/>
          </a:xfrm>
          <a:prstGeom prst="rect">
            <a:avLst/>
          </a:prstGeom>
        </p:spPr>
        <p:txBody>
          <a:bodyPr/>
          <a:lstStyle>
            <a:lvl1pPr defTabSz="457200">
              <a:spcBef>
                <a:spcPts val="700"/>
              </a:spcBef>
            </a:lvl1pPr>
            <a:lvl2pPr marL="682625" indent="-225425" defTabSz="457200">
              <a:spcBef>
                <a:spcPts val="600"/>
              </a:spcBef>
              <a:buChar char="–"/>
              <a:defRPr sz="2800"/>
            </a:lvl2pPr>
            <a:lvl3pPr marL="1089025" indent="-174625" defTabSz="457200">
              <a:spcBef>
                <a:spcPts val="300"/>
              </a:spcBef>
              <a:defRPr sz="1600"/>
            </a:lvl3pPr>
            <a:lvl4pPr marL="1546225" indent="-174625" defTabSz="457200">
              <a:spcBef>
                <a:spcPts val="200"/>
              </a:spcBef>
              <a:buChar char="–"/>
              <a:defRPr sz="1200"/>
            </a:lvl4pPr>
            <a:lvl5pPr marL="2005012" indent="-176212" defTabSz="457200">
              <a:spcBef>
                <a:spcPts val="200"/>
              </a:spcBef>
              <a:buChar char="»"/>
              <a:defRPr sz="1200"/>
            </a:lvl5pPr>
          </a:lstStyle>
          <a:p>
            <a:pPr lvl="0">
              <a:defRPr sz="1800">
                <a:solidFill>
                  <a:srgbClr val="000000"/>
                </a:solidFill>
                <a:uFillTx/>
              </a:defRPr>
            </a:pPr>
            <a:r>
              <a:rPr sz="3200">
                <a:solidFill>
                  <a:srgbClr val="808184"/>
                </a:solidFill>
                <a:uFill>
                  <a:solidFill>
                    <a:srgbClr val="808184"/>
                  </a:solidFill>
                </a:uFill>
              </a:rPr>
              <a:t>Body Level One</a:t>
            </a:r>
          </a:p>
          <a:p>
            <a:pPr lvl="1">
              <a:defRPr sz="1800">
                <a:solidFill>
                  <a:srgbClr val="000000"/>
                </a:solidFill>
                <a:uFillTx/>
              </a:defRPr>
            </a:pPr>
            <a:r>
              <a:rPr sz="2800">
                <a:solidFill>
                  <a:srgbClr val="808184"/>
                </a:solidFill>
                <a:uFill>
                  <a:solidFill>
                    <a:srgbClr val="808184"/>
                  </a:solidFill>
                </a:uFill>
              </a:rPr>
              <a:t>Body Level Two</a:t>
            </a:r>
          </a:p>
          <a:p>
            <a:pPr lvl="2">
              <a:defRPr sz="1800">
                <a:solidFill>
                  <a:srgbClr val="000000"/>
                </a:solidFill>
                <a:uFillTx/>
              </a:defRPr>
            </a:pPr>
            <a:r>
              <a:rPr sz="1600">
                <a:solidFill>
                  <a:srgbClr val="808184"/>
                </a:solidFill>
                <a:uFill>
                  <a:solidFill>
                    <a:srgbClr val="808184"/>
                  </a:solidFill>
                </a:uFill>
              </a:rPr>
              <a:t>Body Level Three</a:t>
            </a:r>
          </a:p>
          <a:p>
            <a:pPr lvl="3">
              <a:defRPr sz="1800">
                <a:solidFill>
                  <a:srgbClr val="000000"/>
                </a:solidFill>
                <a:uFillTx/>
              </a:defRPr>
            </a:pPr>
            <a:r>
              <a:rPr sz="1200">
                <a:solidFill>
                  <a:srgbClr val="808184"/>
                </a:solidFill>
                <a:uFill>
                  <a:solidFill>
                    <a:srgbClr val="808184"/>
                  </a:solidFill>
                </a:uFill>
              </a:rPr>
              <a:t>Body Level Four</a:t>
            </a:r>
          </a:p>
          <a:p>
            <a:pPr lvl="4">
              <a:defRPr sz="1800">
                <a:solidFill>
                  <a:srgbClr val="000000"/>
                </a:solidFill>
                <a:uFillTx/>
              </a:defRPr>
            </a:pPr>
            <a:r>
              <a:rPr sz="1200">
                <a:solidFill>
                  <a:srgbClr val="808184"/>
                </a:solidFill>
                <a:uFill>
                  <a:solidFill>
                    <a:srgbClr val="808184"/>
                  </a:solidFill>
                </a:uFill>
              </a:rPr>
              <a:t>Body Level Five</a:t>
            </a:r>
          </a:p>
        </p:txBody>
      </p:sp>
      <p:sp>
        <p:nvSpPr>
          <p:cNvPr id="34" name="Shape 34"/>
          <p:cNvSpPr>
            <a:spLocks noGrp="1"/>
          </p:cNvSpPr>
          <p:nvPr>
            <p:ph type="sldNum" sz="quarter" idx="2"/>
          </p:nvPr>
        </p:nvSpPr>
        <p:spPr>
          <a:xfrm>
            <a:off x="470073" y="6319155"/>
            <a:ext cx="283816" cy="274415"/>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_130213_Adapted Jaydess template_CM">
    <p:spTree>
      <p:nvGrpSpPr>
        <p:cNvPr id="1" name=""/>
        <p:cNvGrpSpPr/>
        <p:nvPr/>
      </p:nvGrpSpPr>
      <p:grpSpPr>
        <a:xfrm>
          <a:off x="0" y="0"/>
          <a:ext cx="0" cy="0"/>
          <a:chOff x="0" y="0"/>
          <a:chExt cx="0" cy="0"/>
        </a:xfrm>
      </p:grpSpPr>
      <p:pic>
        <p:nvPicPr>
          <p:cNvPr id="36" name="image.png"/>
          <p:cNvPicPr/>
          <p:nvPr/>
        </p:nvPicPr>
        <p:blipFill>
          <a:blip r:embed="rId2">
            <a:extLst/>
          </a:blip>
          <a:stretch>
            <a:fillRect/>
          </a:stretch>
        </p:blipFill>
        <p:spPr>
          <a:xfrm>
            <a:off x="180975" y="5789612"/>
            <a:ext cx="2282825" cy="1068389"/>
          </a:xfrm>
          <a:prstGeom prst="rect">
            <a:avLst/>
          </a:prstGeom>
          <a:ln w="12700">
            <a:miter lim="400000"/>
          </a:ln>
        </p:spPr>
      </p:pic>
      <p:sp>
        <p:nvSpPr>
          <p:cNvPr id="37" name="Shape 37"/>
          <p:cNvSpPr>
            <a:spLocks noGrp="1"/>
          </p:cNvSpPr>
          <p:nvPr>
            <p:ph type="title"/>
          </p:nvPr>
        </p:nvSpPr>
        <p:spPr>
          <a:prstGeom prst="rect">
            <a:avLst/>
          </a:prstGeom>
        </p:spPr>
        <p:txBody>
          <a:bodyPr/>
          <a:lstStyle>
            <a:lvl1pPr defTabSz="457200"/>
          </a:lstStyle>
          <a:p>
            <a:pPr lvl="0">
              <a:defRPr sz="1800">
                <a:solidFill>
                  <a:srgbClr val="000000"/>
                </a:solidFill>
                <a:uFillTx/>
              </a:defRPr>
            </a:pPr>
            <a:r>
              <a:rPr sz="2800">
                <a:solidFill>
                  <a:srgbClr val="F32F9D"/>
                </a:solidFill>
                <a:uFill>
                  <a:solidFill>
                    <a:srgbClr val="F32F9D"/>
                  </a:solidFill>
                </a:uFill>
              </a:rPr>
              <a:t>Title Text</a:t>
            </a:r>
          </a:p>
        </p:txBody>
      </p:sp>
      <p:sp>
        <p:nvSpPr>
          <p:cNvPr id="38" name="Shape 38"/>
          <p:cNvSpPr>
            <a:spLocks noGrp="1"/>
          </p:cNvSpPr>
          <p:nvPr>
            <p:ph type="body" idx="1"/>
          </p:nvPr>
        </p:nvSpPr>
        <p:spPr>
          <a:xfrm>
            <a:off x="476250" y="1814512"/>
            <a:ext cx="7858125" cy="5043488"/>
          </a:xfrm>
          <a:prstGeom prst="rect">
            <a:avLst/>
          </a:prstGeom>
        </p:spPr>
        <p:txBody>
          <a:bodyPr/>
          <a:lstStyle>
            <a:lvl1pPr defTabSz="457200">
              <a:spcBef>
                <a:spcPts val="700"/>
              </a:spcBef>
            </a:lvl1pPr>
            <a:lvl2pPr marL="682625" indent="-225425" defTabSz="457200">
              <a:spcBef>
                <a:spcPts val="600"/>
              </a:spcBef>
              <a:buChar char="–"/>
              <a:defRPr sz="2800"/>
            </a:lvl2pPr>
            <a:lvl3pPr marL="1089025" indent="-174625" defTabSz="457200">
              <a:spcBef>
                <a:spcPts val="300"/>
              </a:spcBef>
              <a:defRPr sz="1600"/>
            </a:lvl3pPr>
            <a:lvl4pPr marL="1546225" indent="-174625" defTabSz="457200">
              <a:spcBef>
                <a:spcPts val="200"/>
              </a:spcBef>
              <a:buChar char="–"/>
              <a:defRPr sz="1200"/>
            </a:lvl4pPr>
            <a:lvl5pPr marL="2005012" indent="-176212" defTabSz="457200">
              <a:spcBef>
                <a:spcPts val="200"/>
              </a:spcBef>
              <a:buChar char="»"/>
              <a:defRPr sz="1200"/>
            </a:lvl5pPr>
          </a:lstStyle>
          <a:p>
            <a:pPr lvl="0">
              <a:defRPr sz="1800">
                <a:solidFill>
                  <a:srgbClr val="000000"/>
                </a:solidFill>
                <a:uFillTx/>
              </a:defRPr>
            </a:pPr>
            <a:r>
              <a:rPr sz="3200">
                <a:solidFill>
                  <a:srgbClr val="808184"/>
                </a:solidFill>
                <a:uFill>
                  <a:solidFill>
                    <a:srgbClr val="808184"/>
                  </a:solidFill>
                </a:uFill>
              </a:rPr>
              <a:t>Body Level One</a:t>
            </a:r>
          </a:p>
          <a:p>
            <a:pPr lvl="1">
              <a:defRPr sz="1800">
                <a:solidFill>
                  <a:srgbClr val="000000"/>
                </a:solidFill>
                <a:uFillTx/>
              </a:defRPr>
            </a:pPr>
            <a:r>
              <a:rPr sz="2800">
                <a:solidFill>
                  <a:srgbClr val="808184"/>
                </a:solidFill>
                <a:uFill>
                  <a:solidFill>
                    <a:srgbClr val="808184"/>
                  </a:solidFill>
                </a:uFill>
              </a:rPr>
              <a:t>Body Level Two</a:t>
            </a:r>
          </a:p>
          <a:p>
            <a:pPr lvl="2">
              <a:defRPr sz="1800">
                <a:solidFill>
                  <a:srgbClr val="000000"/>
                </a:solidFill>
                <a:uFillTx/>
              </a:defRPr>
            </a:pPr>
            <a:r>
              <a:rPr sz="1600">
                <a:solidFill>
                  <a:srgbClr val="808184"/>
                </a:solidFill>
                <a:uFill>
                  <a:solidFill>
                    <a:srgbClr val="808184"/>
                  </a:solidFill>
                </a:uFill>
              </a:rPr>
              <a:t>Body Level Three</a:t>
            </a:r>
          </a:p>
          <a:p>
            <a:pPr lvl="3">
              <a:defRPr sz="1800">
                <a:solidFill>
                  <a:srgbClr val="000000"/>
                </a:solidFill>
                <a:uFillTx/>
              </a:defRPr>
            </a:pPr>
            <a:r>
              <a:rPr sz="1200">
                <a:solidFill>
                  <a:srgbClr val="808184"/>
                </a:solidFill>
                <a:uFill>
                  <a:solidFill>
                    <a:srgbClr val="808184"/>
                  </a:solidFill>
                </a:uFill>
              </a:rPr>
              <a:t>Body Level Four</a:t>
            </a:r>
          </a:p>
          <a:p>
            <a:pPr lvl="4">
              <a:defRPr sz="1800">
                <a:solidFill>
                  <a:srgbClr val="000000"/>
                </a:solidFill>
                <a:uFillTx/>
              </a:defRPr>
            </a:pPr>
            <a:r>
              <a:rPr sz="1200">
                <a:solidFill>
                  <a:srgbClr val="808184"/>
                </a:solidFill>
                <a:uFill>
                  <a:solidFill>
                    <a:srgbClr val="808184"/>
                  </a:solidFill>
                </a:u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3_130213_Adapted Jaydess template_CM">
    <p:spTree>
      <p:nvGrpSpPr>
        <p:cNvPr id="1" name=""/>
        <p:cNvGrpSpPr/>
        <p:nvPr/>
      </p:nvGrpSpPr>
      <p:grpSpPr>
        <a:xfrm>
          <a:off x="0" y="0"/>
          <a:ext cx="0" cy="0"/>
          <a:chOff x="0" y="0"/>
          <a:chExt cx="0" cy="0"/>
        </a:xfrm>
      </p:grpSpPr>
      <p:sp>
        <p:nvSpPr>
          <p:cNvPr id="44" name="Shape 44"/>
          <p:cNvSpPr>
            <a:spLocks noGrp="1"/>
          </p:cNvSpPr>
          <p:nvPr>
            <p:ph type="title"/>
          </p:nvPr>
        </p:nvSpPr>
        <p:spPr>
          <a:prstGeom prst="rect">
            <a:avLst/>
          </a:prstGeom>
        </p:spPr>
        <p:txBody>
          <a:bodyPr/>
          <a:lstStyle>
            <a:lvl1pPr defTabSz="457200"/>
          </a:lstStyle>
          <a:p>
            <a:pPr lvl="0">
              <a:defRPr sz="1800">
                <a:solidFill>
                  <a:srgbClr val="000000"/>
                </a:solidFill>
                <a:uFillTx/>
              </a:defRPr>
            </a:pPr>
            <a:r>
              <a:rPr sz="2800">
                <a:solidFill>
                  <a:srgbClr val="F32F9D"/>
                </a:solidFill>
                <a:uFill>
                  <a:solidFill>
                    <a:srgbClr val="F32F9D"/>
                  </a:solidFill>
                </a:uFill>
              </a:rPr>
              <a:t>Title Text</a:t>
            </a:r>
          </a:p>
        </p:txBody>
      </p:sp>
      <p:sp>
        <p:nvSpPr>
          <p:cNvPr id="45" name="Shape 45"/>
          <p:cNvSpPr>
            <a:spLocks noGrp="1"/>
          </p:cNvSpPr>
          <p:nvPr>
            <p:ph type="body" idx="1"/>
          </p:nvPr>
        </p:nvSpPr>
        <p:spPr>
          <a:xfrm>
            <a:off x="476250" y="1814512"/>
            <a:ext cx="7858125" cy="5043488"/>
          </a:xfrm>
          <a:prstGeom prst="rect">
            <a:avLst/>
          </a:prstGeom>
        </p:spPr>
        <p:txBody>
          <a:bodyPr/>
          <a:lstStyle>
            <a:lvl1pPr defTabSz="457200">
              <a:spcBef>
                <a:spcPts val="700"/>
              </a:spcBef>
            </a:lvl1pPr>
            <a:lvl2pPr marL="682625" indent="-225425" defTabSz="457200">
              <a:spcBef>
                <a:spcPts val="600"/>
              </a:spcBef>
              <a:buChar char="–"/>
              <a:defRPr sz="2800"/>
            </a:lvl2pPr>
            <a:lvl3pPr marL="1089025" indent="-174625" defTabSz="457200">
              <a:spcBef>
                <a:spcPts val="300"/>
              </a:spcBef>
              <a:defRPr sz="1600"/>
            </a:lvl3pPr>
            <a:lvl4pPr marL="1546225" indent="-174625" defTabSz="457200">
              <a:spcBef>
                <a:spcPts val="200"/>
              </a:spcBef>
              <a:buChar char="–"/>
              <a:defRPr sz="1200"/>
            </a:lvl4pPr>
            <a:lvl5pPr marL="2005012" indent="-176212" defTabSz="457200">
              <a:spcBef>
                <a:spcPts val="200"/>
              </a:spcBef>
              <a:buChar char="»"/>
              <a:defRPr sz="1200"/>
            </a:lvl5pPr>
          </a:lstStyle>
          <a:p>
            <a:pPr lvl="0">
              <a:defRPr sz="1800">
                <a:solidFill>
                  <a:srgbClr val="000000"/>
                </a:solidFill>
                <a:uFillTx/>
              </a:defRPr>
            </a:pPr>
            <a:r>
              <a:rPr sz="3200">
                <a:solidFill>
                  <a:srgbClr val="808184"/>
                </a:solidFill>
                <a:uFill>
                  <a:solidFill>
                    <a:srgbClr val="808184"/>
                  </a:solidFill>
                </a:uFill>
              </a:rPr>
              <a:t>Body Level One</a:t>
            </a:r>
          </a:p>
          <a:p>
            <a:pPr lvl="1">
              <a:defRPr sz="1800">
                <a:solidFill>
                  <a:srgbClr val="000000"/>
                </a:solidFill>
                <a:uFillTx/>
              </a:defRPr>
            </a:pPr>
            <a:r>
              <a:rPr sz="2800">
                <a:solidFill>
                  <a:srgbClr val="808184"/>
                </a:solidFill>
                <a:uFill>
                  <a:solidFill>
                    <a:srgbClr val="808184"/>
                  </a:solidFill>
                </a:uFill>
              </a:rPr>
              <a:t>Body Level Two</a:t>
            </a:r>
          </a:p>
          <a:p>
            <a:pPr lvl="2">
              <a:defRPr sz="1800">
                <a:solidFill>
                  <a:srgbClr val="000000"/>
                </a:solidFill>
                <a:uFillTx/>
              </a:defRPr>
            </a:pPr>
            <a:r>
              <a:rPr sz="1600">
                <a:solidFill>
                  <a:srgbClr val="808184"/>
                </a:solidFill>
                <a:uFill>
                  <a:solidFill>
                    <a:srgbClr val="808184"/>
                  </a:solidFill>
                </a:uFill>
              </a:rPr>
              <a:t>Body Level Three</a:t>
            </a:r>
          </a:p>
          <a:p>
            <a:pPr lvl="3">
              <a:defRPr sz="1800">
                <a:solidFill>
                  <a:srgbClr val="000000"/>
                </a:solidFill>
                <a:uFillTx/>
              </a:defRPr>
            </a:pPr>
            <a:r>
              <a:rPr sz="1200">
                <a:solidFill>
                  <a:srgbClr val="808184"/>
                </a:solidFill>
                <a:uFill>
                  <a:solidFill>
                    <a:srgbClr val="808184"/>
                  </a:solidFill>
                </a:uFill>
              </a:rPr>
              <a:t>Body Level Four</a:t>
            </a:r>
          </a:p>
          <a:p>
            <a:pPr lvl="4">
              <a:defRPr sz="1800">
                <a:solidFill>
                  <a:srgbClr val="000000"/>
                </a:solidFill>
                <a:uFillTx/>
              </a:defRPr>
            </a:pPr>
            <a:r>
              <a:rPr sz="1200">
                <a:solidFill>
                  <a:srgbClr val="808184"/>
                </a:solidFill>
                <a:uFill>
                  <a:solidFill>
                    <a:srgbClr val="808184"/>
                  </a:solidFill>
                </a:uFill>
              </a:rPr>
              <a:t>Body Level Five</a:t>
            </a:r>
          </a:p>
        </p:txBody>
      </p:sp>
      <p:sp>
        <p:nvSpPr>
          <p:cNvPr id="46" name="Shape 46"/>
          <p:cNvSpPr>
            <a:spLocks noGrp="1"/>
          </p:cNvSpPr>
          <p:nvPr>
            <p:ph type="sldNum" sz="quarter" idx="2"/>
          </p:nvPr>
        </p:nvSpPr>
        <p:spPr>
          <a:xfrm>
            <a:off x="470073" y="6319155"/>
            <a:ext cx="283816" cy="274415"/>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4_130213_Adapted Jaydess template_CM">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lvl1pPr defTabSz="457200"/>
          </a:lstStyle>
          <a:p>
            <a:pPr lvl="0">
              <a:defRPr sz="1800">
                <a:solidFill>
                  <a:srgbClr val="000000"/>
                </a:solidFill>
                <a:uFillTx/>
              </a:defRPr>
            </a:pPr>
            <a:r>
              <a:rPr sz="2800">
                <a:solidFill>
                  <a:srgbClr val="F32F9D"/>
                </a:solidFill>
                <a:uFill>
                  <a:solidFill>
                    <a:srgbClr val="F32F9D"/>
                  </a:solidFill>
                </a:uFill>
              </a:rPr>
              <a:t>Title Text</a:t>
            </a:r>
          </a:p>
        </p:txBody>
      </p:sp>
      <p:sp>
        <p:nvSpPr>
          <p:cNvPr id="49" name="Shape 49"/>
          <p:cNvSpPr>
            <a:spLocks noGrp="1"/>
          </p:cNvSpPr>
          <p:nvPr>
            <p:ph type="body" idx="1"/>
          </p:nvPr>
        </p:nvSpPr>
        <p:spPr>
          <a:xfrm>
            <a:off x="476250" y="1814512"/>
            <a:ext cx="7858125" cy="5043488"/>
          </a:xfrm>
          <a:prstGeom prst="rect">
            <a:avLst/>
          </a:prstGeom>
        </p:spPr>
        <p:txBody>
          <a:bodyPr/>
          <a:lstStyle>
            <a:lvl1pPr defTabSz="457200">
              <a:spcBef>
                <a:spcPts val="700"/>
              </a:spcBef>
            </a:lvl1pPr>
            <a:lvl2pPr marL="682625" indent="-225425" defTabSz="457200">
              <a:spcBef>
                <a:spcPts val="600"/>
              </a:spcBef>
              <a:buChar char="–"/>
              <a:defRPr sz="2800"/>
            </a:lvl2pPr>
            <a:lvl3pPr marL="1089025" indent="-174625" defTabSz="457200">
              <a:spcBef>
                <a:spcPts val="300"/>
              </a:spcBef>
              <a:defRPr sz="1600"/>
            </a:lvl3pPr>
            <a:lvl4pPr marL="1546225" indent="-174625" defTabSz="457200">
              <a:spcBef>
                <a:spcPts val="200"/>
              </a:spcBef>
              <a:buChar char="–"/>
              <a:defRPr sz="1200"/>
            </a:lvl4pPr>
            <a:lvl5pPr marL="2005012" indent="-176212" defTabSz="457200">
              <a:spcBef>
                <a:spcPts val="200"/>
              </a:spcBef>
              <a:buChar char="»"/>
              <a:defRPr sz="1200"/>
            </a:lvl5pPr>
          </a:lstStyle>
          <a:p>
            <a:pPr lvl="0">
              <a:defRPr sz="1800">
                <a:solidFill>
                  <a:srgbClr val="000000"/>
                </a:solidFill>
                <a:uFillTx/>
              </a:defRPr>
            </a:pPr>
            <a:r>
              <a:rPr sz="3200">
                <a:solidFill>
                  <a:srgbClr val="808184"/>
                </a:solidFill>
                <a:uFill>
                  <a:solidFill>
                    <a:srgbClr val="808184"/>
                  </a:solidFill>
                </a:uFill>
              </a:rPr>
              <a:t>Body Level One</a:t>
            </a:r>
          </a:p>
          <a:p>
            <a:pPr lvl="1">
              <a:defRPr sz="1800">
                <a:solidFill>
                  <a:srgbClr val="000000"/>
                </a:solidFill>
                <a:uFillTx/>
              </a:defRPr>
            </a:pPr>
            <a:r>
              <a:rPr sz="2800">
                <a:solidFill>
                  <a:srgbClr val="808184"/>
                </a:solidFill>
                <a:uFill>
                  <a:solidFill>
                    <a:srgbClr val="808184"/>
                  </a:solidFill>
                </a:uFill>
              </a:rPr>
              <a:t>Body Level Two</a:t>
            </a:r>
          </a:p>
          <a:p>
            <a:pPr lvl="2">
              <a:defRPr sz="1800">
                <a:solidFill>
                  <a:srgbClr val="000000"/>
                </a:solidFill>
                <a:uFillTx/>
              </a:defRPr>
            </a:pPr>
            <a:r>
              <a:rPr sz="1600">
                <a:solidFill>
                  <a:srgbClr val="808184"/>
                </a:solidFill>
                <a:uFill>
                  <a:solidFill>
                    <a:srgbClr val="808184"/>
                  </a:solidFill>
                </a:uFill>
              </a:rPr>
              <a:t>Body Level Three</a:t>
            </a:r>
          </a:p>
          <a:p>
            <a:pPr lvl="3">
              <a:defRPr sz="1800">
                <a:solidFill>
                  <a:srgbClr val="000000"/>
                </a:solidFill>
                <a:uFillTx/>
              </a:defRPr>
            </a:pPr>
            <a:r>
              <a:rPr sz="1200">
                <a:solidFill>
                  <a:srgbClr val="808184"/>
                </a:solidFill>
                <a:uFill>
                  <a:solidFill>
                    <a:srgbClr val="808184"/>
                  </a:solidFill>
                </a:uFill>
              </a:rPr>
              <a:t>Body Level Four</a:t>
            </a:r>
          </a:p>
          <a:p>
            <a:pPr lvl="4">
              <a:defRPr sz="1800">
                <a:solidFill>
                  <a:srgbClr val="000000"/>
                </a:solidFill>
                <a:uFillTx/>
              </a:defRPr>
            </a:pPr>
            <a:r>
              <a:rPr sz="1200">
                <a:solidFill>
                  <a:srgbClr val="808184"/>
                </a:solidFill>
                <a:uFill>
                  <a:solidFill>
                    <a:srgbClr val="808184"/>
                  </a:solidFill>
                </a:uFill>
              </a:rPr>
              <a:t>Body Level Five</a:t>
            </a:r>
          </a:p>
        </p:txBody>
      </p:sp>
      <p:sp>
        <p:nvSpPr>
          <p:cNvPr id="50" name="Shape 50"/>
          <p:cNvSpPr>
            <a:spLocks noGrp="1"/>
          </p:cNvSpPr>
          <p:nvPr>
            <p:ph type="sldNum" sz="quarter" idx="2"/>
          </p:nvPr>
        </p:nvSpPr>
        <p:spPr>
          <a:xfrm>
            <a:off x="470073" y="6319155"/>
            <a:ext cx="283816" cy="274415"/>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hape 2"/>
          <p:cNvSpPr>
            <a:spLocks noGrp="1"/>
          </p:cNvSpPr>
          <p:nvPr>
            <p:ph type="title"/>
          </p:nvPr>
        </p:nvSpPr>
        <p:spPr>
          <a:xfrm>
            <a:off x="476250" y="0"/>
            <a:ext cx="7431088" cy="12144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p>
            <a:pPr lvl="0">
              <a:defRPr sz="1800">
                <a:solidFill>
                  <a:srgbClr val="000000"/>
                </a:solidFill>
                <a:uFillTx/>
              </a:defRPr>
            </a:pPr>
            <a:r>
              <a:rPr sz="2800">
                <a:solidFill>
                  <a:srgbClr val="F32F9D"/>
                </a:solidFill>
                <a:uFill>
                  <a:solidFill>
                    <a:srgbClr val="F32F9D"/>
                  </a:solidFill>
                </a:uFill>
              </a:rPr>
              <a:t>Title Text</a:t>
            </a:r>
          </a:p>
        </p:txBody>
      </p:sp>
      <p:sp>
        <p:nvSpPr>
          <p:cNvPr id="3" name="Shape 3"/>
          <p:cNvSpPr>
            <a:spLocks noGrp="1"/>
          </p:cNvSpPr>
          <p:nvPr>
            <p:ph type="body" idx="1"/>
          </p:nvPr>
        </p:nvSpPr>
        <p:spPr>
          <a:xfrm>
            <a:off x="476250" y="1778000"/>
            <a:ext cx="8208963" cy="5080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2pPr marL="682625" indent="-225425">
              <a:buChar char="–"/>
              <a:defRPr sz="2800"/>
            </a:lvl2pPr>
            <a:lvl3pPr marL="1089025" indent="-174625">
              <a:defRPr sz="1600"/>
            </a:lvl3pPr>
            <a:lvl4pPr marL="1546225" indent="-174625">
              <a:spcBef>
                <a:spcPts val="300"/>
              </a:spcBef>
              <a:buChar char="–"/>
              <a:defRPr sz="1200"/>
            </a:lvl4pPr>
            <a:lvl5pPr marL="2005012" indent="-176212">
              <a:spcBef>
                <a:spcPts val="300"/>
              </a:spcBef>
              <a:buChar char="»"/>
              <a:defRPr sz="1200"/>
            </a:lvl5pPr>
          </a:lstStyle>
          <a:p>
            <a:pPr lvl="0">
              <a:defRPr sz="1800">
                <a:solidFill>
                  <a:srgbClr val="000000"/>
                </a:solidFill>
                <a:uFillTx/>
              </a:defRPr>
            </a:pPr>
            <a:r>
              <a:rPr sz="3200">
                <a:solidFill>
                  <a:srgbClr val="808184"/>
                </a:solidFill>
                <a:uFill>
                  <a:solidFill>
                    <a:srgbClr val="808184"/>
                  </a:solidFill>
                </a:uFill>
              </a:rPr>
              <a:t>Body Level One</a:t>
            </a:r>
          </a:p>
          <a:p>
            <a:pPr lvl="1">
              <a:defRPr sz="1800">
                <a:solidFill>
                  <a:srgbClr val="000000"/>
                </a:solidFill>
                <a:uFillTx/>
              </a:defRPr>
            </a:pPr>
            <a:r>
              <a:rPr sz="2800">
                <a:solidFill>
                  <a:srgbClr val="808184"/>
                </a:solidFill>
                <a:uFill>
                  <a:solidFill>
                    <a:srgbClr val="808184"/>
                  </a:solidFill>
                </a:uFill>
              </a:rPr>
              <a:t>Body Level Two</a:t>
            </a:r>
          </a:p>
          <a:p>
            <a:pPr lvl="2">
              <a:defRPr sz="1800">
                <a:solidFill>
                  <a:srgbClr val="000000"/>
                </a:solidFill>
                <a:uFillTx/>
              </a:defRPr>
            </a:pPr>
            <a:r>
              <a:rPr sz="1600">
                <a:solidFill>
                  <a:srgbClr val="808184"/>
                </a:solidFill>
                <a:uFill>
                  <a:solidFill>
                    <a:srgbClr val="808184"/>
                  </a:solidFill>
                </a:uFill>
              </a:rPr>
              <a:t>Body Level Three</a:t>
            </a:r>
          </a:p>
          <a:p>
            <a:pPr lvl="3">
              <a:defRPr sz="1800">
                <a:solidFill>
                  <a:srgbClr val="000000"/>
                </a:solidFill>
                <a:uFillTx/>
              </a:defRPr>
            </a:pPr>
            <a:r>
              <a:rPr sz="1200">
                <a:solidFill>
                  <a:srgbClr val="808184"/>
                </a:solidFill>
                <a:uFill>
                  <a:solidFill>
                    <a:srgbClr val="808184"/>
                  </a:solidFill>
                </a:uFill>
              </a:rPr>
              <a:t>Body Level Four</a:t>
            </a:r>
          </a:p>
          <a:p>
            <a:pPr lvl="4">
              <a:defRPr sz="1800">
                <a:solidFill>
                  <a:srgbClr val="000000"/>
                </a:solidFill>
                <a:uFillTx/>
              </a:defRPr>
            </a:pPr>
            <a:r>
              <a:rPr sz="1200">
                <a:solidFill>
                  <a:srgbClr val="808184"/>
                </a:solidFill>
                <a:uFill>
                  <a:solidFill>
                    <a:srgbClr val="808184"/>
                  </a:solidFill>
                </a:uFill>
              </a:rPr>
              <a:t>Body Level Five</a:t>
            </a:r>
          </a:p>
        </p:txBody>
      </p:sp>
      <p:sp>
        <p:nvSpPr>
          <p:cNvPr id="4" name="Shape 4"/>
          <p:cNvSpPr>
            <a:spLocks noGrp="1"/>
          </p:cNvSpPr>
          <p:nvPr>
            <p:ph type="sldNum" sz="quarter" idx="2"/>
          </p:nvPr>
        </p:nvSpPr>
        <p:spPr>
          <a:xfrm>
            <a:off x="581198" y="6374717"/>
            <a:ext cx="283816" cy="274416"/>
          </a:xfrm>
          <a:prstGeom prst="rect">
            <a:avLst/>
          </a:prstGeom>
          <a:ln w="12700">
            <a:miter lim="400000"/>
          </a:ln>
        </p:spPr>
        <p:txBody>
          <a:bodyPr wrap="none" lIns="50800" tIns="50800" rIns="50800" bIns="50800" anchor="ctr">
            <a:spAutoFit/>
          </a:bodyPr>
          <a:lstStyle>
            <a:lvl1pPr marL="0" marR="0" algn="ctr" defTabSz="584200">
              <a:defRPr>
                <a:solidFill>
                  <a:srgbClr val="808184"/>
                </a:solidFill>
                <a:uFill>
                  <a:solidFill>
                    <a:srgbClr val="808184"/>
                  </a:solidFill>
                </a:uFill>
                <a:latin typeface="+mj-lt"/>
                <a:ea typeface="+mj-ea"/>
                <a:cs typeface="+mj-cs"/>
                <a:sym typeface="Aria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 id="2147483657" r:id="rId7"/>
    <p:sldLayoutId id="2147483659" r:id="rId8"/>
    <p:sldLayoutId id="2147483660" r:id="rId9"/>
    <p:sldLayoutId id="2147483661" r:id="rId10"/>
    <p:sldLayoutId id="2147483662" r:id="rId11"/>
    <p:sldLayoutId id="2147483663" r:id="rId12"/>
    <p:sldLayoutId id="2147483664" r:id="rId13"/>
    <p:sldLayoutId id="2147483665" r:id="rId14"/>
  </p:sldLayoutIdLst>
  <p:transition spd="med"/>
  <p:txStyles>
    <p:titleStyle>
      <a:lvl1pPr>
        <a:defRPr sz="2800">
          <a:solidFill>
            <a:srgbClr val="F32F9D"/>
          </a:solidFill>
          <a:uFill>
            <a:solidFill>
              <a:srgbClr val="F32F9D"/>
            </a:solidFill>
          </a:uFill>
          <a:latin typeface="+mj-lt"/>
          <a:ea typeface="+mj-ea"/>
          <a:cs typeface="+mj-cs"/>
          <a:sym typeface="Arial"/>
        </a:defRPr>
      </a:lvl1pPr>
      <a:lvl2pPr indent="228600">
        <a:defRPr sz="2800">
          <a:solidFill>
            <a:srgbClr val="F32F9D"/>
          </a:solidFill>
          <a:uFill>
            <a:solidFill>
              <a:srgbClr val="F32F9D"/>
            </a:solidFill>
          </a:uFill>
          <a:latin typeface="+mj-lt"/>
          <a:ea typeface="+mj-ea"/>
          <a:cs typeface="+mj-cs"/>
          <a:sym typeface="Arial"/>
        </a:defRPr>
      </a:lvl2pPr>
      <a:lvl3pPr indent="457200">
        <a:defRPr sz="2800">
          <a:solidFill>
            <a:srgbClr val="F32F9D"/>
          </a:solidFill>
          <a:uFill>
            <a:solidFill>
              <a:srgbClr val="F32F9D"/>
            </a:solidFill>
          </a:uFill>
          <a:latin typeface="+mj-lt"/>
          <a:ea typeface="+mj-ea"/>
          <a:cs typeface="+mj-cs"/>
          <a:sym typeface="Arial"/>
        </a:defRPr>
      </a:lvl3pPr>
      <a:lvl4pPr indent="685800">
        <a:defRPr sz="2800">
          <a:solidFill>
            <a:srgbClr val="F32F9D"/>
          </a:solidFill>
          <a:uFill>
            <a:solidFill>
              <a:srgbClr val="F32F9D"/>
            </a:solidFill>
          </a:uFill>
          <a:latin typeface="+mj-lt"/>
          <a:ea typeface="+mj-ea"/>
          <a:cs typeface="+mj-cs"/>
          <a:sym typeface="Arial"/>
        </a:defRPr>
      </a:lvl4pPr>
      <a:lvl5pPr indent="914400">
        <a:defRPr sz="2800">
          <a:solidFill>
            <a:srgbClr val="F32F9D"/>
          </a:solidFill>
          <a:uFill>
            <a:solidFill>
              <a:srgbClr val="F32F9D"/>
            </a:solidFill>
          </a:uFill>
          <a:latin typeface="+mj-lt"/>
          <a:ea typeface="+mj-ea"/>
          <a:cs typeface="+mj-cs"/>
          <a:sym typeface="Arial"/>
        </a:defRPr>
      </a:lvl5pPr>
      <a:lvl6pPr indent="1143000">
        <a:defRPr sz="2800">
          <a:solidFill>
            <a:srgbClr val="F32F9D"/>
          </a:solidFill>
          <a:uFill>
            <a:solidFill>
              <a:srgbClr val="F32F9D"/>
            </a:solidFill>
          </a:uFill>
          <a:latin typeface="+mj-lt"/>
          <a:ea typeface="+mj-ea"/>
          <a:cs typeface="+mj-cs"/>
          <a:sym typeface="Arial"/>
        </a:defRPr>
      </a:lvl6pPr>
      <a:lvl7pPr indent="1371600">
        <a:defRPr sz="2800">
          <a:solidFill>
            <a:srgbClr val="F32F9D"/>
          </a:solidFill>
          <a:uFill>
            <a:solidFill>
              <a:srgbClr val="F32F9D"/>
            </a:solidFill>
          </a:uFill>
          <a:latin typeface="+mj-lt"/>
          <a:ea typeface="+mj-ea"/>
          <a:cs typeface="+mj-cs"/>
          <a:sym typeface="Arial"/>
        </a:defRPr>
      </a:lvl7pPr>
      <a:lvl8pPr indent="1600200">
        <a:defRPr sz="2800">
          <a:solidFill>
            <a:srgbClr val="F32F9D"/>
          </a:solidFill>
          <a:uFill>
            <a:solidFill>
              <a:srgbClr val="F32F9D"/>
            </a:solidFill>
          </a:uFill>
          <a:latin typeface="+mj-lt"/>
          <a:ea typeface="+mj-ea"/>
          <a:cs typeface="+mj-cs"/>
          <a:sym typeface="Arial"/>
        </a:defRPr>
      </a:lvl8pPr>
      <a:lvl9pPr indent="1828800">
        <a:defRPr sz="2800">
          <a:solidFill>
            <a:srgbClr val="F32F9D"/>
          </a:solidFill>
          <a:uFill>
            <a:solidFill>
              <a:srgbClr val="F32F9D"/>
            </a:solidFill>
          </a:uFill>
          <a:latin typeface="+mj-lt"/>
          <a:ea typeface="+mj-ea"/>
          <a:cs typeface="+mj-cs"/>
          <a:sym typeface="Arial"/>
        </a:defRPr>
      </a:lvl9pPr>
    </p:titleStyle>
    <p:bodyStyle>
      <a:lvl1pPr marL="223837" indent="-223837">
        <a:spcBef>
          <a:spcPts val="400"/>
        </a:spcBef>
        <a:buClr>
          <a:srgbClr val="808184"/>
        </a:buClr>
        <a:buSzPct val="100000"/>
        <a:buFont typeface="Arial"/>
        <a:buChar char="•"/>
        <a:defRPr sz="3200">
          <a:solidFill>
            <a:srgbClr val="808184"/>
          </a:solidFill>
          <a:uFill>
            <a:solidFill>
              <a:srgbClr val="808184"/>
            </a:solidFill>
          </a:uFill>
          <a:latin typeface="+mj-lt"/>
          <a:ea typeface="+mj-ea"/>
          <a:cs typeface="+mj-cs"/>
          <a:sym typeface="Arial"/>
        </a:defRPr>
      </a:lvl1pPr>
      <a:lvl2pPr marL="714828" indent="-257628">
        <a:spcBef>
          <a:spcPts val="400"/>
        </a:spcBef>
        <a:buClr>
          <a:srgbClr val="808184"/>
        </a:buClr>
        <a:buSzPct val="100000"/>
        <a:buFont typeface="Arial"/>
        <a:buChar char="•"/>
        <a:defRPr sz="3200">
          <a:solidFill>
            <a:srgbClr val="808184"/>
          </a:solidFill>
          <a:uFill>
            <a:solidFill>
              <a:srgbClr val="808184"/>
            </a:solidFill>
          </a:uFill>
          <a:latin typeface="+mj-lt"/>
          <a:ea typeface="+mj-ea"/>
          <a:cs typeface="+mj-cs"/>
          <a:sym typeface="Arial"/>
        </a:defRPr>
      </a:lvl2pPr>
      <a:lvl3pPr marL="1263650" indent="-349250">
        <a:spcBef>
          <a:spcPts val="400"/>
        </a:spcBef>
        <a:buClr>
          <a:srgbClr val="808184"/>
        </a:buClr>
        <a:buSzPct val="100000"/>
        <a:buFont typeface="Arial"/>
        <a:buChar char="•"/>
        <a:defRPr sz="3200">
          <a:solidFill>
            <a:srgbClr val="808184"/>
          </a:solidFill>
          <a:uFill>
            <a:solidFill>
              <a:srgbClr val="808184"/>
            </a:solidFill>
          </a:uFill>
          <a:latin typeface="+mj-lt"/>
          <a:ea typeface="+mj-ea"/>
          <a:cs typeface="+mj-cs"/>
          <a:sym typeface="Arial"/>
        </a:defRPr>
      </a:lvl3pPr>
      <a:lvl4pPr marL="1837266" indent="-465666">
        <a:spcBef>
          <a:spcPts val="400"/>
        </a:spcBef>
        <a:buClr>
          <a:srgbClr val="808184"/>
        </a:buClr>
        <a:buSzPct val="100000"/>
        <a:buFont typeface="Arial"/>
        <a:buChar char="•"/>
        <a:defRPr sz="3200">
          <a:solidFill>
            <a:srgbClr val="808184"/>
          </a:solidFill>
          <a:uFill>
            <a:solidFill>
              <a:srgbClr val="808184"/>
            </a:solidFill>
          </a:uFill>
          <a:latin typeface="+mj-lt"/>
          <a:ea typeface="+mj-ea"/>
          <a:cs typeface="+mj-cs"/>
          <a:sym typeface="Arial"/>
        </a:defRPr>
      </a:lvl4pPr>
      <a:lvl5pPr marL="2298700" indent="-469900">
        <a:spcBef>
          <a:spcPts val="400"/>
        </a:spcBef>
        <a:buClr>
          <a:srgbClr val="808184"/>
        </a:buClr>
        <a:buSzPct val="100000"/>
        <a:buFont typeface="Arial"/>
        <a:buChar char="•"/>
        <a:defRPr sz="3200">
          <a:solidFill>
            <a:srgbClr val="808184"/>
          </a:solidFill>
          <a:uFill>
            <a:solidFill>
              <a:srgbClr val="808184"/>
            </a:solidFill>
          </a:uFill>
          <a:latin typeface="+mj-lt"/>
          <a:ea typeface="+mj-ea"/>
          <a:cs typeface="+mj-cs"/>
          <a:sym typeface="Arial"/>
        </a:defRPr>
      </a:lvl5pPr>
      <a:lvl6pPr marL="2298700" indent="-469900">
        <a:spcBef>
          <a:spcPts val="400"/>
        </a:spcBef>
        <a:buClr>
          <a:srgbClr val="808184"/>
        </a:buClr>
        <a:buSzPct val="100000"/>
        <a:buFont typeface="Arial"/>
        <a:buChar char="•"/>
        <a:defRPr sz="3200">
          <a:solidFill>
            <a:srgbClr val="808184"/>
          </a:solidFill>
          <a:uFill>
            <a:solidFill>
              <a:srgbClr val="808184"/>
            </a:solidFill>
          </a:uFill>
          <a:latin typeface="+mj-lt"/>
          <a:ea typeface="+mj-ea"/>
          <a:cs typeface="+mj-cs"/>
          <a:sym typeface="Arial"/>
        </a:defRPr>
      </a:lvl6pPr>
      <a:lvl7pPr marL="2298700" indent="-469900">
        <a:spcBef>
          <a:spcPts val="400"/>
        </a:spcBef>
        <a:buClr>
          <a:srgbClr val="808184"/>
        </a:buClr>
        <a:buSzPct val="100000"/>
        <a:buFont typeface="Arial"/>
        <a:buChar char="•"/>
        <a:defRPr sz="3200">
          <a:solidFill>
            <a:srgbClr val="808184"/>
          </a:solidFill>
          <a:uFill>
            <a:solidFill>
              <a:srgbClr val="808184"/>
            </a:solidFill>
          </a:uFill>
          <a:latin typeface="+mj-lt"/>
          <a:ea typeface="+mj-ea"/>
          <a:cs typeface="+mj-cs"/>
          <a:sym typeface="Arial"/>
        </a:defRPr>
      </a:lvl7pPr>
      <a:lvl8pPr marL="2298700" indent="-469900">
        <a:spcBef>
          <a:spcPts val="400"/>
        </a:spcBef>
        <a:buClr>
          <a:srgbClr val="808184"/>
        </a:buClr>
        <a:buSzPct val="100000"/>
        <a:buFont typeface="Arial"/>
        <a:buChar char="•"/>
        <a:defRPr sz="3200">
          <a:solidFill>
            <a:srgbClr val="808184"/>
          </a:solidFill>
          <a:uFill>
            <a:solidFill>
              <a:srgbClr val="808184"/>
            </a:solidFill>
          </a:uFill>
          <a:latin typeface="+mj-lt"/>
          <a:ea typeface="+mj-ea"/>
          <a:cs typeface="+mj-cs"/>
          <a:sym typeface="Arial"/>
        </a:defRPr>
      </a:lvl8pPr>
      <a:lvl9pPr marL="2298700" indent="-469900">
        <a:spcBef>
          <a:spcPts val="400"/>
        </a:spcBef>
        <a:buClr>
          <a:srgbClr val="808184"/>
        </a:buClr>
        <a:buSzPct val="100000"/>
        <a:buFont typeface="Arial"/>
        <a:buChar char="•"/>
        <a:defRPr sz="3200">
          <a:solidFill>
            <a:srgbClr val="808184"/>
          </a:solidFill>
          <a:uFill>
            <a:solidFill>
              <a:srgbClr val="808184"/>
            </a:solidFill>
          </a:uFill>
          <a:latin typeface="+mj-lt"/>
          <a:ea typeface="+mj-ea"/>
          <a:cs typeface="+mj-cs"/>
          <a:sym typeface="Arial"/>
        </a:defRPr>
      </a:lvl9pPr>
    </p:bodyStyle>
    <p:otherStyle>
      <a:lvl1pPr algn="ctr" defTabSz="584200">
        <a:defRPr sz="1200">
          <a:solidFill>
            <a:schemeClr val="tx1"/>
          </a:solidFill>
          <a:uFill>
            <a:solidFill>
              <a:srgbClr val="808184"/>
            </a:solidFill>
          </a:uFill>
          <a:latin typeface="+mn-lt"/>
          <a:ea typeface="+mn-ea"/>
          <a:cs typeface="+mn-cs"/>
          <a:sym typeface="Arial"/>
        </a:defRPr>
      </a:lvl1pPr>
      <a:lvl2pPr indent="228600" algn="ctr" defTabSz="584200">
        <a:defRPr sz="1200">
          <a:solidFill>
            <a:schemeClr val="tx1"/>
          </a:solidFill>
          <a:uFill>
            <a:solidFill>
              <a:srgbClr val="808184"/>
            </a:solidFill>
          </a:uFill>
          <a:latin typeface="+mn-lt"/>
          <a:ea typeface="+mn-ea"/>
          <a:cs typeface="+mn-cs"/>
          <a:sym typeface="Arial"/>
        </a:defRPr>
      </a:lvl2pPr>
      <a:lvl3pPr indent="457200" algn="ctr" defTabSz="584200">
        <a:defRPr sz="1200">
          <a:solidFill>
            <a:schemeClr val="tx1"/>
          </a:solidFill>
          <a:uFill>
            <a:solidFill>
              <a:srgbClr val="808184"/>
            </a:solidFill>
          </a:uFill>
          <a:latin typeface="+mn-lt"/>
          <a:ea typeface="+mn-ea"/>
          <a:cs typeface="+mn-cs"/>
          <a:sym typeface="Arial"/>
        </a:defRPr>
      </a:lvl3pPr>
      <a:lvl4pPr indent="685800" algn="ctr" defTabSz="584200">
        <a:defRPr sz="1200">
          <a:solidFill>
            <a:schemeClr val="tx1"/>
          </a:solidFill>
          <a:uFill>
            <a:solidFill>
              <a:srgbClr val="808184"/>
            </a:solidFill>
          </a:uFill>
          <a:latin typeface="+mn-lt"/>
          <a:ea typeface="+mn-ea"/>
          <a:cs typeface="+mn-cs"/>
          <a:sym typeface="Arial"/>
        </a:defRPr>
      </a:lvl4pPr>
      <a:lvl5pPr indent="914400" algn="ctr" defTabSz="584200">
        <a:defRPr sz="1200">
          <a:solidFill>
            <a:schemeClr val="tx1"/>
          </a:solidFill>
          <a:uFill>
            <a:solidFill>
              <a:srgbClr val="808184"/>
            </a:solidFill>
          </a:uFill>
          <a:latin typeface="+mn-lt"/>
          <a:ea typeface="+mn-ea"/>
          <a:cs typeface="+mn-cs"/>
          <a:sym typeface="Arial"/>
        </a:defRPr>
      </a:lvl5pPr>
      <a:lvl6pPr indent="1143000" algn="ctr" defTabSz="584200">
        <a:defRPr sz="1200">
          <a:solidFill>
            <a:schemeClr val="tx1"/>
          </a:solidFill>
          <a:uFill>
            <a:solidFill>
              <a:srgbClr val="808184"/>
            </a:solidFill>
          </a:uFill>
          <a:latin typeface="+mn-lt"/>
          <a:ea typeface="+mn-ea"/>
          <a:cs typeface="+mn-cs"/>
          <a:sym typeface="Arial"/>
        </a:defRPr>
      </a:lvl6pPr>
      <a:lvl7pPr indent="1371600" algn="ctr" defTabSz="584200">
        <a:defRPr sz="1200">
          <a:solidFill>
            <a:schemeClr val="tx1"/>
          </a:solidFill>
          <a:uFill>
            <a:solidFill>
              <a:srgbClr val="808184"/>
            </a:solidFill>
          </a:uFill>
          <a:latin typeface="+mn-lt"/>
          <a:ea typeface="+mn-ea"/>
          <a:cs typeface="+mn-cs"/>
          <a:sym typeface="Arial"/>
        </a:defRPr>
      </a:lvl7pPr>
      <a:lvl8pPr indent="1600200" algn="ctr" defTabSz="584200">
        <a:defRPr sz="1200">
          <a:solidFill>
            <a:schemeClr val="tx1"/>
          </a:solidFill>
          <a:uFill>
            <a:solidFill>
              <a:srgbClr val="808184"/>
            </a:solidFill>
          </a:uFill>
          <a:latin typeface="+mn-lt"/>
          <a:ea typeface="+mn-ea"/>
          <a:cs typeface="+mn-cs"/>
          <a:sym typeface="Arial"/>
        </a:defRPr>
      </a:lvl8pPr>
      <a:lvl9pPr indent="1828800" algn="ctr" defTabSz="584200">
        <a:defRPr sz="1200">
          <a:solidFill>
            <a:schemeClr val="tx1"/>
          </a:solidFill>
          <a:uFill>
            <a:solidFill>
              <a:srgbClr val="808184"/>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hyperlink" Target="http://www.mims.co.uk/"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fsrh.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71" name="Shape 71"/>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74" name="Group 74"/>
          <p:cNvGrpSpPr/>
          <p:nvPr/>
        </p:nvGrpSpPr>
        <p:grpSpPr>
          <a:xfrm>
            <a:off x="-29055" y="-17103"/>
            <a:ext cx="9197482" cy="1100991"/>
            <a:chOff x="0" y="0"/>
            <a:chExt cx="9197481" cy="1100989"/>
          </a:xfrm>
        </p:grpSpPr>
        <p:sp>
          <p:nvSpPr>
            <p:cNvPr id="72" name="Shape 72"/>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73" name="Shape 73"/>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75" name="Shape 75"/>
          <p:cNvSpPr>
            <a:spLocks noGrp="1"/>
          </p:cNvSpPr>
          <p:nvPr>
            <p:ph type="title"/>
          </p:nvPr>
        </p:nvSpPr>
        <p:spPr>
          <a:xfrm>
            <a:off x="530225" y="0"/>
            <a:ext cx="7851775" cy="2819400"/>
          </a:xfrm>
          <a:prstGeom prst="rect">
            <a:avLst/>
          </a:prstGeom>
        </p:spPr>
        <p:txBody>
          <a:bodyPr/>
          <a:lstStyle>
            <a:lvl1pPr>
              <a:defRPr>
                <a:effectLst>
                  <a:outerShdw blurRad="12700" dist="38100" dir="2700000" rotWithShape="0">
                    <a:srgbClr val="000000"/>
                  </a:outerShdw>
                </a:effectLst>
              </a:defRPr>
            </a:lvl1pPr>
          </a:lstStyle>
          <a:p>
            <a:pPr lvl="0" algn="ctr">
              <a:defRPr sz="1800" b="0">
                <a:solidFill>
                  <a:srgbClr val="000000"/>
                </a:solidFill>
                <a:effectLst/>
                <a:uFillTx/>
              </a:defRPr>
            </a:pPr>
            <a:r>
              <a:rPr lang="en-GB" sz="5600" b="1" dirty="0" smtClean="0">
                <a:solidFill>
                  <a:srgbClr val="5FEEF6"/>
                </a:solidFill>
                <a:effectLst>
                  <a:outerShdw blurRad="12700" dist="38100" dir="2700000" rotWithShape="0">
                    <a:srgbClr val="000000"/>
                  </a:outerShdw>
                </a:effectLst>
                <a:uFill>
                  <a:solidFill>
                    <a:srgbClr val="5FEEF6"/>
                  </a:solidFill>
                </a:uFill>
              </a:rPr>
              <a:t>Long-acting Reversible Contraception</a:t>
            </a:r>
            <a:endParaRPr sz="5600" b="1" dirty="0">
              <a:solidFill>
                <a:srgbClr val="5FEEF6"/>
              </a:solidFill>
              <a:effectLst>
                <a:outerShdw blurRad="12700" dist="38100" dir="2700000" rotWithShape="0">
                  <a:srgbClr val="000000"/>
                </a:outerShdw>
              </a:effectLst>
              <a:uFill>
                <a:solidFill>
                  <a:srgbClr val="5FEEF6"/>
                </a:solidFill>
              </a:uFill>
            </a:endParaRPr>
          </a:p>
        </p:txBody>
      </p:sp>
      <p:sp>
        <p:nvSpPr>
          <p:cNvPr id="76" name="Shape 76"/>
          <p:cNvSpPr>
            <a:spLocks noGrp="1"/>
          </p:cNvSpPr>
          <p:nvPr>
            <p:ph type="body" idx="1"/>
          </p:nvPr>
        </p:nvSpPr>
        <p:spPr>
          <a:xfrm>
            <a:off x="899592" y="3284984"/>
            <a:ext cx="7589565" cy="3573017"/>
          </a:xfrm>
          <a:prstGeom prst="rect">
            <a:avLst/>
          </a:prstGeom>
        </p:spPr>
        <p:txBody>
          <a:bodyPr/>
          <a:lstStyle/>
          <a:p>
            <a:pPr marL="0" lvl="0" indent="0" algn="ctr">
              <a:spcBef>
                <a:spcPts val="0"/>
              </a:spcBef>
              <a:buClr>
                <a:srgbClr val="FFFFFF"/>
              </a:buClr>
              <a:buSzTx/>
              <a:buFont typeface="Lucida Grande"/>
              <a:buNone/>
              <a:defRPr sz="1800">
                <a:solidFill>
                  <a:srgbClr val="000000"/>
                </a:solidFill>
                <a:uFillTx/>
              </a:defRPr>
            </a:pPr>
            <a:r>
              <a:rPr sz="2600" dirty="0" err="1">
                <a:solidFill>
                  <a:schemeClr val="tx2"/>
                </a:solidFill>
                <a:uFill>
                  <a:solidFill>
                    <a:srgbClr val="FFFFFF"/>
                  </a:solidFill>
                </a:uFill>
              </a:rPr>
              <a:t>Dr</a:t>
            </a:r>
            <a:r>
              <a:rPr sz="2600" dirty="0">
                <a:solidFill>
                  <a:schemeClr val="tx2"/>
                </a:solidFill>
                <a:uFill>
                  <a:solidFill>
                    <a:srgbClr val="FFFFFF"/>
                  </a:solidFill>
                </a:uFill>
              </a:rPr>
              <a:t> Caroline </a:t>
            </a:r>
            <a:r>
              <a:rPr sz="2600" dirty="0" err="1">
                <a:solidFill>
                  <a:schemeClr val="tx2"/>
                </a:solidFill>
                <a:uFill>
                  <a:solidFill>
                    <a:srgbClr val="FFFFFF"/>
                  </a:solidFill>
                </a:uFill>
              </a:rPr>
              <a:t>Marfleet</a:t>
            </a:r>
            <a:endParaRPr sz="2600" dirty="0">
              <a:solidFill>
                <a:schemeClr val="tx2"/>
              </a:solidFill>
              <a:uFill>
                <a:solidFill>
                  <a:srgbClr val="FFFFFF"/>
                </a:solidFill>
              </a:uFill>
            </a:endParaRPr>
          </a:p>
          <a:p>
            <a:pPr marL="0" lvl="0" indent="0" algn="ctr">
              <a:buClr>
                <a:srgbClr val="FFFFFF"/>
              </a:buClr>
              <a:buSzTx/>
              <a:buFont typeface="Lucida Grande"/>
              <a:buNone/>
              <a:defRPr sz="1800">
                <a:solidFill>
                  <a:srgbClr val="000000"/>
                </a:solidFill>
                <a:uFillTx/>
              </a:defRPr>
            </a:pPr>
            <a:r>
              <a:rPr sz="2600" dirty="0">
                <a:solidFill>
                  <a:schemeClr val="tx2"/>
                </a:solidFill>
                <a:uFill>
                  <a:solidFill>
                    <a:srgbClr val="FFFFFF"/>
                  </a:solidFill>
                </a:uFill>
              </a:rPr>
              <a:t>Consultant in SRH</a:t>
            </a:r>
          </a:p>
          <a:p>
            <a:pPr marL="0" lvl="0" indent="0" algn="ctr">
              <a:buClr>
                <a:srgbClr val="FFFFFF"/>
              </a:buClr>
              <a:buSzTx/>
              <a:buFont typeface="Lucida Grande"/>
              <a:buNone/>
              <a:defRPr sz="1800">
                <a:solidFill>
                  <a:srgbClr val="000000"/>
                </a:solidFill>
                <a:uFillTx/>
              </a:defRPr>
            </a:pPr>
            <a:r>
              <a:rPr sz="2600" dirty="0">
                <a:solidFill>
                  <a:schemeClr val="tx2"/>
                </a:solidFill>
                <a:uFill>
                  <a:solidFill>
                    <a:srgbClr val="FFFFFF"/>
                  </a:solidFill>
                </a:uFill>
              </a:rPr>
              <a:t>Colchester Hospital University Foundation Trust</a:t>
            </a:r>
          </a:p>
        </p:txBody>
      </p:sp>
      <p:sp>
        <p:nvSpPr>
          <p:cNvPr id="77" name="Shape 77"/>
          <p:cNvSpPr/>
          <p:nvPr/>
        </p:nvSpPr>
        <p:spPr>
          <a:xfrm>
            <a:off x="6875462" y="6096000"/>
            <a:ext cx="1616076" cy="630942"/>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p>
            <a:pPr marL="0" marR="0" lvl="0">
              <a:buClr>
                <a:srgbClr val="FFFFFF"/>
              </a:buClr>
              <a:buFont typeface="Lucida Grande"/>
              <a:defRPr sz="1800">
                <a:solidFill>
                  <a:srgbClr val="000000"/>
                </a:solidFill>
                <a:uFillTx/>
              </a:defRPr>
            </a:pPr>
            <a:r>
              <a:rPr lang="en-GB" dirty="0" smtClean="0">
                <a:solidFill>
                  <a:schemeClr val="bg2">
                    <a:lumMod val="10000"/>
                  </a:schemeClr>
                </a:solidFill>
                <a:uFill>
                  <a:solidFill>
                    <a:srgbClr val="FFFFFF"/>
                  </a:solidFill>
                </a:uFill>
                <a:latin typeface="+mn-lt"/>
                <a:ea typeface="+mn-ea"/>
                <a:cs typeface="+mn-cs"/>
                <a:sym typeface="Lucida Grande"/>
              </a:rPr>
              <a:t>23</a:t>
            </a:r>
            <a:r>
              <a:rPr lang="en-GB" baseline="30000" dirty="0" smtClean="0">
                <a:solidFill>
                  <a:schemeClr val="bg2">
                    <a:lumMod val="10000"/>
                  </a:schemeClr>
                </a:solidFill>
                <a:uFill>
                  <a:solidFill>
                    <a:srgbClr val="FFFFFF"/>
                  </a:solidFill>
                </a:uFill>
                <a:latin typeface="+mn-lt"/>
                <a:ea typeface="+mn-ea"/>
                <a:cs typeface="+mn-cs"/>
                <a:sym typeface="Lucida Grande"/>
              </a:rPr>
              <a:t>rd</a:t>
            </a:r>
            <a:r>
              <a:rPr lang="en-GB" dirty="0" smtClean="0">
                <a:solidFill>
                  <a:schemeClr val="bg2">
                    <a:lumMod val="10000"/>
                  </a:schemeClr>
                </a:solidFill>
                <a:uFill>
                  <a:solidFill>
                    <a:srgbClr val="FFFFFF"/>
                  </a:solidFill>
                </a:uFill>
                <a:latin typeface="+mn-lt"/>
                <a:ea typeface="+mn-ea"/>
                <a:cs typeface="+mn-cs"/>
                <a:sym typeface="Lucida Grande"/>
              </a:rPr>
              <a:t> November 2016</a:t>
            </a:r>
            <a:endParaRPr dirty="0">
              <a:solidFill>
                <a:schemeClr val="bg2">
                  <a:lumMod val="10000"/>
                </a:schemeClr>
              </a:solidFill>
              <a:uFill>
                <a:solidFill>
                  <a:srgbClr val="FFFFFF"/>
                </a:solidFill>
              </a:uFill>
              <a:latin typeface="+mn-lt"/>
              <a:ea typeface="+mn-ea"/>
              <a:cs typeface="+mn-cs"/>
              <a:sym typeface="Lucida Grande"/>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title"/>
          </p:nvPr>
        </p:nvSpPr>
        <p:spPr>
          <a:prstGeom prst="rect">
            <a:avLst/>
          </a:prstGeom>
        </p:spPr>
        <p:txBody>
          <a:bodyPr/>
          <a:lstStyle/>
          <a:p>
            <a:pPr lvl="0">
              <a:defRPr sz="1800">
                <a:solidFill>
                  <a:srgbClr val="000000"/>
                </a:solidFill>
                <a:uFillTx/>
              </a:defRPr>
            </a:pPr>
            <a:r>
              <a:rPr sz="2800">
                <a:solidFill>
                  <a:srgbClr val="F32F9D"/>
                </a:solidFill>
                <a:uFill>
                  <a:solidFill>
                    <a:srgbClr val="F32F9D"/>
                  </a:solidFill>
                </a:uFill>
              </a:rPr>
              <a:t>Jaydess</a:t>
            </a:r>
            <a:r>
              <a:rPr sz="2800" baseline="29999">
                <a:solidFill>
                  <a:srgbClr val="F32F9D"/>
                </a:solidFill>
                <a:uFill>
                  <a:solidFill>
                    <a:srgbClr val="F32F9D"/>
                  </a:solidFill>
                </a:uFill>
              </a:rPr>
              <a:t>®</a:t>
            </a:r>
            <a:r>
              <a:rPr sz="2800">
                <a:solidFill>
                  <a:srgbClr val="F32F9D"/>
                </a:solidFill>
                <a:uFill>
                  <a:solidFill>
                    <a:srgbClr val="F32F9D"/>
                  </a:solidFill>
                </a:uFill>
              </a:rPr>
              <a:t> and Mirena</a:t>
            </a:r>
            <a:r>
              <a:rPr sz="2800" baseline="29999">
                <a:solidFill>
                  <a:srgbClr val="F32F9D"/>
                </a:solidFill>
                <a:uFill>
                  <a:solidFill>
                    <a:srgbClr val="F32F9D"/>
                  </a:solidFill>
                </a:uFill>
              </a:rPr>
              <a:t>®</a:t>
            </a:r>
            <a:r>
              <a:rPr sz="2800">
                <a:solidFill>
                  <a:srgbClr val="F32F9D"/>
                </a:solidFill>
                <a:uFill>
                  <a:solidFill>
                    <a:srgbClr val="F32F9D"/>
                  </a:solidFill>
                </a:uFill>
              </a:rPr>
              <a:t>: key comparisons</a:t>
            </a:r>
          </a:p>
        </p:txBody>
      </p:sp>
      <p:sp>
        <p:nvSpPr>
          <p:cNvPr id="248" name="Shape 248"/>
          <p:cNvSpPr/>
          <p:nvPr/>
        </p:nvSpPr>
        <p:spPr>
          <a:xfrm>
            <a:off x="533400" y="1828800"/>
            <a:ext cx="3733800" cy="2819400"/>
          </a:xfrm>
          <a:custGeom>
            <a:avLst/>
            <a:gdLst/>
            <a:ahLst/>
            <a:cxnLst>
              <a:cxn ang="0">
                <a:pos x="wd2" y="hd2"/>
              </a:cxn>
              <a:cxn ang="5400000">
                <a:pos x="wd2" y="hd2"/>
              </a:cxn>
              <a:cxn ang="10800000">
                <a:pos x="wd2" y="hd2"/>
              </a:cxn>
              <a:cxn ang="16200000">
                <a:pos x="wd2" y="hd2"/>
              </a:cxn>
            </a:cxnLst>
            <a:rect l="0" t="0" r="r" b="b"/>
            <a:pathLst>
              <a:path w="21600" h="21600" extrusionOk="0">
                <a:moveTo>
                  <a:pt x="1990" y="0"/>
                </a:moveTo>
                <a:lnTo>
                  <a:pt x="21600" y="0"/>
                </a:lnTo>
                <a:lnTo>
                  <a:pt x="21600" y="18964"/>
                </a:lnTo>
                <a:cubicBezTo>
                  <a:pt x="21600" y="20420"/>
                  <a:pt x="20709" y="21600"/>
                  <a:pt x="19610" y="21600"/>
                </a:cubicBezTo>
                <a:lnTo>
                  <a:pt x="0" y="21600"/>
                </a:lnTo>
                <a:lnTo>
                  <a:pt x="0" y="2636"/>
                </a:lnTo>
                <a:cubicBezTo>
                  <a:pt x="0" y="1180"/>
                  <a:pt x="891" y="0"/>
                  <a:pt x="1990" y="0"/>
                </a:cubicBezTo>
                <a:close/>
              </a:path>
            </a:pathLst>
          </a:custGeom>
          <a:solidFill>
            <a:srgbClr val="FFFFFF"/>
          </a:solidFill>
          <a:ln w="25400">
            <a:solidFill>
              <a:srgbClr val="AB9D90"/>
            </a:solidFill>
            <a:round/>
          </a:ln>
        </p:spPr>
        <p:txBody>
          <a:bodyPr lIns="0" tIns="0" rIns="0" bIns="0" anchor="ctr"/>
          <a:lstStyle/>
          <a:p>
            <a:pPr lvl="0"/>
            <a:endParaRPr/>
          </a:p>
        </p:txBody>
      </p:sp>
      <p:pic>
        <p:nvPicPr>
          <p:cNvPr id="249" name="image.png"/>
          <p:cNvPicPr/>
          <p:nvPr/>
        </p:nvPicPr>
        <p:blipFill>
          <a:blip r:embed="rId2">
            <a:extLst/>
          </a:blip>
          <a:stretch>
            <a:fillRect/>
          </a:stretch>
        </p:blipFill>
        <p:spPr>
          <a:xfrm>
            <a:off x="1368425" y="2057400"/>
            <a:ext cx="2060576" cy="928688"/>
          </a:xfrm>
          <a:prstGeom prst="rect">
            <a:avLst/>
          </a:prstGeom>
          <a:ln w="12700">
            <a:round/>
          </a:ln>
        </p:spPr>
      </p:pic>
      <p:sp>
        <p:nvSpPr>
          <p:cNvPr id="250" name="Shape 250"/>
          <p:cNvSpPr/>
          <p:nvPr/>
        </p:nvSpPr>
        <p:spPr>
          <a:xfrm rot="10800000" flipH="1">
            <a:off x="533400" y="3200400"/>
            <a:ext cx="3733800" cy="1447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990" y="0"/>
                </a:lnTo>
                <a:cubicBezTo>
                  <a:pt x="20879" y="0"/>
                  <a:pt x="21600" y="1858"/>
                  <a:pt x="21600" y="4151"/>
                </a:cubicBezTo>
                <a:lnTo>
                  <a:pt x="21600" y="21600"/>
                </a:lnTo>
                <a:lnTo>
                  <a:pt x="0" y="21600"/>
                </a:lnTo>
                <a:lnTo>
                  <a:pt x="0" y="0"/>
                </a:lnTo>
                <a:close/>
              </a:path>
            </a:pathLst>
          </a:custGeom>
          <a:solidFill>
            <a:srgbClr val="FFD3D2"/>
          </a:solidFill>
          <a:ln>
            <a:round/>
          </a:ln>
          <a:effectLst>
            <a:outerShdw blurRad="38100" dist="25400" dir="5400000" rotWithShape="0">
              <a:srgbClr val="000000">
                <a:alpha val="37998"/>
              </a:srgbClr>
            </a:outerShdw>
          </a:effectLst>
        </p:spPr>
        <p:txBody>
          <a:bodyPr lIns="0" tIns="0" rIns="0" bIns="0" anchor="ctr"/>
          <a:lstStyle/>
          <a:p>
            <a:pPr lvl="0"/>
            <a:endParaRPr/>
          </a:p>
        </p:txBody>
      </p:sp>
      <p:sp>
        <p:nvSpPr>
          <p:cNvPr id="251" name="Shape 251"/>
          <p:cNvSpPr/>
          <p:nvPr/>
        </p:nvSpPr>
        <p:spPr>
          <a:xfrm>
            <a:off x="4800600" y="1828800"/>
            <a:ext cx="3733800" cy="3886200"/>
          </a:xfrm>
          <a:custGeom>
            <a:avLst/>
            <a:gdLst/>
            <a:ahLst/>
            <a:cxnLst>
              <a:cxn ang="0">
                <a:pos x="wd2" y="hd2"/>
              </a:cxn>
              <a:cxn ang="5400000">
                <a:pos x="wd2" y="hd2"/>
              </a:cxn>
              <a:cxn ang="10800000">
                <a:pos x="wd2" y="hd2"/>
              </a:cxn>
              <a:cxn ang="16200000">
                <a:pos x="wd2" y="hd2"/>
              </a:cxn>
            </a:cxnLst>
            <a:rect l="0" t="0" r="r" b="b"/>
            <a:pathLst>
              <a:path w="21600" h="21600" extrusionOk="0">
                <a:moveTo>
                  <a:pt x="2636" y="0"/>
                </a:moveTo>
                <a:lnTo>
                  <a:pt x="21600" y="0"/>
                </a:lnTo>
                <a:lnTo>
                  <a:pt x="21600" y="19067"/>
                </a:lnTo>
                <a:cubicBezTo>
                  <a:pt x="21600" y="20466"/>
                  <a:pt x="20420" y="21600"/>
                  <a:pt x="18964" y="21600"/>
                </a:cubicBezTo>
                <a:lnTo>
                  <a:pt x="0" y="21600"/>
                </a:lnTo>
                <a:lnTo>
                  <a:pt x="0" y="2533"/>
                </a:lnTo>
                <a:cubicBezTo>
                  <a:pt x="0" y="1134"/>
                  <a:pt x="1180" y="0"/>
                  <a:pt x="2636" y="0"/>
                </a:cubicBezTo>
                <a:close/>
              </a:path>
            </a:pathLst>
          </a:custGeom>
          <a:solidFill>
            <a:srgbClr val="FFFFFF"/>
          </a:solidFill>
          <a:ln w="25400">
            <a:solidFill>
              <a:srgbClr val="AB9D90"/>
            </a:solidFill>
            <a:round/>
          </a:ln>
        </p:spPr>
        <p:txBody>
          <a:bodyPr lIns="0" tIns="0" rIns="0" bIns="0" anchor="ctr"/>
          <a:lstStyle/>
          <a:p>
            <a:pPr lvl="0"/>
            <a:endParaRPr/>
          </a:p>
        </p:txBody>
      </p:sp>
      <p:grpSp>
        <p:nvGrpSpPr>
          <p:cNvPr id="254" name="Group 254"/>
          <p:cNvGrpSpPr/>
          <p:nvPr/>
        </p:nvGrpSpPr>
        <p:grpSpPr>
          <a:xfrm>
            <a:off x="5715000" y="2286000"/>
            <a:ext cx="2103438" cy="536352"/>
            <a:chOff x="0" y="0"/>
            <a:chExt cx="2103437" cy="536351"/>
          </a:xfrm>
        </p:grpSpPr>
        <p:pic>
          <p:nvPicPr>
            <p:cNvPr id="252" name="image.png"/>
            <p:cNvPicPr/>
            <p:nvPr/>
          </p:nvPicPr>
          <p:blipFill>
            <a:blip r:embed="rId3">
              <a:extLst/>
            </a:blip>
            <a:stretch>
              <a:fillRect/>
            </a:stretch>
          </p:blipFill>
          <p:spPr>
            <a:xfrm>
              <a:off x="0" y="0"/>
              <a:ext cx="1897063" cy="358776"/>
            </a:xfrm>
            <a:prstGeom prst="rect">
              <a:avLst/>
            </a:prstGeom>
            <a:ln w="12700" cap="flat">
              <a:noFill/>
              <a:round/>
            </a:ln>
            <a:effectLst/>
          </p:spPr>
        </p:pic>
        <p:sp>
          <p:nvSpPr>
            <p:cNvPr id="253" name="Shape 253"/>
            <p:cNvSpPr/>
            <p:nvPr/>
          </p:nvSpPr>
          <p:spPr>
            <a:xfrm>
              <a:off x="782637" y="287337"/>
              <a:ext cx="1320801" cy="249015"/>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38100" tIns="38100" rIns="38100" bIns="38100" numCol="1" anchor="t">
              <a:spAutoFit/>
            </a:bodyPr>
            <a:lstStyle>
              <a:lvl1pPr marL="0" marR="0">
                <a:buClr>
                  <a:srgbClr val="000000"/>
                </a:buClr>
                <a:buFont typeface="Arial"/>
                <a:defRPr>
                  <a:solidFill>
                    <a:srgbClr val="000000"/>
                  </a:solidFill>
                  <a:uFill>
                    <a:solidFill>
                      <a:srgbClr val="000000"/>
                    </a:solidFill>
                  </a:uFill>
                  <a:latin typeface="+mj-lt"/>
                  <a:ea typeface="+mj-ea"/>
                  <a:cs typeface="+mj-cs"/>
                  <a:sym typeface="Arial"/>
                </a:defRPr>
              </a:lvl1pPr>
            </a:lstStyle>
            <a:p>
              <a:pPr lvl="0">
                <a:defRPr sz="1800">
                  <a:uFillTx/>
                </a:defRPr>
              </a:pPr>
              <a:r>
                <a:rPr sz="1200">
                  <a:uFill>
                    <a:solidFill/>
                  </a:uFill>
                </a:rPr>
                <a:t>levonorgestrel</a:t>
              </a:r>
            </a:p>
          </p:txBody>
        </p:sp>
      </p:grpSp>
      <p:sp>
        <p:nvSpPr>
          <p:cNvPr id="255" name="Shape 255"/>
          <p:cNvSpPr/>
          <p:nvPr/>
        </p:nvSpPr>
        <p:spPr>
          <a:xfrm>
            <a:off x="533400" y="1828800"/>
            <a:ext cx="3733800" cy="2819400"/>
          </a:xfrm>
          <a:custGeom>
            <a:avLst/>
            <a:gdLst/>
            <a:ahLst/>
            <a:cxnLst>
              <a:cxn ang="0">
                <a:pos x="wd2" y="hd2"/>
              </a:cxn>
              <a:cxn ang="5400000">
                <a:pos x="wd2" y="hd2"/>
              </a:cxn>
              <a:cxn ang="10800000">
                <a:pos x="wd2" y="hd2"/>
              </a:cxn>
              <a:cxn ang="16200000">
                <a:pos x="wd2" y="hd2"/>
              </a:cxn>
            </a:cxnLst>
            <a:rect l="0" t="0" r="r" b="b"/>
            <a:pathLst>
              <a:path w="21600" h="21600" extrusionOk="0">
                <a:moveTo>
                  <a:pt x="1990" y="0"/>
                </a:moveTo>
                <a:lnTo>
                  <a:pt x="21600" y="0"/>
                </a:lnTo>
                <a:lnTo>
                  <a:pt x="21600" y="18964"/>
                </a:lnTo>
                <a:cubicBezTo>
                  <a:pt x="21600" y="20420"/>
                  <a:pt x="20709" y="21600"/>
                  <a:pt x="19610" y="21600"/>
                </a:cubicBezTo>
                <a:lnTo>
                  <a:pt x="0" y="21600"/>
                </a:lnTo>
                <a:lnTo>
                  <a:pt x="0" y="2636"/>
                </a:lnTo>
                <a:cubicBezTo>
                  <a:pt x="0" y="1180"/>
                  <a:pt x="891" y="0"/>
                  <a:pt x="1990" y="0"/>
                </a:cubicBezTo>
                <a:close/>
              </a:path>
            </a:pathLst>
          </a:custGeom>
          <a:ln w="25400">
            <a:solidFill>
              <a:srgbClr val="AB9D90"/>
            </a:solidFill>
            <a:round/>
          </a:ln>
        </p:spPr>
        <p:txBody>
          <a:bodyPr lIns="0" tIns="0" rIns="0" bIns="0" anchor="ctr"/>
          <a:lstStyle/>
          <a:p>
            <a:pPr lvl="0"/>
            <a:endParaRPr/>
          </a:p>
        </p:txBody>
      </p:sp>
      <p:sp>
        <p:nvSpPr>
          <p:cNvPr id="256" name="Shape 256"/>
          <p:cNvSpPr/>
          <p:nvPr/>
        </p:nvSpPr>
        <p:spPr>
          <a:xfrm rot="10800000" flipH="1">
            <a:off x="4800600" y="3200400"/>
            <a:ext cx="3733800" cy="2514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805" y="0"/>
                </a:lnTo>
                <a:cubicBezTo>
                  <a:pt x="20348" y="0"/>
                  <a:pt x="21600" y="1858"/>
                  <a:pt x="21600" y="4151"/>
                </a:cubicBezTo>
                <a:lnTo>
                  <a:pt x="21600" y="21600"/>
                </a:lnTo>
                <a:lnTo>
                  <a:pt x="0" y="21600"/>
                </a:lnTo>
                <a:lnTo>
                  <a:pt x="0" y="0"/>
                </a:lnTo>
                <a:close/>
              </a:path>
            </a:pathLst>
          </a:custGeom>
          <a:solidFill>
            <a:srgbClr val="E3EFF5"/>
          </a:solidFill>
          <a:ln>
            <a:round/>
          </a:ln>
          <a:effectLst>
            <a:outerShdw blurRad="38100" dist="25400" dir="5400000" rotWithShape="0">
              <a:srgbClr val="000000">
                <a:alpha val="37998"/>
              </a:srgbClr>
            </a:outerShdw>
          </a:effectLst>
        </p:spPr>
        <p:txBody>
          <a:bodyPr lIns="0" tIns="0" rIns="0" bIns="0" anchor="ctr"/>
          <a:lstStyle/>
          <a:p>
            <a:pPr lvl="0"/>
            <a:endParaRPr/>
          </a:p>
        </p:txBody>
      </p:sp>
      <p:sp>
        <p:nvSpPr>
          <p:cNvPr id="257" name="Shape 257"/>
          <p:cNvSpPr/>
          <p:nvPr/>
        </p:nvSpPr>
        <p:spPr>
          <a:xfrm>
            <a:off x="4800600" y="1828800"/>
            <a:ext cx="3733800" cy="3886200"/>
          </a:xfrm>
          <a:custGeom>
            <a:avLst/>
            <a:gdLst/>
            <a:ahLst/>
            <a:cxnLst>
              <a:cxn ang="0">
                <a:pos x="wd2" y="hd2"/>
              </a:cxn>
              <a:cxn ang="5400000">
                <a:pos x="wd2" y="hd2"/>
              </a:cxn>
              <a:cxn ang="10800000">
                <a:pos x="wd2" y="hd2"/>
              </a:cxn>
              <a:cxn ang="16200000">
                <a:pos x="wd2" y="hd2"/>
              </a:cxn>
            </a:cxnLst>
            <a:rect l="0" t="0" r="r" b="b"/>
            <a:pathLst>
              <a:path w="21600" h="21600" extrusionOk="0">
                <a:moveTo>
                  <a:pt x="2636" y="0"/>
                </a:moveTo>
                <a:lnTo>
                  <a:pt x="21600" y="0"/>
                </a:lnTo>
                <a:lnTo>
                  <a:pt x="21600" y="19067"/>
                </a:lnTo>
                <a:cubicBezTo>
                  <a:pt x="21600" y="20466"/>
                  <a:pt x="20420" y="21600"/>
                  <a:pt x="18964" y="21600"/>
                </a:cubicBezTo>
                <a:lnTo>
                  <a:pt x="0" y="21600"/>
                </a:lnTo>
                <a:lnTo>
                  <a:pt x="0" y="2533"/>
                </a:lnTo>
                <a:cubicBezTo>
                  <a:pt x="0" y="1134"/>
                  <a:pt x="1180" y="0"/>
                  <a:pt x="2636" y="0"/>
                </a:cubicBezTo>
                <a:close/>
              </a:path>
            </a:pathLst>
          </a:custGeom>
          <a:ln w="25400">
            <a:solidFill>
              <a:srgbClr val="AB9D90"/>
            </a:solidFill>
            <a:round/>
          </a:ln>
        </p:spPr>
        <p:txBody>
          <a:bodyPr lIns="0" tIns="0" rIns="0" bIns="0" anchor="ctr"/>
          <a:lstStyle/>
          <a:p>
            <a:pPr lvl="0"/>
            <a:endParaRPr/>
          </a:p>
        </p:txBody>
      </p:sp>
      <p:sp>
        <p:nvSpPr>
          <p:cNvPr id="258" name="Shape 258"/>
          <p:cNvSpPr/>
          <p:nvPr/>
        </p:nvSpPr>
        <p:spPr>
          <a:xfrm>
            <a:off x="609600" y="3276600"/>
            <a:ext cx="3454400" cy="889000"/>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p>
            <a:pPr marL="139700" marR="0" lvl="0" indent="-139700">
              <a:lnSpc>
                <a:spcPts val="1600"/>
              </a:lnSpc>
              <a:buClr>
                <a:srgbClr val="F32F9D"/>
              </a:buClr>
              <a:buSzPct val="100000"/>
              <a:buFont typeface="Arial"/>
              <a:buChar char="•"/>
              <a:defRPr sz="1800">
                <a:solidFill>
                  <a:srgbClr val="000000"/>
                </a:solidFill>
                <a:uFillTx/>
              </a:defRPr>
            </a:pPr>
            <a:r>
              <a:rPr sz="1200">
                <a:uFill>
                  <a:solidFill/>
                </a:uFill>
                <a:latin typeface="+mj-lt"/>
                <a:ea typeface="+mj-ea"/>
                <a:cs typeface="+mj-cs"/>
                <a:sym typeface="Arial"/>
              </a:rPr>
              <a:t>Up to 3 years contraceptive cover</a:t>
            </a:r>
            <a:r>
              <a:rPr sz="1200" baseline="29999">
                <a:uFill>
                  <a:solidFill/>
                </a:uFill>
                <a:latin typeface="+mj-lt"/>
                <a:ea typeface="+mj-ea"/>
                <a:cs typeface="+mj-cs"/>
                <a:sym typeface="Arial"/>
              </a:rPr>
              <a:t>1</a:t>
            </a:r>
          </a:p>
          <a:p>
            <a:pPr marL="139700" marR="0" lvl="0" indent="-139700">
              <a:lnSpc>
                <a:spcPts val="1600"/>
              </a:lnSpc>
              <a:buClr>
                <a:srgbClr val="F32F9D"/>
              </a:buClr>
              <a:buSzPct val="100000"/>
              <a:buFont typeface="Arial"/>
              <a:buChar char="•"/>
              <a:defRPr sz="1800">
                <a:solidFill>
                  <a:srgbClr val="000000"/>
                </a:solidFill>
                <a:uFillTx/>
              </a:defRPr>
            </a:pPr>
            <a:r>
              <a:rPr sz="1200">
                <a:uFill>
                  <a:solidFill/>
                </a:uFill>
                <a:latin typeface="+mj-lt"/>
                <a:ea typeface="+mj-ea"/>
                <a:cs typeface="+mj-cs"/>
                <a:sym typeface="Arial"/>
              </a:rPr>
              <a:t>Smallest IUS</a:t>
            </a:r>
          </a:p>
          <a:p>
            <a:pPr marL="139700" marR="0" lvl="0" indent="-139700">
              <a:lnSpc>
                <a:spcPts val="1600"/>
              </a:lnSpc>
              <a:buClr>
                <a:srgbClr val="F32F9D"/>
              </a:buClr>
              <a:buSzPct val="100000"/>
              <a:buFont typeface="Arial"/>
              <a:buChar char="•"/>
              <a:defRPr sz="1800">
                <a:solidFill>
                  <a:srgbClr val="000000"/>
                </a:solidFill>
                <a:uFillTx/>
              </a:defRPr>
            </a:pPr>
            <a:r>
              <a:rPr sz="1200">
                <a:uFill>
                  <a:solidFill/>
                </a:uFill>
                <a:latin typeface="+mj-lt"/>
                <a:ea typeface="+mj-ea"/>
                <a:cs typeface="+mj-cs"/>
                <a:sym typeface="Arial"/>
              </a:rPr>
              <a:t>Lowest daily hormone dose</a:t>
            </a:r>
          </a:p>
          <a:p>
            <a:pPr marL="139700" marR="0" lvl="0" indent="-139700">
              <a:lnSpc>
                <a:spcPts val="1600"/>
              </a:lnSpc>
              <a:buClr>
                <a:srgbClr val="F32F9D"/>
              </a:buClr>
              <a:buSzPct val="100000"/>
              <a:buFont typeface="Arial"/>
              <a:buChar char="•"/>
              <a:defRPr sz="1800">
                <a:solidFill>
                  <a:srgbClr val="000000"/>
                </a:solidFill>
                <a:uFillTx/>
              </a:defRPr>
            </a:pPr>
            <a:r>
              <a:rPr sz="1200">
                <a:uFill>
                  <a:solidFill/>
                </a:uFill>
                <a:latin typeface="+mj-lt"/>
                <a:ea typeface="+mj-ea"/>
                <a:cs typeface="+mj-cs"/>
                <a:sym typeface="Arial"/>
              </a:rPr>
              <a:t>Insertion tube diameter 3.8mm</a:t>
            </a:r>
          </a:p>
        </p:txBody>
      </p:sp>
      <p:sp>
        <p:nvSpPr>
          <p:cNvPr id="259" name="Shape 259"/>
          <p:cNvSpPr/>
          <p:nvPr/>
        </p:nvSpPr>
        <p:spPr>
          <a:xfrm>
            <a:off x="4876800" y="3276600"/>
            <a:ext cx="3454400" cy="1498601"/>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p>
            <a:pPr marL="139700" marR="0" lvl="0" indent="-139700">
              <a:lnSpc>
                <a:spcPts val="1600"/>
              </a:lnSpc>
              <a:buClr>
                <a:srgbClr val="4789A6"/>
              </a:buClr>
              <a:buSzPct val="100000"/>
              <a:buFont typeface="Arial"/>
              <a:buChar char="•"/>
              <a:defRPr sz="1800">
                <a:solidFill>
                  <a:srgbClr val="000000"/>
                </a:solidFill>
                <a:uFillTx/>
              </a:defRPr>
            </a:pPr>
            <a:r>
              <a:rPr sz="1200">
                <a:uFill>
                  <a:solidFill/>
                </a:uFill>
                <a:latin typeface="+mj-lt"/>
                <a:ea typeface="+mj-ea"/>
                <a:cs typeface="+mj-cs"/>
                <a:sym typeface="Arial"/>
              </a:rPr>
              <a:t>Up to 5 years contraceptive cover</a:t>
            </a:r>
            <a:r>
              <a:rPr sz="1200" baseline="29999">
                <a:uFill>
                  <a:solidFill/>
                </a:uFill>
                <a:latin typeface="+mj-lt"/>
                <a:ea typeface="+mj-ea"/>
                <a:cs typeface="+mj-cs"/>
                <a:sym typeface="Arial"/>
              </a:rPr>
              <a:t>2</a:t>
            </a:r>
          </a:p>
          <a:p>
            <a:pPr marL="139700" marR="0" lvl="0" indent="-139700">
              <a:lnSpc>
                <a:spcPts val="1600"/>
              </a:lnSpc>
              <a:buClr>
                <a:srgbClr val="4789A6"/>
              </a:buClr>
              <a:buSzPct val="100000"/>
              <a:buFont typeface="Arial"/>
              <a:buChar char="•"/>
              <a:defRPr sz="1800">
                <a:solidFill>
                  <a:srgbClr val="000000"/>
                </a:solidFill>
                <a:uFillTx/>
              </a:defRPr>
            </a:pPr>
            <a:r>
              <a:rPr sz="1200">
                <a:uFill>
                  <a:solidFill/>
                </a:uFill>
                <a:latin typeface="+mj-lt"/>
                <a:ea typeface="+mj-ea"/>
                <a:cs typeface="+mj-cs"/>
                <a:sym typeface="Arial"/>
              </a:rPr>
              <a:t>Up to 5 years treatment for Heavy</a:t>
            </a:r>
            <a:br>
              <a:rPr sz="1200">
                <a:uFill>
                  <a:solidFill/>
                </a:uFill>
                <a:latin typeface="+mj-lt"/>
                <a:ea typeface="+mj-ea"/>
                <a:cs typeface="+mj-cs"/>
                <a:sym typeface="Arial"/>
              </a:rPr>
            </a:br>
            <a:r>
              <a:rPr sz="1200">
                <a:uFill>
                  <a:solidFill/>
                </a:uFill>
                <a:latin typeface="+mj-lt"/>
                <a:ea typeface="+mj-ea"/>
                <a:cs typeface="+mj-cs"/>
                <a:sym typeface="Arial"/>
              </a:rPr>
              <a:t>Menstrual Bleeding (HMB)</a:t>
            </a:r>
          </a:p>
          <a:p>
            <a:pPr marL="139700" marR="0" lvl="0" indent="-139700">
              <a:lnSpc>
                <a:spcPts val="1600"/>
              </a:lnSpc>
              <a:buClr>
                <a:srgbClr val="4789A6"/>
              </a:buClr>
              <a:buSzPct val="100000"/>
              <a:buFont typeface="Arial"/>
              <a:buChar char="•"/>
              <a:defRPr sz="1800">
                <a:solidFill>
                  <a:srgbClr val="000000"/>
                </a:solidFill>
                <a:uFillTx/>
              </a:defRPr>
            </a:pPr>
            <a:r>
              <a:rPr sz="1200">
                <a:uFill>
                  <a:solidFill/>
                </a:uFill>
                <a:latin typeface="+mj-lt"/>
                <a:ea typeface="+mj-ea"/>
                <a:cs typeface="+mj-cs"/>
                <a:sym typeface="Arial"/>
              </a:rPr>
              <a:t>Mirena</a:t>
            </a:r>
            <a:r>
              <a:rPr sz="1200" baseline="29999">
                <a:uFill>
                  <a:solidFill/>
                </a:uFill>
                <a:latin typeface="+mj-lt"/>
                <a:ea typeface="+mj-ea"/>
                <a:cs typeface="+mj-cs"/>
                <a:sym typeface="Arial"/>
              </a:rPr>
              <a:t>® </a:t>
            </a:r>
            <a:r>
              <a:rPr sz="1200">
                <a:uFill>
                  <a:solidFill/>
                </a:uFill>
                <a:latin typeface="+mj-lt"/>
                <a:ea typeface="+mj-ea"/>
                <a:cs typeface="+mj-cs"/>
                <a:sym typeface="Arial"/>
              </a:rPr>
              <a:t>is indicated for protection from</a:t>
            </a:r>
            <a:br>
              <a:rPr sz="1200">
                <a:uFill>
                  <a:solidFill/>
                </a:uFill>
                <a:latin typeface="+mj-lt"/>
                <a:ea typeface="+mj-ea"/>
                <a:cs typeface="+mj-cs"/>
                <a:sym typeface="Arial"/>
              </a:rPr>
            </a:br>
            <a:r>
              <a:rPr sz="1200">
                <a:uFill>
                  <a:solidFill/>
                </a:uFill>
                <a:latin typeface="+mj-lt"/>
                <a:ea typeface="+mj-ea"/>
                <a:cs typeface="+mj-cs"/>
                <a:sym typeface="Arial"/>
              </a:rPr>
              <a:t>endometrial hyperplasia during oestrogen replacement therapy for up to 4 years</a:t>
            </a:r>
            <a:r>
              <a:rPr sz="1200" baseline="29999">
                <a:uFill>
                  <a:solidFill/>
                </a:uFill>
                <a:latin typeface="+mj-lt"/>
                <a:ea typeface="+mj-ea"/>
                <a:cs typeface="+mj-cs"/>
                <a:sym typeface="Arial"/>
              </a:rPr>
              <a:t>2</a:t>
            </a:r>
          </a:p>
          <a:p>
            <a:pPr marL="139700" marR="0" lvl="0" indent="-139700">
              <a:lnSpc>
                <a:spcPts val="1600"/>
              </a:lnSpc>
              <a:buClr>
                <a:srgbClr val="4789A6"/>
              </a:buClr>
              <a:buSzPct val="100000"/>
              <a:buFont typeface="Arial"/>
              <a:buChar char="•"/>
              <a:defRPr sz="1800">
                <a:solidFill>
                  <a:srgbClr val="000000"/>
                </a:solidFill>
                <a:uFillTx/>
              </a:defRPr>
            </a:pPr>
            <a:r>
              <a:rPr sz="1200">
                <a:uFill>
                  <a:solidFill/>
                </a:uFill>
                <a:latin typeface="+mj-lt"/>
                <a:ea typeface="+mj-ea"/>
                <a:cs typeface="+mj-cs"/>
                <a:sym typeface="Arial"/>
              </a:rPr>
              <a:t>Insertion tube diameter 4.4mm</a:t>
            </a:r>
          </a:p>
        </p:txBody>
      </p:sp>
      <p:sp>
        <p:nvSpPr>
          <p:cNvPr id="260" name="Shape 260"/>
          <p:cNvSpPr/>
          <p:nvPr/>
        </p:nvSpPr>
        <p:spPr>
          <a:xfrm>
            <a:off x="2438400" y="4430712"/>
            <a:ext cx="1905000" cy="1371601"/>
          </a:xfrm>
          <a:custGeom>
            <a:avLst/>
            <a:gdLst/>
            <a:ahLst/>
            <a:cxnLst>
              <a:cxn ang="0">
                <a:pos x="wd2" y="hd2"/>
              </a:cxn>
              <a:cxn ang="5400000">
                <a:pos x="wd2" y="hd2"/>
              </a:cxn>
              <a:cxn ang="10800000">
                <a:pos x="wd2" y="hd2"/>
              </a:cxn>
              <a:cxn ang="16200000">
                <a:pos x="wd2" y="hd2"/>
              </a:cxn>
            </a:cxnLst>
            <a:rect l="0" t="0" r="r" b="b"/>
            <a:pathLst>
              <a:path w="21600" h="21600" extrusionOk="0">
                <a:moveTo>
                  <a:pt x="1898" y="0"/>
                </a:moveTo>
                <a:lnTo>
                  <a:pt x="21600" y="0"/>
                </a:lnTo>
                <a:lnTo>
                  <a:pt x="21600" y="18964"/>
                </a:lnTo>
                <a:cubicBezTo>
                  <a:pt x="21600" y="20420"/>
                  <a:pt x="20750" y="21600"/>
                  <a:pt x="19702" y="21600"/>
                </a:cubicBezTo>
                <a:lnTo>
                  <a:pt x="0" y="21600"/>
                </a:lnTo>
                <a:lnTo>
                  <a:pt x="0" y="2636"/>
                </a:lnTo>
                <a:cubicBezTo>
                  <a:pt x="0" y="1180"/>
                  <a:pt x="850" y="0"/>
                  <a:pt x="1898" y="0"/>
                </a:cubicBezTo>
                <a:close/>
              </a:path>
            </a:pathLst>
          </a:custGeom>
          <a:solidFill>
            <a:srgbClr val="FFFFFF"/>
          </a:solidFill>
          <a:ln w="25400">
            <a:solidFill>
              <a:srgbClr val="AB9D90"/>
            </a:solidFill>
            <a:round/>
          </a:ln>
        </p:spPr>
        <p:txBody>
          <a:bodyPr lIns="0" tIns="0" rIns="0" bIns="0" anchor="ctr"/>
          <a:lstStyle/>
          <a:p>
            <a:pPr lvl="0"/>
            <a:endParaRPr/>
          </a:p>
        </p:txBody>
      </p:sp>
      <p:sp>
        <p:nvSpPr>
          <p:cNvPr id="261" name="Shape 261"/>
          <p:cNvSpPr/>
          <p:nvPr/>
        </p:nvSpPr>
        <p:spPr>
          <a:xfrm>
            <a:off x="4724400" y="5194300"/>
            <a:ext cx="1752600" cy="1371600"/>
          </a:xfrm>
          <a:custGeom>
            <a:avLst/>
            <a:gdLst/>
            <a:ahLst/>
            <a:cxnLst>
              <a:cxn ang="0">
                <a:pos x="wd2" y="hd2"/>
              </a:cxn>
              <a:cxn ang="5400000">
                <a:pos x="wd2" y="hd2"/>
              </a:cxn>
              <a:cxn ang="10800000">
                <a:pos x="wd2" y="hd2"/>
              </a:cxn>
              <a:cxn ang="16200000">
                <a:pos x="wd2" y="hd2"/>
              </a:cxn>
            </a:cxnLst>
            <a:rect l="0" t="0" r="r" b="b"/>
            <a:pathLst>
              <a:path w="21600" h="21600" extrusionOk="0">
                <a:moveTo>
                  <a:pt x="2063" y="0"/>
                </a:moveTo>
                <a:lnTo>
                  <a:pt x="21600" y="0"/>
                </a:lnTo>
                <a:lnTo>
                  <a:pt x="21600" y="18964"/>
                </a:lnTo>
                <a:cubicBezTo>
                  <a:pt x="21600" y="20420"/>
                  <a:pt x="20676" y="21600"/>
                  <a:pt x="19537" y="21600"/>
                </a:cubicBezTo>
                <a:lnTo>
                  <a:pt x="0" y="21600"/>
                </a:lnTo>
                <a:lnTo>
                  <a:pt x="0" y="2636"/>
                </a:lnTo>
                <a:cubicBezTo>
                  <a:pt x="0" y="1180"/>
                  <a:pt x="924" y="0"/>
                  <a:pt x="2063" y="0"/>
                </a:cubicBezTo>
                <a:close/>
              </a:path>
            </a:pathLst>
          </a:custGeom>
          <a:solidFill>
            <a:srgbClr val="FFFFFF"/>
          </a:solidFill>
          <a:ln w="25400">
            <a:solidFill>
              <a:srgbClr val="AB9D90"/>
            </a:solidFill>
            <a:round/>
          </a:ln>
        </p:spPr>
        <p:txBody>
          <a:bodyPr lIns="0" tIns="0" rIns="0" bIns="0" anchor="ctr"/>
          <a:lstStyle/>
          <a:p>
            <a:pPr lvl="0"/>
            <a:endParaRPr/>
          </a:p>
        </p:txBody>
      </p:sp>
      <p:grpSp>
        <p:nvGrpSpPr>
          <p:cNvPr id="265" name="Group 265"/>
          <p:cNvGrpSpPr/>
          <p:nvPr/>
        </p:nvGrpSpPr>
        <p:grpSpPr>
          <a:xfrm>
            <a:off x="4919662" y="5232400"/>
            <a:ext cx="1544638" cy="1282701"/>
            <a:chOff x="0" y="0"/>
            <a:chExt cx="1544637" cy="1282700"/>
          </a:xfrm>
        </p:grpSpPr>
        <p:pic>
          <p:nvPicPr>
            <p:cNvPr id="262" name="image.png"/>
            <p:cNvPicPr/>
            <p:nvPr/>
          </p:nvPicPr>
          <p:blipFill>
            <a:blip r:embed="rId4">
              <a:extLst/>
            </a:blip>
            <a:stretch>
              <a:fillRect/>
            </a:stretch>
          </p:blipFill>
          <p:spPr>
            <a:xfrm>
              <a:off x="0" y="176431"/>
              <a:ext cx="1156899" cy="1106270"/>
            </a:xfrm>
            <a:prstGeom prst="rect">
              <a:avLst/>
            </a:prstGeom>
            <a:ln w="12700" cap="flat">
              <a:noFill/>
              <a:round/>
            </a:ln>
            <a:effectLst/>
          </p:spPr>
        </p:pic>
        <p:sp>
          <p:nvSpPr>
            <p:cNvPr id="263" name="Shape 263"/>
            <p:cNvSpPr/>
            <p:nvPr/>
          </p:nvSpPr>
          <p:spPr>
            <a:xfrm>
              <a:off x="0" y="0"/>
              <a:ext cx="940762" cy="211746"/>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38100" tIns="38100" rIns="38100" bIns="38100" numCol="1" anchor="t">
              <a:spAutoFit/>
            </a:bodyPr>
            <a:lstStyle>
              <a:lvl1pPr marL="0" marR="0">
                <a:buClr>
                  <a:srgbClr val="000000"/>
                </a:buClr>
                <a:buFont typeface="Arial"/>
                <a:defRPr sz="1000">
                  <a:solidFill>
                    <a:srgbClr val="000000"/>
                  </a:solidFill>
                  <a:uFill>
                    <a:solidFill>
                      <a:srgbClr val="000000"/>
                    </a:solidFill>
                  </a:uFill>
                  <a:latin typeface="+mj-lt"/>
                  <a:ea typeface="+mj-ea"/>
                  <a:cs typeface="+mj-cs"/>
                  <a:sym typeface="Arial"/>
                </a:defRPr>
              </a:lvl1pPr>
            </a:lstStyle>
            <a:p>
              <a:pPr lvl="0">
                <a:defRPr sz="1800">
                  <a:uFillTx/>
                </a:defRPr>
              </a:pPr>
              <a:r>
                <a:rPr sz="1000">
                  <a:uFill>
                    <a:solidFill/>
                  </a:uFill>
                </a:rPr>
                <a:t>32mm width</a:t>
              </a:r>
            </a:p>
          </p:txBody>
        </p:sp>
        <p:sp>
          <p:nvSpPr>
            <p:cNvPr id="264" name="Shape 264"/>
            <p:cNvSpPr/>
            <p:nvPr/>
          </p:nvSpPr>
          <p:spPr>
            <a:xfrm>
              <a:off x="680154" y="534061"/>
              <a:ext cx="864484" cy="214874"/>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38100" tIns="38100" rIns="38100" bIns="38100" numCol="1" anchor="t">
              <a:spAutoFit/>
            </a:bodyPr>
            <a:lstStyle>
              <a:lvl1pPr marL="0" marR="0" algn="ctr">
                <a:lnSpc>
                  <a:spcPts val="1100"/>
                </a:lnSpc>
                <a:buClr>
                  <a:srgbClr val="000000"/>
                </a:buClr>
                <a:buFont typeface="Arial"/>
                <a:defRPr sz="1000">
                  <a:solidFill>
                    <a:srgbClr val="000000"/>
                  </a:solidFill>
                  <a:uFill>
                    <a:solidFill>
                      <a:srgbClr val="000000"/>
                    </a:solidFill>
                  </a:uFill>
                  <a:latin typeface="+mj-lt"/>
                  <a:ea typeface="+mj-ea"/>
                  <a:cs typeface="+mj-cs"/>
                  <a:sym typeface="Arial"/>
                </a:defRPr>
              </a:lvl1pPr>
            </a:lstStyle>
            <a:p>
              <a:pPr lvl="0">
                <a:defRPr sz="1800">
                  <a:uFillTx/>
                </a:defRPr>
              </a:pPr>
              <a:r>
                <a:rPr sz="1000">
                  <a:uFill>
                    <a:solidFill/>
                  </a:uFill>
                </a:rPr>
                <a:t>32mm length</a:t>
              </a:r>
            </a:p>
          </p:txBody>
        </p:sp>
      </p:grpSp>
      <p:grpSp>
        <p:nvGrpSpPr>
          <p:cNvPr id="270" name="Group 270"/>
          <p:cNvGrpSpPr/>
          <p:nvPr/>
        </p:nvGrpSpPr>
        <p:grpSpPr>
          <a:xfrm>
            <a:off x="2506662" y="4484687"/>
            <a:ext cx="1895476" cy="1295401"/>
            <a:chOff x="0" y="0"/>
            <a:chExt cx="1895475" cy="1295400"/>
          </a:xfrm>
        </p:grpSpPr>
        <p:pic>
          <p:nvPicPr>
            <p:cNvPr id="266" name="image.png"/>
            <p:cNvPicPr/>
            <p:nvPr/>
          </p:nvPicPr>
          <p:blipFill>
            <a:blip r:embed="rId5">
              <a:extLst/>
            </a:blip>
            <a:stretch>
              <a:fillRect/>
            </a:stretch>
          </p:blipFill>
          <p:spPr>
            <a:xfrm>
              <a:off x="404812" y="176428"/>
              <a:ext cx="1092201" cy="1118973"/>
            </a:xfrm>
            <a:prstGeom prst="rect">
              <a:avLst/>
            </a:prstGeom>
            <a:ln w="12700" cap="flat">
              <a:noFill/>
              <a:round/>
            </a:ln>
            <a:effectLst/>
          </p:spPr>
        </p:pic>
        <p:sp>
          <p:nvSpPr>
            <p:cNvPr id="267" name="Shape 267"/>
            <p:cNvSpPr/>
            <p:nvPr/>
          </p:nvSpPr>
          <p:spPr>
            <a:xfrm>
              <a:off x="447675" y="0"/>
              <a:ext cx="939800" cy="211746"/>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38100" tIns="38100" rIns="38100" bIns="38100" numCol="1" anchor="t">
              <a:spAutoFit/>
            </a:bodyPr>
            <a:lstStyle>
              <a:lvl1pPr marL="0" marR="0" algn="ctr">
                <a:buClr>
                  <a:srgbClr val="000000"/>
                </a:buClr>
                <a:buFont typeface="Arial"/>
                <a:defRPr sz="1000">
                  <a:solidFill>
                    <a:srgbClr val="000000"/>
                  </a:solidFill>
                  <a:uFill>
                    <a:solidFill>
                      <a:srgbClr val="000000"/>
                    </a:solidFill>
                  </a:uFill>
                  <a:latin typeface="+mj-lt"/>
                  <a:ea typeface="+mj-ea"/>
                  <a:cs typeface="+mj-cs"/>
                  <a:sym typeface="Arial"/>
                </a:defRPr>
              </a:lvl1pPr>
            </a:lstStyle>
            <a:p>
              <a:pPr lvl="0">
                <a:defRPr sz="1800">
                  <a:uFillTx/>
                </a:defRPr>
              </a:pPr>
              <a:r>
                <a:rPr sz="1000">
                  <a:uFill>
                    <a:solidFill/>
                  </a:uFill>
                </a:rPr>
                <a:t>28mm width</a:t>
              </a:r>
            </a:p>
          </p:txBody>
        </p:sp>
        <p:sp>
          <p:nvSpPr>
            <p:cNvPr id="268" name="Shape 268"/>
            <p:cNvSpPr/>
            <p:nvPr/>
          </p:nvSpPr>
          <p:spPr>
            <a:xfrm>
              <a:off x="0" y="812207"/>
              <a:ext cx="863600" cy="211747"/>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38100" tIns="38100" rIns="38100" bIns="38100" numCol="1" anchor="t">
              <a:spAutoFit/>
            </a:bodyPr>
            <a:lstStyle>
              <a:lvl1pPr marL="0" marR="0" algn="ctr">
                <a:buClr>
                  <a:srgbClr val="000000"/>
                </a:buClr>
                <a:buFont typeface="Arial"/>
                <a:defRPr sz="1000">
                  <a:solidFill>
                    <a:srgbClr val="000000"/>
                  </a:solidFill>
                  <a:uFill>
                    <a:solidFill>
                      <a:srgbClr val="000000"/>
                    </a:solidFill>
                  </a:uFill>
                  <a:latin typeface="+mj-lt"/>
                  <a:ea typeface="+mj-ea"/>
                  <a:cs typeface="+mj-cs"/>
                  <a:sym typeface="Arial"/>
                </a:defRPr>
              </a:lvl1pPr>
            </a:lstStyle>
            <a:p>
              <a:pPr lvl="0">
                <a:defRPr sz="1800">
                  <a:uFillTx/>
                </a:defRPr>
              </a:pPr>
              <a:r>
                <a:rPr sz="1000">
                  <a:uFill>
                    <a:solidFill/>
                  </a:uFill>
                </a:rPr>
                <a:t>Silver Ring</a:t>
              </a:r>
            </a:p>
          </p:txBody>
        </p:sp>
        <p:sp>
          <p:nvSpPr>
            <p:cNvPr id="269" name="Shape 269"/>
            <p:cNvSpPr/>
            <p:nvPr/>
          </p:nvSpPr>
          <p:spPr>
            <a:xfrm>
              <a:off x="1031875" y="540411"/>
              <a:ext cx="863600" cy="214875"/>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38100" tIns="38100" rIns="38100" bIns="38100" numCol="1" anchor="t">
              <a:spAutoFit/>
            </a:bodyPr>
            <a:lstStyle>
              <a:lvl1pPr marL="0" marR="0" algn="ctr">
                <a:lnSpc>
                  <a:spcPts val="1100"/>
                </a:lnSpc>
                <a:buClr>
                  <a:srgbClr val="000000"/>
                </a:buClr>
                <a:buFont typeface="Arial"/>
                <a:defRPr sz="1000">
                  <a:solidFill>
                    <a:srgbClr val="000000"/>
                  </a:solidFill>
                  <a:uFill>
                    <a:solidFill>
                      <a:srgbClr val="000000"/>
                    </a:solidFill>
                  </a:uFill>
                  <a:latin typeface="+mj-lt"/>
                  <a:ea typeface="+mj-ea"/>
                  <a:cs typeface="+mj-cs"/>
                  <a:sym typeface="Arial"/>
                </a:defRPr>
              </a:lvl1pPr>
            </a:lstStyle>
            <a:p>
              <a:pPr lvl="0">
                <a:defRPr sz="1800">
                  <a:uFillTx/>
                </a:defRPr>
              </a:pPr>
              <a:r>
                <a:rPr sz="1000">
                  <a:uFill>
                    <a:solidFill/>
                  </a:uFill>
                </a:rPr>
                <a:t>30mm length</a:t>
              </a:r>
            </a:p>
          </p:txBody>
        </p:sp>
      </p:grpSp>
      <p:sp>
        <p:nvSpPr>
          <p:cNvPr id="271" name="Shape 271"/>
          <p:cNvSpPr/>
          <p:nvPr/>
        </p:nvSpPr>
        <p:spPr>
          <a:xfrm>
            <a:off x="146050" y="6137275"/>
            <a:ext cx="4445000" cy="419100"/>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p>
            <a:pPr marL="0" marR="0" lvl="0">
              <a:buClr>
                <a:srgbClr val="000000"/>
              </a:buClr>
              <a:buFont typeface="Arial"/>
              <a:defRPr sz="1800">
                <a:solidFill>
                  <a:srgbClr val="000000"/>
                </a:solidFill>
                <a:uFillTx/>
              </a:defRPr>
            </a:pPr>
            <a:r>
              <a:rPr sz="800">
                <a:uFill>
                  <a:solidFill/>
                </a:uFill>
                <a:latin typeface="+mj-lt"/>
                <a:ea typeface="+mj-ea"/>
                <a:cs typeface="+mj-cs"/>
                <a:sym typeface="Arial"/>
              </a:rPr>
              <a:t>1. Jaydess Summary of Product Characteristics (SPC). Bayer plc. </a:t>
            </a:r>
            <a:br>
              <a:rPr sz="800">
                <a:uFill>
                  <a:solidFill/>
                </a:uFill>
                <a:latin typeface="+mj-lt"/>
                <a:ea typeface="+mj-ea"/>
                <a:cs typeface="+mj-cs"/>
                <a:sym typeface="Arial"/>
              </a:rPr>
            </a:br>
            <a:r>
              <a:rPr sz="800">
                <a:uFill>
                  <a:solidFill/>
                </a:uFill>
                <a:latin typeface="+mj-lt"/>
                <a:ea typeface="+mj-ea"/>
                <a:cs typeface="+mj-cs"/>
                <a:sym typeface="Arial"/>
              </a:rPr>
              <a:t>2. Mirena Summary of Product Characteristics (SPC). Bayer plc. </a:t>
            </a:r>
          </a:p>
          <a:p>
            <a:pPr marL="0" marR="0" lvl="0">
              <a:buClr>
                <a:srgbClr val="000000"/>
              </a:buClr>
              <a:buFont typeface="Arial"/>
              <a:defRPr sz="1800">
                <a:solidFill>
                  <a:srgbClr val="000000"/>
                </a:solidFill>
                <a:uFillTx/>
              </a:defRPr>
            </a:pPr>
            <a:r>
              <a:rPr sz="800">
                <a:uFill>
                  <a:solidFill/>
                </a:uFill>
                <a:latin typeface="+mj-lt"/>
                <a:ea typeface="+mj-ea"/>
                <a:cs typeface="+mj-cs"/>
                <a:sym typeface="Arial"/>
              </a:rPr>
              <a:t>3. NICE Guidelines, Heavy Menstrual Bleeding: clinical guideline 44. January 2007</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a:spLocks noGrp="1"/>
          </p:cNvSpPr>
          <p:nvPr>
            <p:ph type="body" idx="1"/>
          </p:nvPr>
        </p:nvSpPr>
        <p:spPr>
          <a:xfrm>
            <a:off x="457200" y="1209368"/>
            <a:ext cx="8229600" cy="5115233"/>
          </a:xfrm>
          <a:prstGeom prst="rect">
            <a:avLst/>
          </a:prstGeom>
        </p:spPr>
        <p:txBody>
          <a:bodyPr/>
          <a:lstStyle/>
          <a:p>
            <a:pPr marL="0" lvl="0" indent="0">
              <a:spcBef>
                <a:spcPts val="0"/>
              </a:spcBef>
              <a:buSzTx/>
              <a:buNone/>
              <a:defRPr sz="1800"/>
            </a:pPr>
            <a:r>
              <a:rPr sz="2400"/>
              <a:t>	             Evo</a:t>
            </a:r>
            <a:r>
              <a:rPr sz="2400" b="1"/>
              <a:t>Inserter</a:t>
            </a:r>
            <a:r>
              <a:rPr sz="2400" b="1" baseline="30000"/>
              <a:t>®</a:t>
            </a:r>
            <a:r>
              <a:rPr sz="2400"/>
              <a:t>			</a:t>
            </a:r>
          </a:p>
          <a:p>
            <a:pPr marL="0" lvl="0" indent="0">
              <a:spcBef>
                <a:spcPts val="0"/>
              </a:spcBef>
              <a:buSzTx/>
              <a:buNone/>
              <a:defRPr sz="1800"/>
            </a:pPr>
            <a:r>
              <a:rPr sz="2400"/>
              <a:t>	</a:t>
            </a:r>
          </a:p>
        </p:txBody>
      </p:sp>
      <p:sp>
        <p:nvSpPr>
          <p:cNvPr id="377" name="Shape 377"/>
          <p:cNvSpPr>
            <a:spLocks noGrp="1"/>
          </p:cNvSpPr>
          <p:nvPr>
            <p:ph type="title"/>
          </p:nvPr>
        </p:nvSpPr>
        <p:spPr>
          <a:xfrm>
            <a:off x="309716" y="-102158"/>
            <a:ext cx="8229601" cy="1143001"/>
          </a:xfrm>
          <a:prstGeom prst="rect">
            <a:avLst/>
          </a:prstGeom>
        </p:spPr>
        <p:txBody>
          <a:bodyPr/>
          <a:lstStyle>
            <a:lvl1pPr algn="ctr">
              <a:defRPr>
                <a:solidFill>
                  <a:srgbClr val="000000"/>
                </a:solidFill>
              </a:defRPr>
            </a:lvl1pPr>
          </a:lstStyle>
          <a:p>
            <a:pPr lvl="0">
              <a:defRPr sz="1800" b="0">
                <a:effectLst/>
              </a:defRPr>
            </a:pPr>
            <a:r>
              <a:rPr sz="4100" b="1">
                <a:effectLst>
                  <a:outerShdw blurRad="38100" dist="25400" dir="5400000" rotWithShape="0">
                    <a:srgbClr val="000000">
                      <a:alpha val="25000"/>
                    </a:srgbClr>
                  </a:outerShdw>
                </a:effectLst>
              </a:rPr>
              <a:t>Inserter comparison</a:t>
            </a:r>
          </a:p>
        </p:txBody>
      </p:sp>
      <p:pic>
        <p:nvPicPr>
          <p:cNvPr id="378" name="image15.jpg"/>
          <p:cNvPicPr/>
          <p:nvPr/>
        </p:nvPicPr>
        <p:blipFill>
          <a:blip r:embed="rId2">
            <a:extLst/>
          </a:blip>
          <a:stretch>
            <a:fillRect/>
          </a:stretch>
        </p:blipFill>
        <p:spPr>
          <a:xfrm flipH="1">
            <a:off x="7043949" y="2659726"/>
            <a:ext cx="881590" cy="3612837"/>
          </a:xfrm>
          <a:prstGeom prst="rect">
            <a:avLst/>
          </a:prstGeom>
          <a:ln w="12700">
            <a:miter lim="400000"/>
          </a:ln>
        </p:spPr>
      </p:pic>
      <p:pic>
        <p:nvPicPr>
          <p:cNvPr id="379" name="image16.png"/>
          <p:cNvPicPr/>
          <p:nvPr/>
        </p:nvPicPr>
        <p:blipFill>
          <a:blip r:embed="rId3">
            <a:extLst/>
          </a:blip>
          <a:stretch>
            <a:fillRect/>
          </a:stretch>
        </p:blipFill>
        <p:spPr>
          <a:xfrm rot="16200000">
            <a:off x="2910195" y="4260465"/>
            <a:ext cx="3952874" cy="609191"/>
          </a:xfrm>
          <a:prstGeom prst="rect">
            <a:avLst/>
          </a:prstGeom>
          <a:ln w="12700">
            <a:miter lim="400000"/>
          </a:ln>
        </p:spPr>
      </p:pic>
      <p:pic>
        <p:nvPicPr>
          <p:cNvPr id="380" name="image17.png"/>
          <p:cNvPicPr/>
          <p:nvPr/>
        </p:nvPicPr>
        <p:blipFill>
          <a:blip r:embed="rId4">
            <a:extLst/>
          </a:blip>
          <a:stretch>
            <a:fillRect/>
          </a:stretch>
        </p:blipFill>
        <p:spPr>
          <a:xfrm rot="16200000">
            <a:off x="-387287" y="4070281"/>
            <a:ext cx="4083304" cy="621995"/>
          </a:xfrm>
          <a:prstGeom prst="rect">
            <a:avLst/>
          </a:prstGeom>
          <a:ln w="12700">
            <a:miter lim="400000"/>
          </a:ln>
        </p:spPr>
      </p:pic>
      <p:sp>
        <p:nvSpPr>
          <p:cNvPr id="381" name="Shape 381"/>
          <p:cNvSpPr/>
          <p:nvPr/>
        </p:nvSpPr>
        <p:spPr>
          <a:xfrm>
            <a:off x="1101213" y="1877960"/>
            <a:ext cx="1327356"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Tahoma"/>
                <a:ea typeface="Tahoma"/>
                <a:cs typeface="Tahoma"/>
                <a:sym typeface="Tahoma"/>
              </a:defRPr>
            </a:lvl1pPr>
          </a:lstStyle>
          <a:p>
            <a:pPr lvl="0">
              <a:defRPr sz="1800"/>
            </a:pPr>
            <a:r>
              <a:rPr sz="2400"/>
              <a:t>Mirena</a:t>
            </a:r>
          </a:p>
        </p:txBody>
      </p:sp>
      <p:sp>
        <p:nvSpPr>
          <p:cNvPr id="382" name="Shape 382"/>
          <p:cNvSpPr/>
          <p:nvPr/>
        </p:nvSpPr>
        <p:spPr>
          <a:xfrm>
            <a:off x="4222955" y="1877959"/>
            <a:ext cx="1327356"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Tahoma"/>
                <a:ea typeface="Tahoma"/>
                <a:cs typeface="Tahoma"/>
                <a:sym typeface="Tahoma"/>
              </a:defRPr>
            </a:lvl1pPr>
          </a:lstStyle>
          <a:p>
            <a:pPr lvl="0">
              <a:defRPr sz="1800"/>
            </a:pPr>
            <a:r>
              <a:rPr sz="2400"/>
              <a:t>Jaydess</a:t>
            </a:r>
          </a:p>
        </p:txBody>
      </p:sp>
      <p:sp>
        <p:nvSpPr>
          <p:cNvPr id="383" name="Shape 383"/>
          <p:cNvSpPr/>
          <p:nvPr/>
        </p:nvSpPr>
        <p:spPr>
          <a:xfrm>
            <a:off x="6820696" y="1965997"/>
            <a:ext cx="1328095"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Tahoma"/>
                <a:ea typeface="Tahoma"/>
                <a:cs typeface="Tahoma"/>
                <a:sym typeface="Tahoma"/>
              </a:defRPr>
            </a:lvl1pPr>
          </a:lstStyle>
          <a:p>
            <a:pPr lvl="0">
              <a:defRPr sz="1800"/>
            </a:pPr>
            <a:r>
              <a:rPr sz="2400"/>
              <a:t>Levosert</a:t>
            </a:r>
          </a:p>
        </p:txBody>
      </p:sp>
    </p:spTree>
    <p:extLst>
      <p:ext uri="{BB962C8B-B14F-4D97-AF65-F5344CB8AC3E}">
        <p14:creationId xmlns:p14="http://schemas.microsoft.com/office/powerpoint/2010/main" val="284437579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p:cNvSpPr>
          <p:nvPr>
            <p:ph type="title"/>
          </p:nvPr>
        </p:nvSpPr>
        <p:spPr>
          <a:xfrm>
            <a:off x="457200" y="274638"/>
            <a:ext cx="8229600" cy="1143001"/>
          </a:xfrm>
          <a:prstGeom prst="rect">
            <a:avLst/>
          </a:prstGeom>
        </p:spPr>
        <p:txBody>
          <a:bodyPr/>
          <a:lstStyle/>
          <a:p>
            <a:pPr lvl="0" defTabSz="832104">
              <a:defRPr sz="1800">
                <a:effectLst/>
              </a:defRPr>
            </a:pPr>
            <a:r>
              <a:rPr sz="3549"/>
              <a:t>Mirena, Jaydess   (levonorgestrel) &amp; Levosert – a comparison</a:t>
            </a:r>
            <a:r>
              <a:rPr sz="3549" baseline="29802"/>
              <a:t>1-5</a:t>
            </a:r>
            <a:r>
              <a:rPr sz="3549"/>
              <a:t> </a:t>
            </a:r>
          </a:p>
        </p:txBody>
      </p:sp>
      <p:graphicFrame>
        <p:nvGraphicFramePr>
          <p:cNvPr id="386" name="Table 386"/>
          <p:cNvGraphicFramePr/>
          <p:nvPr/>
        </p:nvGraphicFramePr>
        <p:xfrm>
          <a:off x="395288" y="1387475"/>
          <a:ext cx="8356600" cy="4712006"/>
        </p:xfrm>
        <a:graphic>
          <a:graphicData uri="http://schemas.openxmlformats.org/drawingml/2006/table">
            <a:tbl>
              <a:tblPr firstRow="1">
                <a:tableStyleId>{4C3C2611-4C71-4FC5-86AE-919BDF0F9419}</a:tableStyleId>
              </a:tblPr>
              <a:tblGrid>
                <a:gridCol w="2089150"/>
                <a:gridCol w="2089150"/>
                <a:gridCol w="2089150"/>
                <a:gridCol w="2089150"/>
              </a:tblGrid>
              <a:tr h="261313">
                <a:tc>
                  <a:txBody>
                    <a:bodyPr/>
                    <a:lstStyle/>
                    <a:p>
                      <a:pPr lvl="0">
                        <a:defRPr b="0" i="0">
                          <a:solidFill>
                            <a:srgbClr val="000000"/>
                          </a:solidFill>
                        </a:defRPr>
                      </a:pPr>
                      <a:endParaRPr/>
                    </a:p>
                  </a:txBody>
                  <a:tcPr marL="45718" marR="45718" marT="45718" marB="45718" horzOverflow="overflow">
                    <a:lnL w="12700">
                      <a:solidFill>
                        <a:srgbClr val="4BACC6"/>
                      </a:solidFill>
                    </a:lnL>
                    <a:lnR w="12700">
                      <a:miter lim="400000"/>
                    </a:lnR>
                    <a:lnT w="12700">
                      <a:solidFill>
                        <a:srgbClr val="4BACC6"/>
                      </a:solidFill>
                    </a:lnT>
                    <a:lnB w="12700">
                      <a:solidFill>
                        <a:srgbClr val="4BACC6"/>
                      </a:solidFill>
                    </a:lnB>
                    <a:noFill/>
                  </a:tcPr>
                </a:tc>
                <a:tc>
                  <a:txBody>
                    <a:bodyPr/>
                    <a:lstStyle/>
                    <a:p>
                      <a:pPr lvl="0" algn="ctr">
                        <a:defRPr b="0" i="0">
                          <a:solidFill>
                            <a:srgbClr val="000000"/>
                          </a:solidFill>
                        </a:defRPr>
                      </a:pPr>
                      <a:r>
                        <a:rPr sz="1000" b="1"/>
                        <a:t>Jaydess</a:t>
                      </a:r>
                    </a:p>
                  </a:txBody>
                  <a:tcPr marL="45718" marR="45718" marT="45718" marB="45718" horzOverflow="overflow">
                    <a:lnL w="12700">
                      <a:miter lim="400000"/>
                    </a:lnL>
                    <a:lnR w="12700">
                      <a:miter lim="400000"/>
                    </a:lnR>
                    <a:lnT w="12700">
                      <a:solidFill>
                        <a:srgbClr val="4BACC6"/>
                      </a:solidFill>
                    </a:lnT>
                    <a:lnB w="12700">
                      <a:solidFill>
                        <a:srgbClr val="4BACC6"/>
                      </a:solidFill>
                    </a:lnB>
                    <a:noFill/>
                  </a:tcPr>
                </a:tc>
                <a:tc>
                  <a:txBody>
                    <a:bodyPr/>
                    <a:lstStyle/>
                    <a:p>
                      <a:pPr lvl="0" algn="ctr">
                        <a:defRPr b="0" i="0">
                          <a:solidFill>
                            <a:srgbClr val="000000"/>
                          </a:solidFill>
                        </a:defRPr>
                      </a:pPr>
                      <a:r>
                        <a:rPr sz="1000" b="1"/>
                        <a:t>Mirena</a:t>
                      </a:r>
                    </a:p>
                  </a:txBody>
                  <a:tcPr marL="45718" marR="45718" marT="45718" marB="45718" horzOverflow="overflow">
                    <a:lnL w="12700">
                      <a:miter lim="400000"/>
                    </a:lnL>
                    <a:lnR w="12700">
                      <a:miter lim="400000"/>
                    </a:lnR>
                    <a:lnT w="12700">
                      <a:solidFill>
                        <a:srgbClr val="4BACC6"/>
                      </a:solidFill>
                    </a:lnT>
                    <a:lnB w="12700">
                      <a:solidFill>
                        <a:srgbClr val="4BACC6"/>
                      </a:solidFill>
                    </a:lnB>
                    <a:noFill/>
                  </a:tcPr>
                </a:tc>
                <a:tc>
                  <a:txBody>
                    <a:bodyPr/>
                    <a:lstStyle/>
                    <a:p>
                      <a:pPr lvl="0" algn="ctr">
                        <a:defRPr b="0" i="0">
                          <a:solidFill>
                            <a:srgbClr val="000000"/>
                          </a:solidFill>
                        </a:defRPr>
                      </a:pPr>
                      <a:r>
                        <a:rPr sz="1000" b="1"/>
                        <a:t>Levosert</a:t>
                      </a:r>
                    </a:p>
                  </a:txBody>
                  <a:tcPr marL="45718" marR="45718" marT="45718" marB="45718" horzOverflow="overflow">
                    <a:lnL w="12700">
                      <a:miter lim="400000"/>
                    </a:lnL>
                    <a:lnR w="12700">
                      <a:solidFill>
                        <a:srgbClr val="4BACC6"/>
                      </a:solidFill>
                    </a:lnR>
                    <a:lnT w="12700">
                      <a:solidFill>
                        <a:srgbClr val="4BACC6"/>
                      </a:solidFill>
                    </a:lnT>
                    <a:lnB w="12700">
                      <a:solidFill>
                        <a:srgbClr val="4BACC6"/>
                      </a:solidFill>
                    </a:lnB>
                    <a:noFill/>
                  </a:tcPr>
                </a:tc>
              </a:tr>
              <a:tr h="261313">
                <a:tc>
                  <a:txBody>
                    <a:bodyPr/>
                    <a:lstStyle/>
                    <a:p>
                      <a:pPr lvl="0">
                        <a:defRPr b="0" i="0"/>
                      </a:pPr>
                      <a:r>
                        <a:rPr sz="1000" b="1" i="1"/>
                        <a:t>Hormone </a:t>
                      </a:r>
                    </a:p>
                  </a:txBody>
                  <a:tcPr marL="45718" marR="45718" marT="45718" marB="45718" horzOverflow="overflow">
                    <a:lnL w="12700">
                      <a:miter lim="400000"/>
                    </a:lnL>
                    <a:lnR w="12700">
                      <a:miter lim="400000"/>
                    </a:lnR>
                    <a:lnT w="12700">
                      <a:solidFill>
                        <a:srgbClr val="4BACC6"/>
                      </a:solidFill>
                    </a:lnT>
                    <a:lnB w="12700">
                      <a:miter lim="400000"/>
                    </a:lnB>
                    <a:solidFill>
                      <a:srgbClr val="4BACC6">
                        <a:alpha val="20000"/>
                      </a:srgbClr>
                    </a:solidFill>
                  </a:tcPr>
                </a:tc>
                <a:tc gridSpan="3">
                  <a:txBody>
                    <a:bodyPr/>
                    <a:lstStyle/>
                    <a:p>
                      <a:pPr lvl="0" algn="ctr">
                        <a:defRPr b="0" i="0"/>
                      </a:pPr>
                      <a:r>
                        <a:rPr sz="1000" b="1" i="1"/>
                        <a:t>Levonorgestrel </a:t>
                      </a:r>
                    </a:p>
                  </a:txBody>
                  <a:tcPr marL="45718" marR="45718" marT="45718" marB="45718" horzOverflow="overflow">
                    <a:lnL w="12700">
                      <a:miter lim="400000"/>
                    </a:lnL>
                    <a:lnR w="12700">
                      <a:miter lim="400000"/>
                    </a:lnR>
                    <a:lnT w="12700">
                      <a:solidFill>
                        <a:srgbClr val="4BACC6"/>
                      </a:solidFill>
                    </a:lnT>
                    <a:lnB w="12700">
                      <a:miter lim="400000"/>
                    </a:lnB>
                    <a:solidFill>
                      <a:srgbClr val="4BACC6">
                        <a:alpha val="20000"/>
                      </a:srgbClr>
                    </a:solidFill>
                  </a:tcPr>
                </a:tc>
                <a:tc hMerge="1">
                  <a:txBody>
                    <a:bodyPr/>
                    <a:lstStyle/>
                    <a:p>
                      <a:endParaRPr lang="en-US"/>
                    </a:p>
                  </a:txBody>
                  <a:tcPr/>
                </a:tc>
                <a:tc hMerge="1">
                  <a:txBody>
                    <a:bodyPr/>
                    <a:lstStyle/>
                    <a:p>
                      <a:endParaRPr lang="en-US"/>
                    </a:p>
                  </a:txBody>
                  <a:tcPr/>
                </a:tc>
              </a:tr>
              <a:tr h="261313">
                <a:tc>
                  <a:txBody>
                    <a:bodyPr/>
                    <a:lstStyle/>
                    <a:p>
                      <a:pPr lvl="0">
                        <a:defRPr b="0" i="0"/>
                      </a:pPr>
                      <a:r>
                        <a:rPr sz="1000" b="1" i="1"/>
                        <a:t>Content </a:t>
                      </a:r>
                    </a:p>
                  </a:txBody>
                  <a:tcPr marL="45718" marR="45718" marT="45718" marB="45718" horzOverflow="overflow">
                    <a:lnL w="12700">
                      <a:miter lim="400000"/>
                    </a:lnL>
                    <a:lnR w="12700">
                      <a:miter lim="400000"/>
                    </a:lnR>
                    <a:lnT w="12700">
                      <a:miter lim="400000"/>
                    </a:lnT>
                    <a:lnB w="12700">
                      <a:miter lim="400000"/>
                    </a:lnB>
                    <a:noFill/>
                  </a:tcPr>
                </a:tc>
                <a:tc>
                  <a:txBody>
                    <a:bodyPr/>
                    <a:lstStyle/>
                    <a:p>
                      <a:pPr lvl="0" algn="ctr">
                        <a:defRPr b="0" i="0"/>
                      </a:pPr>
                      <a:r>
                        <a:rPr sz="1000" b="1" i="1"/>
                        <a:t>13.5mg </a:t>
                      </a:r>
                    </a:p>
                  </a:txBody>
                  <a:tcPr marL="45718" marR="45718" marT="45718" marB="45718" horzOverflow="overflow">
                    <a:lnL w="12700">
                      <a:miter lim="400000"/>
                    </a:lnL>
                    <a:lnR w="12700">
                      <a:miter lim="400000"/>
                    </a:lnR>
                    <a:lnT w="12700">
                      <a:miter lim="400000"/>
                    </a:lnT>
                    <a:lnB w="12700">
                      <a:miter lim="400000"/>
                    </a:lnB>
                    <a:noFill/>
                  </a:tcPr>
                </a:tc>
                <a:tc gridSpan="2">
                  <a:txBody>
                    <a:bodyPr/>
                    <a:lstStyle/>
                    <a:p>
                      <a:pPr lvl="0" algn="ctr">
                        <a:defRPr b="0" i="0"/>
                      </a:pPr>
                      <a:r>
                        <a:rPr sz="1000" b="1" i="1"/>
                        <a:t>52mg</a:t>
                      </a:r>
                    </a:p>
                  </a:txBody>
                  <a:tcPr marL="45718" marR="45718" marT="45718" marB="45718" horzOverflow="overflow">
                    <a:lnL w="12700">
                      <a:miter lim="400000"/>
                    </a:lnL>
                    <a:lnR w="12700">
                      <a:miter lim="400000"/>
                    </a:lnR>
                    <a:lnT w="12700">
                      <a:miter lim="400000"/>
                    </a:lnT>
                    <a:lnB w="12700">
                      <a:miter lim="400000"/>
                    </a:lnB>
                    <a:noFill/>
                  </a:tcPr>
                </a:tc>
                <a:tc hMerge="1">
                  <a:txBody>
                    <a:bodyPr/>
                    <a:lstStyle/>
                    <a:p>
                      <a:endParaRPr lang="en-US"/>
                    </a:p>
                  </a:txBody>
                  <a:tcPr/>
                </a:tc>
              </a:tr>
              <a:tr h="261313">
                <a:tc>
                  <a:txBody>
                    <a:bodyPr/>
                    <a:lstStyle/>
                    <a:p>
                      <a:pPr lvl="0">
                        <a:defRPr b="0" i="0"/>
                      </a:pPr>
                      <a:r>
                        <a:rPr sz="1000" b="1" i="1"/>
                        <a:t>Initial release rate </a:t>
                      </a:r>
                    </a:p>
                  </a:txBody>
                  <a:tcPr marL="45718" marR="45718" marT="45718" marB="45718" horzOverflow="overflow">
                    <a:lnL w="12700">
                      <a:miter lim="400000"/>
                    </a:lnL>
                    <a:lnR w="12700">
                      <a:miter lim="400000"/>
                    </a:lnR>
                    <a:lnT w="12700">
                      <a:miter lim="400000"/>
                    </a:lnT>
                    <a:lnB w="12700">
                      <a:miter lim="400000"/>
                    </a:lnB>
                    <a:solidFill>
                      <a:srgbClr val="4BACC6">
                        <a:alpha val="20000"/>
                      </a:srgbClr>
                    </a:solidFill>
                  </a:tcPr>
                </a:tc>
                <a:tc>
                  <a:txBody>
                    <a:bodyPr/>
                    <a:lstStyle/>
                    <a:p>
                      <a:pPr lvl="0" algn="ctr">
                        <a:defRPr b="0" i="0"/>
                      </a:pPr>
                      <a:r>
                        <a:rPr sz="1000" b="1" i="1"/>
                        <a:t>14mcg/day</a:t>
                      </a:r>
                    </a:p>
                  </a:txBody>
                  <a:tcPr marL="45718" marR="45718" marT="45718" marB="45718" horzOverflow="overflow">
                    <a:lnL w="12700">
                      <a:miter lim="400000"/>
                    </a:lnL>
                    <a:lnR w="12700">
                      <a:miter lim="400000"/>
                    </a:lnR>
                    <a:lnT w="12700">
                      <a:miter lim="400000"/>
                    </a:lnT>
                    <a:lnB w="12700">
                      <a:miter lim="400000"/>
                    </a:lnB>
                    <a:solidFill>
                      <a:srgbClr val="4BACC6">
                        <a:alpha val="20000"/>
                      </a:srgbClr>
                    </a:solidFill>
                  </a:tcPr>
                </a:tc>
                <a:tc gridSpan="2">
                  <a:txBody>
                    <a:bodyPr/>
                    <a:lstStyle/>
                    <a:p>
                      <a:pPr lvl="0" algn="ctr">
                        <a:defRPr b="0" i="0"/>
                      </a:pPr>
                      <a:r>
                        <a:rPr sz="1000" b="1" i="1"/>
                        <a:t>20mcg/day</a:t>
                      </a:r>
                    </a:p>
                  </a:txBody>
                  <a:tcPr marL="45718" marR="45718" marT="45718" marB="45718" horzOverflow="overflow">
                    <a:lnL w="12700">
                      <a:miter lim="400000"/>
                    </a:lnL>
                    <a:lnR w="12700">
                      <a:miter lim="400000"/>
                    </a:lnR>
                    <a:lnT w="12700">
                      <a:miter lim="400000"/>
                    </a:lnT>
                    <a:lnB w="12700">
                      <a:miter lim="400000"/>
                    </a:lnB>
                    <a:solidFill>
                      <a:srgbClr val="4BACC6">
                        <a:alpha val="20000"/>
                      </a:srgbClr>
                    </a:solidFill>
                  </a:tcPr>
                </a:tc>
                <a:tc hMerge="1">
                  <a:txBody>
                    <a:bodyPr/>
                    <a:lstStyle/>
                    <a:p>
                      <a:endParaRPr lang="en-US"/>
                    </a:p>
                  </a:txBody>
                  <a:tcPr/>
                </a:tc>
              </a:tr>
              <a:tr h="261313">
                <a:tc>
                  <a:txBody>
                    <a:bodyPr/>
                    <a:lstStyle/>
                    <a:p>
                      <a:pPr lvl="0">
                        <a:defRPr b="0" i="0"/>
                      </a:pPr>
                      <a:r>
                        <a:rPr sz="1000" b="1" i="1"/>
                        <a:t>Dimensions of T-body</a:t>
                      </a:r>
                    </a:p>
                  </a:txBody>
                  <a:tcPr marL="45718" marR="45718" marT="45718" marB="45718" horzOverflow="overflow">
                    <a:lnL w="12700">
                      <a:miter lim="400000"/>
                    </a:lnL>
                    <a:lnR w="12700">
                      <a:miter lim="400000"/>
                    </a:lnR>
                    <a:lnT w="12700">
                      <a:miter lim="400000"/>
                    </a:lnT>
                    <a:lnB w="12700">
                      <a:miter lim="400000"/>
                    </a:lnB>
                    <a:noFill/>
                  </a:tcPr>
                </a:tc>
                <a:tc>
                  <a:txBody>
                    <a:bodyPr/>
                    <a:lstStyle/>
                    <a:p>
                      <a:pPr lvl="0" algn="ctr">
                        <a:defRPr b="0" i="0"/>
                      </a:pPr>
                      <a:r>
                        <a:rPr sz="1000" b="1" i="1"/>
                        <a:t>28 x 30 mm</a:t>
                      </a:r>
                    </a:p>
                  </a:txBody>
                  <a:tcPr marL="45718" marR="45718" marT="45718" marB="45718" horzOverflow="overflow">
                    <a:lnL w="12700">
                      <a:miter lim="400000"/>
                    </a:lnL>
                    <a:lnR w="12700">
                      <a:miter lim="400000"/>
                    </a:lnR>
                    <a:lnT w="12700">
                      <a:miter lim="400000"/>
                    </a:lnT>
                    <a:lnB w="12700">
                      <a:miter lim="400000"/>
                    </a:lnB>
                    <a:noFill/>
                  </a:tcPr>
                </a:tc>
                <a:tc gridSpan="2">
                  <a:txBody>
                    <a:bodyPr/>
                    <a:lstStyle/>
                    <a:p>
                      <a:pPr lvl="0" algn="ctr">
                        <a:defRPr b="0" i="0"/>
                      </a:pPr>
                      <a:r>
                        <a:rPr sz="1000" b="1" i="1"/>
                        <a:t>32 x 32mm</a:t>
                      </a:r>
                    </a:p>
                  </a:txBody>
                  <a:tcPr marL="45718" marR="45718" marT="45718" marB="45718" horzOverflow="overflow">
                    <a:lnL w="12700">
                      <a:miter lim="400000"/>
                    </a:lnL>
                    <a:lnR w="12700">
                      <a:miter lim="400000"/>
                    </a:lnR>
                    <a:lnT w="12700">
                      <a:miter lim="400000"/>
                    </a:lnT>
                    <a:lnB w="12700">
                      <a:miter lim="400000"/>
                    </a:lnB>
                    <a:noFill/>
                  </a:tcPr>
                </a:tc>
                <a:tc hMerge="1">
                  <a:txBody>
                    <a:bodyPr/>
                    <a:lstStyle/>
                    <a:p>
                      <a:endParaRPr lang="en-US"/>
                    </a:p>
                  </a:txBody>
                  <a:tcPr/>
                </a:tc>
              </a:tr>
              <a:tr h="283800">
                <a:tc>
                  <a:txBody>
                    <a:bodyPr/>
                    <a:lstStyle/>
                    <a:p>
                      <a:pPr lvl="0">
                        <a:defRPr b="0" i="0"/>
                      </a:pPr>
                      <a:r>
                        <a:rPr sz="1000" b="1" i="1"/>
                        <a:t>Type of inserter</a:t>
                      </a:r>
                    </a:p>
                  </a:txBody>
                  <a:tcPr marL="45718" marR="45718" marT="45718" marB="45718" horzOverflow="overflow">
                    <a:lnL w="12700">
                      <a:miter lim="400000"/>
                    </a:lnL>
                    <a:lnR w="12700">
                      <a:miter lim="400000"/>
                    </a:lnR>
                    <a:lnT w="12700">
                      <a:miter lim="400000"/>
                    </a:lnT>
                    <a:lnB w="12700">
                      <a:miter lim="400000"/>
                    </a:lnB>
                    <a:solidFill>
                      <a:srgbClr val="4BACC6">
                        <a:alpha val="20000"/>
                      </a:srgbClr>
                    </a:solidFill>
                  </a:tcPr>
                </a:tc>
                <a:tc gridSpan="2">
                  <a:txBody>
                    <a:bodyPr/>
                    <a:lstStyle/>
                    <a:p>
                      <a:pPr lvl="0" algn="ctr">
                        <a:defRPr b="0" i="0"/>
                      </a:pPr>
                      <a:r>
                        <a:rPr sz="1000" b="1" i="1"/>
                        <a:t>One-handed EvoInserter</a:t>
                      </a:r>
                    </a:p>
                  </a:txBody>
                  <a:tcPr marL="45718" marR="45718" marT="45718" marB="45718" horzOverflow="overflow">
                    <a:lnL w="12700">
                      <a:miter lim="400000"/>
                    </a:lnL>
                    <a:lnR w="12700">
                      <a:miter lim="400000"/>
                    </a:lnR>
                    <a:lnT w="12700">
                      <a:miter lim="400000"/>
                    </a:lnT>
                    <a:lnB w="12700">
                      <a:miter lim="400000"/>
                    </a:lnB>
                    <a:solidFill>
                      <a:srgbClr val="4BACC6">
                        <a:alpha val="20000"/>
                      </a:srgbClr>
                    </a:solidFill>
                  </a:tcPr>
                </a:tc>
                <a:tc hMerge="1">
                  <a:txBody>
                    <a:bodyPr/>
                    <a:lstStyle/>
                    <a:p>
                      <a:endParaRPr lang="en-US"/>
                    </a:p>
                  </a:txBody>
                  <a:tcPr/>
                </a:tc>
                <a:tc>
                  <a:txBody>
                    <a:bodyPr/>
                    <a:lstStyle/>
                    <a:p>
                      <a:pPr lvl="0" algn="ctr">
                        <a:defRPr b="0" i="0"/>
                      </a:pPr>
                      <a:r>
                        <a:rPr sz="1000" b="1" i="1"/>
                        <a:t>Two-handed tube and plunger</a:t>
                      </a:r>
                    </a:p>
                  </a:txBody>
                  <a:tcPr marL="45718" marR="45718" marT="45718" marB="45718" horzOverflow="overflow">
                    <a:lnL w="12700">
                      <a:miter lim="400000"/>
                    </a:lnL>
                    <a:lnR w="12700">
                      <a:miter lim="400000"/>
                    </a:lnR>
                    <a:lnT w="12700">
                      <a:miter lim="400000"/>
                    </a:lnT>
                    <a:lnB w="12700">
                      <a:miter lim="400000"/>
                    </a:lnB>
                    <a:solidFill>
                      <a:srgbClr val="4BACC6">
                        <a:alpha val="20000"/>
                      </a:srgbClr>
                    </a:solidFill>
                  </a:tcPr>
                </a:tc>
              </a:tr>
              <a:tr h="270649">
                <a:tc>
                  <a:txBody>
                    <a:bodyPr/>
                    <a:lstStyle/>
                    <a:p>
                      <a:pPr lvl="0">
                        <a:defRPr b="0" i="0"/>
                      </a:pPr>
                      <a:r>
                        <a:rPr sz="1000" b="1" i="1"/>
                        <a:t>Diameter of insertion tube</a:t>
                      </a:r>
                    </a:p>
                  </a:txBody>
                  <a:tcPr marL="45718" marR="45718" marT="45718" marB="45718" horzOverflow="overflow">
                    <a:lnL w="12700">
                      <a:miter lim="400000"/>
                    </a:lnL>
                    <a:lnR w="12700">
                      <a:miter lim="400000"/>
                    </a:lnR>
                    <a:lnT w="12700">
                      <a:miter lim="400000"/>
                    </a:lnT>
                    <a:lnB w="12700">
                      <a:miter lim="400000"/>
                    </a:lnB>
                    <a:noFill/>
                  </a:tcPr>
                </a:tc>
                <a:tc>
                  <a:txBody>
                    <a:bodyPr/>
                    <a:lstStyle/>
                    <a:p>
                      <a:pPr lvl="0" algn="ctr">
                        <a:defRPr b="0" i="0"/>
                      </a:pPr>
                      <a:r>
                        <a:rPr sz="1000" b="1" i="1"/>
                        <a:t>3.8mm</a:t>
                      </a:r>
                    </a:p>
                  </a:txBody>
                  <a:tcPr marL="45718" marR="45718" marT="45718" marB="45718" horzOverflow="overflow">
                    <a:lnL w="12700">
                      <a:miter lim="400000"/>
                    </a:lnL>
                    <a:lnR w="12700">
                      <a:miter lim="400000"/>
                    </a:lnR>
                    <a:lnT w="12700">
                      <a:miter lim="400000"/>
                    </a:lnT>
                    <a:lnB w="12700">
                      <a:miter lim="400000"/>
                    </a:lnB>
                    <a:noFill/>
                  </a:tcPr>
                </a:tc>
                <a:tc>
                  <a:txBody>
                    <a:bodyPr/>
                    <a:lstStyle/>
                    <a:p>
                      <a:pPr lvl="0" algn="ctr">
                        <a:defRPr b="0" i="0"/>
                      </a:pPr>
                      <a:r>
                        <a:rPr sz="1000" b="1" i="1"/>
                        <a:t>4.4mm</a:t>
                      </a:r>
                    </a:p>
                  </a:txBody>
                  <a:tcPr marL="45718" marR="45718" marT="45718" marB="45718" horzOverflow="overflow">
                    <a:lnL w="12700">
                      <a:miter lim="400000"/>
                    </a:lnL>
                    <a:lnR w="12700">
                      <a:miter lim="400000"/>
                    </a:lnR>
                    <a:lnT w="12700">
                      <a:miter lim="400000"/>
                    </a:lnT>
                    <a:lnB w="12700">
                      <a:miter lim="400000"/>
                    </a:lnB>
                    <a:noFill/>
                  </a:tcPr>
                </a:tc>
                <a:tc>
                  <a:txBody>
                    <a:bodyPr/>
                    <a:lstStyle/>
                    <a:p>
                      <a:pPr lvl="0" algn="ctr">
                        <a:defRPr b="0" i="0"/>
                      </a:pPr>
                      <a:r>
                        <a:rPr sz="1000" b="1" i="1"/>
                        <a:t>4.8mm</a:t>
                      </a:r>
                    </a:p>
                  </a:txBody>
                  <a:tcPr marL="45718" marR="45718" marT="45718" marB="45718" horzOverflow="overflow">
                    <a:lnL w="12700">
                      <a:miter lim="400000"/>
                    </a:lnL>
                    <a:lnR w="12700">
                      <a:miter lim="400000"/>
                    </a:lnR>
                    <a:lnT w="12700">
                      <a:miter lim="400000"/>
                    </a:lnT>
                    <a:lnB w="12700">
                      <a:miter lim="400000"/>
                    </a:lnB>
                    <a:noFill/>
                  </a:tcPr>
                </a:tc>
              </a:tr>
              <a:tr h="261313">
                <a:tc>
                  <a:txBody>
                    <a:bodyPr/>
                    <a:lstStyle/>
                    <a:p>
                      <a:pPr lvl="0">
                        <a:defRPr b="0" i="0"/>
                      </a:pPr>
                      <a:r>
                        <a:rPr sz="1000" b="1" i="1"/>
                        <a:t>Insertion tube</a:t>
                      </a:r>
                    </a:p>
                  </a:txBody>
                  <a:tcPr marL="45718" marR="45718" marT="45718" marB="45718" horzOverflow="overflow">
                    <a:lnL w="12700">
                      <a:miter lim="400000"/>
                    </a:lnL>
                    <a:lnR w="12700">
                      <a:miter lim="400000"/>
                    </a:lnR>
                    <a:lnT w="12700">
                      <a:miter lim="400000"/>
                    </a:lnT>
                    <a:lnB w="12700">
                      <a:miter lim="400000"/>
                    </a:lnB>
                    <a:solidFill>
                      <a:srgbClr val="4BACC6">
                        <a:alpha val="20000"/>
                      </a:srgbClr>
                    </a:solidFill>
                  </a:tcPr>
                </a:tc>
                <a:tc gridSpan="2">
                  <a:txBody>
                    <a:bodyPr/>
                    <a:lstStyle/>
                    <a:p>
                      <a:pPr lvl="0" algn="ctr">
                        <a:defRPr b="0" i="0"/>
                      </a:pPr>
                      <a:r>
                        <a:rPr sz="1000" b="1" i="1"/>
                        <a:t>Curved</a:t>
                      </a:r>
                    </a:p>
                  </a:txBody>
                  <a:tcPr marL="45718" marR="45718" marT="45718" marB="45718" horzOverflow="overflow">
                    <a:lnL w="12700">
                      <a:miter lim="400000"/>
                    </a:lnL>
                    <a:lnR w="12700">
                      <a:miter lim="400000"/>
                    </a:lnR>
                    <a:lnT w="12700">
                      <a:miter lim="400000"/>
                    </a:lnT>
                    <a:lnB w="12700">
                      <a:miter lim="400000"/>
                    </a:lnB>
                    <a:solidFill>
                      <a:srgbClr val="4BACC6">
                        <a:alpha val="20000"/>
                      </a:srgbClr>
                    </a:solidFill>
                  </a:tcPr>
                </a:tc>
                <a:tc hMerge="1">
                  <a:txBody>
                    <a:bodyPr/>
                    <a:lstStyle/>
                    <a:p>
                      <a:endParaRPr lang="en-US"/>
                    </a:p>
                  </a:txBody>
                  <a:tcPr/>
                </a:tc>
                <a:tc>
                  <a:txBody>
                    <a:bodyPr/>
                    <a:lstStyle/>
                    <a:p>
                      <a:pPr lvl="0" algn="ctr">
                        <a:defRPr b="0" i="0"/>
                      </a:pPr>
                      <a:r>
                        <a:rPr sz="1000" b="1" i="1"/>
                        <a:t>Straight, flexible</a:t>
                      </a:r>
                    </a:p>
                  </a:txBody>
                  <a:tcPr marL="45718" marR="45718" marT="45718" marB="45718" horzOverflow="overflow">
                    <a:lnL w="12700">
                      <a:miter lim="400000"/>
                    </a:lnL>
                    <a:lnR w="12700">
                      <a:miter lim="400000"/>
                    </a:lnR>
                    <a:lnT w="12700">
                      <a:miter lim="400000"/>
                    </a:lnT>
                    <a:lnB w="12700">
                      <a:miter lim="400000"/>
                    </a:lnB>
                    <a:solidFill>
                      <a:srgbClr val="4BACC6">
                        <a:alpha val="20000"/>
                      </a:srgbClr>
                    </a:solidFill>
                  </a:tcPr>
                </a:tc>
              </a:tr>
              <a:tr h="261313">
                <a:tc>
                  <a:txBody>
                    <a:bodyPr/>
                    <a:lstStyle/>
                    <a:p>
                      <a:pPr lvl="0">
                        <a:defRPr b="0" i="0"/>
                      </a:pPr>
                      <a:r>
                        <a:rPr sz="1000" b="1" i="1"/>
                        <a:t>Double sided scale </a:t>
                      </a:r>
                    </a:p>
                  </a:txBody>
                  <a:tcPr marL="45718" marR="45718" marT="45718" marB="45718" horzOverflow="overflow">
                    <a:lnL w="12700">
                      <a:miter lim="400000"/>
                    </a:lnL>
                    <a:lnR w="12700">
                      <a:miter lim="400000"/>
                    </a:lnR>
                    <a:lnT w="12700">
                      <a:miter lim="400000"/>
                    </a:lnT>
                    <a:lnB w="12700">
                      <a:miter lim="400000"/>
                    </a:lnB>
                    <a:noFill/>
                  </a:tcPr>
                </a:tc>
                <a:tc gridSpan="2">
                  <a:txBody>
                    <a:bodyPr/>
                    <a:lstStyle/>
                    <a:p>
                      <a:pPr lvl="0" algn="ctr">
                        <a:defRPr b="0" i="0"/>
                      </a:pPr>
                      <a:r>
                        <a:rPr sz="1000" b="1" i="1"/>
                        <a:t>Yes</a:t>
                      </a:r>
                    </a:p>
                  </a:txBody>
                  <a:tcPr marL="45718" marR="45718" marT="45718" marB="45718" horzOverflow="overflow">
                    <a:lnL w="12700">
                      <a:miter lim="400000"/>
                    </a:lnL>
                    <a:lnR w="12700">
                      <a:miter lim="400000"/>
                    </a:lnR>
                    <a:lnT w="12700">
                      <a:miter lim="400000"/>
                    </a:lnT>
                    <a:lnB w="12700">
                      <a:miter lim="400000"/>
                    </a:lnB>
                    <a:noFill/>
                  </a:tcPr>
                </a:tc>
                <a:tc hMerge="1">
                  <a:txBody>
                    <a:bodyPr/>
                    <a:lstStyle/>
                    <a:p>
                      <a:endParaRPr lang="en-US"/>
                    </a:p>
                  </a:txBody>
                  <a:tcPr/>
                </a:tc>
                <a:tc>
                  <a:txBody>
                    <a:bodyPr/>
                    <a:lstStyle/>
                    <a:p>
                      <a:pPr lvl="0" algn="ctr">
                        <a:defRPr b="0" i="0"/>
                      </a:pPr>
                      <a:r>
                        <a:rPr sz="1000" b="1" i="1"/>
                        <a:t>No </a:t>
                      </a:r>
                    </a:p>
                  </a:txBody>
                  <a:tcPr marL="45718" marR="45718" marT="45718" marB="45718" horzOverflow="overflow">
                    <a:lnL w="12700">
                      <a:miter lim="400000"/>
                    </a:lnL>
                    <a:lnR w="12700">
                      <a:miter lim="400000"/>
                    </a:lnR>
                    <a:lnT w="12700">
                      <a:miter lim="400000"/>
                    </a:lnT>
                    <a:lnB w="12700">
                      <a:miter lim="400000"/>
                    </a:lnB>
                    <a:noFill/>
                  </a:tcPr>
                </a:tc>
              </a:tr>
              <a:tr h="757468">
                <a:tc>
                  <a:txBody>
                    <a:bodyPr/>
                    <a:lstStyle/>
                    <a:p>
                      <a:pPr lvl="0">
                        <a:defRPr b="0" i="0"/>
                      </a:pPr>
                      <a:r>
                        <a:rPr sz="1000" b="1" i="1"/>
                        <a:t>Indications &amp; duration </a:t>
                      </a:r>
                    </a:p>
                  </a:txBody>
                  <a:tcPr marL="45718" marR="45718" marT="45718" marB="45718" horzOverflow="overflow">
                    <a:lnL w="12700">
                      <a:miter lim="400000"/>
                    </a:lnL>
                    <a:lnR w="12700">
                      <a:miter lim="400000"/>
                    </a:lnR>
                    <a:lnT w="12700">
                      <a:miter lim="400000"/>
                    </a:lnT>
                    <a:lnB w="12700">
                      <a:miter lim="400000"/>
                    </a:lnB>
                    <a:solidFill>
                      <a:srgbClr val="4BACC6">
                        <a:alpha val="20000"/>
                      </a:srgbClr>
                    </a:solidFill>
                  </a:tcPr>
                </a:tc>
                <a:tc>
                  <a:txBody>
                    <a:bodyPr/>
                    <a:lstStyle/>
                    <a:p>
                      <a:pPr lvl="0">
                        <a:defRPr b="0" i="0"/>
                      </a:pPr>
                      <a:r>
                        <a:rPr sz="1000" b="1" i="1"/>
                        <a:t>Contraception for 3 years</a:t>
                      </a:r>
                    </a:p>
                  </a:txBody>
                  <a:tcPr marL="45718" marR="45718" marT="45718" marB="45718" horzOverflow="overflow">
                    <a:lnL w="12700">
                      <a:miter lim="400000"/>
                    </a:lnL>
                    <a:lnR w="12700">
                      <a:miter lim="400000"/>
                    </a:lnR>
                    <a:lnT w="12700">
                      <a:miter lim="400000"/>
                    </a:lnT>
                    <a:lnB w="12700">
                      <a:miter lim="400000"/>
                    </a:lnB>
                    <a:solidFill>
                      <a:srgbClr val="4BACC6">
                        <a:alpha val="20000"/>
                      </a:srgbClr>
                    </a:solidFill>
                  </a:tcPr>
                </a:tc>
                <a:tc>
                  <a:txBody>
                    <a:bodyPr/>
                    <a:lstStyle/>
                    <a:p>
                      <a:pPr lvl="0" algn="ctr">
                        <a:defRPr b="0" i="0"/>
                      </a:pPr>
                      <a:r>
                        <a:rPr sz="1000" b="1" i="1"/>
                        <a:t>Contraception for 5 years</a:t>
                      </a:r>
                    </a:p>
                    <a:p>
                      <a:pPr lvl="0" algn="ctr">
                        <a:defRPr b="0" i="0"/>
                      </a:pPr>
                      <a:r>
                        <a:rPr sz="1000" b="1" i="1"/>
                        <a:t>HMB for 5 years </a:t>
                      </a:r>
                    </a:p>
                    <a:p>
                      <a:pPr lvl="0" algn="ctr">
                        <a:defRPr b="0" i="0"/>
                      </a:pPr>
                      <a:r>
                        <a:rPr sz="1000" b="1" i="1"/>
                        <a:t>Endometrial protection during HRT for 4 years </a:t>
                      </a:r>
                    </a:p>
                  </a:txBody>
                  <a:tcPr marL="45718" marR="45718" marT="45718" marB="45718" horzOverflow="overflow">
                    <a:lnL w="12700">
                      <a:miter lim="400000"/>
                    </a:lnL>
                    <a:lnR w="12700">
                      <a:miter lim="400000"/>
                    </a:lnR>
                    <a:lnT w="12700">
                      <a:miter lim="400000"/>
                    </a:lnT>
                    <a:lnB w="12700">
                      <a:miter lim="400000"/>
                    </a:lnB>
                    <a:solidFill>
                      <a:srgbClr val="4BACC6">
                        <a:alpha val="20000"/>
                      </a:srgbClr>
                    </a:solidFill>
                  </a:tcPr>
                </a:tc>
                <a:tc>
                  <a:txBody>
                    <a:bodyPr/>
                    <a:lstStyle/>
                    <a:p>
                      <a:pPr lvl="0" algn="ctr">
                        <a:defRPr b="0" i="0"/>
                      </a:pPr>
                      <a:r>
                        <a:rPr sz="1000" b="1" i="1"/>
                        <a:t>Contraception for 3 years</a:t>
                      </a:r>
                    </a:p>
                    <a:p>
                      <a:pPr lvl="0" algn="ctr">
                        <a:defRPr b="0" i="0"/>
                      </a:pPr>
                      <a:r>
                        <a:rPr sz="1000" b="1" i="1"/>
                        <a:t>HMB for 3 years </a:t>
                      </a:r>
                    </a:p>
                  </a:txBody>
                  <a:tcPr marL="45718" marR="45718" marT="45718" marB="45718" horzOverflow="overflow">
                    <a:lnL w="12700">
                      <a:miter lim="400000"/>
                    </a:lnL>
                    <a:lnR w="12700">
                      <a:miter lim="400000"/>
                    </a:lnR>
                    <a:lnT w="12700">
                      <a:miter lim="400000"/>
                    </a:lnT>
                    <a:lnB w="12700">
                      <a:miter lim="400000"/>
                    </a:lnB>
                    <a:solidFill>
                      <a:srgbClr val="4BACC6">
                        <a:alpha val="20000"/>
                      </a:srgbClr>
                    </a:solidFill>
                  </a:tcPr>
                </a:tc>
              </a:tr>
              <a:tr h="261313">
                <a:tc>
                  <a:txBody>
                    <a:bodyPr/>
                    <a:lstStyle/>
                    <a:p>
                      <a:pPr lvl="0">
                        <a:defRPr b="0" i="0"/>
                      </a:pPr>
                      <a:r>
                        <a:rPr sz="1000" b="1" i="1"/>
                        <a:t>Price</a:t>
                      </a:r>
                    </a:p>
                  </a:txBody>
                  <a:tcPr marL="45718" marR="45718" marT="45718" marB="45718" horzOverflow="overflow">
                    <a:lnL w="12700">
                      <a:miter lim="400000"/>
                    </a:lnL>
                    <a:lnR w="12700">
                      <a:miter lim="400000"/>
                    </a:lnR>
                    <a:lnT w="12700">
                      <a:miter lim="400000"/>
                    </a:lnT>
                    <a:lnB w="12700">
                      <a:miter lim="400000"/>
                    </a:lnB>
                    <a:noFill/>
                  </a:tcPr>
                </a:tc>
                <a:tc>
                  <a:txBody>
                    <a:bodyPr/>
                    <a:lstStyle/>
                    <a:p>
                      <a:pPr lvl="0" algn="ctr">
                        <a:defRPr b="0" i="0"/>
                      </a:pPr>
                      <a:r>
                        <a:rPr sz="1000" b="1" i="1"/>
                        <a:t>£69.22</a:t>
                      </a:r>
                    </a:p>
                  </a:txBody>
                  <a:tcPr marL="45718" marR="45718" marT="45718" marB="45718" horzOverflow="overflow">
                    <a:lnL w="12700">
                      <a:miter lim="400000"/>
                    </a:lnL>
                    <a:lnR w="12700">
                      <a:miter lim="400000"/>
                    </a:lnR>
                    <a:lnT w="12700">
                      <a:miter lim="400000"/>
                    </a:lnT>
                    <a:lnB w="12700">
                      <a:miter lim="400000"/>
                    </a:lnB>
                    <a:noFill/>
                  </a:tcPr>
                </a:tc>
                <a:tc>
                  <a:txBody>
                    <a:bodyPr/>
                    <a:lstStyle/>
                    <a:p>
                      <a:pPr lvl="0" algn="ctr">
                        <a:defRPr b="0" i="0"/>
                      </a:pPr>
                      <a:r>
                        <a:rPr sz="1000" b="1" i="1"/>
                        <a:t>£88</a:t>
                      </a:r>
                    </a:p>
                  </a:txBody>
                  <a:tcPr marL="45718" marR="45718" marT="45718" marB="45718" horzOverflow="overflow">
                    <a:lnL w="12700">
                      <a:miter lim="400000"/>
                    </a:lnL>
                    <a:lnR w="12700">
                      <a:miter lim="400000"/>
                    </a:lnR>
                    <a:lnT w="12700">
                      <a:miter lim="400000"/>
                    </a:lnT>
                    <a:lnB w="12700">
                      <a:miter lim="400000"/>
                    </a:lnB>
                    <a:noFill/>
                  </a:tcPr>
                </a:tc>
                <a:tc>
                  <a:txBody>
                    <a:bodyPr/>
                    <a:lstStyle/>
                    <a:p>
                      <a:pPr lvl="0" algn="ctr">
                        <a:defRPr b="0" i="0"/>
                      </a:pPr>
                      <a:r>
                        <a:rPr sz="1000" b="1" i="1"/>
                        <a:t>£66</a:t>
                      </a:r>
                    </a:p>
                  </a:txBody>
                  <a:tcPr marL="45718" marR="45718" marT="45718" marB="45718" horzOverflow="overflow">
                    <a:lnL w="12700">
                      <a:miter lim="400000"/>
                    </a:lnL>
                    <a:lnR w="12700">
                      <a:miter lim="400000"/>
                    </a:lnR>
                    <a:lnT w="12700">
                      <a:miter lim="400000"/>
                    </a:lnT>
                    <a:lnB w="12700">
                      <a:miter lim="400000"/>
                    </a:lnB>
                    <a:noFill/>
                  </a:tcPr>
                </a:tc>
              </a:tr>
              <a:tr h="432194">
                <a:tc>
                  <a:txBody>
                    <a:bodyPr/>
                    <a:lstStyle/>
                    <a:p>
                      <a:pPr lvl="0">
                        <a:defRPr b="0" i="0"/>
                      </a:pPr>
                      <a:r>
                        <a:rPr sz="1000" b="1" i="1"/>
                        <a:t>Contraception </a:t>
                      </a:r>
                    </a:p>
                    <a:p>
                      <a:pPr lvl="0">
                        <a:defRPr b="0" i="0"/>
                      </a:pPr>
                      <a:r>
                        <a:rPr sz="1000" b="1" i="1"/>
                        <a:t>Cost per annum </a:t>
                      </a:r>
                    </a:p>
                  </a:txBody>
                  <a:tcPr marL="45718" marR="45718" marT="45718" marB="45718" horzOverflow="overflow">
                    <a:lnL w="12700">
                      <a:miter lim="400000"/>
                    </a:lnL>
                    <a:lnR w="12700">
                      <a:miter lim="400000"/>
                    </a:lnR>
                    <a:lnT w="12700">
                      <a:miter lim="400000"/>
                    </a:lnT>
                    <a:lnB w="12700">
                      <a:miter lim="400000"/>
                    </a:lnB>
                    <a:solidFill>
                      <a:srgbClr val="4BACC6">
                        <a:alpha val="20000"/>
                      </a:srgbClr>
                    </a:solidFill>
                  </a:tcPr>
                </a:tc>
                <a:tc>
                  <a:txBody>
                    <a:bodyPr/>
                    <a:lstStyle/>
                    <a:p>
                      <a:pPr lvl="0" algn="ctr">
                        <a:defRPr b="0" i="0"/>
                      </a:pPr>
                      <a:r>
                        <a:rPr sz="1000" b="1" i="1"/>
                        <a:t>£23.07</a:t>
                      </a:r>
                    </a:p>
                  </a:txBody>
                  <a:tcPr marL="45718" marR="45718" marT="45718" marB="45718" horzOverflow="overflow">
                    <a:lnL w="12700">
                      <a:miter lim="400000"/>
                    </a:lnL>
                    <a:lnR w="12700">
                      <a:miter lim="400000"/>
                    </a:lnR>
                    <a:lnT w="12700">
                      <a:miter lim="400000"/>
                    </a:lnT>
                    <a:lnB w="12700">
                      <a:miter lim="400000"/>
                    </a:lnB>
                    <a:solidFill>
                      <a:srgbClr val="4BACC6">
                        <a:alpha val="20000"/>
                      </a:srgbClr>
                    </a:solidFill>
                  </a:tcPr>
                </a:tc>
                <a:tc>
                  <a:txBody>
                    <a:bodyPr/>
                    <a:lstStyle/>
                    <a:p>
                      <a:pPr lvl="0" algn="ctr">
                        <a:defRPr b="0" i="0"/>
                      </a:pPr>
                      <a:r>
                        <a:rPr sz="1000" b="1" i="1"/>
                        <a:t>£17.60</a:t>
                      </a:r>
                    </a:p>
                  </a:txBody>
                  <a:tcPr marL="45718" marR="45718" marT="45718" marB="45718" horzOverflow="overflow">
                    <a:lnL w="12700">
                      <a:miter lim="400000"/>
                    </a:lnL>
                    <a:lnR w="12700">
                      <a:miter lim="400000"/>
                    </a:lnR>
                    <a:lnT w="12700">
                      <a:miter lim="400000"/>
                    </a:lnT>
                    <a:lnB w="12700">
                      <a:miter lim="400000"/>
                    </a:lnB>
                    <a:solidFill>
                      <a:srgbClr val="4BACC6">
                        <a:alpha val="20000"/>
                      </a:srgbClr>
                    </a:solidFill>
                  </a:tcPr>
                </a:tc>
                <a:tc>
                  <a:txBody>
                    <a:bodyPr/>
                    <a:lstStyle/>
                    <a:p>
                      <a:pPr lvl="0" algn="ctr">
                        <a:defRPr b="0" i="0"/>
                      </a:pPr>
                      <a:r>
                        <a:rPr sz="1000" b="1" i="1"/>
                        <a:t>£22</a:t>
                      </a:r>
                    </a:p>
                  </a:txBody>
                  <a:tcPr marL="45718" marR="45718" marT="45718" marB="45718" horzOverflow="overflow">
                    <a:lnL w="12700">
                      <a:miter lim="400000"/>
                    </a:lnL>
                    <a:lnR w="12700">
                      <a:miter lim="400000"/>
                    </a:lnR>
                    <a:lnT w="12700">
                      <a:miter lim="400000"/>
                    </a:lnT>
                    <a:lnB w="12700">
                      <a:miter lim="400000"/>
                    </a:lnB>
                    <a:solidFill>
                      <a:srgbClr val="4BACC6">
                        <a:alpha val="20000"/>
                      </a:srgbClr>
                    </a:solidFill>
                  </a:tcPr>
                </a:tc>
              </a:tr>
              <a:tr h="432194">
                <a:tc>
                  <a:txBody>
                    <a:bodyPr/>
                    <a:lstStyle/>
                    <a:p>
                      <a:pPr lvl="0">
                        <a:defRPr b="0" i="0"/>
                      </a:pPr>
                      <a:r>
                        <a:rPr sz="1000" b="1" i="1"/>
                        <a:t>HMB </a:t>
                      </a:r>
                    </a:p>
                    <a:p>
                      <a:pPr lvl="0">
                        <a:defRPr b="0" i="0"/>
                      </a:pPr>
                      <a:r>
                        <a:rPr sz="1000" b="1" i="1"/>
                        <a:t>Cost per annum</a:t>
                      </a:r>
                    </a:p>
                  </a:txBody>
                  <a:tcPr marL="45718" marR="45718" marT="45718" marB="45718" horzOverflow="overflow">
                    <a:lnL w="12700">
                      <a:miter lim="400000"/>
                    </a:lnL>
                    <a:lnR w="12700">
                      <a:miter lim="400000"/>
                    </a:lnR>
                    <a:lnT w="12700">
                      <a:miter lim="400000"/>
                    </a:lnT>
                    <a:lnB w="12700">
                      <a:miter lim="400000"/>
                    </a:lnB>
                    <a:noFill/>
                  </a:tcPr>
                </a:tc>
                <a:tc>
                  <a:txBody>
                    <a:bodyPr/>
                    <a:lstStyle/>
                    <a:p>
                      <a:pPr lvl="0" algn="ctr">
                        <a:defRPr b="0" i="0"/>
                      </a:pPr>
                      <a:r>
                        <a:rPr sz="1000" b="1" i="1"/>
                        <a:t>Not licensed for HMB</a:t>
                      </a:r>
                    </a:p>
                  </a:txBody>
                  <a:tcPr marL="45718" marR="45718" marT="45718" marB="45718" horzOverflow="overflow">
                    <a:lnL w="12700">
                      <a:miter lim="400000"/>
                    </a:lnL>
                    <a:lnR w="12700">
                      <a:miter lim="400000"/>
                    </a:lnR>
                    <a:lnT w="12700">
                      <a:miter lim="400000"/>
                    </a:lnT>
                    <a:lnB w="12700">
                      <a:miter lim="400000"/>
                    </a:lnB>
                    <a:noFill/>
                  </a:tcPr>
                </a:tc>
                <a:tc>
                  <a:txBody>
                    <a:bodyPr/>
                    <a:lstStyle/>
                    <a:p>
                      <a:pPr lvl="0" algn="ctr">
                        <a:defRPr b="0" i="0"/>
                      </a:pPr>
                      <a:r>
                        <a:rPr sz="1000" b="1" i="1"/>
                        <a:t>£17.60</a:t>
                      </a:r>
                    </a:p>
                  </a:txBody>
                  <a:tcPr marL="45718" marR="45718" marT="45718" marB="45718" horzOverflow="overflow">
                    <a:lnL w="12700">
                      <a:miter lim="400000"/>
                    </a:lnL>
                    <a:lnR w="12700">
                      <a:miter lim="400000"/>
                    </a:lnR>
                    <a:lnT w="12700">
                      <a:miter lim="400000"/>
                    </a:lnT>
                    <a:lnB w="12700">
                      <a:miter lim="400000"/>
                    </a:lnB>
                    <a:noFill/>
                  </a:tcPr>
                </a:tc>
                <a:tc>
                  <a:txBody>
                    <a:bodyPr/>
                    <a:lstStyle/>
                    <a:p>
                      <a:pPr lvl="0" algn="ctr">
                        <a:defRPr b="0" i="0"/>
                      </a:pPr>
                      <a:r>
                        <a:rPr sz="1000" b="1" i="1"/>
                        <a:t>£22</a:t>
                      </a:r>
                    </a:p>
                  </a:txBody>
                  <a:tcPr marL="45718" marR="45718" marT="45718" marB="45718" horzOverflow="overflow">
                    <a:lnL w="12700">
                      <a:miter lim="400000"/>
                    </a:lnL>
                    <a:lnR w="12700">
                      <a:miter lim="400000"/>
                    </a:lnR>
                    <a:lnT w="12700">
                      <a:miter lim="400000"/>
                    </a:lnT>
                    <a:lnB w="12700">
                      <a:miter lim="400000"/>
                    </a:lnB>
                    <a:noFill/>
                  </a:tcPr>
                </a:tc>
              </a:tr>
              <a:tr h="432194">
                <a:tc>
                  <a:txBody>
                    <a:bodyPr/>
                    <a:lstStyle/>
                    <a:p>
                      <a:pPr lvl="0">
                        <a:defRPr b="0" i="0"/>
                      </a:pPr>
                      <a:r>
                        <a:rPr sz="1000" b="1" i="1"/>
                        <a:t>Endometrial protection</a:t>
                      </a:r>
                    </a:p>
                    <a:p>
                      <a:pPr lvl="0">
                        <a:defRPr b="0" i="0"/>
                      </a:pPr>
                      <a:r>
                        <a:rPr sz="1000" b="1" i="1"/>
                        <a:t>Cost per annum,</a:t>
                      </a:r>
                    </a:p>
                  </a:txBody>
                  <a:tcPr marL="45718" marR="45718" marT="45718" marB="45718" horzOverflow="overflow">
                    <a:lnL w="12700">
                      <a:miter lim="400000"/>
                    </a:lnL>
                    <a:lnR w="12700">
                      <a:miter lim="400000"/>
                    </a:lnR>
                    <a:lnT w="12700">
                      <a:miter lim="400000"/>
                    </a:lnT>
                    <a:lnB w="12700">
                      <a:solidFill>
                        <a:srgbClr val="4BACC6"/>
                      </a:solidFill>
                    </a:lnB>
                    <a:solidFill>
                      <a:srgbClr val="4BACC6">
                        <a:alpha val="20000"/>
                      </a:srgbClr>
                    </a:solidFill>
                  </a:tcPr>
                </a:tc>
                <a:tc>
                  <a:txBody>
                    <a:bodyPr/>
                    <a:lstStyle/>
                    <a:p>
                      <a:pPr lvl="0" algn="ctr">
                        <a:defRPr b="0" i="0"/>
                      </a:pPr>
                      <a:r>
                        <a:rPr sz="1000" b="1" i="1"/>
                        <a:t>Not licensed for endometrial protection</a:t>
                      </a:r>
                    </a:p>
                  </a:txBody>
                  <a:tcPr marL="45718" marR="45718" marT="45718" marB="45718" horzOverflow="overflow">
                    <a:lnL w="12700">
                      <a:miter lim="400000"/>
                    </a:lnL>
                    <a:lnR w="12700">
                      <a:miter lim="400000"/>
                    </a:lnR>
                    <a:lnT w="12700">
                      <a:miter lim="400000"/>
                    </a:lnT>
                    <a:lnB w="12700">
                      <a:solidFill>
                        <a:srgbClr val="4BACC6"/>
                      </a:solidFill>
                    </a:lnB>
                    <a:solidFill>
                      <a:srgbClr val="4BACC6">
                        <a:alpha val="20000"/>
                      </a:srgbClr>
                    </a:solidFill>
                  </a:tcPr>
                </a:tc>
                <a:tc>
                  <a:txBody>
                    <a:bodyPr/>
                    <a:lstStyle/>
                    <a:p>
                      <a:pPr lvl="0" algn="ctr">
                        <a:defRPr b="0" i="0"/>
                      </a:pPr>
                      <a:r>
                        <a:rPr sz="1000" b="1" i="1"/>
                        <a:t>£22</a:t>
                      </a:r>
                    </a:p>
                  </a:txBody>
                  <a:tcPr marL="45718" marR="45718" marT="45718" marB="45718" horzOverflow="overflow">
                    <a:lnL w="12700">
                      <a:miter lim="400000"/>
                    </a:lnL>
                    <a:lnR w="12700">
                      <a:miter lim="400000"/>
                    </a:lnR>
                    <a:lnT w="12700">
                      <a:miter lim="400000"/>
                    </a:lnT>
                    <a:lnB w="12700">
                      <a:solidFill>
                        <a:srgbClr val="4BACC6"/>
                      </a:solidFill>
                    </a:lnB>
                    <a:solidFill>
                      <a:srgbClr val="4BACC6">
                        <a:alpha val="20000"/>
                      </a:srgbClr>
                    </a:solidFill>
                  </a:tcPr>
                </a:tc>
                <a:tc>
                  <a:txBody>
                    <a:bodyPr/>
                    <a:lstStyle/>
                    <a:p>
                      <a:pPr lvl="0" algn="ctr">
                        <a:defRPr b="0" i="0"/>
                      </a:pPr>
                      <a:r>
                        <a:rPr sz="1000" b="1" i="1"/>
                        <a:t>Not licensed for endometrial protection</a:t>
                      </a:r>
                    </a:p>
                  </a:txBody>
                  <a:tcPr marL="45718" marR="45718" marT="45718" marB="45718" horzOverflow="overflow">
                    <a:lnL w="12700">
                      <a:miter lim="400000"/>
                    </a:lnL>
                    <a:lnR w="12700">
                      <a:miter lim="400000"/>
                    </a:lnR>
                    <a:lnT w="12700">
                      <a:miter lim="400000"/>
                    </a:lnT>
                    <a:lnB w="12700">
                      <a:solidFill>
                        <a:srgbClr val="4BACC6"/>
                      </a:solidFill>
                    </a:lnB>
                    <a:solidFill>
                      <a:srgbClr val="4BACC6">
                        <a:alpha val="20000"/>
                      </a:srgbClr>
                    </a:solidFill>
                  </a:tcPr>
                </a:tc>
              </a:tr>
            </a:tbl>
          </a:graphicData>
        </a:graphic>
      </p:graphicFrame>
      <p:sp>
        <p:nvSpPr>
          <p:cNvPr id="387" name="Shape 387"/>
          <p:cNvSpPr/>
          <p:nvPr/>
        </p:nvSpPr>
        <p:spPr>
          <a:xfrm>
            <a:off x="156556" y="6240202"/>
            <a:ext cx="7094538" cy="942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52784" lvl="0" indent="-52784">
              <a:spcBef>
                <a:spcPts val="0"/>
              </a:spcBef>
              <a:buClr>
                <a:srgbClr val="000000"/>
              </a:buClr>
              <a:buSzPct val="100000"/>
              <a:buFont typeface="Trebuchet MS"/>
              <a:buAutoNum type="arabicPeriod"/>
              <a:defRPr sz="1800"/>
            </a:pPr>
            <a:r>
              <a:rPr sz="700"/>
              <a:t>Jaydess Summary of Product Characteristics. Bayer HealthCare. </a:t>
            </a:r>
            <a:endParaRPr sz="2400">
              <a:latin typeface="Tahoma"/>
              <a:ea typeface="Tahoma"/>
              <a:cs typeface="Tahoma"/>
              <a:sym typeface="Tahoma"/>
            </a:endParaRPr>
          </a:p>
          <a:p>
            <a:pPr marL="52784" lvl="0" indent="-52784">
              <a:spcBef>
                <a:spcPts val="0"/>
              </a:spcBef>
              <a:buClr>
                <a:srgbClr val="000000"/>
              </a:buClr>
              <a:buSzPct val="100000"/>
              <a:buFont typeface="Trebuchet MS"/>
              <a:buAutoNum type="arabicPeriod"/>
              <a:defRPr sz="1800"/>
            </a:pPr>
            <a:r>
              <a:rPr sz="700"/>
              <a:t>Mirena Summary of Product Characteristics. Bayer HealthCare. </a:t>
            </a:r>
            <a:endParaRPr sz="2400">
              <a:latin typeface="Tahoma"/>
              <a:ea typeface="Tahoma"/>
              <a:cs typeface="Tahoma"/>
              <a:sym typeface="Tahoma"/>
            </a:endParaRPr>
          </a:p>
          <a:p>
            <a:pPr marL="52784" lvl="0" indent="-52784">
              <a:spcBef>
                <a:spcPts val="0"/>
              </a:spcBef>
              <a:buClr>
                <a:srgbClr val="000000"/>
              </a:buClr>
              <a:buSzPct val="100000"/>
              <a:buFont typeface="Trebuchet MS"/>
              <a:buAutoNum type="arabicPeriod"/>
              <a:defRPr sz="1800"/>
            </a:pPr>
            <a:r>
              <a:rPr sz="700"/>
              <a:t>Levosert Summary of Product Characteristics. Actavis. </a:t>
            </a:r>
            <a:endParaRPr sz="2400">
              <a:latin typeface="Tahoma"/>
              <a:ea typeface="Tahoma"/>
              <a:cs typeface="Tahoma"/>
              <a:sym typeface="Tahoma"/>
            </a:endParaRPr>
          </a:p>
          <a:p>
            <a:pPr marL="52784" lvl="0" indent="-52784">
              <a:spcBef>
                <a:spcPts val="0"/>
              </a:spcBef>
              <a:buClr>
                <a:srgbClr val="000000"/>
              </a:buClr>
              <a:buSzPct val="100000"/>
              <a:buFont typeface="Trebuchet MS"/>
              <a:buAutoNum type="arabicPeriod"/>
              <a:defRPr sz="1800"/>
            </a:pPr>
            <a:r>
              <a:rPr sz="700"/>
              <a:t>Faculty of Sexual &amp; Reproductive Healthcare: New Product Review Levosert , April 2015 </a:t>
            </a:r>
            <a:endParaRPr sz="2400">
              <a:latin typeface="Tahoma"/>
              <a:ea typeface="Tahoma"/>
              <a:cs typeface="Tahoma"/>
              <a:sym typeface="Tahoma"/>
            </a:endParaRPr>
          </a:p>
          <a:p>
            <a:pPr marL="52784" lvl="0" indent="-52784">
              <a:spcBef>
                <a:spcPts val="0"/>
              </a:spcBef>
              <a:buClr>
                <a:srgbClr val="000000"/>
              </a:buClr>
              <a:buSzPct val="100000"/>
              <a:buFont typeface="Trebuchet MS"/>
              <a:buAutoNum type="arabicPeriod"/>
              <a:defRPr sz="1800"/>
            </a:pPr>
            <a:r>
              <a:rPr sz="700"/>
              <a:t>MIMS online. </a:t>
            </a:r>
            <a:r>
              <a:rPr sz="700">
                <a:hlinkClick r:id="rId2"/>
              </a:rPr>
              <a:t>www.mims.co.uk</a:t>
            </a:r>
            <a:r>
              <a:rPr sz="700"/>
              <a:t> Accessed 11.05.15 . </a:t>
            </a:r>
            <a:endParaRPr sz="2400">
              <a:latin typeface="Tahoma"/>
              <a:ea typeface="Tahoma"/>
              <a:cs typeface="Tahoma"/>
              <a:sym typeface="Tahoma"/>
            </a:endParaRPr>
          </a:p>
          <a:p>
            <a:pPr marL="180975" lvl="0" indent="-180975">
              <a:spcBef>
                <a:spcPts val="0"/>
              </a:spcBef>
              <a:buClr>
                <a:srgbClr val="000000"/>
              </a:buClr>
              <a:buSzPct val="100000"/>
              <a:buFont typeface="Trebuchet MS"/>
              <a:buAutoNum type="arabicPeriod"/>
              <a:defRPr sz="1800"/>
            </a:pPr>
            <a:endParaRPr sz="900">
              <a:latin typeface="Tahoma"/>
              <a:ea typeface="Tahoma"/>
              <a:cs typeface="Tahoma"/>
              <a:sym typeface="Tahoma"/>
            </a:endParaRPr>
          </a:p>
        </p:txBody>
      </p:sp>
      <p:sp>
        <p:nvSpPr>
          <p:cNvPr id="388" name="Shape 388"/>
          <p:cNvSpPr/>
          <p:nvPr/>
        </p:nvSpPr>
        <p:spPr>
          <a:xfrm rot="10800000">
            <a:off x="4143374" y="398463"/>
            <a:ext cx="179390" cy="180976"/>
          </a:xfrm>
          <a:prstGeom prst="triangle">
            <a:avLst/>
          </a:prstGeom>
          <a:solidFill/>
          <a:ln>
            <a:solidFill/>
          </a:ln>
          <a:effectLst>
            <a:outerShdw blurRad="38100" dist="23000" dir="5400000" rotWithShape="0">
              <a:srgbClr val="000000">
                <a:alpha val="35000"/>
              </a:srgbClr>
            </a:outerShdw>
          </a:effectLst>
        </p:spPr>
        <p:txBody>
          <a:bodyPr lIns="0" tIns="0" rIns="0" bIns="0" anchor="ctr"/>
          <a:lstStyle/>
          <a:p>
            <a:pPr lvl="0" algn="ctr" defTabSz="457200">
              <a:spcBef>
                <a:spcPts val="0"/>
              </a:spcBef>
              <a:defRPr sz="1800">
                <a:solidFill>
                  <a:srgbClr val="FFFFFF"/>
                </a:solidFill>
              </a:defRPr>
            </a:pPr>
            <a:endParaRPr/>
          </a:p>
        </p:txBody>
      </p:sp>
    </p:spTree>
    <p:extLst>
      <p:ext uri="{BB962C8B-B14F-4D97-AF65-F5344CB8AC3E}">
        <p14:creationId xmlns:p14="http://schemas.microsoft.com/office/powerpoint/2010/main" val="3337209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50938" y="0"/>
            <a:ext cx="7793037" cy="1760538"/>
          </a:xfrm>
        </p:spPr>
        <p:txBody>
          <a:bodyPr/>
          <a:lstStyle/>
          <a:p>
            <a:pPr eaLnBrk="1" hangingPunct="1"/>
            <a:r>
              <a:rPr lang="en-GB" altLang="en-US" smtClean="0"/>
              <a:t>Copper IUDs</a:t>
            </a:r>
          </a:p>
        </p:txBody>
      </p:sp>
      <p:sp>
        <p:nvSpPr>
          <p:cNvPr id="11267" name="Rectangle 3"/>
          <p:cNvSpPr>
            <a:spLocks noGrp="1" noChangeArrowheads="1"/>
          </p:cNvSpPr>
          <p:nvPr>
            <p:ph type="body" sz="half" idx="1"/>
          </p:nvPr>
        </p:nvSpPr>
        <p:spPr>
          <a:xfrm>
            <a:off x="609600" y="2017713"/>
            <a:ext cx="4383088" cy="4535487"/>
          </a:xfrm>
        </p:spPr>
        <p:txBody>
          <a:bodyPr/>
          <a:lstStyle/>
          <a:p>
            <a:pPr eaLnBrk="1" hangingPunct="1">
              <a:lnSpc>
                <a:spcPct val="90000"/>
              </a:lnSpc>
            </a:pPr>
            <a:r>
              <a:rPr lang="en-GB" altLang="en-US" sz="2400" dirty="0" smtClean="0">
                <a:solidFill>
                  <a:schemeClr val="tx2"/>
                </a:solidFill>
              </a:rPr>
              <a:t>Use IUDs with &gt;300 </a:t>
            </a:r>
            <a:r>
              <a:rPr lang="en-GB" altLang="en-US" sz="2400" dirty="0" err="1" smtClean="0">
                <a:solidFill>
                  <a:schemeClr val="tx2"/>
                </a:solidFill>
              </a:rPr>
              <a:t>sqmm</a:t>
            </a:r>
            <a:r>
              <a:rPr lang="en-GB" altLang="en-US" sz="2400" dirty="0" smtClean="0">
                <a:solidFill>
                  <a:schemeClr val="tx2"/>
                </a:solidFill>
              </a:rPr>
              <a:t> Copper</a:t>
            </a:r>
          </a:p>
          <a:p>
            <a:pPr eaLnBrk="1" hangingPunct="1">
              <a:lnSpc>
                <a:spcPct val="90000"/>
              </a:lnSpc>
            </a:pPr>
            <a:r>
              <a:rPr lang="en-GB" altLang="en-US" sz="2400" dirty="0" smtClean="0">
                <a:solidFill>
                  <a:schemeClr val="tx2"/>
                </a:solidFill>
              </a:rPr>
              <a:t>Effective: failure rate &lt; 2 in 100 women over 5 years</a:t>
            </a:r>
          </a:p>
          <a:p>
            <a:pPr eaLnBrk="1" hangingPunct="1">
              <a:lnSpc>
                <a:spcPct val="90000"/>
              </a:lnSpc>
            </a:pPr>
            <a:r>
              <a:rPr lang="en-GB" altLang="en-US" sz="2400" dirty="0" smtClean="0">
                <a:solidFill>
                  <a:schemeClr val="tx2"/>
                </a:solidFill>
              </a:rPr>
              <a:t>Reversible and no effect on future fertility</a:t>
            </a:r>
          </a:p>
          <a:p>
            <a:pPr eaLnBrk="1" hangingPunct="1">
              <a:lnSpc>
                <a:spcPct val="90000"/>
              </a:lnSpc>
            </a:pPr>
            <a:r>
              <a:rPr lang="en-GB" altLang="en-US" sz="2400" dirty="0" smtClean="0">
                <a:solidFill>
                  <a:schemeClr val="tx2"/>
                </a:solidFill>
              </a:rPr>
              <a:t>No systemic effects</a:t>
            </a:r>
          </a:p>
          <a:p>
            <a:pPr eaLnBrk="1" hangingPunct="1">
              <a:lnSpc>
                <a:spcPct val="90000"/>
              </a:lnSpc>
            </a:pPr>
            <a:r>
              <a:rPr lang="en-GB" altLang="en-US" sz="2400" dirty="0" smtClean="0">
                <a:solidFill>
                  <a:schemeClr val="tx2"/>
                </a:solidFill>
              </a:rPr>
              <a:t>Reduces risk of ectopic pregnancy</a:t>
            </a:r>
          </a:p>
          <a:p>
            <a:pPr eaLnBrk="1" hangingPunct="1">
              <a:lnSpc>
                <a:spcPct val="90000"/>
              </a:lnSpc>
            </a:pPr>
            <a:r>
              <a:rPr lang="en-GB" altLang="en-US" sz="2400" dirty="0" smtClean="0">
                <a:solidFill>
                  <a:schemeClr val="tx2"/>
                </a:solidFill>
              </a:rPr>
              <a:t>Can be fitted in nulliparous women (consider local anaesthesia)</a:t>
            </a:r>
          </a:p>
        </p:txBody>
      </p:sp>
      <p:sp>
        <p:nvSpPr>
          <p:cNvPr id="11268" name="Rectangle 4"/>
          <p:cNvSpPr>
            <a:spLocks noGrp="1" noChangeArrowheads="1"/>
          </p:cNvSpPr>
          <p:nvPr>
            <p:ph type="body" sz="half" idx="4294967295"/>
          </p:nvPr>
        </p:nvSpPr>
        <p:spPr>
          <a:xfrm>
            <a:off x="5105400" y="2017713"/>
            <a:ext cx="3849688" cy="4306887"/>
          </a:xfrm>
        </p:spPr>
        <p:txBody>
          <a:bodyPr/>
          <a:lstStyle/>
          <a:p>
            <a:pPr eaLnBrk="1" hangingPunct="1"/>
            <a:r>
              <a:rPr lang="en-GB" altLang="en-US" sz="2400" dirty="0" smtClean="0">
                <a:solidFill>
                  <a:schemeClr val="tx2"/>
                </a:solidFill>
              </a:rPr>
              <a:t>Failure rate &lt; 1% when used for post coital contraception</a:t>
            </a:r>
          </a:p>
          <a:p>
            <a:pPr eaLnBrk="1" hangingPunct="1"/>
            <a:r>
              <a:rPr lang="en-GB" altLang="en-US" sz="2400" dirty="0" smtClean="0">
                <a:solidFill>
                  <a:schemeClr val="tx2"/>
                </a:solidFill>
              </a:rPr>
              <a:t>TT380 licensed and effective for 10 years</a:t>
            </a:r>
          </a:p>
          <a:p>
            <a:pPr eaLnBrk="1" hangingPunct="1"/>
            <a:r>
              <a:rPr lang="en-GB" altLang="en-US" sz="2400" dirty="0" smtClean="0">
                <a:solidFill>
                  <a:schemeClr val="tx2"/>
                </a:solidFill>
              </a:rPr>
              <a:t>Cu IUDs fitted &gt; age 40 may be left until after menopause</a:t>
            </a:r>
          </a:p>
          <a:p>
            <a:pPr eaLnBrk="1" hangingPunct="1"/>
            <a:r>
              <a:rPr lang="en-GB" altLang="en-US" sz="2400" dirty="0" smtClean="0">
                <a:solidFill>
                  <a:schemeClr val="tx2"/>
                </a:solidFill>
              </a:rPr>
              <a:t>Is least costly LARC method </a:t>
            </a:r>
          </a:p>
          <a:p>
            <a:pPr eaLnBrk="1" hangingPunct="1"/>
            <a:endParaRPr lang="en-GB" altLang="en-US" sz="2400" dirty="0" smtClean="0"/>
          </a:p>
          <a:p>
            <a:endParaRPr lang="en-GB" altLang="en-US" sz="2400" dirty="0" smtClean="0"/>
          </a:p>
        </p:txBody>
      </p:sp>
      <p:pic>
        <p:nvPicPr>
          <p:cNvPr id="11269" name="Picture 5" descr="C:\Documents and Settings\Cas\Desktop\contraception images\CuIUDs.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
            <a:ext cx="2125663" cy="151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450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p:cNvSpPr>
          <p:nvPr>
            <p:ph type="title"/>
          </p:nvPr>
        </p:nvSpPr>
        <p:spPr>
          <a:xfrm>
            <a:off x="457200" y="44623"/>
            <a:ext cx="8229600" cy="1143001"/>
          </a:xfrm>
          <a:prstGeom prst="rect">
            <a:avLst/>
          </a:prstGeom>
        </p:spPr>
        <p:txBody>
          <a:bodyPr/>
          <a:lstStyle>
            <a:lvl1pPr>
              <a:defRPr sz="3700"/>
            </a:lvl1pPr>
          </a:lstStyle>
          <a:p>
            <a:pPr lvl="0">
              <a:defRPr sz="1800">
                <a:effectLst/>
              </a:defRPr>
            </a:pPr>
            <a:r>
              <a:rPr sz="3700"/>
              <a:t>Incidence of Ectopic Pregnancy</a:t>
            </a:r>
          </a:p>
        </p:txBody>
      </p:sp>
      <p:sp>
        <p:nvSpPr>
          <p:cNvPr id="371" name="Shape 371"/>
          <p:cNvSpPr/>
          <p:nvPr/>
        </p:nvSpPr>
        <p:spPr>
          <a:xfrm>
            <a:off x="375155" y="980727"/>
            <a:ext cx="8301302" cy="526297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14312" lvl="0" indent="-214312">
              <a:spcBef>
                <a:spcPts val="0"/>
              </a:spcBef>
              <a:buClr>
                <a:srgbClr val="4F81BD"/>
              </a:buClr>
              <a:buSzPct val="100000"/>
              <a:buFont typeface="Arial"/>
              <a:buChar char="•"/>
              <a:defRPr sz="1800"/>
            </a:pPr>
            <a:r>
              <a:rPr dirty="0">
                <a:solidFill>
                  <a:schemeClr val="bg2">
                    <a:lumMod val="25000"/>
                  </a:schemeClr>
                </a:solidFill>
              </a:rPr>
              <a:t>Ectopic pregnancy is a </a:t>
            </a:r>
            <a:r>
              <a:rPr dirty="0" err="1">
                <a:solidFill>
                  <a:schemeClr val="bg2">
                    <a:lumMod val="25000"/>
                  </a:schemeClr>
                </a:solidFill>
              </a:rPr>
              <a:t>recognised</a:t>
            </a:r>
            <a:r>
              <a:rPr dirty="0">
                <a:solidFill>
                  <a:schemeClr val="bg2">
                    <a:lumMod val="25000"/>
                  </a:schemeClr>
                </a:solidFill>
              </a:rPr>
              <a:t> risk for all intrauterine contraception (IUC)</a:t>
            </a:r>
            <a:endParaRPr sz="2400" dirty="0">
              <a:solidFill>
                <a:schemeClr val="bg2">
                  <a:lumMod val="25000"/>
                </a:schemeClr>
              </a:solidFill>
              <a:latin typeface="Tahoma"/>
              <a:ea typeface="Tahoma"/>
              <a:cs typeface="Tahoma"/>
              <a:sym typeface="Tahoma"/>
            </a:endParaRPr>
          </a:p>
          <a:p>
            <a:pPr marL="285750" lvl="0" indent="-285750">
              <a:spcBef>
                <a:spcPts val="0"/>
              </a:spcBef>
              <a:buClr>
                <a:srgbClr val="4F81BD"/>
              </a:buClr>
              <a:buSzPct val="100000"/>
              <a:buFont typeface="Arial"/>
              <a:buChar char="•"/>
              <a:defRPr sz="1800"/>
            </a:pPr>
            <a:endParaRPr dirty="0">
              <a:solidFill>
                <a:schemeClr val="bg2">
                  <a:lumMod val="25000"/>
                </a:schemeClr>
              </a:solidFill>
              <a:latin typeface="Tahoma"/>
              <a:ea typeface="Tahoma"/>
              <a:cs typeface="Tahoma"/>
              <a:sym typeface="Tahoma"/>
            </a:endParaRPr>
          </a:p>
          <a:p>
            <a:pPr marL="214312" lvl="0" indent="-214312">
              <a:spcBef>
                <a:spcPts val="0"/>
              </a:spcBef>
              <a:buClr>
                <a:srgbClr val="4F81BD"/>
              </a:buClr>
              <a:buSzPct val="100000"/>
              <a:buFont typeface="Arial"/>
              <a:buChar char="•"/>
              <a:defRPr sz="1800"/>
            </a:pPr>
            <a:r>
              <a:rPr b="1" dirty="0" err="1">
                <a:solidFill>
                  <a:schemeClr val="bg2">
                    <a:lumMod val="25000"/>
                  </a:schemeClr>
                </a:solidFill>
              </a:rPr>
              <a:t>Jaydess</a:t>
            </a:r>
            <a:r>
              <a:rPr b="1" dirty="0">
                <a:solidFill>
                  <a:schemeClr val="bg2">
                    <a:lumMod val="25000"/>
                  </a:schemeClr>
                </a:solidFill>
              </a:rPr>
              <a:t>®- </a:t>
            </a:r>
            <a:r>
              <a:rPr dirty="0">
                <a:solidFill>
                  <a:schemeClr val="bg2">
                    <a:lumMod val="25000"/>
                  </a:schemeClr>
                </a:solidFill>
              </a:rPr>
              <a:t>The overall incidence of ectopic pregnancy in Phase II and III clinical trials with </a:t>
            </a:r>
            <a:r>
              <a:rPr dirty="0" err="1">
                <a:solidFill>
                  <a:schemeClr val="bg2">
                    <a:lumMod val="25000"/>
                  </a:schemeClr>
                </a:solidFill>
              </a:rPr>
              <a:t>Jaydess</a:t>
            </a:r>
            <a:r>
              <a:rPr dirty="0">
                <a:solidFill>
                  <a:schemeClr val="bg2">
                    <a:lumMod val="25000"/>
                  </a:schemeClr>
                </a:solidFill>
              </a:rPr>
              <a:t>® was 0.11 per 100 women-years</a:t>
            </a:r>
            <a:r>
              <a:rPr baseline="30000" dirty="0">
                <a:solidFill>
                  <a:schemeClr val="bg2">
                    <a:lumMod val="25000"/>
                  </a:schemeClr>
                </a:solidFill>
              </a:rPr>
              <a:t>1 </a:t>
            </a:r>
            <a:r>
              <a:rPr dirty="0">
                <a:solidFill>
                  <a:schemeClr val="bg2">
                    <a:lumMod val="25000"/>
                  </a:schemeClr>
                </a:solidFill>
              </a:rPr>
              <a:t> (= 1 in 1000 women)</a:t>
            </a:r>
            <a:endParaRPr sz="2400" dirty="0">
              <a:solidFill>
                <a:schemeClr val="bg2">
                  <a:lumMod val="25000"/>
                </a:schemeClr>
              </a:solidFill>
              <a:latin typeface="Tahoma"/>
              <a:ea typeface="Tahoma"/>
              <a:cs typeface="Tahoma"/>
              <a:sym typeface="Tahoma"/>
            </a:endParaRPr>
          </a:p>
          <a:p>
            <a:pPr marL="285750" lvl="0" indent="-285750">
              <a:spcBef>
                <a:spcPts val="0"/>
              </a:spcBef>
              <a:buClr>
                <a:srgbClr val="4F81BD"/>
              </a:buClr>
              <a:buSzPct val="100000"/>
              <a:buFont typeface="Arial"/>
              <a:buChar char="•"/>
              <a:defRPr sz="1800"/>
            </a:pPr>
            <a:endParaRPr dirty="0">
              <a:solidFill>
                <a:schemeClr val="bg2">
                  <a:lumMod val="25000"/>
                </a:schemeClr>
              </a:solidFill>
              <a:latin typeface="Tahoma"/>
              <a:ea typeface="Tahoma"/>
              <a:cs typeface="Tahoma"/>
              <a:sym typeface="Tahoma"/>
            </a:endParaRPr>
          </a:p>
          <a:p>
            <a:pPr marL="214312" lvl="0" indent="-214312">
              <a:spcBef>
                <a:spcPts val="0"/>
              </a:spcBef>
              <a:buClr>
                <a:srgbClr val="4F81BD"/>
              </a:buClr>
              <a:buSzPct val="100000"/>
              <a:buFont typeface="Arial"/>
              <a:buChar char="•"/>
              <a:defRPr sz="1800"/>
            </a:pPr>
            <a:r>
              <a:rPr b="1" dirty="0">
                <a:solidFill>
                  <a:schemeClr val="bg2">
                    <a:lumMod val="25000"/>
                  </a:schemeClr>
                </a:solidFill>
              </a:rPr>
              <a:t>All women - </a:t>
            </a:r>
            <a:r>
              <a:rPr dirty="0">
                <a:solidFill>
                  <a:schemeClr val="bg2">
                    <a:lumMod val="25000"/>
                  </a:schemeClr>
                </a:solidFill>
              </a:rPr>
              <a:t>In comparison, the incidence of ectopic pregnancy amongst all women aged 20-34 years as estimated from retrospective analysis of data from a large managed care database in the US was  0.11-0.23 per 100 women-years</a:t>
            </a:r>
            <a:r>
              <a:rPr baseline="30000" dirty="0">
                <a:solidFill>
                  <a:schemeClr val="bg2">
                    <a:lumMod val="25000"/>
                  </a:schemeClr>
                </a:solidFill>
              </a:rPr>
              <a:t>2,3</a:t>
            </a:r>
            <a:endParaRPr sz="2400" dirty="0">
              <a:solidFill>
                <a:schemeClr val="bg2">
                  <a:lumMod val="25000"/>
                </a:schemeClr>
              </a:solidFill>
              <a:latin typeface="Tahoma"/>
              <a:ea typeface="Tahoma"/>
              <a:cs typeface="Tahoma"/>
              <a:sym typeface="Tahoma"/>
            </a:endParaRPr>
          </a:p>
          <a:p>
            <a:pPr marL="285750" lvl="0" indent="-285750">
              <a:spcBef>
                <a:spcPts val="0"/>
              </a:spcBef>
              <a:buClr>
                <a:srgbClr val="4F81BD"/>
              </a:buClr>
              <a:buSzPct val="100000"/>
              <a:buFont typeface="Arial"/>
              <a:buChar char="•"/>
              <a:defRPr sz="1800"/>
            </a:pPr>
            <a:endParaRPr baseline="30000" dirty="0">
              <a:solidFill>
                <a:schemeClr val="bg2">
                  <a:lumMod val="25000"/>
                </a:schemeClr>
              </a:solidFill>
              <a:latin typeface="Tahoma"/>
              <a:ea typeface="Tahoma"/>
              <a:cs typeface="Tahoma"/>
              <a:sym typeface="Tahoma"/>
            </a:endParaRPr>
          </a:p>
          <a:p>
            <a:pPr marL="214312" lvl="0" indent="-214312">
              <a:spcBef>
                <a:spcPts val="0"/>
              </a:spcBef>
              <a:buClr>
                <a:srgbClr val="4F81BD"/>
              </a:buClr>
              <a:buSzPct val="100000"/>
              <a:buFont typeface="Arial"/>
              <a:buChar char="•"/>
              <a:defRPr sz="1800"/>
            </a:pPr>
            <a:r>
              <a:rPr dirty="0">
                <a:solidFill>
                  <a:schemeClr val="bg2">
                    <a:lumMod val="25000"/>
                  </a:schemeClr>
                </a:solidFill>
              </a:rPr>
              <a:t>The possibility of an ectopic pregnancy must be carefully considered and evaluated. An ectopic pregnancy should be especially considered in the case of lower abdominal pain, especially in connection with missed periods or if an </a:t>
            </a:r>
            <a:r>
              <a:rPr dirty="0" err="1">
                <a:solidFill>
                  <a:schemeClr val="bg2">
                    <a:lumMod val="25000"/>
                  </a:schemeClr>
                </a:solidFill>
              </a:rPr>
              <a:t>amenorrhoeic</a:t>
            </a:r>
            <a:r>
              <a:rPr dirty="0">
                <a:solidFill>
                  <a:schemeClr val="bg2">
                    <a:lumMod val="25000"/>
                  </a:schemeClr>
                </a:solidFill>
              </a:rPr>
              <a:t> woman starts bleeding</a:t>
            </a:r>
            <a:endParaRPr dirty="0">
              <a:solidFill>
                <a:schemeClr val="bg2">
                  <a:lumMod val="25000"/>
                </a:schemeClr>
              </a:solidFill>
              <a:latin typeface="Tahoma"/>
              <a:ea typeface="Tahoma"/>
              <a:cs typeface="Tahoma"/>
              <a:sym typeface="Tahoma"/>
            </a:endParaRPr>
          </a:p>
          <a:p>
            <a:pPr marL="285750" lvl="0" indent="-285750">
              <a:spcBef>
                <a:spcPts val="0"/>
              </a:spcBef>
              <a:buClr>
                <a:srgbClr val="4F81BD"/>
              </a:buClr>
              <a:buSzPct val="100000"/>
              <a:buFont typeface="Arial"/>
              <a:buChar char="•"/>
              <a:defRPr sz="1800"/>
            </a:pPr>
            <a:endParaRPr dirty="0">
              <a:solidFill>
                <a:schemeClr val="bg2">
                  <a:lumMod val="25000"/>
                </a:schemeClr>
              </a:solidFill>
              <a:latin typeface="Tahoma"/>
              <a:ea typeface="Tahoma"/>
              <a:cs typeface="Tahoma"/>
              <a:sym typeface="Tahoma"/>
            </a:endParaRPr>
          </a:p>
          <a:p>
            <a:pPr marL="214312" lvl="0" indent="-214312">
              <a:spcBef>
                <a:spcPts val="0"/>
              </a:spcBef>
              <a:buClr>
                <a:srgbClr val="4F81BD"/>
              </a:buClr>
              <a:buSzPct val="100000"/>
              <a:buFont typeface="Arial"/>
              <a:buChar char="•"/>
              <a:defRPr sz="1800"/>
            </a:pPr>
            <a:r>
              <a:rPr dirty="0">
                <a:solidFill>
                  <a:schemeClr val="bg2">
                    <a:lumMod val="25000"/>
                  </a:schemeClr>
                </a:solidFill>
              </a:rPr>
              <a:t>Before insertion a woman must be informed of the benefits and risks of </a:t>
            </a:r>
            <a:r>
              <a:rPr dirty="0" err="1">
                <a:solidFill>
                  <a:schemeClr val="bg2">
                    <a:lumMod val="25000"/>
                  </a:schemeClr>
                </a:solidFill>
              </a:rPr>
              <a:t>Jaydess</a:t>
            </a:r>
            <a:r>
              <a:rPr dirty="0">
                <a:solidFill>
                  <a:schemeClr val="bg2">
                    <a:lumMod val="25000"/>
                  </a:schemeClr>
                </a:solidFill>
              </a:rPr>
              <a:t>®, including the risk of ectopic pregnancy as this may impact future fertility particularly for nulliparous women</a:t>
            </a:r>
          </a:p>
        </p:txBody>
      </p:sp>
      <p:sp>
        <p:nvSpPr>
          <p:cNvPr id="372" name="Shape 372"/>
          <p:cNvSpPr/>
          <p:nvPr/>
        </p:nvSpPr>
        <p:spPr>
          <a:xfrm>
            <a:off x="239683" y="6242842"/>
            <a:ext cx="6408712" cy="342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marL="66675" lvl="0" indent="-66675">
              <a:spcBef>
                <a:spcPts val="0"/>
              </a:spcBef>
              <a:buClr>
                <a:srgbClr val="000000"/>
              </a:buClr>
              <a:buSzPct val="100000"/>
              <a:buFont typeface="Trebuchet MS"/>
              <a:buAutoNum type="arabicPeriod"/>
              <a:defRPr sz="1800"/>
            </a:pPr>
            <a:r>
              <a:rPr sz="700"/>
              <a:t>Jaydess</a:t>
            </a:r>
            <a:r>
              <a:rPr sz="700" baseline="30000"/>
              <a:t>®</a:t>
            </a:r>
            <a:r>
              <a:rPr sz="700"/>
              <a:t> Summary of Product Characteristics, Bayer plc, </a:t>
            </a:r>
            <a:endParaRPr sz="2400">
              <a:latin typeface="Tahoma"/>
              <a:ea typeface="Tahoma"/>
              <a:cs typeface="Tahoma"/>
              <a:sym typeface="Tahoma"/>
            </a:endParaRPr>
          </a:p>
          <a:p>
            <a:pPr marL="66675" lvl="0" indent="-66675">
              <a:spcBef>
                <a:spcPts val="0"/>
              </a:spcBef>
              <a:buClr>
                <a:srgbClr val="000000"/>
              </a:buClr>
              <a:buSzPct val="100000"/>
              <a:buFont typeface="Trebuchet MS"/>
              <a:buAutoNum type="arabicPeriod"/>
              <a:defRPr sz="1800"/>
            </a:pPr>
            <a:r>
              <a:rPr sz="700"/>
              <a:t>Trabert B, Holt VL, Yu O, et al. Population-based ectopic pregnancy trends, 1993-2007. Am J Prev Med.2011 May;40(5):556-560.</a:t>
            </a:r>
            <a:endParaRPr sz="2400">
              <a:latin typeface="Tahoma"/>
              <a:ea typeface="Tahoma"/>
              <a:cs typeface="Tahoma"/>
              <a:sym typeface="Tahoma"/>
            </a:endParaRPr>
          </a:p>
          <a:p>
            <a:pPr lvl="0">
              <a:spcBef>
                <a:spcPts val="0"/>
              </a:spcBef>
              <a:defRPr sz="1800"/>
            </a:pPr>
            <a:r>
              <a:rPr sz="700"/>
              <a:t>3.        Trabert B et al. Am J Prev Med 2012; 42(1):107-108.</a:t>
            </a:r>
          </a:p>
        </p:txBody>
      </p:sp>
    </p:spTree>
    <p:extLst>
      <p:ext uri="{BB962C8B-B14F-4D97-AF65-F5344CB8AC3E}">
        <p14:creationId xmlns:p14="http://schemas.microsoft.com/office/powerpoint/2010/main" val="283638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1143000" y="152400"/>
            <a:ext cx="7800975" cy="1447800"/>
          </a:xfrm>
        </p:spPr>
        <p:txBody>
          <a:bodyPr/>
          <a:lstStyle/>
          <a:p>
            <a:pPr eaLnBrk="1" hangingPunct="1"/>
            <a:r>
              <a:rPr lang="en-GB" altLang="en-US" sz="4000" smtClean="0"/>
              <a:t>STI screening prior to IUD/IUS insertion</a:t>
            </a:r>
          </a:p>
        </p:txBody>
      </p:sp>
      <p:sp>
        <p:nvSpPr>
          <p:cNvPr id="12291" name="Rectangle 1027"/>
          <p:cNvSpPr>
            <a:spLocks noGrp="1" noChangeArrowheads="1"/>
          </p:cNvSpPr>
          <p:nvPr>
            <p:ph type="body" idx="1"/>
          </p:nvPr>
        </p:nvSpPr>
        <p:spPr>
          <a:xfrm>
            <a:off x="0" y="1700809"/>
            <a:ext cx="9144000" cy="4320479"/>
          </a:xfrm>
        </p:spPr>
        <p:txBody>
          <a:bodyPr/>
          <a:lstStyle/>
          <a:p>
            <a:pPr eaLnBrk="1" hangingPunct="1"/>
            <a:r>
              <a:rPr lang="en-GB" altLang="en-US" sz="1800" dirty="0" smtClean="0">
                <a:solidFill>
                  <a:schemeClr val="tx2"/>
                </a:solidFill>
              </a:rPr>
              <a:t>STI risk assessment (history and examination) should be performed for all women prior to IUD insertion</a:t>
            </a:r>
          </a:p>
          <a:p>
            <a:pPr eaLnBrk="1" hangingPunct="1"/>
            <a:r>
              <a:rPr lang="en-GB" altLang="en-US" sz="1800" b="1" dirty="0" smtClean="0">
                <a:solidFill>
                  <a:schemeClr val="tx2"/>
                </a:solidFill>
              </a:rPr>
              <a:t>Risk factors include:</a:t>
            </a:r>
          </a:p>
          <a:p>
            <a:pPr eaLnBrk="1" hangingPunct="1"/>
            <a:r>
              <a:rPr lang="en-GB" altLang="en-US" sz="1800" dirty="0" smtClean="0">
                <a:solidFill>
                  <a:schemeClr val="tx2"/>
                </a:solidFill>
              </a:rPr>
              <a:t>sexually active women &lt; 25 </a:t>
            </a:r>
            <a:r>
              <a:rPr lang="en-GB" altLang="en-US" sz="1800" dirty="0" err="1" smtClean="0">
                <a:solidFill>
                  <a:schemeClr val="tx2"/>
                </a:solidFill>
              </a:rPr>
              <a:t>yrs</a:t>
            </a:r>
            <a:r>
              <a:rPr lang="en-GB" altLang="en-US" sz="1800" dirty="0" smtClean="0">
                <a:solidFill>
                  <a:schemeClr val="tx2"/>
                </a:solidFill>
              </a:rPr>
              <a:t> </a:t>
            </a:r>
          </a:p>
          <a:p>
            <a:pPr eaLnBrk="1" hangingPunct="1"/>
            <a:r>
              <a:rPr lang="en-GB" altLang="en-US" sz="1800" dirty="0" smtClean="0">
                <a:solidFill>
                  <a:schemeClr val="tx2"/>
                </a:solidFill>
              </a:rPr>
              <a:t>A new sexual partner in last 3/12</a:t>
            </a:r>
          </a:p>
          <a:p>
            <a:pPr eaLnBrk="1" hangingPunct="1"/>
            <a:r>
              <a:rPr lang="en-GB" altLang="en-US" sz="1800" dirty="0" smtClean="0">
                <a:solidFill>
                  <a:schemeClr val="tx2"/>
                </a:solidFill>
              </a:rPr>
              <a:t>&gt; 1 sexual partner in last year</a:t>
            </a:r>
          </a:p>
          <a:p>
            <a:pPr eaLnBrk="1" hangingPunct="1"/>
            <a:r>
              <a:rPr lang="en-GB" altLang="en-US" sz="1800" dirty="0" smtClean="0">
                <a:solidFill>
                  <a:schemeClr val="tx2"/>
                </a:solidFill>
              </a:rPr>
              <a:t>Having a regular sexual partner who has other sexual partners</a:t>
            </a:r>
          </a:p>
          <a:p>
            <a:pPr eaLnBrk="1" hangingPunct="1"/>
            <a:r>
              <a:rPr lang="en-GB" altLang="en-US" sz="1800" dirty="0" err="1" smtClean="0">
                <a:solidFill>
                  <a:schemeClr val="tx2"/>
                </a:solidFill>
              </a:rPr>
              <a:t>Hx</a:t>
            </a:r>
            <a:r>
              <a:rPr lang="en-GB" altLang="en-US" sz="1800" dirty="0" smtClean="0">
                <a:solidFill>
                  <a:schemeClr val="tx2"/>
                </a:solidFill>
              </a:rPr>
              <a:t> of STIs or attending as a previous contact of STIs</a:t>
            </a:r>
          </a:p>
          <a:p>
            <a:pPr eaLnBrk="1" hangingPunct="1"/>
            <a:r>
              <a:rPr lang="en-GB" altLang="en-US" sz="1800" dirty="0" smtClean="0">
                <a:solidFill>
                  <a:schemeClr val="tx2"/>
                </a:solidFill>
              </a:rPr>
              <a:t>Alcohol/substance abuse</a:t>
            </a:r>
          </a:p>
          <a:p>
            <a:pPr eaLnBrk="1" hangingPunct="1"/>
            <a:r>
              <a:rPr lang="en-GB" altLang="en-US" sz="1800" dirty="0" smtClean="0">
                <a:solidFill>
                  <a:schemeClr val="tx2"/>
                </a:solidFill>
              </a:rPr>
              <a:t>No indication to test for other lower genital tract organisms in asymptomatic women</a:t>
            </a:r>
          </a:p>
          <a:p>
            <a:pPr eaLnBrk="1" hangingPunct="1"/>
            <a:r>
              <a:rPr lang="en-GB" altLang="en-US" sz="1800" dirty="0" smtClean="0">
                <a:solidFill>
                  <a:schemeClr val="tx2"/>
                </a:solidFill>
              </a:rPr>
              <a:t>Prophylactic antibiotics are not recommended for routine IUD insertion unless woman is assessed at higher risk and results</a:t>
            </a:r>
            <a:r>
              <a:rPr lang="en-GB" altLang="en-US" sz="2400" dirty="0">
                <a:solidFill>
                  <a:schemeClr val="tx2"/>
                </a:solidFill>
              </a:rPr>
              <a:t> </a:t>
            </a:r>
            <a:r>
              <a:rPr lang="en-GB" altLang="en-US" sz="1800" dirty="0" smtClean="0">
                <a:solidFill>
                  <a:schemeClr val="tx2"/>
                </a:solidFill>
              </a:rPr>
              <a:t>unavailable</a:t>
            </a:r>
            <a:endParaRPr lang="en-GB" altLang="en-US" sz="2400" dirty="0" smtClean="0">
              <a:solidFill>
                <a:schemeClr val="tx2"/>
              </a:solidFill>
            </a:endParaRPr>
          </a:p>
          <a:p>
            <a:pPr eaLnBrk="1" hangingPunct="1"/>
            <a:endParaRPr lang="en-GB" altLang="en-US" sz="2400" dirty="0" smtClean="0"/>
          </a:p>
        </p:txBody>
      </p:sp>
    </p:spTree>
    <p:extLst>
      <p:ext uri="{BB962C8B-B14F-4D97-AF65-F5344CB8AC3E}">
        <p14:creationId xmlns:p14="http://schemas.microsoft.com/office/powerpoint/2010/main" val="4038111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0"/>
          <p:cNvSpPr>
            <a:spLocks noGrp="1" noChangeArrowheads="1"/>
          </p:cNvSpPr>
          <p:nvPr>
            <p:ph type="title"/>
          </p:nvPr>
        </p:nvSpPr>
        <p:spPr>
          <a:xfrm>
            <a:off x="1350963" y="228600"/>
            <a:ext cx="7793037" cy="1143000"/>
          </a:xfrm>
        </p:spPr>
        <p:txBody>
          <a:bodyPr/>
          <a:lstStyle/>
          <a:p>
            <a:pPr eaLnBrk="1" hangingPunct="1"/>
            <a:r>
              <a:rPr lang="en-GB" altLang="en-US" sz="3200" dirty="0" smtClean="0">
                <a:solidFill>
                  <a:schemeClr val="tx1">
                    <a:lumMod val="60000"/>
                    <a:lumOff val="40000"/>
                  </a:schemeClr>
                </a:solidFill>
              </a:rPr>
              <a:t>UK MEC for use of IUD/IUS</a:t>
            </a:r>
          </a:p>
        </p:txBody>
      </p:sp>
      <p:sp>
        <p:nvSpPr>
          <p:cNvPr id="13315" name="Rectangle 2051"/>
          <p:cNvSpPr>
            <a:spLocks noGrp="1" noChangeArrowheads="1"/>
          </p:cNvSpPr>
          <p:nvPr>
            <p:ph type="body" idx="1"/>
          </p:nvPr>
        </p:nvSpPr>
        <p:spPr>
          <a:xfrm>
            <a:off x="179512" y="1778000"/>
            <a:ext cx="8964488" cy="5080000"/>
          </a:xfrm>
        </p:spPr>
        <p:txBody>
          <a:bodyPr/>
          <a:lstStyle/>
          <a:p>
            <a:pPr eaLnBrk="1" hangingPunct="1"/>
            <a:r>
              <a:rPr lang="en-GB" altLang="en-US" sz="2400" dirty="0" smtClean="0"/>
              <a:t>Past PID (assuming no current risk )</a:t>
            </a:r>
            <a:r>
              <a:rPr lang="en-GB" altLang="en-US" sz="2400" dirty="0" smtClean="0">
                <a:solidFill>
                  <a:schemeClr val="accent1"/>
                </a:solidFill>
              </a:rPr>
              <a:t>UK MEC 1</a:t>
            </a:r>
          </a:p>
          <a:p>
            <a:pPr eaLnBrk="1" hangingPunct="1"/>
            <a:r>
              <a:rPr lang="en-GB" altLang="en-US" sz="2400" dirty="0" smtClean="0"/>
              <a:t>Current PID </a:t>
            </a:r>
            <a:r>
              <a:rPr lang="en-GB" altLang="en-US" sz="2400" dirty="0" smtClean="0">
                <a:solidFill>
                  <a:schemeClr val="accent1"/>
                </a:solidFill>
              </a:rPr>
              <a:t>UK MEC 4</a:t>
            </a:r>
          </a:p>
          <a:p>
            <a:pPr eaLnBrk="1" hangingPunct="1"/>
            <a:r>
              <a:rPr lang="en-GB" altLang="en-US" sz="2400" dirty="0">
                <a:solidFill>
                  <a:schemeClr val="bg2">
                    <a:lumMod val="50000"/>
                  </a:schemeClr>
                </a:solidFill>
              </a:rPr>
              <a:t>Chlamydia infection symptomatic </a:t>
            </a:r>
            <a:r>
              <a:rPr lang="en-GB" altLang="en-US" sz="2400" dirty="0">
                <a:solidFill>
                  <a:schemeClr val="accent1"/>
                </a:solidFill>
              </a:rPr>
              <a:t>UK MEC </a:t>
            </a:r>
            <a:r>
              <a:rPr lang="en-GB" altLang="en-US" sz="2400" dirty="0" smtClean="0">
                <a:solidFill>
                  <a:schemeClr val="accent1"/>
                </a:solidFill>
              </a:rPr>
              <a:t>4</a:t>
            </a:r>
          </a:p>
          <a:p>
            <a:r>
              <a:rPr lang="en-GB" altLang="en-US" sz="2400" dirty="0">
                <a:solidFill>
                  <a:schemeClr val="bg2">
                    <a:lumMod val="50000"/>
                  </a:schemeClr>
                </a:solidFill>
              </a:rPr>
              <a:t>Chlamydia infection </a:t>
            </a:r>
            <a:r>
              <a:rPr lang="en-GB" altLang="en-US" sz="2400" dirty="0" smtClean="0">
                <a:solidFill>
                  <a:schemeClr val="bg2">
                    <a:lumMod val="50000"/>
                  </a:schemeClr>
                </a:solidFill>
              </a:rPr>
              <a:t>asymptomatic </a:t>
            </a:r>
            <a:r>
              <a:rPr lang="en-GB" altLang="en-US" sz="2400" dirty="0">
                <a:solidFill>
                  <a:schemeClr val="accent1"/>
                </a:solidFill>
              </a:rPr>
              <a:t>UK MEC </a:t>
            </a:r>
            <a:r>
              <a:rPr lang="en-GB" altLang="en-US" sz="2400" dirty="0" smtClean="0">
                <a:solidFill>
                  <a:schemeClr val="accent1"/>
                </a:solidFill>
              </a:rPr>
              <a:t>3</a:t>
            </a:r>
          </a:p>
          <a:p>
            <a:r>
              <a:rPr lang="en-GB" altLang="en-US" sz="2400" dirty="0" smtClean="0">
                <a:solidFill>
                  <a:schemeClr val="bg2">
                    <a:lumMod val="50000"/>
                  </a:schemeClr>
                </a:solidFill>
              </a:rPr>
              <a:t>Purulent cervicitis or gonorrhoea</a:t>
            </a:r>
            <a:r>
              <a:rPr lang="en-GB" altLang="en-US" sz="2400" dirty="0"/>
              <a:t> </a:t>
            </a:r>
            <a:r>
              <a:rPr lang="en-GB" altLang="en-US" sz="2400" dirty="0">
                <a:solidFill>
                  <a:schemeClr val="accent1"/>
                </a:solidFill>
              </a:rPr>
              <a:t>UK MEC </a:t>
            </a:r>
            <a:r>
              <a:rPr lang="en-GB" altLang="en-US" sz="2400" dirty="0" smtClean="0">
                <a:solidFill>
                  <a:schemeClr val="accent1"/>
                </a:solidFill>
              </a:rPr>
              <a:t>4</a:t>
            </a:r>
          </a:p>
          <a:p>
            <a:r>
              <a:rPr lang="en-GB" altLang="en-US" sz="2400" dirty="0" smtClean="0">
                <a:solidFill>
                  <a:schemeClr val="bg2">
                    <a:lumMod val="50000"/>
                  </a:schemeClr>
                </a:solidFill>
              </a:rPr>
              <a:t>Other current STIs (excluding HIV &amp; Hepatitis)</a:t>
            </a:r>
            <a:r>
              <a:rPr lang="en-GB" altLang="en-US" sz="2400" dirty="0"/>
              <a:t> </a:t>
            </a:r>
            <a:r>
              <a:rPr lang="en-GB" altLang="en-US" sz="2400" dirty="0">
                <a:solidFill>
                  <a:schemeClr val="accent1"/>
                </a:solidFill>
              </a:rPr>
              <a:t>UK MEC </a:t>
            </a:r>
            <a:r>
              <a:rPr lang="en-GB" altLang="en-US" sz="2400" dirty="0" smtClean="0">
                <a:solidFill>
                  <a:schemeClr val="accent1"/>
                </a:solidFill>
              </a:rPr>
              <a:t>2</a:t>
            </a:r>
          </a:p>
          <a:p>
            <a:r>
              <a:rPr lang="en-GB" altLang="en-US" sz="2400" dirty="0" smtClean="0">
                <a:solidFill>
                  <a:schemeClr val="bg2">
                    <a:lumMod val="50000"/>
                  </a:schemeClr>
                </a:solidFill>
              </a:rPr>
              <a:t>Vaginitis (BV or TV)</a:t>
            </a:r>
            <a:r>
              <a:rPr lang="en-GB" altLang="en-US" sz="2400" dirty="0"/>
              <a:t> </a:t>
            </a:r>
            <a:r>
              <a:rPr lang="en-GB" altLang="en-US" sz="2400" dirty="0">
                <a:solidFill>
                  <a:schemeClr val="accent1"/>
                </a:solidFill>
              </a:rPr>
              <a:t>UK MEC </a:t>
            </a:r>
            <a:r>
              <a:rPr lang="en-GB" altLang="en-US" sz="2400" dirty="0" smtClean="0">
                <a:solidFill>
                  <a:schemeClr val="accent1"/>
                </a:solidFill>
              </a:rPr>
              <a:t>2</a:t>
            </a:r>
          </a:p>
          <a:p>
            <a:r>
              <a:rPr lang="en-GB" altLang="en-US" sz="2400" dirty="0" smtClean="0">
                <a:solidFill>
                  <a:schemeClr val="bg2">
                    <a:lumMod val="50000"/>
                  </a:schemeClr>
                </a:solidFill>
              </a:rPr>
              <a:t>Increased risk for STIs</a:t>
            </a:r>
            <a:r>
              <a:rPr lang="en-GB" altLang="en-US" sz="2400" dirty="0"/>
              <a:t> </a:t>
            </a:r>
            <a:r>
              <a:rPr lang="en-GB" altLang="en-US" sz="2400" dirty="0">
                <a:solidFill>
                  <a:schemeClr val="accent1"/>
                </a:solidFill>
              </a:rPr>
              <a:t>UK MEC </a:t>
            </a:r>
            <a:r>
              <a:rPr lang="en-GB" altLang="en-US" sz="2400" dirty="0" smtClean="0">
                <a:solidFill>
                  <a:schemeClr val="accent1"/>
                </a:solidFill>
              </a:rPr>
              <a:t>2</a:t>
            </a:r>
            <a:endParaRPr lang="en-GB" altLang="en-US" sz="2400" dirty="0">
              <a:solidFill>
                <a:schemeClr val="accent1"/>
              </a:solidFill>
            </a:endParaRPr>
          </a:p>
          <a:p>
            <a:pPr eaLnBrk="1" hangingPunct="1"/>
            <a:endParaRPr lang="en-GB" altLang="en-US" sz="2400" dirty="0" smtClean="0">
              <a:solidFill>
                <a:schemeClr val="bg2">
                  <a:lumMod val="50000"/>
                </a:schemeClr>
              </a:solidFill>
            </a:endParaRPr>
          </a:p>
        </p:txBody>
      </p:sp>
    </p:spTree>
    <p:extLst>
      <p:ext uri="{BB962C8B-B14F-4D97-AF65-F5344CB8AC3E}">
        <p14:creationId xmlns:p14="http://schemas.microsoft.com/office/powerpoint/2010/main" val="3892309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295" name="Shape 295"/>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298" name="Group 298"/>
          <p:cNvGrpSpPr/>
          <p:nvPr/>
        </p:nvGrpSpPr>
        <p:grpSpPr>
          <a:xfrm>
            <a:off x="-29055" y="-17103"/>
            <a:ext cx="9197482" cy="1100991"/>
            <a:chOff x="0" y="0"/>
            <a:chExt cx="9197481" cy="1100989"/>
          </a:xfrm>
        </p:grpSpPr>
        <p:sp>
          <p:nvSpPr>
            <p:cNvPr id="296" name="Shape 296"/>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297" name="Shape 297"/>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299" name="Shape 299"/>
          <p:cNvSpPr>
            <a:spLocks noGrp="1"/>
          </p:cNvSpPr>
          <p:nvPr>
            <p:ph type="title"/>
          </p:nvPr>
        </p:nvSpPr>
        <p:spPr>
          <a:prstGeom prst="rect">
            <a:avLst/>
          </a:prstGeom>
        </p:spPr>
        <p:txBody>
          <a:bodyPr/>
          <a:lstStyle>
            <a:lvl1pPr algn="ctr"/>
          </a:lstStyle>
          <a:p>
            <a:pPr lvl="0">
              <a:defRPr sz="1800">
                <a:solidFill>
                  <a:srgbClr val="000000"/>
                </a:solidFill>
                <a:uFillTx/>
              </a:defRPr>
            </a:pPr>
            <a:r>
              <a:rPr sz="5000" dirty="0" err="1">
                <a:solidFill>
                  <a:schemeClr val="tx1">
                    <a:lumMod val="60000"/>
                    <a:lumOff val="40000"/>
                  </a:schemeClr>
                </a:solidFill>
                <a:uFill>
                  <a:solidFill>
                    <a:srgbClr val="00748E"/>
                  </a:solidFill>
                </a:uFill>
              </a:rPr>
              <a:t>Nexplanon</a:t>
            </a:r>
            <a:endParaRPr sz="5000" dirty="0">
              <a:solidFill>
                <a:schemeClr val="tx1">
                  <a:lumMod val="60000"/>
                  <a:lumOff val="40000"/>
                </a:schemeClr>
              </a:solidFill>
              <a:uFill>
                <a:solidFill>
                  <a:srgbClr val="00748E"/>
                </a:solidFill>
              </a:uFill>
            </a:endParaRPr>
          </a:p>
        </p:txBody>
      </p:sp>
      <p:sp>
        <p:nvSpPr>
          <p:cNvPr id="300" name="Shape 300"/>
          <p:cNvSpPr>
            <a:spLocks noGrp="1"/>
          </p:cNvSpPr>
          <p:nvPr>
            <p:ph type="body" idx="1"/>
          </p:nvPr>
        </p:nvSpPr>
        <p:spPr>
          <a:prstGeom prst="rect">
            <a:avLst/>
          </a:prstGeom>
        </p:spPr>
        <p:txBody>
          <a:bodyPr/>
          <a:lstStyle/>
          <a:p>
            <a:pPr marL="234950" lvl="0" indent="-234950">
              <a:spcBef>
                <a:spcPts val="0"/>
              </a:spcBef>
              <a:defRPr sz="1800">
                <a:uFillTx/>
              </a:defRPr>
            </a:pPr>
            <a:r>
              <a:rPr sz="2600">
                <a:uFill>
                  <a:solidFill/>
                </a:uFill>
              </a:rPr>
              <a:t>40mm x 2 mm sub dermal rod releasing etonogestrel over 3 years</a:t>
            </a:r>
          </a:p>
          <a:p>
            <a:pPr marL="234950" lvl="0" indent="-234950">
              <a:defRPr sz="1800">
                <a:uFillTx/>
              </a:defRPr>
            </a:pPr>
            <a:r>
              <a:rPr sz="2600">
                <a:uFill>
                  <a:solidFill/>
                </a:uFill>
              </a:rPr>
              <a:t>Contains 3% Ba sulphate so is radio-opaque</a:t>
            </a:r>
          </a:p>
          <a:p>
            <a:pPr marL="234950" lvl="0" indent="-234950">
              <a:defRPr sz="1800">
                <a:uFillTx/>
              </a:defRPr>
            </a:pPr>
            <a:r>
              <a:rPr sz="2600">
                <a:uFill>
                  <a:solidFill/>
                </a:uFill>
              </a:rPr>
              <a:t>New applicator to minimise risk of deep insertions</a:t>
            </a:r>
          </a:p>
          <a:p>
            <a:pPr marL="234950" lvl="0" indent="-234950">
              <a:defRPr sz="1800">
                <a:uFillTx/>
              </a:defRPr>
            </a:pPr>
            <a:r>
              <a:rPr sz="2600">
                <a:uFill>
                  <a:solidFill/>
                </a:uFill>
              </a:rPr>
              <a:t>On-line based training including Module 17 (</a:t>
            </a:r>
            <a:r>
              <a:rPr sz="2600">
                <a:solidFill>
                  <a:srgbClr val="00A8AA"/>
                </a:solidFill>
                <a:uFill>
                  <a:solidFill>
                    <a:srgbClr val="00A8AA"/>
                  </a:solidFill>
                </a:uFill>
                <a:hlinkClick r:id="rId2"/>
              </a:rPr>
              <a:t>www.fsrh.org</a:t>
            </a:r>
            <a:r>
              <a:rPr sz="2600">
                <a:uFill>
                  <a:solidFill/>
                </a:uFill>
              </a:rPr>
              <a:t>), to be followed by model arm and live patient training</a:t>
            </a:r>
          </a:p>
        </p:txBody>
      </p:sp>
      <p:pic>
        <p:nvPicPr>
          <p:cNvPr id="9" name="image.jpg"/>
          <p:cNvPicPr/>
          <p:nvPr/>
        </p:nvPicPr>
        <p:blipFill>
          <a:blip r:embed="rId3">
            <a:extLst/>
          </a:blip>
          <a:stretch>
            <a:fillRect/>
          </a:stretch>
        </p:blipFill>
        <p:spPr>
          <a:xfrm>
            <a:off x="6516216" y="273602"/>
            <a:ext cx="2217737" cy="1120279"/>
          </a:xfrm>
          <a:prstGeom prst="rect">
            <a:avLst/>
          </a:prstGeom>
          <a:ln w="12700">
            <a:round/>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p:cNvSpPr>
          <p:nvPr>
            <p:ph type="body" idx="1"/>
          </p:nvPr>
        </p:nvSpPr>
        <p:spPr>
          <a:xfrm>
            <a:off x="323528" y="2402900"/>
            <a:ext cx="8661401" cy="3514409"/>
          </a:xfrm>
          <a:prstGeom prst="rect">
            <a:avLst/>
          </a:prstGeom>
        </p:spPr>
        <p:txBody>
          <a:bodyPr/>
          <a:lstStyle/>
          <a:p>
            <a:pPr marL="337311" lvl="0" indent="-227584" algn="l">
              <a:lnSpc>
                <a:spcPct val="90000"/>
              </a:lnSpc>
              <a:defRPr sz="1800"/>
            </a:pPr>
            <a:r>
              <a:rPr sz="2400" dirty="0">
                <a:solidFill>
                  <a:schemeClr val="bg2">
                    <a:lumMod val="25000"/>
                  </a:schemeClr>
                </a:solidFill>
              </a:rPr>
              <a:t>Single rod releasing 30-40 mcg </a:t>
            </a:r>
            <a:r>
              <a:rPr sz="2400" dirty="0" err="1">
                <a:solidFill>
                  <a:schemeClr val="bg2">
                    <a:lumMod val="25000"/>
                  </a:schemeClr>
                </a:solidFill>
              </a:rPr>
              <a:t>etonorgestrel</a:t>
            </a:r>
            <a:r>
              <a:rPr sz="2400" dirty="0">
                <a:solidFill>
                  <a:schemeClr val="bg2">
                    <a:lumMod val="25000"/>
                  </a:schemeClr>
                </a:solidFill>
              </a:rPr>
              <a:t> per day</a:t>
            </a:r>
          </a:p>
          <a:p>
            <a:pPr marL="337311" lvl="0" indent="-227584" algn="l">
              <a:lnSpc>
                <a:spcPct val="90000"/>
              </a:lnSpc>
              <a:defRPr sz="1800"/>
            </a:pPr>
            <a:r>
              <a:rPr sz="2400" dirty="0">
                <a:solidFill>
                  <a:schemeClr val="bg2">
                    <a:lumMod val="25000"/>
                  </a:schemeClr>
                </a:solidFill>
              </a:rPr>
              <a:t>Failure rate: &lt; 0.1 in 100 over 3 years</a:t>
            </a:r>
          </a:p>
          <a:p>
            <a:pPr marL="337311" lvl="0" indent="-227584" algn="l">
              <a:lnSpc>
                <a:spcPct val="90000"/>
              </a:lnSpc>
              <a:defRPr sz="1800"/>
            </a:pPr>
            <a:r>
              <a:rPr sz="2400" dirty="0">
                <a:solidFill>
                  <a:schemeClr val="bg2">
                    <a:lumMod val="25000"/>
                  </a:schemeClr>
                </a:solidFill>
              </a:rPr>
              <a:t>Most effective LARC method</a:t>
            </a:r>
          </a:p>
          <a:p>
            <a:pPr marL="337311" lvl="0" indent="-227584" algn="l">
              <a:lnSpc>
                <a:spcPct val="90000"/>
              </a:lnSpc>
              <a:defRPr sz="1800"/>
            </a:pPr>
            <a:r>
              <a:rPr sz="2400" dirty="0">
                <a:solidFill>
                  <a:schemeClr val="bg2">
                    <a:lumMod val="25000"/>
                  </a:schemeClr>
                </a:solidFill>
              </a:rPr>
              <a:t>Lasts 3 years ( no need to change early if high BMI)</a:t>
            </a:r>
          </a:p>
          <a:p>
            <a:pPr marL="337311" lvl="0" indent="-227584" algn="l">
              <a:lnSpc>
                <a:spcPct val="90000"/>
              </a:lnSpc>
              <a:defRPr sz="1800"/>
            </a:pPr>
            <a:r>
              <a:rPr sz="2400" dirty="0">
                <a:solidFill>
                  <a:schemeClr val="bg2">
                    <a:lumMod val="25000"/>
                  </a:schemeClr>
                </a:solidFill>
              </a:rPr>
              <a:t>Unpredictable bleeding pattern; no data on endometrial protection</a:t>
            </a:r>
          </a:p>
          <a:p>
            <a:pPr marL="337311" lvl="0" indent="-227584" algn="l">
              <a:lnSpc>
                <a:spcPct val="90000"/>
              </a:lnSpc>
              <a:defRPr sz="1800"/>
            </a:pPr>
            <a:r>
              <a:rPr sz="2400" dirty="0">
                <a:solidFill>
                  <a:schemeClr val="bg2">
                    <a:lumMod val="25000"/>
                  </a:schemeClr>
                </a:solidFill>
              </a:rPr>
              <a:t>Can check FSH; remove when postmenopausal</a:t>
            </a:r>
          </a:p>
          <a:p>
            <a:pPr marL="337311" lvl="0" indent="-227584" algn="l">
              <a:lnSpc>
                <a:spcPct val="90000"/>
              </a:lnSpc>
              <a:defRPr sz="1800"/>
            </a:pPr>
            <a:r>
              <a:rPr sz="2400" dirty="0">
                <a:solidFill>
                  <a:schemeClr val="bg2">
                    <a:lumMod val="25000"/>
                  </a:schemeClr>
                </a:solidFill>
              </a:rPr>
              <a:t>Not recommended for women on enzyme inducers</a:t>
            </a:r>
          </a:p>
        </p:txBody>
      </p:sp>
      <p:sp>
        <p:nvSpPr>
          <p:cNvPr id="395" name="Shape 395"/>
          <p:cNvSpPr>
            <a:spLocks noGrp="1"/>
          </p:cNvSpPr>
          <p:nvPr>
            <p:ph type="title"/>
          </p:nvPr>
        </p:nvSpPr>
        <p:spPr>
          <a:xfrm>
            <a:off x="3024188" y="284163"/>
            <a:ext cx="2952751" cy="1143001"/>
          </a:xfrm>
          <a:prstGeom prst="rect">
            <a:avLst/>
          </a:prstGeom>
        </p:spPr>
        <p:txBody>
          <a:bodyPr/>
          <a:lstStyle/>
          <a:p>
            <a:pPr lvl="0">
              <a:defRPr sz="1800" b="0">
                <a:solidFill>
                  <a:srgbClr val="000000"/>
                </a:solidFill>
                <a:effectLst/>
              </a:defRPr>
            </a:pPr>
            <a:r>
              <a:rPr sz="4100" b="1">
                <a:solidFill>
                  <a:srgbClr val="E6007E"/>
                </a:solidFill>
                <a:effectLst>
                  <a:outerShdw blurRad="38100" dist="25400" dir="5400000" rotWithShape="0">
                    <a:srgbClr val="000000">
                      <a:alpha val="25000"/>
                    </a:srgbClr>
                  </a:outerShdw>
                </a:effectLst>
              </a:rPr>
              <a:t>Nexplanon</a:t>
            </a:r>
          </a:p>
        </p:txBody>
      </p:sp>
      <p:sp>
        <p:nvSpPr>
          <p:cNvPr id="396" name="Shape 396"/>
          <p:cNvSpPr/>
          <p:nvPr/>
        </p:nvSpPr>
        <p:spPr>
          <a:xfrm>
            <a:off x="5652120" y="6093296"/>
            <a:ext cx="3154681"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700"/>
              </a:spcBef>
              <a:defRPr sz="1200">
                <a:latin typeface="Tahoma"/>
                <a:ea typeface="Tahoma"/>
                <a:cs typeface="Tahoma"/>
                <a:sym typeface="Tahoma"/>
              </a:defRPr>
            </a:lvl1pPr>
          </a:lstStyle>
          <a:p>
            <a:pPr lvl="0">
              <a:defRPr sz="1800"/>
            </a:pPr>
            <a:r>
              <a:rPr sz="1200" dirty="0">
                <a:solidFill>
                  <a:schemeClr val="bg2">
                    <a:lumMod val="25000"/>
                  </a:schemeClr>
                </a:solidFill>
              </a:rPr>
              <a:t>Faculty of SRH; CEU guidance </a:t>
            </a:r>
            <a:r>
              <a:rPr sz="1200" dirty="0" err="1">
                <a:solidFill>
                  <a:schemeClr val="bg2">
                    <a:lumMod val="25000"/>
                  </a:schemeClr>
                </a:solidFill>
              </a:rPr>
              <a:t>Progestogen</a:t>
            </a:r>
            <a:r>
              <a:rPr sz="1200" dirty="0">
                <a:solidFill>
                  <a:schemeClr val="bg2">
                    <a:lumMod val="25000"/>
                  </a:schemeClr>
                </a:solidFill>
              </a:rPr>
              <a:t>-only implants 2008</a:t>
            </a:r>
          </a:p>
        </p:txBody>
      </p:sp>
    </p:spTree>
    <p:extLst>
      <p:ext uri="{BB962C8B-B14F-4D97-AF65-F5344CB8AC3E}">
        <p14:creationId xmlns:p14="http://schemas.microsoft.com/office/powerpoint/2010/main" val="184449178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hape 398"/>
          <p:cNvSpPr>
            <a:spLocks noGrp="1"/>
          </p:cNvSpPr>
          <p:nvPr>
            <p:ph type="body" idx="1"/>
          </p:nvPr>
        </p:nvSpPr>
        <p:spPr>
          <a:xfrm>
            <a:off x="971600" y="2060848"/>
            <a:ext cx="7772401" cy="3823017"/>
          </a:xfrm>
          <a:prstGeom prst="rect">
            <a:avLst/>
          </a:prstGeom>
        </p:spPr>
        <p:txBody>
          <a:bodyPr/>
          <a:lstStyle/>
          <a:p>
            <a:pPr marL="337311" lvl="0" indent="-227584" algn="l">
              <a:lnSpc>
                <a:spcPct val="90000"/>
              </a:lnSpc>
              <a:defRPr sz="1800"/>
            </a:pPr>
            <a:r>
              <a:rPr sz="2400" dirty="0">
                <a:solidFill>
                  <a:schemeClr val="tx2"/>
                </a:solidFill>
              </a:rPr>
              <a:t>20% </a:t>
            </a:r>
            <a:r>
              <a:rPr sz="2400" dirty="0" err="1">
                <a:solidFill>
                  <a:schemeClr val="tx2"/>
                </a:solidFill>
              </a:rPr>
              <a:t>amenorrhoea</a:t>
            </a:r>
            <a:endParaRPr sz="2400" dirty="0">
              <a:solidFill>
                <a:schemeClr val="tx2"/>
              </a:solidFill>
            </a:endParaRPr>
          </a:p>
          <a:p>
            <a:pPr marL="337311" lvl="0" indent="-227584" algn="l">
              <a:lnSpc>
                <a:spcPct val="90000"/>
              </a:lnSpc>
              <a:defRPr sz="1800"/>
            </a:pPr>
            <a:r>
              <a:rPr sz="2400" dirty="0">
                <a:solidFill>
                  <a:schemeClr val="tx2"/>
                </a:solidFill>
              </a:rPr>
              <a:t>50% infrequent, frequent or prolonged bleeding</a:t>
            </a:r>
          </a:p>
          <a:p>
            <a:pPr marL="337311" lvl="0" indent="-227584" algn="l">
              <a:lnSpc>
                <a:spcPct val="90000"/>
              </a:lnSpc>
              <a:defRPr sz="1800"/>
            </a:pPr>
            <a:r>
              <a:rPr sz="2400" dirty="0">
                <a:solidFill>
                  <a:schemeClr val="tx2"/>
                </a:solidFill>
              </a:rPr>
              <a:t>Not associated with weight change, mood, libido or headaches</a:t>
            </a:r>
          </a:p>
          <a:p>
            <a:pPr marL="337311" lvl="0" indent="-227584" algn="l">
              <a:lnSpc>
                <a:spcPct val="90000"/>
              </a:lnSpc>
              <a:defRPr sz="1800"/>
            </a:pPr>
            <a:r>
              <a:rPr sz="2400" dirty="0">
                <a:solidFill>
                  <a:schemeClr val="tx2"/>
                </a:solidFill>
              </a:rPr>
              <a:t>May be associated with acne</a:t>
            </a:r>
          </a:p>
          <a:p>
            <a:pPr marL="337311" lvl="0" indent="-227584" algn="l">
              <a:lnSpc>
                <a:spcPct val="90000"/>
              </a:lnSpc>
              <a:defRPr sz="1800"/>
            </a:pPr>
            <a:r>
              <a:rPr sz="2400" dirty="0">
                <a:solidFill>
                  <a:schemeClr val="tx2"/>
                </a:solidFill>
              </a:rPr>
              <a:t>Does not adversely affect bone density</a:t>
            </a:r>
          </a:p>
          <a:p>
            <a:pPr marL="337311" lvl="0" indent="-227584" algn="l">
              <a:lnSpc>
                <a:spcPct val="90000"/>
              </a:lnSpc>
              <a:defRPr sz="1800"/>
            </a:pPr>
            <a:r>
              <a:rPr sz="2400" dirty="0">
                <a:solidFill>
                  <a:schemeClr val="tx2"/>
                </a:solidFill>
              </a:rPr>
              <a:t>Can be used up to age of 55 years (when contraception will no longer be needed</a:t>
            </a:r>
            <a:r>
              <a:rPr sz="2800" dirty="0">
                <a:solidFill>
                  <a:schemeClr val="tx2"/>
                </a:solidFill>
              </a:rPr>
              <a:t>)</a:t>
            </a:r>
          </a:p>
        </p:txBody>
      </p:sp>
      <p:sp>
        <p:nvSpPr>
          <p:cNvPr id="399" name="Shape 399"/>
          <p:cNvSpPr>
            <a:spLocks noGrp="1"/>
          </p:cNvSpPr>
          <p:nvPr>
            <p:ph type="title"/>
          </p:nvPr>
        </p:nvSpPr>
        <p:spPr>
          <a:xfrm>
            <a:off x="3236913" y="260350"/>
            <a:ext cx="3097213" cy="1143000"/>
          </a:xfrm>
          <a:prstGeom prst="rect">
            <a:avLst/>
          </a:prstGeom>
        </p:spPr>
        <p:txBody>
          <a:bodyPr/>
          <a:lstStyle/>
          <a:p>
            <a:pPr lvl="0">
              <a:defRPr sz="1800" b="0">
                <a:solidFill>
                  <a:srgbClr val="000000"/>
                </a:solidFill>
                <a:effectLst/>
              </a:defRPr>
            </a:pPr>
            <a:r>
              <a:rPr sz="4100" b="1">
                <a:solidFill>
                  <a:srgbClr val="E6007E"/>
                </a:solidFill>
                <a:effectLst>
                  <a:outerShdw blurRad="38100" dist="25400" dir="5400000" rotWithShape="0">
                    <a:srgbClr val="000000">
                      <a:alpha val="25000"/>
                    </a:srgbClr>
                  </a:outerShdw>
                </a:effectLst>
              </a:rPr>
              <a:t>Nexplanon</a:t>
            </a:r>
          </a:p>
        </p:txBody>
      </p:sp>
      <p:sp>
        <p:nvSpPr>
          <p:cNvPr id="400" name="Shape 400"/>
          <p:cNvSpPr/>
          <p:nvPr/>
        </p:nvSpPr>
        <p:spPr>
          <a:xfrm>
            <a:off x="2971799" y="6044236"/>
            <a:ext cx="2766062"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700"/>
              </a:spcBef>
              <a:defRPr sz="1200">
                <a:latin typeface="Tahoma"/>
                <a:ea typeface="Tahoma"/>
                <a:cs typeface="Tahoma"/>
                <a:sym typeface="Tahoma"/>
              </a:defRPr>
            </a:lvl1pPr>
          </a:lstStyle>
          <a:p>
            <a:pPr lvl="0">
              <a:defRPr sz="1800"/>
            </a:pPr>
            <a:r>
              <a:rPr sz="1200" dirty="0">
                <a:solidFill>
                  <a:schemeClr val="tx2"/>
                </a:solidFill>
              </a:rPr>
              <a:t>Faculty of SRH; CEU guidance </a:t>
            </a:r>
            <a:r>
              <a:rPr sz="1200" dirty="0" err="1">
                <a:solidFill>
                  <a:schemeClr val="tx2"/>
                </a:solidFill>
              </a:rPr>
              <a:t>Progestogen</a:t>
            </a:r>
            <a:r>
              <a:rPr sz="1200" dirty="0">
                <a:solidFill>
                  <a:schemeClr val="tx2"/>
                </a:solidFill>
              </a:rPr>
              <a:t>-only implants 2008</a:t>
            </a:r>
          </a:p>
        </p:txBody>
      </p:sp>
    </p:spTree>
    <p:extLst>
      <p:ext uri="{BB962C8B-B14F-4D97-AF65-F5344CB8AC3E}">
        <p14:creationId xmlns:p14="http://schemas.microsoft.com/office/powerpoint/2010/main" val="6705914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80" name="Shape 80"/>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83" name="Group 83"/>
          <p:cNvGrpSpPr/>
          <p:nvPr/>
        </p:nvGrpSpPr>
        <p:grpSpPr>
          <a:xfrm>
            <a:off x="-29055" y="-17103"/>
            <a:ext cx="9197482" cy="1100991"/>
            <a:chOff x="0" y="0"/>
            <a:chExt cx="9197481" cy="1100989"/>
          </a:xfrm>
        </p:grpSpPr>
        <p:sp>
          <p:nvSpPr>
            <p:cNvPr id="81" name="Shape 81"/>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82" name="Shape 82"/>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84" name="Shape 84"/>
          <p:cNvSpPr>
            <a:spLocks noGrp="1"/>
          </p:cNvSpPr>
          <p:nvPr>
            <p:ph type="title"/>
          </p:nvPr>
        </p:nvSpPr>
        <p:spPr>
          <a:prstGeom prst="rect">
            <a:avLst/>
          </a:prstGeom>
        </p:spPr>
        <p:txBody>
          <a:bodyPr/>
          <a:lstStyle>
            <a:lvl1pPr algn="ctr"/>
          </a:lstStyle>
          <a:p>
            <a:pPr lvl="0">
              <a:defRPr sz="1800">
                <a:solidFill>
                  <a:srgbClr val="000000"/>
                </a:solidFill>
                <a:uFillTx/>
              </a:defRPr>
            </a:pPr>
            <a:r>
              <a:rPr sz="5000">
                <a:solidFill>
                  <a:srgbClr val="00748E"/>
                </a:solidFill>
                <a:uFill>
                  <a:solidFill>
                    <a:srgbClr val="00748E"/>
                  </a:solidFill>
                </a:uFill>
              </a:rPr>
              <a:t>Issues to be Discussed</a:t>
            </a:r>
          </a:p>
        </p:txBody>
      </p:sp>
      <p:sp>
        <p:nvSpPr>
          <p:cNvPr id="85" name="Shape 85"/>
          <p:cNvSpPr>
            <a:spLocks noGrp="1"/>
          </p:cNvSpPr>
          <p:nvPr>
            <p:ph type="body" idx="1"/>
          </p:nvPr>
        </p:nvSpPr>
        <p:spPr>
          <a:prstGeom prst="rect">
            <a:avLst/>
          </a:prstGeom>
        </p:spPr>
        <p:txBody>
          <a:bodyPr/>
          <a:lstStyle/>
          <a:p>
            <a:pPr marL="234950" lvl="0" indent="-234950">
              <a:defRPr sz="1800">
                <a:uFillTx/>
              </a:defRPr>
            </a:pPr>
            <a:r>
              <a:rPr lang="en-GB" sz="2600" dirty="0" smtClean="0">
                <a:uFill>
                  <a:solidFill/>
                </a:uFill>
              </a:rPr>
              <a:t>Abortion rates 2014</a:t>
            </a:r>
          </a:p>
          <a:p>
            <a:pPr marL="234950" lvl="0" indent="-234950">
              <a:defRPr sz="1800">
                <a:uFillTx/>
              </a:defRPr>
            </a:pPr>
            <a:r>
              <a:rPr sz="2600" dirty="0" smtClean="0">
                <a:uFill>
                  <a:solidFill/>
                </a:uFill>
              </a:rPr>
              <a:t>Perfect </a:t>
            </a:r>
            <a:r>
              <a:rPr sz="2600" dirty="0">
                <a:uFill>
                  <a:solidFill/>
                </a:uFill>
              </a:rPr>
              <a:t>and Typical Failure rates</a:t>
            </a:r>
          </a:p>
          <a:p>
            <a:pPr marL="234950" lvl="0" indent="-234950">
              <a:defRPr sz="1800">
                <a:uFillTx/>
              </a:defRPr>
            </a:pPr>
            <a:r>
              <a:rPr sz="2600" dirty="0">
                <a:uFill>
                  <a:solidFill/>
                </a:uFill>
              </a:rPr>
              <a:t>NICE Guidance 2005</a:t>
            </a:r>
          </a:p>
          <a:p>
            <a:pPr marL="234950" lvl="0" indent="-234950">
              <a:defRPr sz="1800">
                <a:uFillTx/>
              </a:defRPr>
            </a:pPr>
            <a:r>
              <a:rPr sz="2600" dirty="0">
                <a:uFill>
                  <a:solidFill/>
                </a:uFill>
              </a:rPr>
              <a:t>Intrauterine Contraception</a:t>
            </a:r>
          </a:p>
          <a:p>
            <a:pPr marL="234950" lvl="0" indent="-234950">
              <a:defRPr sz="1800">
                <a:uFillTx/>
              </a:defRPr>
            </a:pPr>
            <a:r>
              <a:rPr sz="2600" dirty="0">
                <a:uFill>
                  <a:solidFill/>
                </a:uFill>
              </a:rPr>
              <a:t>Sub Dermal Implants</a:t>
            </a:r>
          </a:p>
          <a:p>
            <a:pPr marL="234950" lvl="0" indent="-234950">
              <a:defRPr sz="1800">
                <a:uFillTx/>
              </a:defRPr>
            </a:pPr>
            <a:r>
              <a:rPr sz="2600" dirty="0" err="1">
                <a:uFill>
                  <a:solidFill/>
                </a:uFill>
              </a:rPr>
              <a:t>Injectables</a:t>
            </a:r>
            <a:endParaRPr sz="2600" dirty="0">
              <a:uFill>
                <a:solidFill/>
              </a:u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303" name="Shape 303"/>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306" name="Group 306"/>
          <p:cNvGrpSpPr/>
          <p:nvPr/>
        </p:nvGrpSpPr>
        <p:grpSpPr>
          <a:xfrm>
            <a:off x="-29055" y="-17103"/>
            <a:ext cx="9197482" cy="1100991"/>
            <a:chOff x="0" y="0"/>
            <a:chExt cx="9197481" cy="1100989"/>
          </a:xfrm>
        </p:grpSpPr>
        <p:sp>
          <p:nvSpPr>
            <p:cNvPr id="304" name="Shape 304"/>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305" name="Shape 305"/>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307" name="Shape 307"/>
          <p:cNvSpPr>
            <a:spLocks noGrp="1"/>
          </p:cNvSpPr>
          <p:nvPr>
            <p:ph type="title"/>
          </p:nvPr>
        </p:nvSpPr>
        <p:spPr>
          <a:prstGeom prst="rect">
            <a:avLst/>
          </a:prstGeom>
        </p:spPr>
        <p:txBody>
          <a:bodyPr/>
          <a:lstStyle>
            <a:lvl1pPr algn="ctr"/>
          </a:lstStyle>
          <a:p>
            <a:pPr lvl="0">
              <a:defRPr sz="1800">
                <a:solidFill>
                  <a:srgbClr val="000000"/>
                </a:solidFill>
                <a:uFillTx/>
              </a:defRPr>
            </a:pPr>
            <a:r>
              <a:rPr sz="5000" dirty="0">
                <a:solidFill>
                  <a:schemeClr val="tx1">
                    <a:lumMod val="60000"/>
                    <a:lumOff val="40000"/>
                  </a:schemeClr>
                </a:solidFill>
                <a:uFill>
                  <a:solidFill>
                    <a:srgbClr val="00748E"/>
                  </a:solidFill>
                </a:uFill>
              </a:rPr>
              <a:t>Efficacy - </a:t>
            </a:r>
            <a:r>
              <a:rPr sz="5000" dirty="0" err="1">
                <a:solidFill>
                  <a:schemeClr val="tx1">
                    <a:lumMod val="60000"/>
                    <a:lumOff val="40000"/>
                  </a:schemeClr>
                </a:solidFill>
                <a:uFill>
                  <a:solidFill>
                    <a:srgbClr val="00748E"/>
                  </a:solidFill>
                </a:uFill>
              </a:rPr>
              <a:t>Nexplanon</a:t>
            </a:r>
            <a:endParaRPr sz="5000" dirty="0">
              <a:solidFill>
                <a:schemeClr val="tx1">
                  <a:lumMod val="60000"/>
                  <a:lumOff val="40000"/>
                </a:schemeClr>
              </a:solidFill>
              <a:uFill>
                <a:solidFill>
                  <a:srgbClr val="00748E"/>
                </a:solidFill>
              </a:uFill>
            </a:endParaRPr>
          </a:p>
        </p:txBody>
      </p:sp>
      <p:sp>
        <p:nvSpPr>
          <p:cNvPr id="308" name="Shape 308"/>
          <p:cNvSpPr>
            <a:spLocks noGrp="1"/>
          </p:cNvSpPr>
          <p:nvPr>
            <p:ph type="body" idx="1"/>
          </p:nvPr>
        </p:nvSpPr>
        <p:spPr>
          <a:prstGeom prst="rect">
            <a:avLst/>
          </a:prstGeom>
        </p:spPr>
        <p:txBody>
          <a:bodyPr/>
          <a:lstStyle/>
          <a:p>
            <a:pPr marL="234950" lvl="0" indent="-234950">
              <a:spcBef>
                <a:spcPts val="0"/>
              </a:spcBef>
              <a:defRPr sz="1800">
                <a:uFillTx/>
              </a:defRPr>
            </a:pPr>
            <a:r>
              <a:rPr sz="2600" dirty="0">
                <a:uFill>
                  <a:solidFill/>
                </a:uFill>
              </a:rPr>
              <a:t>Is unmatched, aside from abstinence (true) and vasectomy</a:t>
            </a:r>
          </a:p>
          <a:p>
            <a:pPr marL="234950" lvl="0" indent="-234950">
              <a:defRPr sz="1800">
                <a:uFillTx/>
              </a:defRPr>
            </a:pPr>
            <a:r>
              <a:rPr sz="2600" dirty="0">
                <a:uFill>
                  <a:solidFill/>
                </a:uFill>
              </a:rPr>
              <a:t>1</a:t>
            </a:r>
            <a:r>
              <a:rPr sz="2600" baseline="29999" dirty="0">
                <a:uFill>
                  <a:solidFill/>
                </a:uFill>
              </a:rPr>
              <a:t>st</a:t>
            </a:r>
            <a:r>
              <a:rPr sz="2600" dirty="0">
                <a:uFill>
                  <a:solidFill/>
                </a:uFill>
              </a:rPr>
              <a:t> year failure rate is &lt; 1 in 1000 (&lt; 0.1%)</a:t>
            </a:r>
          </a:p>
          <a:p>
            <a:pPr marL="234950" lvl="0" indent="-234950">
              <a:defRPr sz="1800">
                <a:uFillTx/>
              </a:defRPr>
            </a:pPr>
            <a:r>
              <a:rPr sz="2600" dirty="0">
                <a:uFill>
                  <a:solidFill/>
                </a:uFill>
              </a:rPr>
              <a:t>Nearly all failures that have been reported were either  failure to insert at all; had the insertion in a conception cycle or as a result of drug interactions</a:t>
            </a:r>
          </a:p>
        </p:txBody>
      </p:sp>
      <p:sp>
        <p:nvSpPr>
          <p:cNvPr id="309" name="Shape 309"/>
          <p:cNvSpPr/>
          <p:nvPr/>
        </p:nvSpPr>
        <p:spPr>
          <a:xfrm>
            <a:off x="6443662" y="5803900"/>
            <a:ext cx="1689101" cy="838200"/>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lvl1pPr marL="0" marR="0">
              <a:buClr>
                <a:srgbClr val="000000"/>
              </a:buClr>
              <a:buFont typeface="Lucida Grande"/>
              <a:defRPr>
                <a:solidFill>
                  <a:srgbClr val="000000"/>
                </a:solidFill>
                <a:uFill>
                  <a:solidFill>
                    <a:srgbClr val="000000"/>
                  </a:solidFill>
                </a:uFill>
                <a:latin typeface="+mn-lt"/>
                <a:ea typeface="+mn-ea"/>
                <a:cs typeface="+mn-cs"/>
                <a:sym typeface="Lucida Grande"/>
              </a:defRPr>
            </a:lvl1pPr>
          </a:lstStyle>
          <a:p>
            <a:pPr lvl="0">
              <a:defRPr sz="1800">
                <a:uFillTx/>
              </a:defRPr>
            </a:pPr>
            <a:r>
              <a:rPr sz="1200">
                <a:uFill>
                  <a:solidFill/>
                </a:uFill>
              </a:rPr>
              <a:t>FSRH Clinical Guidance Progestogen-only Implants 2/2014</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352" name="Shape 352"/>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355" name="Group 355"/>
          <p:cNvGrpSpPr/>
          <p:nvPr/>
        </p:nvGrpSpPr>
        <p:grpSpPr>
          <a:xfrm>
            <a:off x="-29055" y="-17103"/>
            <a:ext cx="9197482" cy="1100991"/>
            <a:chOff x="0" y="0"/>
            <a:chExt cx="9197481" cy="1100989"/>
          </a:xfrm>
        </p:grpSpPr>
        <p:sp>
          <p:nvSpPr>
            <p:cNvPr id="353" name="Shape 353"/>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354" name="Shape 354"/>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356" name="Shape 356"/>
          <p:cNvSpPr>
            <a:spLocks noGrp="1"/>
          </p:cNvSpPr>
          <p:nvPr>
            <p:ph type="title"/>
          </p:nvPr>
        </p:nvSpPr>
        <p:spPr>
          <a:prstGeom prst="rect">
            <a:avLst/>
          </a:prstGeom>
        </p:spPr>
        <p:txBody>
          <a:bodyPr/>
          <a:lstStyle>
            <a:lvl1pPr algn="ctr"/>
          </a:lstStyle>
          <a:p>
            <a:pPr lvl="0">
              <a:defRPr sz="1800">
                <a:solidFill>
                  <a:srgbClr val="000000"/>
                </a:solidFill>
                <a:uFillTx/>
              </a:defRPr>
            </a:pPr>
            <a:r>
              <a:rPr sz="5000">
                <a:solidFill>
                  <a:srgbClr val="00748E"/>
                </a:solidFill>
                <a:uFill>
                  <a:solidFill>
                    <a:srgbClr val="00748E"/>
                  </a:solidFill>
                </a:uFill>
              </a:rPr>
              <a:t>Nexplanon and EIDs</a:t>
            </a:r>
          </a:p>
        </p:txBody>
      </p:sp>
      <p:sp>
        <p:nvSpPr>
          <p:cNvPr id="357" name="Shape 357"/>
          <p:cNvSpPr>
            <a:spLocks noGrp="1"/>
          </p:cNvSpPr>
          <p:nvPr>
            <p:ph type="body" idx="1"/>
          </p:nvPr>
        </p:nvSpPr>
        <p:spPr>
          <a:prstGeom prst="rect">
            <a:avLst/>
          </a:prstGeom>
        </p:spPr>
        <p:txBody>
          <a:bodyPr/>
          <a:lstStyle/>
          <a:p>
            <a:pPr marL="234950" lvl="0" indent="-234950">
              <a:spcBef>
                <a:spcPts val="0"/>
              </a:spcBef>
              <a:defRPr sz="1800">
                <a:uFillTx/>
              </a:defRPr>
            </a:pPr>
            <a:r>
              <a:rPr sz="2600">
                <a:uFill>
                  <a:solidFill/>
                </a:uFill>
              </a:rPr>
              <a:t>The SPC advises that these lower the blood levels of Etonogestrel</a:t>
            </a:r>
          </a:p>
          <a:p>
            <a:pPr marL="234950" lvl="0" indent="-234950">
              <a:defRPr sz="1800">
                <a:uFillTx/>
              </a:defRPr>
            </a:pPr>
            <a:r>
              <a:rPr sz="2600">
                <a:uFill>
                  <a:solidFill/>
                </a:uFill>
              </a:rPr>
              <a:t>Women on short term treatment with EIDs are advised to use a barrier method for the duration of treatment and for 28 days after cessation</a:t>
            </a:r>
          </a:p>
          <a:p>
            <a:pPr marL="234950" lvl="0" indent="-234950">
              <a:defRPr sz="1800">
                <a:uFillTx/>
              </a:defRPr>
            </a:pPr>
            <a:r>
              <a:rPr sz="2600">
                <a:uFill>
                  <a:solidFill/>
                </a:uFill>
              </a:rPr>
              <a:t>Women on long term treatment are advised to transfer to an unaffected method (DMPA, IUS or CuIUD) and have implant removed</a:t>
            </a:r>
          </a:p>
          <a:p>
            <a:pPr marL="234950" lvl="0" indent="-234950">
              <a:defRPr sz="1800">
                <a:uFillTx/>
              </a:defRPr>
            </a:pPr>
            <a:r>
              <a:rPr sz="2600">
                <a:uFill>
                  <a:solidFill/>
                </a:uFill>
              </a:rPr>
              <a:t>UULP – attempt to compensate by adding daily Cerazette (not Faculty endorsed)</a:t>
            </a:r>
          </a:p>
        </p:txBody>
      </p:sp>
      <p:sp>
        <p:nvSpPr>
          <p:cNvPr id="358" name="Shape 358"/>
          <p:cNvSpPr/>
          <p:nvPr/>
        </p:nvSpPr>
        <p:spPr>
          <a:xfrm>
            <a:off x="6443662" y="5948362"/>
            <a:ext cx="2270126" cy="647701"/>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lvl1pPr marL="0" marR="0">
              <a:buClr>
                <a:srgbClr val="000000"/>
              </a:buClr>
              <a:buFont typeface="Lucida Grande"/>
              <a:defRPr>
                <a:solidFill>
                  <a:srgbClr val="000000"/>
                </a:solidFill>
                <a:uFill>
                  <a:solidFill>
                    <a:srgbClr val="000000"/>
                  </a:solidFill>
                </a:uFill>
                <a:latin typeface="+mn-lt"/>
                <a:ea typeface="+mn-ea"/>
                <a:cs typeface="+mn-cs"/>
                <a:sym typeface="Lucida Grande"/>
              </a:defRPr>
            </a:lvl1pPr>
          </a:lstStyle>
          <a:p>
            <a:pPr lvl="0">
              <a:defRPr sz="1800">
                <a:uFillTx/>
              </a:defRPr>
            </a:pPr>
            <a:r>
              <a:rPr sz="1200">
                <a:uFill>
                  <a:solidFill/>
                </a:uFill>
              </a:rPr>
              <a:t>FSRH Clinocal Guidance Progestogen-only Implants 2/2014</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363" name="Shape 363"/>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366" name="Group 366"/>
          <p:cNvGrpSpPr/>
          <p:nvPr/>
        </p:nvGrpSpPr>
        <p:grpSpPr>
          <a:xfrm>
            <a:off x="-29055" y="-17103"/>
            <a:ext cx="9197482" cy="1100991"/>
            <a:chOff x="0" y="0"/>
            <a:chExt cx="9197481" cy="1100989"/>
          </a:xfrm>
        </p:grpSpPr>
        <p:sp>
          <p:nvSpPr>
            <p:cNvPr id="364" name="Shape 364"/>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365" name="Shape 365"/>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367" name="Shape 367"/>
          <p:cNvSpPr>
            <a:spLocks noGrp="1"/>
          </p:cNvSpPr>
          <p:nvPr>
            <p:ph type="title"/>
          </p:nvPr>
        </p:nvSpPr>
        <p:spPr>
          <a:xfrm>
            <a:off x="457200" y="0"/>
            <a:ext cx="8229600" cy="1447800"/>
          </a:xfrm>
          <a:prstGeom prst="rect">
            <a:avLst/>
          </a:prstGeom>
        </p:spPr>
        <p:txBody>
          <a:bodyPr/>
          <a:lstStyle/>
          <a:p>
            <a:pPr lvl="0">
              <a:defRPr sz="1800">
                <a:solidFill>
                  <a:srgbClr val="000000"/>
                </a:solidFill>
                <a:uFillTx/>
              </a:defRPr>
            </a:pPr>
            <a:r>
              <a:rPr sz="5000">
                <a:solidFill>
                  <a:srgbClr val="00748E"/>
                </a:solidFill>
                <a:uFill>
                  <a:solidFill>
                    <a:srgbClr val="00748E"/>
                  </a:solidFill>
                </a:uFill>
              </a:rPr>
              <a:t>Weight and Nexplanon</a:t>
            </a:r>
          </a:p>
        </p:txBody>
      </p:sp>
      <p:sp>
        <p:nvSpPr>
          <p:cNvPr id="368" name="Shape 368"/>
          <p:cNvSpPr>
            <a:spLocks noGrp="1"/>
          </p:cNvSpPr>
          <p:nvPr>
            <p:ph type="body" idx="1"/>
          </p:nvPr>
        </p:nvSpPr>
        <p:spPr>
          <a:prstGeom prst="rect">
            <a:avLst/>
          </a:prstGeom>
        </p:spPr>
        <p:txBody>
          <a:bodyPr/>
          <a:lstStyle/>
          <a:p>
            <a:pPr marL="234950" lvl="0" indent="-234950">
              <a:spcBef>
                <a:spcPts val="0"/>
              </a:spcBef>
              <a:defRPr sz="1800">
                <a:uFillTx/>
              </a:defRPr>
            </a:pPr>
            <a:r>
              <a:rPr sz="2600">
                <a:uFill>
                  <a:solidFill/>
                </a:uFill>
              </a:rPr>
              <a:t>BMI &gt; 30 =UKMEC 1</a:t>
            </a:r>
          </a:p>
          <a:p>
            <a:pPr marL="234950" lvl="0" indent="-234950">
              <a:defRPr sz="1800">
                <a:uFillTx/>
              </a:defRPr>
            </a:pPr>
            <a:r>
              <a:rPr sz="2600">
                <a:uFill>
                  <a:solidFill/>
                </a:uFill>
              </a:rPr>
              <a:t>May be offered without restriction to very overweight women – not more prone to ‘lost’ implants, provided correct placement</a:t>
            </a:r>
          </a:p>
          <a:p>
            <a:pPr marL="234950" lvl="0" indent="-234950">
              <a:defRPr sz="1800">
                <a:uFillTx/>
              </a:defRPr>
            </a:pPr>
            <a:r>
              <a:rPr sz="2600">
                <a:uFill>
                  <a:solidFill/>
                </a:uFill>
              </a:rPr>
              <a:t>MSD SPC suggests ‘consider early replacement in 3</a:t>
            </a:r>
            <a:r>
              <a:rPr sz="2600" baseline="29999">
                <a:uFill>
                  <a:solidFill/>
                </a:uFill>
              </a:rPr>
              <a:t>rd</a:t>
            </a:r>
            <a:r>
              <a:rPr sz="2600">
                <a:uFill>
                  <a:solidFill/>
                </a:uFill>
              </a:rPr>
              <a:t> year in heavier women</a:t>
            </a:r>
          </a:p>
          <a:p>
            <a:pPr marL="234950" lvl="0" indent="-234950">
              <a:defRPr sz="1800">
                <a:uFillTx/>
              </a:defRPr>
            </a:pPr>
            <a:r>
              <a:rPr sz="2600">
                <a:uFill>
                  <a:solidFill/>
                </a:uFill>
              </a:rPr>
              <a:t>JG - consider early replacement in young highly fertile women weighing &gt; 100 kg, especially if starting to menstruate regularly</a:t>
            </a:r>
          </a:p>
        </p:txBody>
      </p:sp>
      <p:sp>
        <p:nvSpPr>
          <p:cNvPr id="369" name="Shape 369"/>
          <p:cNvSpPr/>
          <p:nvPr/>
        </p:nvSpPr>
        <p:spPr>
          <a:xfrm>
            <a:off x="6553200" y="5867400"/>
            <a:ext cx="2247900" cy="457201"/>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p>
            <a:pPr marL="266700" marR="0" lvl="0" indent="-266700">
              <a:buClr>
                <a:srgbClr val="000000"/>
              </a:buClr>
              <a:buSzPct val="100000"/>
              <a:buFont typeface="Lucida Grande"/>
              <a:buAutoNum type="arabicPeriod"/>
              <a:defRPr sz="1800">
                <a:solidFill>
                  <a:srgbClr val="000000"/>
                </a:solidFill>
                <a:uFillTx/>
              </a:defRPr>
            </a:pPr>
            <a:r>
              <a:rPr sz="1200">
                <a:uFill>
                  <a:solidFill/>
                </a:uFill>
                <a:latin typeface="+mn-lt"/>
                <a:ea typeface="+mn-ea"/>
                <a:cs typeface="+mn-cs"/>
                <a:sym typeface="Lucida Grande"/>
              </a:rPr>
              <a:t>MSD SPC Nexplanon</a:t>
            </a:r>
          </a:p>
          <a:p>
            <a:pPr marL="266700" marR="0" lvl="0" indent="-266700">
              <a:buClr>
                <a:srgbClr val="000000"/>
              </a:buClr>
              <a:buSzPct val="100000"/>
              <a:buFont typeface="Lucida Grande"/>
              <a:buAutoNum type="arabicPeriod" startAt="2"/>
              <a:defRPr sz="1800">
                <a:solidFill>
                  <a:srgbClr val="000000"/>
                </a:solidFill>
                <a:uFillTx/>
              </a:defRPr>
            </a:pPr>
            <a:r>
              <a:rPr sz="1200">
                <a:uFill>
                  <a:solidFill/>
                </a:uFill>
                <a:latin typeface="+mn-lt"/>
                <a:ea typeface="+mn-ea"/>
                <a:cs typeface="+mn-cs"/>
                <a:sym typeface="Lucida Grande"/>
              </a:rPr>
              <a:t>J.G. Contraception 6</a:t>
            </a:r>
            <a:r>
              <a:rPr sz="1200" baseline="29999">
                <a:uFill>
                  <a:solidFill/>
                </a:uFill>
                <a:latin typeface="+mn-lt"/>
                <a:ea typeface="+mn-ea"/>
                <a:cs typeface="+mn-cs"/>
                <a:sym typeface="Lucida Grande"/>
              </a:rPr>
              <a:t>th</a:t>
            </a:r>
            <a:r>
              <a:rPr sz="1200">
                <a:uFill>
                  <a:solidFill/>
                </a:uFill>
                <a:latin typeface="+mn-lt"/>
                <a:ea typeface="+mn-ea"/>
                <a:cs typeface="+mn-cs"/>
                <a:sym typeface="Lucida Grande"/>
              </a:rPr>
              <a:t> Ed</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383" name="Shape 383"/>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386" name="Group 386"/>
          <p:cNvGrpSpPr/>
          <p:nvPr/>
        </p:nvGrpSpPr>
        <p:grpSpPr>
          <a:xfrm>
            <a:off x="-29055" y="-17103"/>
            <a:ext cx="9197482" cy="1100991"/>
            <a:chOff x="0" y="0"/>
            <a:chExt cx="9197481" cy="1100989"/>
          </a:xfrm>
        </p:grpSpPr>
        <p:sp>
          <p:nvSpPr>
            <p:cNvPr id="384" name="Shape 384"/>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385" name="Shape 385"/>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387" name="Shape 387"/>
          <p:cNvSpPr>
            <a:spLocks noGrp="1"/>
          </p:cNvSpPr>
          <p:nvPr>
            <p:ph type="title"/>
          </p:nvPr>
        </p:nvSpPr>
        <p:spPr>
          <a:prstGeom prst="rect">
            <a:avLst/>
          </a:prstGeom>
        </p:spPr>
        <p:txBody>
          <a:bodyPr/>
          <a:lstStyle>
            <a:lvl1pPr algn="ctr"/>
          </a:lstStyle>
          <a:p>
            <a:pPr lvl="0">
              <a:defRPr sz="1800">
                <a:solidFill>
                  <a:srgbClr val="000000"/>
                </a:solidFill>
                <a:uFillTx/>
              </a:defRPr>
            </a:pPr>
            <a:r>
              <a:rPr sz="5000">
                <a:solidFill>
                  <a:srgbClr val="00748E"/>
                </a:solidFill>
                <a:uFill>
                  <a:solidFill>
                    <a:srgbClr val="00748E"/>
                  </a:solidFill>
                </a:uFill>
              </a:rPr>
              <a:t>Replacement of a Sub dermal Implant</a:t>
            </a:r>
          </a:p>
        </p:txBody>
      </p:sp>
      <p:sp>
        <p:nvSpPr>
          <p:cNvPr id="388" name="Shape 388"/>
          <p:cNvSpPr>
            <a:spLocks noGrp="1"/>
          </p:cNvSpPr>
          <p:nvPr>
            <p:ph type="body" idx="1"/>
          </p:nvPr>
        </p:nvSpPr>
        <p:spPr>
          <a:prstGeom prst="rect">
            <a:avLst/>
          </a:prstGeom>
        </p:spPr>
        <p:txBody>
          <a:bodyPr/>
          <a:lstStyle/>
          <a:p>
            <a:pPr marL="234950" lvl="0" indent="-234950">
              <a:spcBef>
                <a:spcPts val="0"/>
              </a:spcBef>
              <a:defRPr sz="1800">
                <a:uFillTx/>
              </a:defRPr>
            </a:pPr>
            <a:r>
              <a:rPr sz="2600">
                <a:uFill>
                  <a:solidFill/>
                </a:uFill>
              </a:rPr>
              <a:t>New implant may be inserted through same incision where previous implant was removed</a:t>
            </a:r>
          </a:p>
          <a:p>
            <a:pPr marL="234950" lvl="0" indent="-234950">
              <a:defRPr sz="1800">
                <a:uFillTx/>
              </a:defRPr>
            </a:pPr>
            <a:r>
              <a:rPr sz="2600">
                <a:uFill>
                  <a:solidFill/>
                </a:uFill>
              </a:rPr>
              <a:t>Insert subdermally along a fresh track adjacent to previous track to avoid insertion into thickened scar tissue</a:t>
            </a:r>
          </a:p>
          <a:p>
            <a:pPr marL="234950" lvl="0" indent="-234950">
              <a:defRPr sz="1800">
                <a:uFillTx/>
              </a:defRPr>
            </a:pPr>
            <a:r>
              <a:rPr sz="2600">
                <a:uFill>
                  <a:solidFill/>
                </a:uFill>
              </a:rPr>
              <a:t>Because of risk of skin atrophy, switch arms after 2 consecutive implants</a:t>
            </a:r>
          </a:p>
        </p:txBody>
      </p:sp>
      <p:sp>
        <p:nvSpPr>
          <p:cNvPr id="389" name="Shape 389"/>
          <p:cNvSpPr/>
          <p:nvPr/>
        </p:nvSpPr>
        <p:spPr>
          <a:xfrm>
            <a:off x="6515100" y="5661025"/>
            <a:ext cx="2270125" cy="647700"/>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lvl1pPr marL="0" marR="0">
              <a:buClr>
                <a:srgbClr val="000000"/>
              </a:buClr>
              <a:buFont typeface="Lucida Grande"/>
              <a:defRPr>
                <a:solidFill>
                  <a:srgbClr val="000000"/>
                </a:solidFill>
                <a:uFill>
                  <a:solidFill>
                    <a:srgbClr val="000000"/>
                  </a:solidFill>
                </a:uFill>
                <a:latin typeface="+mn-lt"/>
                <a:ea typeface="+mn-ea"/>
                <a:cs typeface="+mn-cs"/>
                <a:sym typeface="Lucida Grande"/>
              </a:defRPr>
            </a:lvl1pPr>
          </a:lstStyle>
          <a:p>
            <a:pPr lvl="0">
              <a:defRPr sz="1800">
                <a:uFillTx/>
              </a:defRPr>
            </a:pPr>
            <a:r>
              <a:rPr sz="1200">
                <a:uFill>
                  <a:solidFill/>
                </a:uFill>
              </a:rPr>
              <a:t>FSRH Clinical Guidance Progestogen-only Implants 2/2014</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Shape 457"/>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458" name="Shape 458"/>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461" name="Group 461"/>
          <p:cNvGrpSpPr/>
          <p:nvPr/>
        </p:nvGrpSpPr>
        <p:grpSpPr>
          <a:xfrm>
            <a:off x="-29055" y="-17103"/>
            <a:ext cx="9197482" cy="1100991"/>
            <a:chOff x="0" y="0"/>
            <a:chExt cx="9197481" cy="1100989"/>
          </a:xfrm>
        </p:grpSpPr>
        <p:sp>
          <p:nvSpPr>
            <p:cNvPr id="459" name="Shape 459"/>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460" name="Shape 460"/>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462" name="Shape 462"/>
          <p:cNvSpPr>
            <a:spLocks noGrp="1"/>
          </p:cNvSpPr>
          <p:nvPr>
            <p:ph type="title"/>
          </p:nvPr>
        </p:nvSpPr>
        <p:spPr>
          <a:prstGeom prst="rect">
            <a:avLst/>
          </a:prstGeom>
        </p:spPr>
        <p:txBody>
          <a:bodyPr/>
          <a:lstStyle>
            <a:lvl1pPr algn="ctr"/>
          </a:lstStyle>
          <a:p>
            <a:pPr lvl="0">
              <a:defRPr sz="1800">
                <a:solidFill>
                  <a:srgbClr val="000000"/>
                </a:solidFill>
                <a:uFillTx/>
              </a:defRPr>
            </a:pPr>
            <a:r>
              <a:rPr sz="5000">
                <a:solidFill>
                  <a:srgbClr val="00748E"/>
                </a:solidFill>
                <a:uFill>
                  <a:solidFill>
                    <a:srgbClr val="00748E"/>
                  </a:solidFill>
                </a:uFill>
              </a:rPr>
              <a:t>Injectables</a:t>
            </a:r>
          </a:p>
        </p:txBody>
      </p:sp>
      <p:pic>
        <p:nvPicPr>
          <p:cNvPr id="463" name="image.jpg"/>
          <p:cNvPicPr/>
          <p:nvPr/>
        </p:nvPicPr>
        <p:blipFill>
          <a:blip r:embed="rId2">
            <a:extLst/>
          </a:blip>
          <a:stretch>
            <a:fillRect/>
          </a:stretch>
        </p:blipFill>
        <p:spPr>
          <a:xfrm>
            <a:off x="712787" y="3857625"/>
            <a:ext cx="4111626" cy="1668463"/>
          </a:xfrm>
          <a:prstGeom prst="rect">
            <a:avLst/>
          </a:prstGeom>
          <a:ln w="12700">
            <a:round/>
          </a:ln>
        </p:spPr>
      </p:pic>
      <p:pic>
        <p:nvPicPr>
          <p:cNvPr id="464" name="image.png"/>
          <p:cNvPicPr/>
          <p:nvPr/>
        </p:nvPicPr>
        <p:blipFill>
          <a:blip r:embed="rId3">
            <a:extLst/>
          </a:blip>
          <a:stretch>
            <a:fillRect/>
          </a:stretch>
        </p:blipFill>
        <p:spPr>
          <a:xfrm>
            <a:off x="5500687" y="3714750"/>
            <a:ext cx="3178176" cy="1928813"/>
          </a:xfrm>
          <a:prstGeom prst="rect">
            <a:avLst/>
          </a:prstGeom>
          <a:ln w="12700">
            <a:round/>
          </a:ln>
        </p:spPr>
      </p:pic>
      <p:sp>
        <p:nvSpPr>
          <p:cNvPr id="465" name="Shape 465"/>
          <p:cNvSpPr/>
          <p:nvPr/>
        </p:nvSpPr>
        <p:spPr>
          <a:xfrm>
            <a:off x="6011862" y="5948362"/>
            <a:ext cx="2489201" cy="342901"/>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lvl1pPr marL="0" marR="0">
              <a:buClr>
                <a:srgbClr val="000000"/>
              </a:buClr>
              <a:buFont typeface="Lucida Grande"/>
              <a:defRPr sz="1800">
                <a:solidFill>
                  <a:srgbClr val="000000"/>
                </a:solidFill>
                <a:uFill>
                  <a:solidFill>
                    <a:srgbClr val="000000"/>
                  </a:solidFill>
                </a:uFill>
                <a:latin typeface="+mn-lt"/>
                <a:ea typeface="+mn-ea"/>
                <a:cs typeface="+mn-cs"/>
                <a:sym typeface="Lucida Grande"/>
              </a:defRPr>
            </a:lvl1pPr>
          </a:lstStyle>
          <a:p>
            <a:pPr lvl="0">
              <a:defRPr>
                <a:uFillTx/>
              </a:defRPr>
            </a:pPr>
            <a:r>
              <a:rPr>
                <a:uFill>
                  <a:solidFill/>
                </a:uFill>
              </a:rPr>
              <a:t>Sayana Press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Shape 467"/>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468" name="Shape 468"/>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471" name="Group 471"/>
          <p:cNvGrpSpPr/>
          <p:nvPr/>
        </p:nvGrpSpPr>
        <p:grpSpPr>
          <a:xfrm>
            <a:off x="-29055" y="-17103"/>
            <a:ext cx="9197482" cy="1100991"/>
            <a:chOff x="0" y="0"/>
            <a:chExt cx="9197481" cy="1100989"/>
          </a:xfrm>
        </p:grpSpPr>
        <p:sp>
          <p:nvSpPr>
            <p:cNvPr id="469" name="Shape 469"/>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470" name="Shape 470"/>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472" name="Shape 472"/>
          <p:cNvSpPr>
            <a:spLocks noGrp="1"/>
          </p:cNvSpPr>
          <p:nvPr>
            <p:ph type="title"/>
          </p:nvPr>
        </p:nvSpPr>
        <p:spPr>
          <a:xfrm>
            <a:off x="427037" y="0"/>
            <a:ext cx="8229601" cy="998538"/>
          </a:xfrm>
          <a:prstGeom prst="rect">
            <a:avLst/>
          </a:prstGeom>
        </p:spPr>
        <p:txBody>
          <a:bodyPr/>
          <a:lstStyle>
            <a:lvl1pPr algn="ctr"/>
          </a:lstStyle>
          <a:p>
            <a:pPr lvl="0">
              <a:defRPr sz="1800">
                <a:solidFill>
                  <a:srgbClr val="000000"/>
                </a:solidFill>
                <a:uFillTx/>
              </a:defRPr>
            </a:pPr>
            <a:r>
              <a:rPr sz="5000">
                <a:solidFill>
                  <a:srgbClr val="00748E"/>
                </a:solidFill>
                <a:uFill>
                  <a:solidFill>
                    <a:srgbClr val="00748E"/>
                  </a:solidFill>
                </a:uFill>
              </a:rPr>
              <a:t>Injectables</a:t>
            </a:r>
          </a:p>
        </p:txBody>
      </p:sp>
      <p:sp>
        <p:nvSpPr>
          <p:cNvPr id="473" name="Shape 473"/>
          <p:cNvSpPr>
            <a:spLocks noGrp="1"/>
          </p:cNvSpPr>
          <p:nvPr>
            <p:ph type="body" idx="1"/>
          </p:nvPr>
        </p:nvSpPr>
        <p:spPr>
          <a:xfrm>
            <a:off x="352783" y="598497"/>
            <a:ext cx="4040188" cy="1451843"/>
          </a:xfrm>
          <a:prstGeom prst="rect">
            <a:avLst/>
          </a:prstGeom>
        </p:spPr>
        <p:txBody>
          <a:bodyPr/>
          <a:lstStyle>
            <a:lvl1pPr marL="0" indent="0">
              <a:spcBef>
                <a:spcPts val="0"/>
              </a:spcBef>
              <a:buClr>
                <a:srgbClr val="00748E"/>
              </a:buClr>
              <a:buSzTx/>
              <a:buFont typeface="Lucida Grande"/>
              <a:buNone/>
            </a:lvl1pPr>
          </a:lstStyle>
          <a:p>
            <a:pPr lvl="0">
              <a:defRPr sz="1800" b="0">
                <a:solidFill>
                  <a:srgbClr val="000000"/>
                </a:solidFill>
                <a:uFillTx/>
              </a:defRPr>
            </a:pPr>
            <a:r>
              <a:rPr sz="2400" b="1" dirty="0" err="1">
                <a:solidFill>
                  <a:srgbClr val="00748E"/>
                </a:solidFill>
                <a:uFill>
                  <a:solidFill>
                    <a:srgbClr val="00748E"/>
                  </a:solidFill>
                </a:uFill>
              </a:rPr>
              <a:t>Depoprovera</a:t>
            </a:r>
            <a:endParaRPr sz="2400" b="1" dirty="0">
              <a:solidFill>
                <a:srgbClr val="00748E"/>
              </a:solidFill>
              <a:uFill>
                <a:solidFill>
                  <a:srgbClr val="00748E"/>
                </a:solidFill>
              </a:uFill>
            </a:endParaRPr>
          </a:p>
        </p:txBody>
      </p:sp>
      <p:sp>
        <p:nvSpPr>
          <p:cNvPr id="474" name="Shape 474"/>
          <p:cNvSpPr/>
          <p:nvPr/>
        </p:nvSpPr>
        <p:spPr>
          <a:xfrm>
            <a:off x="4791075" y="1096128"/>
            <a:ext cx="4064000" cy="355601"/>
          </a:xfrm>
          <a:prstGeom prst="rect">
            <a:avLst/>
          </a:prstGeom>
          <a:ln w="12700">
            <a:round/>
          </a:ln>
          <a:extLst>
            <a:ext uri="{C572A759-6A51-4108-AA02-DFA0A04FC94B}">
              <ma14:wrappingTextBoxFlag xmlns="" xmlns:ma14="http://schemas.microsoft.com/office/mac/drawingml/2011/main" val="1"/>
            </a:ext>
          </a:extLst>
        </p:spPr>
        <p:txBody>
          <a:bodyPr lIns="0" tIns="0" rIns="0" bIns="0" anchor="ctr">
            <a:spAutoFit/>
          </a:bodyPr>
          <a:lstStyle>
            <a:lvl1pPr marL="0" marR="0">
              <a:spcBef>
                <a:spcPts val="500"/>
              </a:spcBef>
              <a:buClr>
                <a:srgbClr val="00748E"/>
              </a:buClr>
              <a:buFont typeface="Lucida Grande"/>
              <a:defRPr sz="2400" b="1">
                <a:solidFill>
                  <a:srgbClr val="00748E"/>
                </a:solidFill>
                <a:uFill>
                  <a:solidFill>
                    <a:srgbClr val="00748E"/>
                  </a:solidFill>
                </a:uFill>
                <a:latin typeface="+mn-lt"/>
                <a:ea typeface="+mn-ea"/>
                <a:cs typeface="+mn-cs"/>
                <a:sym typeface="Lucida Grande"/>
              </a:defRPr>
            </a:lvl1pPr>
          </a:lstStyle>
          <a:p>
            <a:pPr lvl="0">
              <a:defRPr sz="1800" b="0">
                <a:solidFill>
                  <a:srgbClr val="000000"/>
                </a:solidFill>
                <a:uFillTx/>
              </a:defRPr>
            </a:pPr>
            <a:r>
              <a:rPr sz="2400" b="1" dirty="0" err="1">
                <a:solidFill>
                  <a:srgbClr val="00748E"/>
                </a:solidFill>
                <a:uFill>
                  <a:solidFill>
                    <a:srgbClr val="00748E"/>
                  </a:solidFill>
                </a:uFill>
              </a:rPr>
              <a:t>Sayana</a:t>
            </a:r>
            <a:r>
              <a:rPr sz="2400" b="1" dirty="0">
                <a:solidFill>
                  <a:srgbClr val="00748E"/>
                </a:solidFill>
                <a:uFill>
                  <a:solidFill>
                    <a:srgbClr val="00748E"/>
                  </a:solidFill>
                </a:uFill>
              </a:rPr>
              <a:t>-Press</a:t>
            </a:r>
          </a:p>
        </p:txBody>
      </p:sp>
      <p:sp>
        <p:nvSpPr>
          <p:cNvPr id="475" name="Shape 475"/>
          <p:cNvSpPr/>
          <p:nvPr/>
        </p:nvSpPr>
        <p:spPr>
          <a:xfrm>
            <a:off x="323825" y="1556792"/>
            <a:ext cx="4064000" cy="4044697"/>
          </a:xfrm>
          <a:prstGeom prst="rect">
            <a:avLst/>
          </a:prstGeom>
          <a:ln w="12700">
            <a:round/>
          </a:ln>
          <a:extLst>
            <a:ext uri="{C572A759-6A51-4108-AA02-DFA0A04FC94B}">
              <ma14:wrappingTextBoxFlag xmlns="" xmlns:ma14="http://schemas.microsoft.com/office/mac/drawingml/2011/main" val="1"/>
            </a:ext>
          </a:extLst>
        </p:spPr>
        <p:txBody>
          <a:bodyPr lIns="0" tIns="0" rIns="0" bIns="0">
            <a:spAutoFit/>
          </a:bodyPr>
          <a:lstStyle/>
          <a:p>
            <a:pPr marL="273050" marR="0" lvl="0" indent="-273050">
              <a:spcBef>
                <a:spcPts val="500"/>
              </a:spcBef>
              <a:buClr>
                <a:srgbClr val="00D7E1"/>
              </a:buClr>
              <a:buSzPct val="93000"/>
              <a:buFont typeface="Wingdings 2"/>
              <a:buChar char=""/>
              <a:defRPr sz="1800">
                <a:solidFill>
                  <a:srgbClr val="000000"/>
                </a:solidFill>
                <a:uFillTx/>
              </a:defRPr>
            </a:pPr>
            <a:r>
              <a:rPr sz="2200" dirty="0" err="1">
                <a:uFill>
                  <a:solidFill/>
                </a:uFill>
                <a:latin typeface="+mn-lt"/>
                <a:ea typeface="+mn-ea"/>
                <a:cs typeface="+mn-cs"/>
                <a:sym typeface="Lucida Grande"/>
              </a:rPr>
              <a:t>Medroxyprogesterone</a:t>
            </a:r>
            <a:r>
              <a:rPr sz="2200" dirty="0">
                <a:uFill>
                  <a:solidFill/>
                </a:uFill>
                <a:latin typeface="+mn-lt"/>
                <a:ea typeface="+mn-ea"/>
                <a:cs typeface="+mn-cs"/>
                <a:sym typeface="Lucida Grande"/>
              </a:rPr>
              <a:t> acetate </a:t>
            </a:r>
          </a:p>
          <a:p>
            <a:pPr marL="273050" marR="0" lvl="0" indent="-273050">
              <a:spcBef>
                <a:spcPts val="500"/>
              </a:spcBef>
              <a:buClr>
                <a:srgbClr val="00D7E1"/>
              </a:buClr>
              <a:buSzPct val="93000"/>
              <a:buFont typeface="Wingdings 2"/>
              <a:buChar char=""/>
              <a:defRPr sz="1800">
                <a:solidFill>
                  <a:srgbClr val="000000"/>
                </a:solidFill>
                <a:uFillTx/>
              </a:defRPr>
            </a:pPr>
            <a:r>
              <a:rPr sz="2200" dirty="0">
                <a:uFill>
                  <a:solidFill/>
                </a:uFill>
                <a:latin typeface="+mn-lt"/>
                <a:ea typeface="+mn-ea"/>
                <a:cs typeface="+mn-cs"/>
                <a:sym typeface="Lucida Grande"/>
              </a:rPr>
              <a:t>150 mg/ml every </a:t>
            </a:r>
            <a:r>
              <a:rPr lang="en-GB" sz="2200" b="1" dirty="0" smtClean="0">
                <a:uFill>
                  <a:solidFill/>
                </a:uFill>
                <a:latin typeface="+mn-lt"/>
                <a:ea typeface="+mn-ea"/>
                <a:cs typeface="+mn-cs"/>
                <a:sym typeface="Lucida Grande"/>
              </a:rPr>
              <a:t>13</a:t>
            </a:r>
            <a:r>
              <a:rPr sz="2200" dirty="0" smtClean="0">
                <a:uFill>
                  <a:solidFill/>
                </a:uFill>
                <a:latin typeface="+mn-lt"/>
                <a:ea typeface="+mn-ea"/>
                <a:cs typeface="+mn-cs"/>
                <a:sym typeface="Lucida Grande"/>
              </a:rPr>
              <a:t> </a:t>
            </a:r>
            <a:r>
              <a:rPr sz="2200" dirty="0">
                <a:uFill>
                  <a:solidFill/>
                </a:uFill>
                <a:latin typeface="+mn-lt"/>
                <a:ea typeface="+mn-ea"/>
                <a:cs typeface="+mn-cs"/>
                <a:sym typeface="Lucida Grande"/>
              </a:rPr>
              <a:t>weeks by deep </a:t>
            </a:r>
            <a:r>
              <a:rPr sz="2200" dirty="0" err="1">
                <a:uFill>
                  <a:solidFill/>
                </a:uFill>
                <a:latin typeface="+mn-lt"/>
                <a:ea typeface="+mn-ea"/>
                <a:cs typeface="+mn-cs"/>
                <a:sym typeface="Lucida Grande"/>
              </a:rPr>
              <a:t>i.m</a:t>
            </a:r>
            <a:r>
              <a:rPr sz="2200" dirty="0">
                <a:uFill>
                  <a:solidFill/>
                </a:uFill>
                <a:latin typeface="+mn-lt"/>
                <a:ea typeface="+mn-ea"/>
                <a:cs typeface="+mn-cs"/>
                <a:sym typeface="Lucida Grande"/>
              </a:rPr>
              <a:t>. injection</a:t>
            </a:r>
          </a:p>
          <a:p>
            <a:pPr marL="273050" marR="0" lvl="0" indent="-273050">
              <a:spcBef>
                <a:spcPts val="500"/>
              </a:spcBef>
              <a:buClr>
                <a:srgbClr val="00D7E1"/>
              </a:buClr>
              <a:buSzPct val="93000"/>
              <a:buFont typeface="Wingdings 2"/>
              <a:buChar char=""/>
              <a:defRPr sz="1800">
                <a:solidFill>
                  <a:srgbClr val="000000"/>
                </a:solidFill>
                <a:uFillTx/>
              </a:defRPr>
            </a:pPr>
            <a:r>
              <a:rPr sz="2200" dirty="0">
                <a:uFill>
                  <a:solidFill/>
                </a:uFill>
                <a:latin typeface="+mn-lt"/>
                <a:ea typeface="+mn-ea"/>
                <a:cs typeface="+mn-cs"/>
                <a:sym typeface="Lucida Grande"/>
              </a:rPr>
              <a:t>If necessary, can be given </a:t>
            </a:r>
            <a:r>
              <a:rPr lang="en-GB" sz="2200" dirty="0" smtClean="0">
                <a:uFill>
                  <a:solidFill/>
                </a:uFill>
                <a:latin typeface="+mn-lt"/>
                <a:ea typeface="+mn-ea"/>
                <a:cs typeface="+mn-cs"/>
                <a:sym typeface="Lucida Grande"/>
              </a:rPr>
              <a:t>from 10 weeks</a:t>
            </a:r>
            <a:endParaRPr sz="2200" dirty="0">
              <a:uFill>
                <a:solidFill/>
              </a:uFill>
              <a:latin typeface="+mn-lt"/>
              <a:ea typeface="+mn-ea"/>
              <a:cs typeface="+mn-cs"/>
              <a:sym typeface="Lucida Grande"/>
            </a:endParaRPr>
          </a:p>
          <a:p>
            <a:pPr marL="273050" marR="0" lvl="0" indent="-273050">
              <a:spcBef>
                <a:spcPts val="500"/>
              </a:spcBef>
              <a:buClr>
                <a:srgbClr val="00D7E1"/>
              </a:buClr>
              <a:buSzPct val="93000"/>
              <a:buFont typeface="Wingdings 2"/>
              <a:buChar char=""/>
              <a:defRPr sz="1800">
                <a:solidFill>
                  <a:srgbClr val="000000"/>
                </a:solidFill>
                <a:uFillTx/>
              </a:defRPr>
            </a:pPr>
            <a:r>
              <a:rPr lang="en-GB" sz="2200" dirty="0" smtClean="0">
                <a:uFill>
                  <a:solidFill/>
                </a:uFill>
                <a:latin typeface="+mn-lt"/>
                <a:ea typeface="+mn-ea"/>
                <a:cs typeface="+mn-cs"/>
                <a:sym typeface="Lucida Grande"/>
              </a:rPr>
              <a:t>CEU guidance states it can be given up to 7 days late without need for additional precautions</a:t>
            </a:r>
            <a:endParaRPr sz="2200" dirty="0">
              <a:uFill>
                <a:solidFill/>
              </a:uFill>
              <a:latin typeface="+mn-lt"/>
              <a:ea typeface="+mn-ea"/>
              <a:cs typeface="+mn-cs"/>
              <a:sym typeface="Lucida Grande"/>
            </a:endParaRPr>
          </a:p>
          <a:p>
            <a:pPr marL="273050" marR="0" lvl="0" indent="-273050">
              <a:spcBef>
                <a:spcPts val="500"/>
              </a:spcBef>
              <a:buClr>
                <a:srgbClr val="00D7E1"/>
              </a:buClr>
              <a:buSzPct val="93000"/>
              <a:buFont typeface="Wingdings 2"/>
              <a:buChar char=""/>
              <a:defRPr sz="1800">
                <a:solidFill>
                  <a:srgbClr val="000000"/>
                </a:solidFill>
                <a:uFillTx/>
              </a:defRPr>
            </a:pPr>
            <a:r>
              <a:rPr sz="2200" dirty="0">
                <a:uFill>
                  <a:solidFill/>
                </a:uFill>
                <a:latin typeface="+mn-lt"/>
                <a:ea typeface="+mn-ea"/>
                <a:cs typeface="+mn-cs"/>
                <a:sym typeface="Lucida Grande"/>
              </a:rPr>
              <a:t>Cost: £6.01</a:t>
            </a:r>
          </a:p>
          <a:p>
            <a:pPr marL="273050" marR="0" lvl="0" indent="-273050">
              <a:spcBef>
                <a:spcPts val="500"/>
              </a:spcBef>
              <a:buClr>
                <a:srgbClr val="00D7E1"/>
              </a:buClr>
              <a:buSzPct val="93000"/>
              <a:buFont typeface="Wingdings 2"/>
              <a:buChar char=""/>
              <a:defRPr sz="1800">
                <a:solidFill>
                  <a:srgbClr val="000000"/>
                </a:solidFill>
                <a:uFillTx/>
              </a:defRPr>
            </a:pPr>
            <a:r>
              <a:rPr sz="2200" dirty="0">
                <a:uFill>
                  <a:solidFill/>
                </a:uFill>
                <a:latin typeface="+mn-lt"/>
                <a:ea typeface="+mn-ea"/>
                <a:cs typeface="+mn-cs"/>
                <a:sym typeface="Lucida Grande"/>
              </a:rPr>
              <a:t>Annual cost: £26.11</a:t>
            </a:r>
          </a:p>
        </p:txBody>
      </p:sp>
      <p:sp>
        <p:nvSpPr>
          <p:cNvPr id="476" name="Shape 476"/>
          <p:cNvSpPr/>
          <p:nvPr/>
        </p:nvSpPr>
        <p:spPr>
          <a:xfrm>
            <a:off x="4613528" y="1556792"/>
            <a:ext cx="4064000" cy="4511491"/>
          </a:xfrm>
          <a:prstGeom prst="rect">
            <a:avLst/>
          </a:prstGeom>
          <a:ln w="12700">
            <a:round/>
          </a:ln>
          <a:extLst>
            <a:ext uri="{C572A759-6A51-4108-AA02-DFA0A04FC94B}">
              <ma14:wrappingTextBoxFlag xmlns="" xmlns:ma14="http://schemas.microsoft.com/office/mac/drawingml/2011/main" val="1"/>
            </a:ext>
          </a:extLst>
        </p:spPr>
        <p:txBody>
          <a:bodyPr lIns="0" tIns="0" rIns="0" bIns="0">
            <a:spAutoFit/>
          </a:bodyPr>
          <a:lstStyle/>
          <a:p>
            <a:pPr marL="273050" marR="0" lvl="0" indent="-273050">
              <a:spcBef>
                <a:spcPts val="500"/>
              </a:spcBef>
              <a:buClr>
                <a:srgbClr val="00D7E1"/>
              </a:buClr>
              <a:buSzPct val="93000"/>
              <a:buFont typeface="Wingdings 2"/>
              <a:buChar char=""/>
              <a:defRPr sz="1800">
                <a:solidFill>
                  <a:srgbClr val="000000"/>
                </a:solidFill>
                <a:uFillTx/>
              </a:defRPr>
            </a:pPr>
            <a:r>
              <a:rPr sz="2200" dirty="0" err="1">
                <a:uFill>
                  <a:solidFill/>
                </a:uFill>
                <a:latin typeface="+mn-lt"/>
                <a:ea typeface="+mn-ea"/>
                <a:cs typeface="+mn-cs"/>
                <a:sym typeface="Lucida Grande"/>
              </a:rPr>
              <a:t>Medroxyprogesterone</a:t>
            </a:r>
            <a:r>
              <a:rPr sz="2200" dirty="0">
                <a:uFill>
                  <a:solidFill/>
                </a:uFill>
                <a:latin typeface="+mn-lt"/>
                <a:ea typeface="+mn-ea"/>
                <a:cs typeface="+mn-cs"/>
                <a:sym typeface="Lucida Grande"/>
              </a:rPr>
              <a:t> acetate</a:t>
            </a:r>
          </a:p>
          <a:p>
            <a:pPr marL="273050" marR="0" lvl="0" indent="-273050">
              <a:spcBef>
                <a:spcPts val="500"/>
              </a:spcBef>
              <a:buClr>
                <a:srgbClr val="00D7E1"/>
              </a:buClr>
              <a:buSzPct val="93000"/>
              <a:buFont typeface="Wingdings 2"/>
              <a:buChar char=""/>
              <a:defRPr sz="1800">
                <a:solidFill>
                  <a:srgbClr val="000000"/>
                </a:solidFill>
                <a:uFillTx/>
              </a:defRPr>
            </a:pPr>
            <a:r>
              <a:rPr sz="2200" dirty="0">
                <a:uFill>
                  <a:solidFill/>
                </a:uFill>
                <a:latin typeface="+mn-lt"/>
                <a:ea typeface="+mn-ea"/>
                <a:cs typeface="+mn-cs"/>
                <a:sym typeface="Lucida Grande"/>
              </a:rPr>
              <a:t>104 mg in 0.65 ml suspension every 13 weeks </a:t>
            </a:r>
            <a:r>
              <a:rPr sz="2200" dirty="0" err="1">
                <a:uFill>
                  <a:solidFill/>
                </a:uFill>
                <a:latin typeface="+mn-lt"/>
                <a:ea typeface="+mn-ea"/>
                <a:cs typeface="+mn-cs"/>
                <a:sym typeface="Lucida Grande"/>
              </a:rPr>
              <a:t>s.c.</a:t>
            </a:r>
            <a:r>
              <a:rPr sz="2200" dirty="0">
                <a:uFill>
                  <a:solidFill/>
                </a:uFill>
                <a:latin typeface="+mn-lt"/>
                <a:ea typeface="+mn-ea"/>
                <a:cs typeface="+mn-cs"/>
                <a:sym typeface="Lucida Grande"/>
              </a:rPr>
              <a:t> into upper thigh or lower abdomen</a:t>
            </a:r>
          </a:p>
          <a:p>
            <a:pPr marL="273050" marR="0" indent="-273050">
              <a:spcBef>
                <a:spcPts val="500"/>
              </a:spcBef>
              <a:buClr>
                <a:srgbClr val="00D7E1"/>
              </a:buClr>
              <a:buSzPct val="93000"/>
              <a:buFont typeface="Wingdings 2"/>
              <a:buChar char=""/>
              <a:defRPr sz="1800">
                <a:solidFill>
                  <a:srgbClr val="000000"/>
                </a:solidFill>
                <a:uFillTx/>
              </a:defRPr>
            </a:pPr>
            <a:r>
              <a:rPr sz="2200" dirty="0">
                <a:uFill>
                  <a:solidFill/>
                </a:uFill>
                <a:latin typeface="+mn-lt"/>
                <a:ea typeface="+mn-ea"/>
                <a:cs typeface="+mn-cs"/>
                <a:sym typeface="Lucida Grande"/>
              </a:rPr>
              <a:t>Can be given up to 7 days early or </a:t>
            </a:r>
            <a:r>
              <a:rPr sz="2200" dirty="0" smtClean="0">
                <a:uFill>
                  <a:solidFill/>
                </a:uFill>
                <a:latin typeface="+mn-lt"/>
                <a:ea typeface="+mn-ea"/>
                <a:cs typeface="+mn-cs"/>
                <a:sym typeface="Lucida Grande"/>
              </a:rPr>
              <a:t>late</a:t>
            </a:r>
            <a:r>
              <a:rPr lang="en-GB" sz="2200" dirty="0" smtClean="0">
                <a:uFill>
                  <a:solidFill/>
                </a:uFill>
                <a:latin typeface="+mn-lt"/>
                <a:ea typeface="+mn-ea"/>
                <a:cs typeface="+mn-cs"/>
                <a:sym typeface="Lucida Grande"/>
              </a:rPr>
              <a:t> </a:t>
            </a:r>
            <a:r>
              <a:rPr lang="en-GB" sz="2200" dirty="0" smtClean="0">
                <a:solidFill>
                  <a:srgbClr val="000000"/>
                </a:solidFill>
                <a:uFill>
                  <a:solidFill/>
                </a:uFill>
                <a:sym typeface="Lucida Grande"/>
              </a:rPr>
              <a:t>without </a:t>
            </a:r>
            <a:r>
              <a:rPr lang="en-GB" sz="2200" dirty="0">
                <a:solidFill>
                  <a:srgbClr val="000000"/>
                </a:solidFill>
                <a:uFill>
                  <a:solidFill/>
                </a:uFill>
                <a:sym typeface="Lucida Grande"/>
              </a:rPr>
              <a:t>need for additional precautions</a:t>
            </a:r>
          </a:p>
          <a:p>
            <a:pPr marL="273050" marR="0" lvl="0" indent="-273050">
              <a:spcBef>
                <a:spcPts val="500"/>
              </a:spcBef>
              <a:buClr>
                <a:srgbClr val="00D7E1"/>
              </a:buClr>
              <a:buSzPct val="93000"/>
              <a:buFont typeface="Wingdings 2"/>
              <a:buChar char=""/>
              <a:defRPr sz="1800">
                <a:solidFill>
                  <a:srgbClr val="000000"/>
                </a:solidFill>
                <a:uFillTx/>
              </a:defRPr>
            </a:pPr>
            <a:endParaRPr sz="2200" dirty="0">
              <a:uFill>
                <a:solidFill/>
              </a:uFill>
              <a:latin typeface="+mn-lt"/>
              <a:ea typeface="+mn-ea"/>
              <a:cs typeface="+mn-cs"/>
              <a:sym typeface="Lucida Grande"/>
            </a:endParaRPr>
          </a:p>
          <a:p>
            <a:pPr marL="273050" marR="0" lvl="0" indent="-273050">
              <a:spcBef>
                <a:spcPts val="500"/>
              </a:spcBef>
              <a:buClr>
                <a:srgbClr val="00D7E1"/>
              </a:buClr>
              <a:buSzPct val="93000"/>
              <a:buFont typeface="Wingdings 2"/>
              <a:buChar char=""/>
              <a:defRPr sz="1800">
                <a:solidFill>
                  <a:srgbClr val="000000"/>
                </a:solidFill>
                <a:uFillTx/>
              </a:defRPr>
            </a:pPr>
            <a:endParaRPr sz="2200" dirty="0">
              <a:uFill>
                <a:solidFill/>
              </a:uFill>
              <a:latin typeface="+mn-lt"/>
              <a:ea typeface="+mn-ea"/>
              <a:cs typeface="+mn-cs"/>
              <a:sym typeface="Lucida Grande"/>
            </a:endParaRPr>
          </a:p>
          <a:p>
            <a:pPr marL="273050" marR="0" lvl="0" indent="-273050">
              <a:spcBef>
                <a:spcPts val="500"/>
              </a:spcBef>
              <a:buClr>
                <a:srgbClr val="00D7E1"/>
              </a:buClr>
              <a:buSzPct val="93000"/>
              <a:buFont typeface="Wingdings 2"/>
              <a:buChar char=""/>
              <a:defRPr sz="1800">
                <a:solidFill>
                  <a:srgbClr val="000000"/>
                </a:solidFill>
                <a:uFillTx/>
              </a:defRPr>
            </a:pPr>
            <a:endParaRPr sz="2200" dirty="0">
              <a:uFill>
                <a:solidFill/>
              </a:uFill>
              <a:latin typeface="+mn-lt"/>
              <a:ea typeface="+mn-ea"/>
              <a:cs typeface="+mn-cs"/>
              <a:sym typeface="Lucida Grande"/>
            </a:endParaRPr>
          </a:p>
          <a:p>
            <a:pPr marL="273050" marR="0" lvl="0" indent="-273050">
              <a:spcBef>
                <a:spcPts val="500"/>
              </a:spcBef>
              <a:buClr>
                <a:srgbClr val="00D7E1"/>
              </a:buClr>
              <a:buSzPct val="93000"/>
              <a:buFont typeface="Wingdings 2"/>
              <a:buChar char=""/>
              <a:defRPr sz="1800">
                <a:solidFill>
                  <a:srgbClr val="000000"/>
                </a:solidFill>
                <a:uFillTx/>
              </a:defRPr>
            </a:pPr>
            <a:r>
              <a:rPr sz="2200" dirty="0">
                <a:uFill>
                  <a:solidFill/>
                </a:uFill>
                <a:latin typeface="+mn-lt"/>
                <a:ea typeface="+mn-ea"/>
                <a:cs typeface="+mn-cs"/>
                <a:sym typeface="Lucida Grande"/>
              </a:rPr>
              <a:t>Cost: £6.90</a:t>
            </a:r>
          </a:p>
          <a:p>
            <a:pPr marL="273050" marR="0" lvl="0" indent="-273050">
              <a:spcBef>
                <a:spcPts val="500"/>
              </a:spcBef>
              <a:buClr>
                <a:srgbClr val="00D7E1"/>
              </a:buClr>
              <a:buSzPct val="93000"/>
              <a:buFont typeface="Wingdings 2"/>
              <a:buChar char=""/>
              <a:defRPr sz="1800">
                <a:solidFill>
                  <a:srgbClr val="000000"/>
                </a:solidFill>
                <a:uFillTx/>
              </a:defRPr>
            </a:pPr>
            <a:r>
              <a:rPr sz="2200" dirty="0">
                <a:uFill>
                  <a:solidFill/>
                </a:uFill>
                <a:latin typeface="+mn-lt"/>
                <a:ea typeface="+mn-ea"/>
                <a:cs typeface="+mn-cs"/>
                <a:sym typeface="Lucida Grande"/>
              </a:rPr>
              <a:t>Annual cost: £27.68</a:t>
            </a:r>
          </a:p>
        </p:txBody>
      </p:sp>
      <p:sp>
        <p:nvSpPr>
          <p:cNvPr id="477" name="Shape 477"/>
          <p:cNvSpPr/>
          <p:nvPr/>
        </p:nvSpPr>
        <p:spPr>
          <a:xfrm>
            <a:off x="466725" y="6210300"/>
            <a:ext cx="2343150" cy="630942"/>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lvl1pPr marL="0" marR="0">
              <a:buClr>
                <a:srgbClr val="000000"/>
              </a:buClr>
              <a:buFont typeface="Lucida Grande"/>
              <a:defRPr>
                <a:solidFill>
                  <a:srgbClr val="000000"/>
                </a:solidFill>
                <a:uFill>
                  <a:solidFill>
                    <a:srgbClr val="000000"/>
                  </a:solidFill>
                </a:uFill>
                <a:latin typeface="+mn-lt"/>
                <a:ea typeface="+mn-ea"/>
                <a:cs typeface="+mn-cs"/>
                <a:sym typeface="Lucida Grande"/>
              </a:defRPr>
            </a:lvl1pPr>
          </a:lstStyle>
          <a:p>
            <a:pPr lvl="0">
              <a:defRPr sz="1800">
                <a:uFillTx/>
              </a:defRPr>
            </a:pPr>
            <a:r>
              <a:rPr sz="1200" dirty="0">
                <a:uFill>
                  <a:solidFill/>
                </a:uFill>
              </a:rPr>
              <a:t>FSRH Clinical Guidance </a:t>
            </a:r>
            <a:r>
              <a:rPr sz="1200" dirty="0" err="1">
                <a:uFill>
                  <a:solidFill/>
                </a:uFill>
              </a:rPr>
              <a:t>Progestogen</a:t>
            </a:r>
            <a:r>
              <a:rPr sz="1200" dirty="0">
                <a:uFill>
                  <a:solidFill/>
                </a:uFill>
              </a:rPr>
              <a:t>-only </a:t>
            </a:r>
            <a:r>
              <a:rPr sz="1200" dirty="0" err="1">
                <a:uFill>
                  <a:solidFill/>
                </a:uFill>
              </a:rPr>
              <a:t>Injectables</a:t>
            </a:r>
            <a:r>
              <a:rPr sz="1200" dirty="0">
                <a:uFill>
                  <a:solidFill/>
                </a:uFill>
              </a:rPr>
              <a:t> </a:t>
            </a:r>
            <a:r>
              <a:rPr lang="en-GB" sz="1200" dirty="0" smtClean="0">
                <a:uFill>
                  <a:solidFill/>
                </a:uFill>
              </a:rPr>
              <a:t>Dec 2014</a:t>
            </a:r>
            <a:endParaRPr sz="1200" dirty="0">
              <a:uFill>
                <a:solidFill/>
              </a:uFill>
            </a:endParaRPr>
          </a:p>
        </p:txBody>
      </p:sp>
      <p:sp>
        <p:nvSpPr>
          <p:cNvPr id="478" name="Shape 478"/>
          <p:cNvSpPr/>
          <p:nvPr/>
        </p:nvSpPr>
        <p:spPr>
          <a:xfrm>
            <a:off x="5795962" y="6380162"/>
            <a:ext cx="2054226" cy="461963"/>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lvl1pPr marL="0" marR="0">
              <a:buClr>
                <a:srgbClr val="000000"/>
              </a:buClr>
              <a:buFont typeface="Lucida Grande"/>
              <a:defRPr>
                <a:solidFill>
                  <a:srgbClr val="000000"/>
                </a:solidFill>
                <a:uFill>
                  <a:solidFill>
                    <a:srgbClr val="000000"/>
                  </a:solidFill>
                </a:uFill>
                <a:latin typeface="+mn-lt"/>
                <a:ea typeface="+mn-ea"/>
                <a:cs typeface="+mn-cs"/>
                <a:sym typeface="Lucida Grande"/>
              </a:defRPr>
            </a:lvl1pPr>
          </a:lstStyle>
          <a:p>
            <a:pPr lvl="0">
              <a:defRPr sz="1800">
                <a:uFillTx/>
              </a:defRPr>
            </a:pPr>
            <a:r>
              <a:rPr sz="1200">
                <a:uFill>
                  <a:solidFill/>
                </a:uFill>
              </a:rPr>
              <a:t>FSRH CEU New Product Review June 2013</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Shape 480"/>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481" name="Shape 481"/>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484" name="Group 484"/>
          <p:cNvGrpSpPr/>
          <p:nvPr/>
        </p:nvGrpSpPr>
        <p:grpSpPr>
          <a:xfrm>
            <a:off x="-29055" y="-17103"/>
            <a:ext cx="9197482" cy="1100991"/>
            <a:chOff x="0" y="0"/>
            <a:chExt cx="9197481" cy="1100989"/>
          </a:xfrm>
        </p:grpSpPr>
        <p:sp>
          <p:nvSpPr>
            <p:cNvPr id="482" name="Shape 482"/>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483" name="Shape 483"/>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485" name="Shape 485"/>
          <p:cNvSpPr>
            <a:spLocks noGrp="1"/>
          </p:cNvSpPr>
          <p:nvPr>
            <p:ph type="title"/>
          </p:nvPr>
        </p:nvSpPr>
        <p:spPr>
          <a:prstGeom prst="rect">
            <a:avLst/>
          </a:prstGeom>
        </p:spPr>
        <p:txBody>
          <a:bodyPr/>
          <a:lstStyle>
            <a:lvl1pPr algn="ctr"/>
          </a:lstStyle>
          <a:p>
            <a:pPr lvl="0">
              <a:defRPr sz="1800">
                <a:solidFill>
                  <a:srgbClr val="000000"/>
                </a:solidFill>
                <a:uFillTx/>
              </a:defRPr>
            </a:pPr>
            <a:r>
              <a:rPr sz="5000">
                <a:solidFill>
                  <a:srgbClr val="00748E"/>
                </a:solidFill>
                <a:uFill>
                  <a:solidFill>
                    <a:srgbClr val="00748E"/>
                  </a:solidFill>
                </a:uFill>
              </a:rPr>
              <a:t>4 unique aspects!</a:t>
            </a:r>
          </a:p>
        </p:txBody>
      </p:sp>
      <p:sp>
        <p:nvSpPr>
          <p:cNvPr id="486" name="Shape 486"/>
          <p:cNvSpPr>
            <a:spLocks noGrp="1"/>
          </p:cNvSpPr>
          <p:nvPr>
            <p:ph type="body" idx="1"/>
          </p:nvPr>
        </p:nvSpPr>
        <p:spPr>
          <a:prstGeom prst="rect">
            <a:avLst/>
          </a:prstGeom>
        </p:spPr>
        <p:txBody>
          <a:bodyPr/>
          <a:lstStyle/>
          <a:p>
            <a:pPr marL="234950" lvl="0" indent="-234950">
              <a:spcBef>
                <a:spcPts val="0"/>
              </a:spcBef>
              <a:defRPr sz="1800">
                <a:uFillTx/>
              </a:defRPr>
            </a:pPr>
            <a:r>
              <a:rPr sz="2600">
                <a:uFill>
                  <a:solidFill/>
                </a:uFill>
              </a:rPr>
              <a:t>Cannot be speedily reversed</a:t>
            </a:r>
          </a:p>
          <a:p>
            <a:pPr marL="234950" lvl="0" indent="-234950">
              <a:defRPr sz="1800">
                <a:uFillTx/>
              </a:defRPr>
            </a:pPr>
            <a:r>
              <a:rPr sz="2600">
                <a:uFill>
                  <a:solidFill/>
                </a:uFill>
              </a:rPr>
              <a:t>Can cause delayed return of (but no loss of) fertility</a:t>
            </a:r>
          </a:p>
          <a:p>
            <a:pPr marL="234950" lvl="0" indent="-234950">
              <a:defRPr sz="1800">
                <a:uFillTx/>
              </a:defRPr>
            </a:pPr>
            <a:r>
              <a:rPr sz="2600">
                <a:uFill>
                  <a:solidFill/>
                </a:uFill>
              </a:rPr>
              <a:t>Can truly cause weight gain (mean of 3 kg in 2 years)</a:t>
            </a:r>
          </a:p>
          <a:p>
            <a:pPr marL="234950" lvl="0" indent="-234950">
              <a:defRPr sz="1800">
                <a:uFillTx/>
              </a:defRPr>
            </a:pPr>
            <a:r>
              <a:rPr sz="2600">
                <a:uFill>
                  <a:solidFill/>
                </a:uFill>
              </a:rPr>
              <a:t>Excellent choice for women on EIDs so no change in usual injection frequency during EID use</a:t>
            </a:r>
          </a:p>
        </p:txBody>
      </p:sp>
      <p:sp>
        <p:nvSpPr>
          <p:cNvPr id="487" name="Shape 487"/>
          <p:cNvSpPr/>
          <p:nvPr/>
        </p:nvSpPr>
        <p:spPr>
          <a:xfrm>
            <a:off x="5943600" y="5768975"/>
            <a:ext cx="2552700" cy="647700"/>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lvl1pPr marL="0" marR="0">
              <a:buClr>
                <a:srgbClr val="000000"/>
              </a:buClr>
              <a:buFont typeface="Lucida Grande"/>
              <a:defRPr>
                <a:solidFill>
                  <a:srgbClr val="000000"/>
                </a:solidFill>
                <a:uFill>
                  <a:solidFill>
                    <a:srgbClr val="000000"/>
                  </a:solidFill>
                </a:uFill>
                <a:latin typeface="+mn-lt"/>
                <a:ea typeface="+mn-ea"/>
                <a:cs typeface="+mn-cs"/>
                <a:sym typeface="Lucida Grande"/>
              </a:defRPr>
            </a:lvl1pPr>
          </a:lstStyle>
          <a:p>
            <a:pPr lvl="0">
              <a:defRPr sz="1800">
                <a:uFillTx/>
              </a:defRPr>
            </a:pPr>
            <a:r>
              <a:rPr sz="1200">
                <a:uFill>
                  <a:solidFill/>
                </a:uFill>
              </a:rPr>
              <a:t>FSRH CEU Guidance Progestogen-only Injectables Nov 2008</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492" name="Shape 492"/>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495" name="Group 495"/>
          <p:cNvGrpSpPr/>
          <p:nvPr/>
        </p:nvGrpSpPr>
        <p:grpSpPr>
          <a:xfrm>
            <a:off x="-29055" y="-17103"/>
            <a:ext cx="9197482" cy="1100991"/>
            <a:chOff x="0" y="0"/>
            <a:chExt cx="9197481" cy="1100989"/>
          </a:xfrm>
        </p:grpSpPr>
        <p:sp>
          <p:nvSpPr>
            <p:cNvPr id="493" name="Shape 493"/>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494" name="Shape 494"/>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496" name="Shape 496"/>
          <p:cNvSpPr>
            <a:spLocks noGrp="1"/>
          </p:cNvSpPr>
          <p:nvPr>
            <p:ph type="title"/>
          </p:nvPr>
        </p:nvSpPr>
        <p:spPr>
          <a:xfrm>
            <a:off x="457200" y="160757"/>
            <a:ext cx="8229600" cy="1846263"/>
          </a:xfrm>
          <a:prstGeom prst="rect">
            <a:avLst/>
          </a:prstGeom>
        </p:spPr>
        <p:txBody>
          <a:bodyPr/>
          <a:lstStyle>
            <a:lvl1pPr>
              <a:defRPr sz="4500"/>
            </a:lvl1pPr>
          </a:lstStyle>
          <a:p>
            <a:pPr lvl="0">
              <a:defRPr sz="1800">
                <a:solidFill>
                  <a:srgbClr val="000000"/>
                </a:solidFill>
                <a:uFillTx/>
              </a:defRPr>
            </a:pPr>
            <a:r>
              <a:rPr sz="4500" dirty="0">
                <a:solidFill>
                  <a:srgbClr val="00748E"/>
                </a:solidFill>
                <a:uFill>
                  <a:solidFill>
                    <a:srgbClr val="00748E"/>
                  </a:solidFill>
                </a:uFill>
              </a:rPr>
              <a:t>What does </a:t>
            </a:r>
            <a:r>
              <a:rPr sz="4500" dirty="0" err="1">
                <a:solidFill>
                  <a:srgbClr val="00748E"/>
                </a:solidFill>
                <a:uFill>
                  <a:solidFill>
                    <a:srgbClr val="00748E"/>
                  </a:solidFill>
                </a:uFill>
              </a:rPr>
              <a:t>s.c.</a:t>
            </a:r>
            <a:r>
              <a:rPr sz="4500" dirty="0">
                <a:solidFill>
                  <a:srgbClr val="00748E"/>
                </a:solidFill>
                <a:uFill>
                  <a:solidFill>
                    <a:srgbClr val="00748E"/>
                  </a:solidFill>
                </a:uFill>
              </a:rPr>
              <a:t> DMPA add to the range of contraceptives available?</a:t>
            </a:r>
          </a:p>
        </p:txBody>
      </p:sp>
      <p:sp>
        <p:nvSpPr>
          <p:cNvPr id="497" name="Shape 497"/>
          <p:cNvSpPr>
            <a:spLocks noGrp="1"/>
          </p:cNvSpPr>
          <p:nvPr>
            <p:ph type="body" idx="1"/>
          </p:nvPr>
        </p:nvSpPr>
        <p:spPr>
          <a:xfrm>
            <a:off x="466725" y="2276475"/>
            <a:ext cx="8229600" cy="4581525"/>
          </a:xfrm>
          <a:prstGeom prst="rect">
            <a:avLst/>
          </a:prstGeom>
        </p:spPr>
        <p:txBody>
          <a:bodyPr/>
          <a:lstStyle/>
          <a:p>
            <a:pPr marL="234950" lvl="0" indent="-234950">
              <a:lnSpc>
                <a:spcPct val="80000"/>
              </a:lnSpc>
              <a:spcBef>
                <a:spcPts val="0"/>
              </a:spcBef>
              <a:defRPr sz="1800">
                <a:uFillTx/>
              </a:defRPr>
            </a:pPr>
            <a:r>
              <a:rPr sz="2400">
                <a:uFill>
                  <a:solidFill/>
                </a:uFill>
              </a:rPr>
              <a:t>Patient satisfaction with s.c. DMPA is similar to users of i.m. DMPA</a:t>
            </a:r>
          </a:p>
          <a:p>
            <a:pPr marL="234950" lvl="0" indent="-234950">
              <a:lnSpc>
                <a:spcPct val="80000"/>
              </a:lnSpc>
              <a:defRPr sz="1800">
                <a:uFillTx/>
              </a:defRPr>
            </a:pPr>
            <a:r>
              <a:rPr sz="2400">
                <a:uFill>
                  <a:solidFill/>
                </a:uFill>
              </a:rPr>
              <a:t>Given every 13 weeks +/- 7 days</a:t>
            </a:r>
          </a:p>
          <a:p>
            <a:pPr marL="234950" lvl="0" indent="-234950">
              <a:lnSpc>
                <a:spcPct val="80000"/>
              </a:lnSpc>
              <a:defRPr sz="1800">
                <a:uFillTx/>
              </a:defRPr>
            </a:pPr>
            <a:r>
              <a:rPr sz="2400">
                <a:uFill>
                  <a:solidFill/>
                </a:uFill>
              </a:rPr>
              <a:t>S.c. DMPA may be less likely to cause haematoma than i.m. so may be preferable if woman is on anticoagulants or has a bleeding disorder</a:t>
            </a:r>
          </a:p>
          <a:p>
            <a:pPr marL="234950" lvl="0" indent="-234950">
              <a:lnSpc>
                <a:spcPct val="80000"/>
              </a:lnSpc>
              <a:defRPr sz="1800">
                <a:uFillTx/>
              </a:defRPr>
            </a:pPr>
            <a:r>
              <a:rPr sz="2400">
                <a:uFill>
                  <a:solidFill/>
                </a:uFill>
              </a:rPr>
              <a:t>May be advantages of s.c. administration in very obese women if there is concern about i.m. DMPA reaching muscle</a:t>
            </a:r>
          </a:p>
          <a:p>
            <a:pPr marL="234950" lvl="0" indent="-234950">
              <a:lnSpc>
                <a:spcPct val="80000"/>
              </a:lnSpc>
              <a:defRPr sz="1800">
                <a:uFillTx/>
              </a:defRPr>
            </a:pPr>
            <a:r>
              <a:rPr sz="2400">
                <a:uFill>
                  <a:solidFill/>
                </a:uFill>
              </a:rPr>
              <a:t>Potential for self administration (outside product licence)</a:t>
            </a:r>
          </a:p>
        </p:txBody>
      </p:sp>
      <p:sp>
        <p:nvSpPr>
          <p:cNvPr id="498" name="Shape 498"/>
          <p:cNvSpPr/>
          <p:nvPr/>
        </p:nvSpPr>
        <p:spPr>
          <a:xfrm>
            <a:off x="6227762" y="6083300"/>
            <a:ext cx="1838326" cy="647700"/>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lvl1pPr marL="0" marR="0">
              <a:buClr>
                <a:srgbClr val="000000"/>
              </a:buClr>
              <a:buFont typeface="Lucida Grande"/>
              <a:defRPr>
                <a:solidFill>
                  <a:srgbClr val="000000"/>
                </a:solidFill>
                <a:uFill>
                  <a:solidFill>
                    <a:srgbClr val="000000"/>
                  </a:solidFill>
                </a:uFill>
                <a:latin typeface="+mn-lt"/>
                <a:ea typeface="+mn-ea"/>
                <a:cs typeface="+mn-cs"/>
                <a:sym typeface="Lucida Grande"/>
              </a:defRPr>
            </a:lvl1pPr>
          </a:lstStyle>
          <a:p>
            <a:pPr lvl="0">
              <a:defRPr sz="1800">
                <a:uFillTx/>
              </a:defRPr>
            </a:pPr>
            <a:r>
              <a:rPr sz="1200">
                <a:uFill>
                  <a:solidFill/>
                </a:uFill>
              </a:rPr>
              <a:t>FSRH New Product Review Sayana Press June 2013</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501" name="Shape 501"/>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504" name="Group 504"/>
          <p:cNvGrpSpPr/>
          <p:nvPr/>
        </p:nvGrpSpPr>
        <p:grpSpPr>
          <a:xfrm>
            <a:off x="-29055" y="-17103"/>
            <a:ext cx="9197482" cy="1100991"/>
            <a:chOff x="0" y="0"/>
            <a:chExt cx="9197481" cy="1100989"/>
          </a:xfrm>
        </p:grpSpPr>
        <p:sp>
          <p:nvSpPr>
            <p:cNvPr id="502" name="Shape 502"/>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503" name="Shape 503"/>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505" name="Shape 505"/>
          <p:cNvSpPr>
            <a:spLocks noGrp="1"/>
          </p:cNvSpPr>
          <p:nvPr>
            <p:ph type="title"/>
          </p:nvPr>
        </p:nvSpPr>
        <p:spPr>
          <a:xfrm>
            <a:off x="457200" y="0"/>
            <a:ext cx="8229600" cy="1219200"/>
          </a:xfrm>
          <a:prstGeom prst="rect">
            <a:avLst/>
          </a:prstGeom>
        </p:spPr>
        <p:txBody>
          <a:bodyPr/>
          <a:lstStyle>
            <a:lvl1pPr algn="ctr"/>
          </a:lstStyle>
          <a:p>
            <a:pPr lvl="0">
              <a:defRPr sz="1800">
                <a:solidFill>
                  <a:srgbClr val="000000"/>
                </a:solidFill>
                <a:uFillTx/>
              </a:defRPr>
            </a:pPr>
            <a:r>
              <a:rPr sz="5000">
                <a:solidFill>
                  <a:srgbClr val="00748E"/>
                </a:solidFill>
                <a:uFill>
                  <a:solidFill>
                    <a:srgbClr val="00748E"/>
                  </a:solidFill>
                </a:uFill>
              </a:rPr>
              <a:t>Bleeding changes</a:t>
            </a:r>
          </a:p>
        </p:txBody>
      </p:sp>
      <p:sp>
        <p:nvSpPr>
          <p:cNvPr id="506" name="Shape 506"/>
          <p:cNvSpPr>
            <a:spLocks noGrp="1"/>
          </p:cNvSpPr>
          <p:nvPr>
            <p:ph type="body" idx="1"/>
          </p:nvPr>
        </p:nvSpPr>
        <p:spPr>
          <a:xfrm>
            <a:off x="457200" y="1903412"/>
            <a:ext cx="8229600" cy="4954588"/>
          </a:xfrm>
          <a:prstGeom prst="rect">
            <a:avLst/>
          </a:prstGeom>
        </p:spPr>
        <p:txBody>
          <a:bodyPr/>
          <a:lstStyle/>
          <a:p>
            <a:pPr marL="234950" lvl="0" indent="-234950">
              <a:spcBef>
                <a:spcPts val="0"/>
              </a:spcBef>
              <a:buFont typeface="Arial"/>
              <a:buChar char="•"/>
              <a:defRPr sz="1800">
                <a:uFillTx/>
              </a:defRPr>
            </a:pPr>
            <a:r>
              <a:rPr sz="2600">
                <a:uFill>
                  <a:solidFill/>
                </a:uFill>
              </a:rPr>
              <a:t>80% of women in a large cohort study experienced changes in bleeding pattern over 3 years</a:t>
            </a:r>
          </a:p>
          <a:p>
            <a:pPr marL="234950" lvl="0" indent="-234950">
              <a:buFont typeface="Arial"/>
              <a:buChar char="•"/>
              <a:defRPr sz="1800">
                <a:uFillTx/>
              </a:defRPr>
            </a:pPr>
            <a:r>
              <a:rPr sz="2600">
                <a:uFill>
                  <a:solidFill/>
                </a:uFill>
              </a:rPr>
              <a:t>30-34% of users are amenorhoeic at 3 months</a:t>
            </a:r>
          </a:p>
          <a:p>
            <a:pPr marL="234950" lvl="0" indent="-234950">
              <a:buFont typeface="Arial"/>
              <a:buChar char="•"/>
              <a:defRPr sz="1800">
                <a:uFillTx/>
              </a:defRPr>
            </a:pPr>
            <a:r>
              <a:rPr sz="2600">
                <a:uFill>
                  <a:solidFill/>
                </a:uFill>
              </a:rPr>
              <a:t>70.3% of users are amenorhoeic by 12 months</a:t>
            </a:r>
          </a:p>
          <a:p>
            <a:pPr marL="234950" lvl="0" indent="-234950">
              <a:buFont typeface="Arial"/>
              <a:buChar char="•"/>
              <a:defRPr sz="1800">
                <a:uFillTx/>
              </a:defRPr>
            </a:pPr>
            <a:r>
              <a:rPr sz="2600">
                <a:uFill>
                  <a:solidFill/>
                </a:uFill>
              </a:rPr>
              <a:t>Amenorrhoea is more likely as duration of use increases</a:t>
            </a:r>
          </a:p>
        </p:txBody>
      </p:sp>
      <p:sp>
        <p:nvSpPr>
          <p:cNvPr id="507" name="Shape 507"/>
          <p:cNvSpPr/>
          <p:nvPr/>
        </p:nvSpPr>
        <p:spPr>
          <a:xfrm>
            <a:off x="5486400" y="5808662"/>
            <a:ext cx="3390900" cy="647701"/>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lvl1pPr marL="0" marR="0">
              <a:buClr>
                <a:srgbClr val="000000"/>
              </a:buClr>
              <a:buFont typeface="Lucida Grande"/>
              <a:defRPr>
                <a:solidFill>
                  <a:srgbClr val="000000"/>
                </a:solidFill>
                <a:uFill>
                  <a:solidFill>
                    <a:srgbClr val="000000"/>
                  </a:solidFill>
                </a:uFill>
                <a:latin typeface="+mn-lt"/>
                <a:ea typeface="+mn-ea"/>
                <a:cs typeface="+mn-cs"/>
                <a:sym typeface="Lucida Grande"/>
              </a:defRPr>
            </a:lvl1pPr>
          </a:lstStyle>
          <a:p>
            <a:pPr lvl="0">
              <a:defRPr sz="1800">
                <a:uFillTx/>
              </a:defRPr>
            </a:pPr>
            <a:r>
              <a:rPr sz="1200">
                <a:uFill>
                  <a:solidFill/>
                </a:uFill>
              </a:rPr>
              <a:t>Aktun et al Contraception 2005; 72:24-27 Use of a long acting progestin injectable contraception in Turkish women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Shape 511"/>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512" name="Shape 512"/>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515" name="Group 515"/>
          <p:cNvGrpSpPr/>
          <p:nvPr/>
        </p:nvGrpSpPr>
        <p:grpSpPr>
          <a:xfrm>
            <a:off x="-29055" y="-17103"/>
            <a:ext cx="9197482" cy="1100991"/>
            <a:chOff x="0" y="0"/>
            <a:chExt cx="9197481" cy="1100989"/>
          </a:xfrm>
        </p:grpSpPr>
        <p:sp>
          <p:nvSpPr>
            <p:cNvPr id="513" name="Shape 513"/>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514" name="Shape 514"/>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516" name="Shape 516"/>
          <p:cNvSpPr>
            <a:spLocks noGrp="1"/>
          </p:cNvSpPr>
          <p:nvPr>
            <p:ph type="title"/>
          </p:nvPr>
        </p:nvSpPr>
        <p:spPr>
          <a:xfrm>
            <a:off x="457200" y="0"/>
            <a:ext cx="8229600" cy="1447800"/>
          </a:xfrm>
          <a:prstGeom prst="rect">
            <a:avLst/>
          </a:prstGeom>
        </p:spPr>
        <p:txBody>
          <a:bodyPr/>
          <a:lstStyle/>
          <a:p>
            <a:pPr lvl="0">
              <a:defRPr sz="1800">
                <a:solidFill>
                  <a:srgbClr val="000000"/>
                </a:solidFill>
                <a:uFillTx/>
              </a:defRPr>
            </a:pPr>
            <a:r>
              <a:rPr sz="5000">
                <a:solidFill>
                  <a:srgbClr val="00748E"/>
                </a:solidFill>
                <a:uFill>
                  <a:solidFill>
                    <a:srgbClr val="00748E"/>
                  </a:solidFill>
                </a:uFill>
              </a:rPr>
              <a:t>Managing bleeding problems </a:t>
            </a:r>
          </a:p>
        </p:txBody>
      </p:sp>
      <p:sp>
        <p:nvSpPr>
          <p:cNvPr id="517" name="Shape 517"/>
          <p:cNvSpPr>
            <a:spLocks noGrp="1"/>
          </p:cNvSpPr>
          <p:nvPr>
            <p:ph type="body" idx="1"/>
          </p:nvPr>
        </p:nvSpPr>
        <p:spPr>
          <a:prstGeom prst="rect">
            <a:avLst/>
          </a:prstGeom>
        </p:spPr>
        <p:txBody>
          <a:bodyPr/>
          <a:lstStyle/>
          <a:p>
            <a:pPr marL="253023" lvl="0" indent="-253023">
              <a:spcBef>
                <a:spcPts val="0"/>
              </a:spcBef>
              <a:defRPr sz="1800">
                <a:uFillTx/>
              </a:defRPr>
            </a:pPr>
            <a:r>
              <a:rPr sz="2800">
                <a:uFill>
                  <a:solidFill/>
                </a:uFill>
              </a:rPr>
              <a:t>Spotting or light bleeding is common in 1</a:t>
            </a:r>
            <a:r>
              <a:rPr sz="2800" baseline="29999">
                <a:uFill>
                  <a:solidFill/>
                </a:uFill>
              </a:rPr>
              <a:t>st</a:t>
            </a:r>
            <a:r>
              <a:rPr sz="2800">
                <a:uFill>
                  <a:solidFill/>
                </a:uFill>
              </a:rPr>
              <a:t> injection cycle</a:t>
            </a:r>
          </a:p>
          <a:p>
            <a:pPr marL="234950" lvl="0" indent="-234950">
              <a:spcBef>
                <a:spcPts val="700"/>
              </a:spcBef>
              <a:defRPr sz="1800">
                <a:uFillTx/>
              </a:defRPr>
            </a:pPr>
            <a:r>
              <a:rPr sz="2800">
                <a:uFill>
                  <a:solidFill/>
                </a:uFill>
              </a:rPr>
              <a:t>A repeat injection may be given up to 2 weeks early</a:t>
            </a:r>
          </a:p>
          <a:p>
            <a:pPr marL="234950" lvl="0" indent="-234950">
              <a:spcBef>
                <a:spcPts val="700"/>
              </a:spcBef>
              <a:defRPr sz="1800">
                <a:uFillTx/>
              </a:defRPr>
            </a:pPr>
            <a:r>
              <a:rPr sz="2800">
                <a:uFill>
                  <a:solidFill/>
                </a:uFill>
              </a:rPr>
              <a:t>Consider risk of STIs (especially Chlamydia)</a:t>
            </a:r>
          </a:p>
          <a:p>
            <a:pPr marL="234950" lvl="0" indent="-234950">
              <a:spcBef>
                <a:spcPts val="700"/>
              </a:spcBef>
              <a:defRPr sz="1800">
                <a:uFillTx/>
              </a:defRPr>
            </a:pPr>
            <a:r>
              <a:rPr sz="2800">
                <a:uFill>
                  <a:solidFill/>
                </a:uFill>
              </a:rPr>
              <a:t>Investigate for gynaecological pathology if clinically indicated</a:t>
            </a:r>
          </a:p>
          <a:p>
            <a:pPr marL="234950" lvl="0" indent="-234950">
              <a:spcBef>
                <a:spcPts val="700"/>
              </a:spcBef>
              <a:defRPr sz="1800">
                <a:uFillTx/>
              </a:defRPr>
            </a:pPr>
            <a:r>
              <a:rPr sz="2800">
                <a:uFill>
                  <a:solidFill/>
                </a:uFill>
              </a:rPr>
              <a:t>Consider use of COC pill short term</a:t>
            </a:r>
          </a:p>
          <a:p>
            <a:pPr marL="234950" lvl="0" indent="-234950">
              <a:spcBef>
                <a:spcPts val="700"/>
              </a:spcBef>
              <a:defRPr sz="1800">
                <a:uFillTx/>
              </a:defRPr>
            </a:pPr>
            <a:r>
              <a:rPr sz="2800">
                <a:uFill>
                  <a:solidFill/>
                </a:uFill>
              </a:rPr>
              <a:t>Consider use of Mefenamic acid</a:t>
            </a:r>
          </a:p>
        </p:txBody>
      </p:sp>
      <p:sp>
        <p:nvSpPr>
          <p:cNvPr id="518" name="Shape 518"/>
          <p:cNvSpPr/>
          <p:nvPr/>
        </p:nvSpPr>
        <p:spPr>
          <a:xfrm>
            <a:off x="4343400" y="6381750"/>
            <a:ext cx="4610100" cy="266700"/>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lvl1pPr marL="0" marR="0">
              <a:buClr>
                <a:srgbClr val="000000"/>
              </a:buClr>
              <a:buFont typeface="Lucida Grande"/>
              <a:defRPr>
                <a:solidFill>
                  <a:srgbClr val="000000"/>
                </a:solidFill>
                <a:uFill>
                  <a:solidFill>
                    <a:srgbClr val="000000"/>
                  </a:solidFill>
                </a:uFill>
                <a:latin typeface="+mn-lt"/>
                <a:ea typeface="+mn-ea"/>
                <a:cs typeface="+mn-cs"/>
                <a:sym typeface="Lucida Grande"/>
              </a:defRPr>
            </a:lvl1pPr>
          </a:lstStyle>
          <a:p>
            <a:pPr lvl="0">
              <a:defRPr sz="1800">
                <a:uFillTx/>
              </a:defRPr>
            </a:pPr>
            <a:r>
              <a:rPr sz="1200">
                <a:uFill>
                  <a:solidFill/>
                </a:uFill>
              </a:rPr>
              <a:t>FSRH CEU Guidance Progestogen-only Injectables Nov 2008</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90" name="Shape 90"/>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93" name="Group 93"/>
          <p:cNvGrpSpPr/>
          <p:nvPr/>
        </p:nvGrpSpPr>
        <p:grpSpPr>
          <a:xfrm>
            <a:off x="-29055" y="-17103"/>
            <a:ext cx="9197482" cy="1100991"/>
            <a:chOff x="0" y="0"/>
            <a:chExt cx="9197481" cy="1100989"/>
          </a:xfrm>
        </p:grpSpPr>
        <p:sp>
          <p:nvSpPr>
            <p:cNvPr id="91" name="Shape 91"/>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92" name="Shape 92"/>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94" name="Shape 94"/>
          <p:cNvSpPr>
            <a:spLocks noGrp="1"/>
          </p:cNvSpPr>
          <p:nvPr>
            <p:ph type="title"/>
          </p:nvPr>
        </p:nvSpPr>
        <p:spPr>
          <a:xfrm>
            <a:off x="457200" y="0"/>
            <a:ext cx="8229600" cy="1752600"/>
          </a:xfrm>
          <a:prstGeom prst="rect">
            <a:avLst/>
          </a:prstGeom>
        </p:spPr>
        <p:txBody>
          <a:bodyPr/>
          <a:lstStyle/>
          <a:p>
            <a:pPr lvl="0" algn="ctr">
              <a:defRPr sz="1800">
                <a:solidFill>
                  <a:srgbClr val="000000"/>
                </a:solidFill>
                <a:uFillTx/>
              </a:defRPr>
            </a:pPr>
            <a:r>
              <a:rPr sz="4500" dirty="0">
                <a:solidFill>
                  <a:srgbClr val="00748E"/>
                </a:solidFill>
                <a:uFill>
                  <a:solidFill>
                    <a:srgbClr val="00748E"/>
                  </a:solidFill>
                </a:uFill>
              </a:rPr>
              <a:t/>
            </a:r>
            <a:br>
              <a:rPr sz="4500" dirty="0">
                <a:solidFill>
                  <a:srgbClr val="00748E"/>
                </a:solidFill>
                <a:uFill>
                  <a:solidFill>
                    <a:srgbClr val="00748E"/>
                  </a:solidFill>
                </a:uFill>
              </a:rPr>
            </a:br>
            <a:r>
              <a:rPr sz="4500" dirty="0">
                <a:solidFill>
                  <a:srgbClr val="00748E"/>
                </a:solidFill>
                <a:uFill>
                  <a:solidFill>
                    <a:srgbClr val="00748E"/>
                  </a:solidFill>
                </a:uFill>
              </a:rPr>
              <a:t>Abortion Statistics, England and Wales </a:t>
            </a:r>
            <a:r>
              <a:rPr sz="4500" dirty="0" smtClean="0">
                <a:solidFill>
                  <a:srgbClr val="00748E"/>
                </a:solidFill>
                <a:uFill>
                  <a:solidFill>
                    <a:srgbClr val="00748E"/>
                  </a:solidFill>
                </a:uFill>
              </a:rPr>
              <a:t>201</a:t>
            </a:r>
            <a:r>
              <a:rPr lang="en-GB" sz="4500" dirty="0" smtClean="0">
                <a:solidFill>
                  <a:srgbClr val="00748E"/>
                </a:solidFill>
                <a:uFill>
                  <a:solidFill>
                    <a:srgbClr val="00748E"/>
                  </a:solidFill>
                </a:uFill>
              </a:rPr>
              <a:t>4</a:t>
            </a:r>
            <a:r>
              <a:rPr sz="4500" dirty="0" smtClean="0">
                <a:solidFill>
                  <a:srgbClr val="00748E"/>
                </a:solidFill>
                <a:uFill>
                  <a:solidFill>
                    <a:srgbClr val="00748E"/>
                  </a:solidFill>
                </a:uFill>
              </a:rPr>
              <a:t>  </a:t>
            </a:r>
            <a:r>
              <a:rPr sz="1600" dirty="0">
                <a:solidFill>
                  <a:srgbClr val="00748E"/>
                </a:solidFill>
                <a:uFill>
                  <a:solidFill>
                    <a:srgbClr val="00748E"/>
                  </a:solidFill>
                </a:uFill>
              </a:rPr>
              <a:t>National Statistics </a:t>
            </a:r>
            <a:r>
              <a:rPr sz="1600" dirty="0" err="1">
                <a:solidFill>
                  <a:srgbClr val="00748E"/>
                </a:solidFill>
                <a:uFill>
                  <a:solidFill>
                    <a:srgbClr val="00748E"/>
                  </a:solidFill>
                </a:uFill>
              </a:rPr>
              <a:t>Dept</a:t>
            </a:r>
            <a:r>
              <a:rPr sz="1600" dirty="0">
                <a:solidFill>
                  <a:srgbClr val="00748E"/>
                </a:solidFill>
                <a:uFill>
                  <a:solidFill>
                    <a:srgbClr val="00748E"/>
                  </a:solidFill>
                </a:uFill>
              </a:rPr>
              <a:t> of Health</a:t>
            </a:r>
          </a:p>
        </p:txBody>
      </p:sp>
      <p:sp>
        <p:nvSpPr>
          <p:cNvPr id="95" name="Shape 95"/>
          <p:cNvSpPr>
            <a:spLocks noGrp="1"/>
          </p:cNvSpPr>
          <p:nvPr>
            <p:ph type="body" idx="1"/>
          </p:nvPr>
        </p:nvSpPr>
        <p:spPr>
          <a:xfrm>
            <a:off x="458786" y="2060848"/>
            <a:ext cx="8229601" cy="4365625"/>
          </a:xfrm>
          <a:prstGeom prst="rect">
            <a:avLst/>
          </a:prstGeom>
        </p:spPr>
        <p:txBody>
          <a:bodyPr/>
          <a:lstStyle/>
          <a:p>
            <a:pPr marL="234950" lvl="0" indent="-234950">
              <a:spcBef>
                <a:spcPts val="0"/>
              </a:spcBef>
              <a:defRPr sz="1800">
                <a:uFillTx/>
              </a:defRPr>
            </a:pPr>
            <a:r>
              <a:rPr sz="2800" dirty="0">
                <a:uFill>
                  <a:solidFill/>
                </a:uFill>
              </a:rPr>
              <a:t>Total no of abortions </a:t>
            </a:r>
            <a:r>
              <a:rPr lang="en-GB" sz="2800" dirty="0" smtClean="0">
                <a:uFill>
                  <a:solidFill/>
                </a:uFill>
              </a:rPr>
              <a:t>184,571 (lowest since 1997)</a:t>
            </a:r>
            <a:endParaRPr sz="2800" dirty="0">
              <a:uFill>
                <a:solidFill/>
              </a:uFill>
            </a:endParaRPr>
          </a:p>
          <a:p>
            <a:pPr marL="234950" lvl="0" indent="-234950">
              <a:defRPr sz="1800">
                <a:uFillTx/>
              </a:defRPr>
            </a:pPr>
            <a:r>
              <a:rPr lang="en-GB" sz="2800" dirty="0" smtClean="0">
                <a:uFill>
                  <a:solidFill/>
                </a:uFill>
              </a:rPr>
              <a:t>0.4% down from 2013; 0.6% down from 2004</a:t>
            </a:r>
          </a:p>
          <a:p>
            <a:pPr marL="234950" lvl="0" indent="-234950">
              <a:defRPr sz="1800">
                <a:uFillTx/>
              </a:defRPr>
            </a:pPr>
            <a:r>
              <a:rPr lang="en-GB" sz="2800" dirty="0" smtClean="0">
                <a:uFill>
                  <a:solidFill/>
                </a:uFill>
              </a:rPr>
              <a:t>Highest rate was for women aged 22 at 28 per 1000</a:t>
            </a:r>
          </a:p>
          <a:p>
            <a:pPr marL="234950" lvl="0" indent="-234950">
              <a:defRPr sz="1800">
                <a:uFillTx/>
              </a:defRPr>
            </a:pPr>
            <a:r>
              <a:rPr lang="en-GB" sz="2800" dirty="0" smtClean="0">
                <a:uFill>
                  <a:solidFill/>
                </a:uFill>
              </a:rPr>
              <a:t>Under 16 rate was 2.5 per 1000</a:t>
            </a:r>
          </a:p>
          <a:p>
            <a:pPr marL="234950" lvl="0" indent="-234950">
              <a:defRPr sz="1800">
                <a:uFillTx/>
              </a:defRPr>
            </a:pPr>
            <a:r>
              <a:rPr lang="en-GB" sz="2800" dirty="0" smtClean="0">
                <a:uFill>
                  <a:solidFill/>
                </a:uFill>
              </a:rPr>
              <a:t>Under 18 rate was 11.1 per 1000</a:t>
            </a:r>
          </a:p>
          <a:p>
            <a:pPr marL="234950" lvl="0" indent="-234950">
              <a:defRPr sz="1800">
                <a:uFillTx/>
              </a:defRPr>
            </a:pPr>
            <a:r>
              <a:rPr lang="en-GB" sz="2800" dirty="0" smtClean="0">
                <a:uFill>
                  <a:solidFill/>
                </a:uFill>
              </a:rPr>
              <a:t>Both lower than 2013 and 2004</a:t>
            </a:r>
          </a:p>
          <a:p>
            <a:pPr marL="234950" lvl="0" indent="-234950">
              <a:defRPr sz="1800">
                <a:uFillTx/>
              </a:defRPr>
            </a:pPr>
            <a:r>
              <a:rPr lang="en-GB" sz="2800" dirty="0" smtClean="0">
                <a:uFill>
                  <a:solidFill/>
                </a:uFill>
              </a:rPr>
              <a:t>37% were repeat abortions</a:t>
            </a:r>
            <a:endParaRPr sz="2800" dirty="0">
              <a:uFill>
                <a:solidFill/>
              </a:u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hape 531"/>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532" name="Shape 532"/>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535" name="Group 535"/>
          <p:cNvGrpSpPr/>
          <p:nvPr/>
        </p:nvGrpSpPr>
        <p:grpSpPr>
          <a:xfrm>
            <a:off x="-29055" y="-17103"/>
            <a:ext cx="9197482" cy="1100991"/>
            <a:chOff x="0" y="0"/>
            <a:chExt cx="9197481" cy="1100989"/>
          </a:xfrm>
        </p:grpSpPr>
        <p:sp>
          <p:nvSpPr>
            <p:cNvPr id="533" name="Shape 533"/>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534" name="Shape 534"/>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536" name="Shape 536"/>
          <p:cNvSpPr>
            <a:spLocks noGrp="1"/>
          </p:cNvSpPr>
          <p:nvPr>
            <p:ph type="title"/>
          </p:nvPr>
        </p:nvSpPr>
        <p:spPr>
          <a:prstGeom prst="rect">
            <a:avLst/>
          </a:prstGeom>
        </p:spPr>
        <p:txBody>
          <a:bodyPr/>
          <a:lstStyle>
            <a:lvl1pPr algn="ctr"/>
          </a:lstStyle>
          <a:p>
            <a:pPr lvl="0">
              <a:defRPr sz="1800">
                <a:solidFill>
                  <a:srgbClr val="000000"/>
                </a:solidFill>
                <a:uFillTx/>
              </a:defRPr>
            </a:pPr>
            <a:r>
              <a:rPr sz="5000">
                <a:solidFill>
                  <a:srgbClr val="00748E"/>
                </a:solidFill>
                <a:uFill>
                  <a:solidFill>
                    <a:srgbClr val="00748E"/>
                  </a:solidFill>
                </a:uFill>
              </a:rPr>
              <a:t>MHRA Guidance  2004</a:t>
            </a:r>
          </a:p>
        </p:txBody>
      </p:sp>
      <p:sp>
        <p:nvSpPr>
          <p:cNvPr id="537" name="Shape 537"/>
          <p:cNvSpPr>
            <a:spLocks noGrp="1"/>
          </p:cNvSpPr>
          <p:nvPr>
            <p:ph type="body" idx="1"/>
          </p:nvPr>
        </p:nvSpPr>
        <p:spPr>
          <a:prstGeom prst="rect">
            <a:avLst/>
          </a:prstGeom>
        </p:spPr>
        <p:txBody>
          <a:bodyPr/>
          <a:lstStyle/>
          <a:p>
            <a:pPr marL="234950" lvl="0" indent="-234950">
              <a:spcBef>
                <a:spcPts val="0"/>
              </a:spcBef>
              <a:defRPr sz="1800">
                <a:uFillTx/>
              </a:defRPr>
            </a:pPr>
            <a:r>
              <a:rPr sz="2600">
                <a:uFill>
                  <a:solidFill/>
                </a:uFill>
              </a:rPr>
              <a:t>Women &lt; 18 yrs – DMPA may be used as 1</a:t>
            </a:r>
            <a:r>
              <a:rPr sz="2600" baseline="29999">
                <a:uFill>
                  <a:solidFill/>
                </a:uFill>
              </a:rPr>
              <a:t>st</a:t>
            </a:r>
            <a:r>
              <a:rPr sz="2600">
                <a:uFill>
                  <a:solidFill/>
                </a:uFill>
              </a:rPr>
              <a:t> line contraception after all options have been discussed and are considered unsuitable or unacceptable</a:t>
            </a:r>
          </a:p>
          <a:p>
            <a:pPr marL="234950" lvl="0" indent="-234950">
              <a:defRPr sz="1800">
                <a:uFillTx/>
              </a:defRPr>
            </a:pPr>
            <a:r>
              <a:rPr sz="2600">
                <a:uFill>
                  <a:solidFill/>
                </a:uFill>
              </a:rPr>
              <a:t>A re-evaluation of the risks and benefits of treatment should be carried out every 2 years in those who wish to continue use</a:t>
            </a:r>
          </a:p>
          <a:p>
            <a:pPr marL="234950" lvl="0" indent="-234950">
              <a:defRPr sz="1800">
                <a:uFillTx/>
              </a:defRPr>
            </a:pPr>
            <a:r>
              <a:rPr sz="2600">
                <a:uFill>
                  <a:solidFill/>
                </a:uFill>
              </a:rPr>
              <a:t>Women with considerable life style and/or medical risk factors for osteoporosis should consider other methods of contraception</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Shape 539"/>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540" name="Shape 540"/>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543" name="Group 543"/>
          <p:cNvGrpSpPr/>
          <p:nvPr/>
        </p:nvGrpSpPr>
        <p:grpSpPr>
          <a:xfrm>
            <a:off x="-29055" y="-17103"/>
            <a:ext cx="9197482" cy="1100991"/>
            <a:chOff x="0" y="0"/>
            <a:chExt cx="9197481" cy="1100989"/>
          </a:xfrm>
        </p:grpSpPr>
        <p:sp>
          <p:nvSpPr>
            <p:cNvPr id="541" name="Shape 541"/>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542" name="Shape 542"/>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544" name="Shape 544"/>
          <p:cNvSpPr>
            <a:spLocks noGrp="1"/>
          </p:cNvSpPr>
          <p:nvPr>
            <p:ph type="title"/>
          </p:nvPr>
        </p:nvSpPr>
        <p:spPr>
          <a:xfrm>
            <a:off x="458787" y="303059"/>
            <a:ext cx="8229600" cy="1846263"/>
          </a:xfrm>
          <a:prstGeom prst="rect">
            <a:avLst/>
          </a:prstGeom>
        </p:spPr>
        <p:txBody>
          <a:bodyPr/>
          <a:lstStyle>
            <a:lvl1pPr>
              <a:defRPr sz="4500"/>
            </a:lvl1pPr>
          </a:lstStyle>
          <a:p>
            <a:pPr lvl="0">
              <a:defRPr sz="1800">
                <a:solidFill>
                  <a:srgbClr val="000000"/>
                </a:solidFill>
                <a:uFillTx/>
              </a:defRPr>
            </a:pPr>
            <a:r>
              <a:rPr sz="4500" dirty="0">
                <a:solidFill>
                  <a:srgbClr val="00748E"/>
                </a:solidFill>
                <a:uFill>
                  <a:solidFill>
                    <a:srgbClr val="00748E"/>
                  </a:solidFill>
                </a:uFill>
              </a:rPr>
              <a:t>Consider baseline risk factors for osteoporosis before starting DMPA</a:t>
            </a:r>
          </a:p>
        </p:txBody>
      </p:sp>
      <p:sp>
        <p:nvSpPr>
          <p:cNvPr id="545" name="Shape 545"/>
          <p:cNvSpPr>
            <a:spLocks noGrp="1"/>
          </p:cNvSpPr>
          <p:nvPr>
            <p:ph type="body" idx="1"/>
          </p:nvPr>
        </p:nvSpPr>
        <p:spPr>
          <a:xfrm>
            <a:off x="466725" y="2347912"/>
            <a:ext cx="8229600" cy="4510088"/>
          </a:xfrm>
          <a:prstGeom prst="rect">
            <a:avLst/>
          </a:prstGeom>
        </p:spPr>
        <p:txBody>
          <a:bodyPr/>
          <a:lstStyle/>
          <a:p>
            <a:pPr marL="234950" lvl="0" indent="-234950">
              <a:spcBef>
                <a:spcPts val="0"/>
              </a:spcBef>
              <a:defRPr sz="1800">
                <a:uFillTx/>
              </a:defRPr>
            </a:pPr>
            <a:r>
              <a:rPr sz="2600">
                <a:uFill>
                  <a:solidFill/>
                </a:uFill>
              </a:rPr>
              <a:t>Alcohol use</a:t>
            </a:r>
          </a:p>
          <a:p>
            <a:pPr marL="234950" lvl="0" indent="-234950">
              <a:defRPr sz="1800">
                <a:uFillTx/>
              </a:defRPr>
            </a:pPr>
            <a:r>
              <a:rPr sz="2600">
                <a:uFill>
                  <a:solidFill/>
                </a:uFill>
              </a:rPr>
              <a:t>Smoking</a:t>
            </a:r>
          </a:p>
          <a:p>
            <a:pPr marL="234950" lvl="0" indent="-234950">
              <a:defRPr sz="1800">
                <a:uFillTx/>
              </a:defRPr>
            </a:pPr>
            <a:r>
              <a:rPr sz="2600">
                <a:uFill>
                  <a:solidFill/>
                </a:uFill>
              </a:rPr>
              <a:t>Chronic use of medicines that can reduce bone mass</a:t>
            </a:r>
          </a:p>
          <a:p>
            <a:pPr marL="234950" lvl="0" indent="-234950">
              <a:defRPr sz="1800">
                <a:uFillTx/>
              </a:defRPr>
            </a:pPr>
            <a:r>
              <a:rPr sz="2600">
                <a:uFill>
                  <a:solidFill/>
                </a:uFill>
              </a:rPr>
              <a:t>Family history of osteoporosis</a:t>
            </a:r>
          </a:p>
          <a:p>
            <a:pPr marL="234950" lvl="0" indent="-234950">
              <a:defRPr sz="1800">
                <a:uFillTx/>
              </a:defRPr>
            </a:pPr>
            <a:r>
              <a:rPr sz="2600">
                <a:uFill>
                  <a:solidFill/>
                </a:uFill>
              </a:rPr>
              <a:t>Previous low trauma fracture</a:t>
            </a:r>
          </a:p>
          <a:p>
            <a:pPr marL="234950" lvl="0" indent="-234950">
              <a:defRPr sz="1800">
                <a:uFillTx/>
              </a:defRPr>
            </a:pPr>
            <a:r>
              <a:rPr sz="2600">
                <a:uFill>
                  <a:solidFill/>
                </a:uFill>
              </a:rPr>
              <a:t>Low BMI or eating disorder</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Shape 547"/>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548" name="Shape 548"/>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551" name="Group 551"/>
          <p:cNvGrpSpPr/>
          <p:nvPr/>
        </p:nvGrpSpPr>
        <p:grpSpPr>
          <a:xfrm>
            <a:off x="-29055" y="-17103"/>
            <a:ext cx="9197482" cy="1100991"/>
            <a:chOff x="0" y="0"/>
            <a:chExt cx="9197481" cy="1100989"/>
          </a:xfrm>
        </p:grpSpPr>
        <p:sp>
          <p:nvSpPr>
            <p:cNvPr id="549" name="Shape 549"/>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550" name="Shape 550"/>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552" name="Shape 552"/>
          <p:cNvSpPr>
            <a:spLocks noGrp="1"/>
          </p:cNvSpPr>
          <p:nvPr>
            <p:ph type="title"/>
          </p:nvPr>
        </p:nvSpPr>
        <p:spPr>
          <a:prstGeom prst="rect">
            <a:avLst/>
          </a:prstGeom>
        </p:spPr>
        <p:txBody>
          <a:bodyPr/>
          <a:lstStyle/>
          <a:p>
            <a:pPr lvl="0">
              <a:defRPr sz="1800">
                <a:solidFill>
                  <a:srgbClr val="000000"/>
                </a:solidFill>
                <a:uFillTx/>
              </a:defRPr>
            </a:pPr>
            <a:r>
              <a:rPr sz="5000">
                <a:solidFill>
                  <a:srgbClr val="00748E"/>
                </a:solidFill>
                <a:uFill>
                  <a:solidFill>
                    <a:srgbClr val="00748E"/>
                  </a:solidFill>
                </a:uFill>
              </a:rPr>
              <a:t>Don’t forget </a:t>
            </a:r>
            <a:r>
              <a:rPr sz="5000" b="1">
                <a:solidFill>
                  <a:srgbClr val="00748E"/>
                </a:solidFill>
                <a:uFill>
                  <a:solidFill>
                    <a:srgbClr val="00748E"/>
                  </a:solidFill>
                </a:uFill>
              </a:rPr>
              <a:t>Bridging</a:t>
            </a:r>
            <a:r>
              <a:rPr sz="5000">
                <a:solidFill>
                  <a:srgbClr val="00748E"/>
                </a:solidFill>
                <a:uFill>
                  <a:solidFill>
                    <a:srgbClr val="00748E"/>
                  </a:solidFill>
                </a:uFill>
              </a:rPr>
              <a:t> - </a:t>
            </a:r>
          </a:p>
        </p:txBody>
      </p:sp>
      <p:sp>
        <p:nvSpPr>
          <p:cNvPr id="553" name="Shape 553"/>
          <p:cNvSpPr>
            <a:spLocks noGrp="1"/>
          </p:cNvSpPr>
          <p:nvPr>
            <p:ph type="body" idx="1"/>
          </p:nvPr>
        </p:nvSpPr>
        <p:spPr>
          <a:prstGeom prst="rect">
            <a:avLst/>
          </a:prstGeom>
        </p:spPr>
        <p:txBody>
          <a:bodyPr/>
          <a:lstStyle/>
          <a:p>
            <a:pPr marL="234950" lvl="0" indent="-234950">
              <a:spcBef>
                <a:spcPts val="0"/>
              </a:spcBef>
              <a:defRPr sz="1800">
                <a:uFillTx/>
              </a:defRPr>
            </a:pPr>
            <a:r>
              <a:rPr sz="2600">
                <a:uFill>
                  <a:solidFill/>
                </a:uFill>
              </a:rPr>
              <a:t>If a woman’s method of choice cannot be started immediately</a:t>
            </a:r>
          </a:p>
          <a:p>
            <a:pPr marL="234950" lvl="0" indent="-234950">
              <a:buFont typeface="Arial"/>
              <a:buChar char="•"/>
              <a:defRPr sz="1800">
                <a:uFillTx/>
              </a:defRPr>
            </a:pPr>
            <a:r>
              <a:rPr sz="2600">
                <a:uFill>
                  <a:solidFill/>
                </a:uFill>
              </a:rPr>
              <a:t>start a short acting method such as COCP, patch, ring or POP until pregnancy can be excluded and the preferred method can then be initiated    </a:t>
            </a:r>
          </a:p>
        </p:txBody>
      </p:sp>
      <p:sp>
        <p:nvSpPr>
          <p:cNvPr id="554" name="Shape 554"/>
          <p:cNvSpPr/>
          <p:nvPr/>
        </p:nvSpPr>
        <p:spPr>
          <a:xfrm>
            <a:off x="152400" y="6172200"/>
            <a:ext cx="3771900" cy="266700"/>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lvl1pPr marL="0" marR="0">
              <a:buClr>
                <a:srgbClr val="000000"/>
              </a:buClr>
              <a:buFont typeface="Lucida Grande"/>
              <a:defRPr>
                <a:solidFill>
                  <a:srgbClr val="000000"/>
                </a:solidFill>
                <a:uFill>
                  <a:solidFill>
                    <a:srgbClr val="000000"/>
                  </a:solidFill>
                </a:uFill>
                <a:latin typeface="+mn-lt"/>
                <a:ea typeface="+mn-ea"/>
                <a:cs typeface="+mn-cs"/>
                <a:sym typeface="Lucida Grande"/>
              </a:defRPr>
            </a:lvl1pPr>
          </a:lstStyle>
          <a:p>
            <a:pPr lvl="0">
              <a:defRPr sz="1800">
                <a:uFillTx/>
              </a:defRPr>
            </a:pPr>
            <a:r>
              <a:rPr sz="1200">
                <a:uFill>
                  <a:solidFill/>
                </a:uFill>
              </a:rPr>
              <a:t>Faculty of SRH Clinical Guidance 2010</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Shape 556"/>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557" name="Shape 557"/>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560" name="Group 560"/>
          <p:cNvGrpSpPr/>
          <p:nvPr/>
        </p:nvGrpSpPr>
        <p:grpSpPr>
          <a:xfrm>
            <a:off x="-29055" y="-17103"/>
            <a:ext cx="9197482" cy="1100991"/>
            <a:chOff x="0" y="0"/>
            <a:chExt cx="9197481" cy="1100989"/>
          </a:xfrm>
        </p:grpSpPr>
        <p:sp>
          <p:nvSpPr>
            <p:cNvPr id="558" name="Shape 558"/>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559" name="Shape 559"/>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561" name="Shape 561"/>
          <p:cNvSpPr>
            <a:spLocks noGrp="1"/>
          </p:cNvSpPr>
          <p:nvPr>
            <p:ph type="title"/>
          </p:nvPr>
        </p:nvSpPr>
        <p:spPr>
          <a:xfrm>
            <a:off x="1784350" y="498475"/>
            <a:ext cx="6400800" cy="1143000"/>
          </a:xfrm>
          <a:prstGeom prst="rect">
            <a:avLst/>
          </a:prstGeom>
        </p:spPr>
        <p:txBody>
          <a:bodyPr/>
          <a:lstStyle/>
          <a:p>
            <a:pPr lvl="0">
              <a:defRPr sz="1800">
                <a:solidFill>
                  <a:srgbClr val="000000"/>
                </a:solidFill>
                <a:uFillTx/>
              </a:defRPr>
            </a:pPr>
            <a:r>
              <a:rPr sz="5000">
                <a:solidFill>
                  <a:srgbClr val="00748E"/>
                </a:solidFill>
                <a:uFill>
                  <a:solidFill>
                    <a:srgbClr val="00748E"/>
                  </a:solidFill>
                </a:uFill>
              </a:rPr>
              <a:t>Thank you for listening!</a:t>
            </a:r>
          </a:p>
        </p:txBody>
      </p:sp>
      <p:pic>
        <p:nvPicPr>
          <p:cNvPr id="562" name="image.jpg"/>
          <p:cNvPicPr/>
          <p:nvPr/>
        </p:nvPicPr>
        <p:blipFill>
          <a:blip r:embed="rId2">
            <a:extLst/>
          </a:blip>
          <a:stretch>
            <a:fillRect/>
          </a:stretch>
        </p:blipFill>
        <p:spPr>
          <a:xfrm>
            <a:off x="2116137" y="1773237"/>
            <a:ext cx="3459163" cy="46355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Age-standardised abortion rate per 1,000 women aged 15-44 (2013 ESP), England and Wales, 1969 to 2014 </a:t>
            </a:r>
          </a:p>
        </p:txBody>
      </p:sp>
      <p:sp>
        <p:nvSpPr>
          <p:cNvPr id="3" name="Text Placeholder 2"/>
          <p:cNvSpPr>
            <a:spLocks noGrp="1"/>
          </p:cNvSpPr>
          <p:nvPr>
            <p:ph type="body"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12" y="2060848"/>
            <a:ext cx="8464216" cy="4567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50684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100" name="Shape 100"/>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103" name="Group 103"/>
          <p:cNvGrpSpPr/>
          <p:nvPr/>
        </p:nvGrpSpPr>
        <p:grpSpPr>
          <a:xfrm>
            <a:off x="-29055" y="-17103"/>
            <a:ext cx="9197482" cy="1100991"/>
            <a:chOff x="0" y="0"/>
            <a:chExt cx="9197481" cy="1100989"/>
          </a:xfrm>
        </p:grpSpPr>
        <p:sp>
          <p:nvSpPr>
            <p:cNvPr id="101" name="Shape 101"/>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102" name="Shape 102"/>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104" name="Shape 104"/>
          <p:cNvSpPr>
            <a:spLocks noGrp="1"/>
          </p:cNvSpPr>
          <p:nvPr>
            <p:ph type="title"/>
          </p:nvPr>
        </p:nvSpPr>
        <p:spPr>
          <a:xfrm>
            <a:off x="1143000" y="0"/>
            <a:ext cx="7793038" cy="1600200"/>
          </a:xfrm>
          <a:prstGeom prst="rect">
            <a:avLst/>
          </a:prstGeom>
        </p:spPr>
        <p:txBody>
          <a:bodyPr/>
          <a:lstStyle>
            <a:lvl1pPr>
              <a:defRPr sz="4500"/>
            </a:lvl1pPr>
          </a:lstStyle>
          <a:p>
            <a:pPr lvl="0">
              <a:defRPr sz="1800">
                <a:solidFill>
                  <a:srgbClr val="000000"/>
                </a:solidFill>
                <a:uFillTx/>
              </a:defRPr>
            </a:pPr>
            <a:r>
              <a:rPr sz="4500">
                <a:solidFill>
                  <a:srgbClr val="00748E"/>
                </a:solidFill>
                <a:uFill>
                  <a:solidFill>
                    <a:srgbClr val="00748E"/>
                  </a:solidFill>
                </a:uFill>
              </a:rPr>
              <a:t>Perfect and typical use failure rates of contraceptives</a:t>
            </a:r>
          </a:p>
        </p:txBody>
      </p:sp>
      <p:pic>
        <p:nvPicPr>
          <p:cNvPr id="105" name="image.png"/>
          <p:cNvPicPr/>
          <p:nvPr/>
        </p:nvPicPr>
        <p:blipFill>
          <a:blip r:embed="rId2">
            <a:extLst/>
          </a:blip>
          <a:stretch>
            <a:fillRect/>
          </a:stretch>
        </p:blipFill>
        <p:spPr>
          <a:xfrm>
            <a:off x="0" y="1700808"/>
            <a:ext cx="8763001" cy="5004792"/>
          </a:xfrm>
          <a:prstGeom prst="rect">
            <a:avLst/>
          </a:prstGeom>
          <a:ln w="25400">
            <a:round/>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108" name="Shape 108"/>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111" name="Group 111"/>
          <p:cNvGrpSpPr/>
          <p:nvPr/>
        </p:nvGrpSpPr>
        <p:grpSpPr>
          <a:xfrm>
            <a:off x="-29055" y="-17103"/>
            <a:ext cx="9197482" cy="1100991"/>
            <a:chOff x="0" y="0"/>
            <a:chExt cx="9197481" cy="1100989"/>
          </a:xfrm>
        </p:grpSpPr>
        <p:sp>
          <p:nvSpPr>
            <p:cNvPr id="109" name="Shape 109"/>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110" name="Shape 110"/>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112" name="Shape 112"/>
          <p:cNvSpPr>
            <a:spLocks noGrp="1"/>
          </p:cNvSpPr>
          <p:nvPr>
            <p:ph type="title"/>
          </p:nvPr>
        </p:nvSpPr>
        <p:spPr>
          <a:prstGeom prst="rect">
            <a:avLst/>
          </a:prstGeom>
        </p:spPr>
        <p:txBody>
          <a:bodyPr/>
          <a:lstStyle>
            <a:lvl1pPr algn="ctr"/>
          </a:lstStyle>
          <a:p>
            <a:pPr lvl="0">
              <a:defRPr sz="1800">
                <a:solidFill>
                  <a:srgbClr val="000000"/>
                </a:solidFill>
                <a:uFillTx/>
              </a:defRPr>
            </a:pPr>
            <a:r>
              <a:rPr sz="5000">
                <a:solidFill>
                  <a:srgbClr val="00748E"/>
                </a:solidFill>
                <a:uFill>
                  <a:solidFill>
                    <a:srgbClr val="00748E"/>
                  </a:solidFill>
                </a:uFill>
              </a:rPr>
              <a:t>NICE Guidance 2005</a:t>
            </a:r>
          </a:p>
        </p:txBody>
      </p:sp>
      <p:sp>
        <p:nvSpPr>
          <p:cNvPr id="113" name="Shape 113"/>
          <p:cNvSpPr>
            <a:spLocks noGrp="1"/>
          </p:cNvSpPr>
          <p:nvPr>
            <p:ph type="body" idx="1"/>
          </p:nvPr>
        </p:nvSpPr>
        <p:spPr>
          <a:prstGeom prst="rect">
            <a:avLst/>
          </a:prstGeom>
        </p:spPr>
        <p:txBody>
          <a:bodyPr/>
          <a:lstStyle/>
          <a:p>
            <a:pPr marL="234950" lvl="0" indent="-234950">
              <a:spcBef>
                <a:spcPts val="0"/>
              </a:spcBef>
              <a:defRPr sz="1800">
                <a:uFillTx/>
              </a:defRPr>
            </a:pPr>
            <a:r>
              <a:rPr sz="2600">
                <a:uFill>
                  <a:solidFill/>
                </a:uFill>
              </a:rPr>
              <a:t>LARC methods are more cost effective than the combined oral contraceptive pill even at 1 year of use</a:t>
            </a:r>
          </a:p>
          <a:p>
            <a:pPr marL="234950" lvl="0" indent="-234950">
              <a:defRPr sz="1800">
                <a:uFillTx/>
              </a:defRPr>
            </a:pPr>
            <a:r>
              <a:rPr sz="2600">
                <a:uFill>
                  <a:solidFill/>
                </a:uFill>
              </a:rPr>
              <a:t>IUDs, the IUS and implants are more cost effective than injectables</a:t>
            </a:r>
          </a:p>
          <a:p>
            <a:pPr marL="234950" lvl="0" indent="-234950">
              <a:defRPr sz="1800">
                <a:uFillTx/>
              </a:defRPr>
            </a:pPr>
            <a:r>
              <a:rPr sz="2600">
                <a:uFill>
                  <a:solidFill/>
                </a:uFill>
              </a:rPr>
              <a:t>Increasing the use of LARC will reduce unwanted pregnancies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116" name="Shape 116"/>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119" name="Group 119"/>
          <p:cNvGrpSpPr/>
          <p:nvPr/>
        </p:nvGrpSpPr>
        <p:grpSpPr>
          <a:xfrm>
            <a:off x="-29055" y="-17103"/>
            <a:ext cx="9197482" cy="1100991"/>
            <a:chOff x="0" y="0"/>
            <a:chExt cx="9197481" cy="1100989"/>
          </a:xfrm>
        </p:grpSpPr>
        <p:sp>
          <p:nvSpPr>
            <p:cNvPr id="117" name="Shape 117"/>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118" name="Shape 118"/>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120" name="Shape 120"/>
          <p:cNvSpPr>
            <a:spLocks noGrp="1"/>
          </p:cNvSpPr>
          <p:nvPr>
            <p:ph type="title"/>
          </p:nvPr>
        </p:nvSpPr>
        <p:spPr>
          <a:xfrm>
            <a:off x="533400" y="0"/>
            <a:ext cx="8229600" cy="1143000"/>
          </a:xfrm>
          <a:prstGeom prst="rect">
            <a:avLst/>
          </a:prstGeom>
        </p:spPr>
        <p:txBody>
          <a:bodyPr/>
          <a:lstStyle>
            <a:lvl1pPr algn="ctr"/>
          </a:lstStyle>
          <a:p>
            <a:pPr lvl="0">
              <a:defRPr sz="1800">
                <a:solidFill>
                  <a:srgbClr val="000000"/>
                </a:solidFill>
                <a:uFillTx/>
              </a:defRPr>
            </a:pPr>
            <a:r>
              <a:rPr sz="5000">
                <a:solidFill>
                  <a:srgbClr val="00748E"/>
                </a:solidFill>
                <a:uFill>
                  <a:solidFill>
                    <a:srgbClr val="00748E"/>
                  </a:solidFill>
                </a:uFill>
              </a:rPr>
              <a:t>NICE Guidance 2005</a:t>
            </a:r>
          </a:p>
        </p:txBody>
      </p:sp>
      <p:graphicFrame>
        <p:nvGraphicFramePr>
          <p:cNvPr id="121" name="Table 121"/>
          <p:cNvGraphicFramePr/>
          <p:nvPr/>
        </p:nvGraphicFramePr>
        <p:xfrm>
          <a:off x="457200" y="1447800"/>
          <a:ext cx="7924800" cy="5029200"/>
        </p:xfrm>
        <a:graphic>
          <a:graphicData uri="http://schemas.openxmlformats.org/drawingml/2006/table">
            <a:tbl>
              <a:tblPr>
                <a:tableStyleId>{8F44A2F1-9E1F-4B54-A3A2-5F16C0AD49E2}</a:tableStyleId>
              </a:tblPr>
              <a:tblGrid>
                <a:gridCol w="2743200"/>
                <a:gridCol w="2743200"/>
                <a:gridCol w="2438400"/>
              </a:tblGrid>
              <a:tr h="5029200">
                <a:tc>
                  <a:txBody>
                    <a:bodyPr/>
                    <a:lstStyle/>
                    <a:p>
                      <a:pPr lvl="0" algn="l" defTabSz="914400">
                        <a:spcBef>
                          <a:spcPts val="600"/>
                        </a:spcBef>
                        <a:buClr>
                          <a:srgbClr val="00D7E1"/>
                        </a:buClr>
                        <a:buFont typeface="Wingdings 2"/>
                        <a:tabLst>
                          <a:tab pos="914400" algn="l"/>
                        </a:tabLst>
                        <a:defRPr sz="1800">
                          <a:solidFill>
                            <a:srgbClr val="000000"/>
                          </a:solidFill>
                          <a:uFillTx/>
                        </a:defRPr>
                      </a:pPr>
                      <a:r>
                        <a:rPr sz="2400" b="1">
                          <a:solidFill>
                            <a:srgbClr val="FF2600"/>
                          </a:solidFill>
                          <a:uFill>
                            <a:solidFill>
                              <a:srgbClr val="FF2600"/>
                            </a:solidFill>
                          </a:uFill>
                          <a:sym typeface="Lucida Grande"/>
                        </a:rPr>
                        <a:t>Adolescents</a:t>
                      </a:r>
                    </a:p>
                    <a:p>
                      <a:pPr lvl="0" algn="l" defTabSz="914400">
                        <a:spcBef>
                          <a:spcPts val="600"/>
                        </a:spcBef>
                        <a:buClr>
                          <a:srgbClr val="00D7E1"/>
                        </a:buClr>
                        <a:buFont typeface="Wingdings 2"/>
                        <a:tabLst>
                          <a:tab pos="914400" algn="l"/>
                        </a:tabLst>
                        <a:defRPr sz="1800">
                          <a:solidFill>
                            <a:srgbClr val="000000"/>
                          </a:solidFill>
                          <a:uFillTx/>
                        </a:defRPr>
                      </a:pPr>
                      <a:endParaRPr sz="2000" b="1">
                        <a:uFill>
                          <a:solidFill/>
                        </a:uFill>
                        <a:sym typeface="Lucida Grande"/>
                      </a:endParaRPr>
                    </a:p>
                    <a:p>
                      <a:pPr lvl="0" algn="l" defTabSz="914400">
                        <a:spcBef>
                          <a:spcPts val="600"/>
                        </a:spcBef>
                        <a:buClr>
                          <a:srgbClr val="00D7E1"/>
                        </a:buClr>
                        <a:buFont typeface="Wingdings 2"/>
                        <a:tabLst>
                          <a:tab pos="914400" algn="l"/>
                        </a:tabLst>
                        <a:defRPr sz="1800">
                          <a:solidFill>
                            <a:srgbClr val="000000"/>
                          </a:solidFill>
                          <a:uFillTx/>
                        </a:defRPr>
                      </a:pPr>
                      <a:endParaRPr sz="2000" b="1">
                        <a:uFill>
                          <a:solidFill/>
                        </a:uFill>
                        <a:sym typeface="Lucida Grande"/>
                      </a:endParaRPr>
                    </a:p>
                    <a:p>
                      <a:pPr lvl="0" algn="l" defTabSz="914400">
                        <a:spcBef>
                          <a:spcPts val="600"/>
                        </a:spcBef>
                        <a:buClr>
                          <a:srgbClr val="00D7E1"/>
                        </a:buClr>
                        <a:buFont typeface="Wingdings 2"/>
                        <a:tabLst>
                          <a:tab pos="914400" algn="l"/>
                        </a:tabLst>
                        <a:defRPr sz="1800">
                          <a:solidFill>
                            <a:srgbClr val="000000"/>
                          </a:solidFill>
                          <a:uFillTx/>
                        </a:defRPr>
                      </a:pPr>
                      <a:r>
                        <a:rPr sz="2000" b="1">
                          <a:uFill>
                            <a:solidFill/>
                          </a:uFill>
                          <a:sym typeface="Lucida Grande"/>
                        </a:rPr>
                        <a:t>IUDs, IUS, Implants: no contraindications to use</a:t>
                      </a:r>
                    </a:p>
                    <a:p>
                      <a:pPr lvl="0" algn="l" defTabSz="914400">
                        <a:spcBef>
                          <a:spcPts val="600"/>
                        </a:spcBef>
                        <a:buClr>
                          <a:srgbClr val="00D7E1"/>
                        </a:buClr>
                        <a:buFont typeface="Wingdings 2"/>
                        <a:tabLst>
                          <a:tab pos="914400" algn="l"/>
                        </a:tabLst>
                        <a:defRPr sz="1800">
                          <a:solidFill>
                            <a:srgbClr val="000000"/>
                          </a:solidFill>
                          <a:uFillTx/>
                        </a:defRPr>
                      </a:pPr>
                      <a:endParaRPr sz="2000" b="1">
                        <a:uFill>
                          <a:solidFill/>
                        </a:uFill>
                        <a:sym typeface="Lucida Grande"/>
                      </a:endParaRPr>
                    </a:p>
                    <a:p>
                      <a:pPr lvl="0" algn="l" defTabSz="914400">
                        <a:spcBef>
                          <a:spcPts val="600"/>
                        </a:spcBef>
                        <a:buClr>
                          <a:srgbClr val="00D7E1"/>
                        </a:buClr>
                        <a:buFont typeface="Wingdings 2"/>
                        <a:tabLst>
                          <a:tab pos="914400" algn="l"/>
                        </a:tabLst>
                        <a:defRPr sz="1800">
                          <a:solidFill>
                            <a:srgbClr val="000000"/>
                          </a:solidFill>
                          <a:uFillTx/>
                        </a:defRPr>
                      </a:pPr>
                      <a:r>
                        <a:rPr sz="2000" b="1">
                          <a:uFill>
                            <a:solidFill/>
                          </a:uFill>
                          <a:sym typeface="Lucida Grande"/>
                        </a:rPr>
                        <a:t>DMPA: If other LARC methods unacceptable; regular review if use longer than 2 years</a:t>
                      </a:r>
                    </a:p>
                  </a:txBody>
                  <a:tcPr marL="38100" marR="38100" marT="38100" marB="3810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A0D1F8"/>
                    </a:solidFill>
                  </a:tcPr>
                </a:tc>
                <a:tc>
                  <a:txBody>
                    <a:bodyPr/>
                    <a:lstStyle/>
                    <a:p>
                      <a:pPr lvl="0" algn="l" defTabSz="914400">
                        <a:spcBef>
                          <a:spcPts val="600"/>
                        </a:spcBef>
                        <a:buClr>
                          <a:srgbClr val="00D7E1"/>
                        </a:buClr>
                        <a:buFont typeface="Wingdings 2"/>
                        <a:tabLst>
                          <a:tab pos="914400" algn="l"/>
                        </a:tabLst>
                        <a:defRPr sz="1800">
                          <a:solidFill>
                            <a:srgbClr val="000000"/>
                          </a:solidFill>
                          <a:uFillTx/>
                        </a:defRPr>
                      </a:pPr>
                      <a:r>
                        <a:rPr sz="2400" b="1">
                          <a:solidFill>
                            <a:srgbClr val="FF2600"/>
                          </a:solidFill>
                          <a:uFill>
                            <a:solidFill>
                              <a:srgbClr val="FF2600"/>
                            </a:solidFill>
                          </a:uFill>
                          <a:sym typeface="Lucida Grande"/>
                        </a:rPr>
                        <a:t>Women aged &gt; 40</a:t>
                      </a:r>
                    </a:p>
                    <a:p>
                      <a:pPr lvl="0" algn="l" defTabSz="914400">
                        <a:spcBef>
                          <a:spcPts val="600"/>
                        </a:spcBef>
                        <a:buClr>
                          <a:srgbClr val="00D7E1"/>
                        </a:buClr>
                        <a:buFont typeface="Wingdings 2"/>
                        <a:tabLst>
                          <a:tab pos="914400" algn="l"/>
                        </a:tabLst>
                        <a:defRPr sz="1800">
                          <a:solidFill>
                            <a:srgbClr val="000000"/>
                          </a:solidFill>
                          <a:uFillTx/>
                        </a:defRPr>
                      </a:pPr>
                      <a:endParaRPr b="1">
                        <a:uFill>
                          <a:solidFill/>
                        </a:uFill>
                        <a:sym typeface="Lucida Grande"/>
                      </a:endParaRPr>
                    </a:p>
                    <a:p>
                      <a:pPr lvl="0" algn="l" defTabSz="914400">
                        <a:spcBef>
                          <a:spcPts val="600"/>
                        </a:spcBef>
                        <a:buClr>
                          <a:srgbClr val="00D7E1"/>
                        </a:buClr>
                        <a:buFont typeface="Wingdings 2"/>
                        <a:tabLst>
                          <a:tab pos="914400" algn="l"/>
                        </a:tabLst>
                        <a:defRPr sz="1800">
                          <a:solidFill>
                            <a:srgbClr val="000000"/>
                          </a:solidFill>
                          <a:uFillTx/>
                        </a:defRPr>
                      </a:pPr>
                      <a:endParaRPr b="1">
                        <a:uFill>
                          <a:solidFill/>
                        </a:uFill>
                        <a:sym typeface="Lucida Grande"/>
                      </a:endParaRPr>
                    </a:p>
                    <a:p>
                      <a:pPr lvl="0" algn="l" defTabSz="914400">
                        <a:spcBef>
                          <a:spcPts val="600"/>
                        </a:spcBef>
                        <a:buClr>
                          <a:srgbClr val="00D7E1"/>
                        </a:buClr>
                        <a:buFont typeface="Wingdings 2"/>
                        <a:tabLst>
                          <a:tab pos="914400" algn="l"/>
                        </a:tabLst>
                        <a:defRPr sz="1800">
                          <a:solidFill>
                            <a:srgbClr val="000000"/>
                          </a:solidFill>
                          <a:uFillTx/>
                        </a:defRPr>
                      </a:pPr>
                      <a:r>
                        <a:rPr sz="2000" b="1">
                          <a:uFill>
                            <a:solidFill/>
                          </a:uFill>
                          <a:sym typeface="Lucida Grande"/>
                        </a:rPr>
                        <a:t>IUDs, IUS, Implants: no contraindications to use</a:t>
                      </a:r>
                    </a:p>
                    <a:p>
                      <a:pPr lvl="0" algn="l" defTabSz="914400">
                        <a:spcBef>
                          <a:spcPts val="600"/>
                        </a:spcBef>
                        <a:buClr>
                          <a:srgbClr val="00D7E1"/>
                        </a:buClr>
                        <a:buFont typeface="Wingdings 2"/>
                        <a:tabLst>
                          <a:tab pos="914400" algn="l"/>
                        </a:tabLst>
                        <a:defRPr sz="1800">
                          <a:solidFill>
                            <a:srgbClr val="000000"/>
                          </a:solidFill>
                          <a:uFillTx/>
                        </a:defRPr>
                      </a:pPr>
                      <a:endParaRPr sz="2000" b="1">
                        <a:uFill>
                          <a:solidFill/>
                        </a:uFill>
                        <a:sym typeface="Lucida Grande"/>
                      </a:endParaRPr>
                    </a:p>
                    <a:p>
                      <a:pPr lvl="0" algn="l" defTabSz="914400">
                        <a:spcBef>
                          <a:spcPts val="600"/>
                        </a:spcBef>
                        <a:buClr>
                          <a:srgbClr val="00D7E1"/>
                        </a:buClr>
                        <a:buFont typeface="Wingdings 2"/>
                        <a:tabLst>
                          <a:tab pos="914400" algn="l"/>
                        </a:tabLst>
                        <a:defRPr sz="1800">
                          <a:solidFill>
                            <a:srgbClr val="000000"/>
                          </a:solidFill>
                          <a:uFillTx/>
                        </a:defRPr>
                      </a:pPr>
                      <a:r>
                        <a:rPr sz="2000" b="1">
                          <a:uFill>
                            <a:solidFill/>
                          </a:uFill>
                          <a:sym typeface="Lucida Grande"/>
                        </a:rPr>
                        <a:t>DMPA: regular review if used longer than 2 years</a:t>
                      </a:r>
                    </a:p>
                  </a:txBody>
                  <a:tcPr marL="38100" marR="38100" marT="38100" marB="3810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A0D1F8"/>
                    </a:solidFill>
                  </a:tcPr>
                </a:tc>
                <a:tc>
                  <a:txBody>
                    <a:bodyPr/>
                    <a:lstStyle/>
                    <a:p>
                      <a:pPr lvl="0" algn="l" defTabSz="914400">
                        <a:spcBef>
                          <a:spcPts val="600"/>
                        </a:spcBef>
                        <a:buClr>
                          <a:srgbClr val="00D7E1"/>
                        </a:buClr>
                        <a:buFont typeface="Wingdings 2"/>
                        <a:tabLst>
                          <a:tab pos="914400" algn="l"/>
                        </a:tabLst>
                        <a:defRPr sz="1800">
                          <a:solidFill>
                            <a:srgbClr val="000000"/>
                          </a:solidFill>
                          <a:uFillTx/>
                        </a:defRPr>
                      </a:pPr>
                      <a:r>
                        <a:rPr sz="2400" b="1">
                          <a:solidFill>
                            <a:srgbClr val="FF2600"/>
                          </a:solidFill>
                          <a:uFill>
                            <a:solidFill>
                              <a:srgbClr val="FF2600"/>
                            </a:solidFill>
                          </a:uFill>
                          <a:sym typeface="Lucida Grande"/>
                        </a:rPr>
                        <a:t>Nulliparity</a:t>
                      </a:r>
                    </a:p>
                    <a:p>
                      <a:pPr lvl="0" algn="l" defTabSz="914400">
                        <a:spcBef>
                          <a:spcPts val="600"/>
                        </a:spcBef>
                        <a:buClr>
                          <a:srgbClr val="00D7E1"/>
                        </a:buClr>
                        <a:buFont typeface="Wingdings 2"/>
                        <a:tabLst>
                          <a:tab pos="914400" algn="l"/>
                        </a:tabLst>
                        <a:defRPr sz="1800">
                          <a:solidFill>
                            <a:srgbClr val="000000"/>
                          </a:solidFill>
                          <a:uFillTx/>
                        </a:defRPr>
                      </a:pPr>
                      <a:endParaRPr b="1">
                        <a:uFill>
                          <a:solidFill/>
                        </a:uFill>
                        <a:sym typeface="Lucida Grande"/>
                      </a:endParaRPr>
                    </a:p>
                    <a:p>
                      <a:pPr lvl="0" algn="l" defTabSz="914400">
                        <a:spcBef>
                          <a:spcPts val="600"/>
                        </a:spcBef>
                        <a:buClr>
                          <a:srgbClr val="00D7E1"/>
                        </a:buClr>
                        <a:buFont typeface="Wingdings 2"/>
                        <a:tabLst>
                          <a:tab pos="914400" algn="l"/>
                        </a:tabLst>
                        <a:defRPr sz="1800">
                          <a:solidFill>
                            <a:srgbClr val="000000"/>
                          </a:solidFill>
                          <a:uFillTx/>
                        </a:defRPr>
                      </a:pPr>
                      <a:endParaRPr b="1">
                        <a:uFill>
                          <a:solidFill/>
                        </a:uFill>
                        <a:sym typeface="Lucida Grande"/>
                      </a:endParaRPr>
                    </a:p>
                    <a:p>
                      <a:pPr lvl="0" algn="l" defTabSz="914400">
                        <a:spcBef>
                          <a:spcPts val="600"/>
                        </a:spcBef>
                        <a:buClr>
                          <a:srgbClr val="00D7E1"/>
                        </a:buClr>
                        <a:buFont typeface="Wingdings 2"/>
                        <a:tabLst>
                          <a:tab pos="914400" algn="l"/>
                        </a:tabLst>
                        <a:defRPr sz="1800">
                          <a:solidFill>
                            <a:srgbClr val="000000"/>
                          </a:solidFill>
                          <a:uFillTx/>
                        </a:defRPr>
                      </a:pPr>
                      <a:r>
                        <a:rPr sz="2000" b="1">
                          <a:uFill>
                            <a:solidFill/>
                          </a:uFill>
                          <a:sym typeface="Lucida Grande"/>
                        </a:rPr>
                        <a:t>All LARC methods: no contraindications to use</a:t>
                      </a:r>
                    </a:p>
                  </a:txBody>
                  <a:tcPr marL="38100" marR="38100" marT="38100" marB="3810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A0D1F8"/>
                    </a:solidFill>
                  </a:tcPr>
                </a:tc>
              </a:tr>
            </a:tbl>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p:nvPr/>
        </p:nvSpPr>
        <p:spPr>
          <a:xfrm>
            <a:off x="-9525" y="-6350"/>
            <a:ext cx="9163050" cy="1039813"/>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CED7">
                  <a:alpha val="54998"/>
                </a:srgbClr>
              </a:gs>
              <a:gs pos="100000">
                <a:srgbClr val="0085AE">
                  <a:alpha val="44999"/>
                </a:srgbClr>
              </a:gs>
            </a:gsLst>
            <a:lin ang="16200000"/>
          </a:gradFill>
          <a:ln>
            <a:round/>
          </a:ln>
        </p:spPr>
        <p:txBody>
          <a:bodyPr lIns="0" tIns="0" rIns="0" bIns="0" anchor="ctr"/>
          <a:lstStyle/>
          <a:p>
            <a:pPr lvl="0"/>
            <a:endParaRPr/>
          </a:p>
        </p:txBody>
      </p:sp>
      <p:sp>
        <p:nvSpPr>
          <p:cNvPr id="124" name="Shape 124"/>
          <p:cNvSpPr/>
          <p:nvPr/>
        </p:nvSpPr>
        <p:spPr>
          <a:xfrm>
            <a:off x="4381500" y="-4763"/>
            <a:ext cx="4762501" cy="603260"/>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CA">
                  <a:alpha val="44999"/>
                </a:srgbClr>
              </a:gs>
              <a:gs pos="100000">
                <a:srgbClr val="00ADB5">
                  <a:alpha val="29998"/>
                </a:srgbClr>
              </a:gs>
            </a:gsLst>
            <a:lin ang="16200000"/>
          </a:gradFill>
          <a:ln>
            <a:round/>
          </a:ln>
        </p:spPr>
        <p:txBody>
          <a:bodyPr lIns="0" tIns="0" rIns="0" bIns="0" anchor="ctr"/>
          <a:lstStyle/>
          <a:p>
            <a:pPr lvl="0"/>
            <a:endParaRPr/>
          </a:p>
        </p:txBody>
      </p:sp>
      <p:grpSp>
        <p:nvGrpSpPr>
          <p:cNvPr id="127" name="Group 127"/>
          <p:cNvGrpSpPr/>
          <p:nvPr/>
        </p:nvGrpSpPr>
        <p:grpSpPr>
          <a:xfrm>
            <a:off x="-29055" y="-17103"/>
            <a:ext cx="9197482" cy="1100991"/>
            <a:chOff x="0" y="0"/>
            <a:chExt cx="9197481" cy="1100989"/>
          </a:xfrm>
        </p:grpSpPr>
        <p:sp>
          <p:nvSpPr>
            <p:cNvPr id="125" name="Shape 125"/>
            <p:cNvSpPr/>
            <p:nvPr/>
          </p:nvSpPr>
          <p:spPr>
            <a:xfrm rot="21420000">
              <a:off x="10005" y="239352"/>
              <a:ext cx="9163051" cy="62228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0AFCA">
                  <a:alpha val="78038"/>
                </a:srgbClr>
              </a:solidFill>
              <a:prstDash val="solid"/>
              <a:round/>
            </a:ln>
            <a:effectLst/>
          </p:spPr>
          <p:txBody>
            <a:bodyPr wrap="square" lIns="0" tIns="0" rIns="0" bIns="0" numCol="1" anchor="ctr">
              <a:noAutofit/>
            </a:bodyPr>
            <a:lstStyle/>
            <a:p>
              <a:pPr lvl="0"/>
              <a:endParaRPr/>
            </a:p>
          </p:txBody>
        </p:sp>
        <p:sp>
          <p:nvSpPr>
            <p:cNvPr id="126" name="Shape 126"/>
            <p:cNvSpPr/>
            <p:nvPr/>
          </p:nvSpPr>
          <p:spPr>
            <a:xfrm rot="21420000">
              <a:off x="14767" y="313964"/>
              <a:ext cx="9175750" cy="506412"/>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0C1C6">
                  <a:alpha val="78038"/>
                </a:srgbClr>
              </a:solidFill>
              <a:prstDash val="solid"/>
              <a:round/>
            </a:ln>
            <a:effectLst/>
          </p:spPr>
          <p:txBody>
            <a:bodyPr wrap="square" lIns="0" tIns="0" rIns="0" bIns="0" numCol="1" anchor="ctr">
              <a:noAutofit/>
            </a:bodyPr>
            <a:lstStyle/>
            <a:p>
              <a:pPr lvl="0"/>
              <a:endParaRPr/>
            </a:p>
          </p:txBody>
        </p:sp>
      </p:grpSp>
      <p:sp>
        <p:nvSpPr>
          <p:cNvPr id="128" name="Shape 128"/>
          <p:cNvSpPr>
            <a:spLocks noGrp="1"/>
          </p:cNvSpPr>
          <p:nvPr>
            <p:ph type="title"/>
          </p:nvPr>
        </p:nvSpPr>
        <p:spPr>
          <a:prstGeom prst="rect">
            <a:avLst/>
          </a:prstGeom>
        </p:spPr>
        <p:txBody>
          <a:bodyPr/>
          <a:lstStyle>
            <a:lvl1pPr algn="ctr"/>
          </a:lstStyle>
          <a:p>
            <a:pPr lvl="0">
              <a:defRPr sz="1800">
                <a:solidFill>
                  <a:srgbClr val="000000"/>
                </a:solidFill>
                <a:uFillTx/>
              </a:defRPr>
            </a:pPr>
            <a:r>
              <a:rPr sz="5000">
                <a:solidFill>
                  <a:srgbClr val="00748E"/>
                </a:solidFill>
                <a:uFill>
                  <a:solidFill>
                    <a:srgbClr val="00748E"/>
                  </a:solidFill>
                </a:uFill>
              </a:rPr>
              <a:t>Intrauterine Contraception</a:t>
            </a:r>
          </a:p>
        </p:txBody>
      </p:sp>
      <p:pic>
        <p:nvPicPr>
          <p:cNvPr id="129" name="image.png"/>
          <p:cNvPicPr/>
          <p:nvPr/>
        </p:nvPicPr>
        <p:blipFill>
          <a:blip r:embed="rId2">
            <a:extLst/>
          </a:blip>
          <a:stretch>
            <a:fillRect/>
          </a:stretch>
        </p:blipFill>
        <p:spPr>
          <a:xfrm>
            <a:off x="284162" y="3786187"/>
            <a:ext cx="1506539" cy="1978026"/>
          </a:xfrm>
          <a:prstGeom prst="rect">
            <a:avLst/>
          </a:prstGeom>
          <a:ln w="25400">
            <a:round/>
          </a:ln>
        </p:spPr>
      </p:pic>
      <p:pic>
        <p:nvPicPr>
          <p:cNvPr id="130" name="image.jpg"/>
          <p:cNvPicPr/>
          <p:nvPr/>
        </p:nvPicPr>
        <p:blipFill>
          <a:blip r:embed="rId3">
            <a:extLst/>
          </a:blip>
          <a:stretch>
            <a:fillRect/>
          </a:stretch>
        </p:blipFill>
        <p:spPr>
          <a:xfrm>
            <a:off x="4929187" y="3284537"/>
            <a:ext cx="1581151" cy="1576388"/>
          </a:xfrm>
          <a:prstGeom prst="rect">
            <a:avLst/>
          </a:prstGeom>
          <a:ln w="12700">
            <a:round/>
          </a:ln>
        </p:spPr>
      </p:pic>
      <p:pic>
        <p:nvPicPr>
          <p:cNvPr id="131" name="image.jpg"/>
          <p:cNvPicPr/>
          <p:nvPr/>
        </p:nvPicPr>
        <p:blipFill>
          <a:blip r:embed="rId4">
            <a:extLst/>
          </a:blip>
          <a:stretch>
            <a:fillRect/>
          </a:stretch>
        </p:blipFill>
        <p:spPr>
          <a:xfrm>
            <a:off x="2355850" y="2713037"/>
            <a:ext cx="1881188" cy="1328738"/>
          </a:xfrm>
          <a:prstGeom prst="rect">
            <a:avLst/>
          </a:prstGeom>
          <a:ln w="12700">
            <a:round/>
          </a:ln>
        </p:spPr>
      </p:pic>
      <p:pic>
        <p:nvPicPr>
          <p:cNvPr id="132" name="image.jpg"/>
          <p:cNvPicPr/>
          <p:nvPr/>
        </p:nvPicPr>
        <p:blipFill>
          <a:blip r:embed="rId5">
            <a:extLst/>
          </a:blip>
          <a:stretch>
            <a:fillRect/>
          </a:stretch>
        </p:blipFill>
        <p:spPr>
          <a:xfrm>
            <a:off x="6643687" y="4857750"/>
            <a:ext cx="1428751" cy="1428750"/>
          </a:xfrm>
          <a:prstGeom prst="rect">
            <a:avLst/>
          </a:prstGeom>
          <a:ln w="12700">
            <a:round/>
          </a:ln>
        </p:spPr>
      </p:pic>
      <p:pic>
        <p:nvPicPr>
          <p:cNvPr id="133" name="image.jpg"/>
          <p:cNvPicPr/>
          <p:nvPr/>
        </p:nvPicPr>
        <p:blipFill>
          <a:blip r:embed="rId6">
            <a:extLst/>
          </a:blip>
          <a:stretch>
            <a:fillRect/>
          </a:stretch>
        </p:blipFill>
        <p:spPr>
          <a:xfrm>
            <a:off x="6929437" y="2641600"/>
            <a:ext cx="1785938" cy="1643063"/>
          </a:xfrm>
          <a:prstGeom prst="rect">
            <a:avLst/>
          </a:prstGeom>
          <a:ln w="12700">
            <a:round/>
          </a:ln>
        </p:spPr>
      </p:pic>
      <p:pic>
        <p:nvPicPr>
          <p:cNvPr id="134" name="image.jpg"/>
          <p:cNvPicPr/>
          <p:nvPr/>
        </p:nvPicPr>
        <p:blipFill>
          <a:blip r:embed="rId7">
            <a:extLst/>
          </a:blip>
          <a:stretch>
            <a:fillRect/>
          </a:stretch>
        </p:blipFill>
        <p:spPr>
          <a:xfrm>
            <a:off x="2355850" y="4643437"/>
            <a:ext cx="2120901" cy="1492251"/>
          </a:xfrm>
          <a:prstGeom prst="rect">
            <a:avLst/>
          </a:prstGeom>
          <a:ln w="12700">
            <a:round/>
          </a:ln>
        </p:spPr>
      </p:pic>
      <p:sp>
        <p:nvSpPr>
          <p:cNvPr id="135" name="Shape 135"/>
          <p:cNvSpPr/>
          <p:nvPr/>
        </p:nvSpPr>
        <p:spPr>
          <a:xfrm>
            <a:off x="427037" y="5857875"/>
            <a:ext cx="1257301" cy="342900"/>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lvl1pPr marL="0" marR="0">
              <a:buClr>
                <a:srgbClr val="000000"/>
              </a:buClr>
              <a:buFont typeface="Lucida Grande"/>
              <a:defRPr sz="1800">
                <a:solidFill>
                  <a:srgbClr val="000000"/>
                </a:solidFill>
                <a:uFill>
                  <a:solidFill>
                    <a:srgbClr val="000000"/>
                  </a:solidFill>
                </a:uFill>
                <a:latin typeface="+mn-lt"/>
                <a:ea typeface="+mn-ea"/>
                <a:cs typeface="+mn-cs"/>
                <a:sym typeface="Lucida Grande"/>
              </a:defRPr>
            </a:lvl1pPr>
          </a:lstStyle>
          <a:p>
            <a:pPr lvl="0">
              <a:defRPr>
                <a:uFillTx/>
              </a:defRPr>
            </a:pPr>
            <a:r>
              <a:rPr>
                <a:uFill>
                  <a:solidFill/>
                </a:uFill>
              </a:rPr>
              <a:t>Mirena</a:t>
            </a:r>
          </a:p>
        </p:txBody>
      </p:sp>
      <p:sp>
        <p:nvSpPr>
          <p:cNvPr id="136" name="Shape 136"/>
          <p:cNvSpPr/>
          <p:nvPr/>
        </p:nvSpPr>
        <p:spPr>
          <a:xfrm>
            <a:off x="2927350" y="4143375"/>
            <a:ext cx="1320801" cy="342900"/>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lvl1pPr marL="0" marR="0">
              <a:buClr>
                <a:srgbClr val="000000"/>
              </a:buClr>
              <a:buFont typeface="Lucida Grande"/>
              <a:defRPr sz="1800">
                <a:solidFill>
                  <a:srgbClr val="000000"/>
                </a:solidFill>
                <a:uFill>
                  <a:solidFill>
                    <a:srgbClr val="000000"/>
                  </a:solidFill>
                </a:uFill>
                <a:latin typeface="+mn-lt"/>
                <a:ea typeface="+mn-ea"/>
                <a:cs typeface="+mn-cs"/>
                <a:sym typeface="Lucida Grande"/>
              </a:defRPr>
            </a:lvl1pPr>
          </a:lstStyle>
          <a:p>
            <a:pPr lvl="0">
              <a:defRPr>
                <a:uFillTx/>
              </a:defRPr>
            </a:pPr>
            <a:r>
              <a:rPr>
                <a:uFill>
                  <a:solidFill/>
                </a:uFill>
              </a:rPr>
              <a:t>Jaydess</a:t>
            </a:r>
          </a:p>
        </p:txBody>
      </p:sp>
      <p:sp>
        <p:nvSpPr>
          <p:cNvPr id="137" name="Shape 137"/>
          <p:cNvSpPr/>
          <p:nvPr/>
        </p:nvSpPr>
        <p:spPr>
          <a:xfrm>
            <a:off x="2855912" y="6286500"/>
            <a:ext cx="1473201" cy="342900"/>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lvl1pPr marL="0" marR="0">
              <a:buClr>
                <a:srgbClr val="000000"/>
              </a:buClr>
              <a:buFont typeface="Lucida Grande"/>
              <a:defRPr sz="1800">
                <a:solidFill>
                  <a:srgbClr val="000000"/>
                </a:solidFill>
                <a:uFill>
                  <a:solidFill>
                    <a:srgbClr val="000000"/>
                  </a:solidFill>
                </a:uFill>
                <a:latin typeface="+mn-lt"/>
                <a:ea typeface="+mn-ea"/>
                <a:cs typeface="+mn-cs"/>
                <a:sym typeface="Lucida Grande"/>
              </a:defRPr>
            </a:lvl1pPr>
          </a:lstStyle>
          <a:p>
            <a:pPr lvl="0">
              <a:defRPr>
                <a:uFillTx/>
              </a:defRPr>
            </a:pPr>
            <a:r>
              <a:rPr>
                <a:uFill>
                  <a:solidFill/>
                </a:uFill>
              </a:rPr>
              <a:t>NovaT380</a:t>
            </a:r>
          </a:p>
        </p:txBody>
      </p:sp>
      <p:sp>
        <p:nvSpPr>
          <p:cNvPr id="138" name="Shape 138"/>
          <p:cNvSpPr/>
          <p:nvPr/>
        </p:nvSpPr>
        <p:spPr>
          <a:xfrm>
            <a:off x="5214937" y="4929187"/>
            <a:ext cx="1041401" cy="342901"/>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lvl1pPr marL="0" marR="0">
              <a:buClr>
                <a:srgbClr val="000000"/>
              </a:buClr>
              <a:buFont typeface="Lucida Grande"/>
              <a:defRPr sz="1800">
                <a:solidFill>
                  <a:srgbClr val="000000"/>
                </a:solidFill>
                <a:uFill>
                  <a:solidFill>
                    <a:srgbClr val="000000"/>
                  </a:solidFill>
                </a:uFill>
                <a:latin typeface="+mn-lt"/>
                <a:ea typeface="+mn-ea"/>
                <a:cs typeface="+mn-cs"/>
                <a:sym typeface="Lucida Grande"/>
              </a:defRPr>
            </a:lvl1pPr>
          </a:lstStyle>
          <a:p>
            <a:pPr lvl="0">
              <a:defRPr>
                <a:uFillTx/>
              </a:defRPr>
            </a:pPr>
            <a:r>
              <a:rPr>
                <a:uFill>
                  <a:solidFill/>
                </a:uFill>
              </a:rPr>
              <a:t>TT380S</a:t>
            </a:r>
          </a:p>
        </p:txBody>
      </p:sp>
      <p:sp>
        <p:nvSpPr>
          <p:cNvPr id="139" name="Shape 139"/>
          <p:cNvSpPr/>
          <p:nvPr/>
        </p:nvSpPr>
        <p:spPr>
          <a:xfrm>
            <a:off x="6572250" y="6286500"/>
            <a:ext cx="1968500" cy="342900"/>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lvl1pPr marL="0" marR="0">
              <a:buClr>
                <a:srgbClr val="000000"/>
              </a:buClr>
              <a:buFont typeface="Lucida Grande"/>
              <a:defRPr sz="1800">
                <a:solidFill>
                  <a:srgbClr val="000000"/>
                </a:solidFill>
                <a:uFill>
                  <a:solidFill>
                    <a:srgbClr val="000000"/>
                  </a:solidFill>
                </a:uFill>
                <a:latin typeface="+mn-lt"/>
                <a:ea typeface="+mn-ea"/>
                <a:cs typeface="+mn-cs"/>
                <a:sym typeface="Lucida Grande"/>
              </a:defRPr>
            </a:lvl1pPr>
          </a:lstStyle>
          <a:p>
            <a:pPr lvl="0">
              <a:defRPr>
                <a:uFillTx/>
              </a:defRPr>
            </a:pPr>
            <a:r>
              <a:rPr>
                <a:uFill>
                  <a:solidFill/>
                </a:uFill>
              </a:rPr>
              <a:t>MultiLoadCu385</a:t>
            </a:r>
          </a:p>
        </p:txBody>
      </p:sp>
      <p:sp>
        <p:nvSpPr>
          <p:cNvPr id="140" name="Shape 140"/>
          <p:cNvSpPr/>
          <p:nvPr/>
        </p:nvSpPr>
        <p:spPr>
          <a:xfrm>
            <a:off x="7286625" y="4429125"/>
            <a:ext cx="1397000" cy="342900"/>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spAutoFit/>
          </a:bodyPr>
          <a:lstStyle>
            <a:lvl1pPr marL="0" marR="0">
              <a:buClr>
                <a:srgbClr val="000000"/>
              </a:buClr>
              <a:buFont typeface="Lucida Grande"/>
              <a:defRPr sz="1800">
                <a:solidFill>
                  <a:srgbClr val="000000"/>
                </a:solidFill>
                <a:uFill>
                  <a:solidFill>
                    <a:srgbClr val="000000"/>
                  </a:solidFill>
                </a:uFill>
                <a:latin typeface="+mn-lt"/>
                <a:ea typeface="+mn-ea"/>
                <a:cs typeface="+mn-cs"/>
                <a:sym typeface="Lucida Grande"/>
              </a:defRPr>
            </a:lvl1pPr>
          </a:lstStyle>
          <a:p>
            <a:pPr lvl="0">
              <a:defRPr>
                <a:uFillTx/>
              </a:defRPr>
            </a:pPr>
            <a:r>
              <a:rPr>
                <a:uFill>
                  <a:solidFill/>
                </a:uFill>
              </a:rPr>
              <a:t>Gynefix</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411760" y="115888"/>
            <a:ext cx="4176464" cy="865187"/>
          </a:xfrm>
        </p:spPr>
        <p:txBody>
          <a:bodyPr/>
          <a:lstStyle/>
          <a:p>
            <a:pPr eaLnBrk="1" hangingPunct="1"/>
            <a:r>
              <a:rPr lang="en-GB" altLang="en-US" sz="3600" dirty="0" smtClean="0">
                <a:solidFill>
                  <a:srgbClr val="0070C0"/>
                </a:solidFill>
              </a:rPr>
              <a:t>LNG-IUS - </a:t>
            </a:r>
            <a:r>
              <a:rPr lang="en-GB" altLang="en-US" sz="3600" dirty="0" err="1" smtClean="0">
                <a:solidFill>
                  <a:srgbClr val="0070C0"/>
                </a:solidFill>
              </a:rPr>
              <a:t>Mirena</a:t>
            </a:r>
            <a:endParaRPr lang="en-GB" altLang="en-US" sz="3600" dirty="0" smtClean="0">
              <a:solidFill>
                <a:srgbClr val="0070C0"/>
              </a:solidFill>
            </a:endParaRPr>
          </a:p>
        </p:txBody>
      </p:sp>
      <p:sp>
        <p:nvSpPr>
          <p:cNvPr id="66562" name="Rectangle 4"/>
          <p:cNvSpPr>
            <a:spLocks noGrp="1" noChangeArrowheads="1"/>
          </p:cNvSpPr>
          <p:nvPr>
            <p:ph sz="quarter" idx="1"/>
          </p:nvPr>
        </p:nvSpPr>
        <p:spPr>
          <a:xfrm>
            <a:off x="323850" y="1557338"/>
            <a:ext cx="8640763" cy="4840287"/>
          </a:xfrm>
        </p:spPr>
        <p:txBody>
          <a:bodyPr>
            <a:normAutofit lnSpcReduction="10000"/>
          </a:bodyPr>
          <a:lstStyle/>
          <a:p>
            <a:pPr marL="274320" indent="-274320" eaLnBrk="1" fontAlgn="auto" hangingPunct="1">
              <a:lnSpc>
                <a:spcPct val="90000"/>
              </a:lnSpc>
              <a:spcAft>
                <a:spcPts val="0"/>
              </a:spcAft>
              <a:buFont typeface="Wingdings 2"/>
              <a:buChar char=""/>
              <a:defRPr/>
            </a:pPr>
            <a:r>
              <a:rPr lang="en-GB" sz="2800" dirty="0" smtClean="0">
                <a:solidFill>
                  <a:schemeClr val="tx2"/>
                </a:solidFill>
              </a:rPr>
              <a:t>Failure rate = female sterilisation</a:t>
            </a:r>
          </a:p>
          <a:p>
            <a:pPr marL="274320" indent="-274320" eaLnBrk="1" fontAlgn="auto" hangingPunct="1">
              <a:lnSpc>
                <a:spcPct val="90000"/>
              </a:lnSpc>
              <a:spcAft>
                <a:spcPts val="0"/>
              </a:spcAft>
              <a:buFont typeface="Wingdings 2"/>
              <a:buChar char=""/>
              <a:defRPr/>
            </a:pPr>
            <a:r>
              <a:rPr lang="en-GB" sz="2800" dirty="0" smtClean="0">
                <a:solidFill>
                  <a:schemeClr val="tx2"/>
                </a:solidFill>
              </a:rPr>
              <a:t>Reversible and no effect on future fertility</a:t>
            </a:r>
          </a:p>
          <a:p>
            <a:pPr marL="274320" indent="-274320" eaLnBrk="1" fontAlgn="auto" hangingPunct="1">
              <a:lnSpc>
                <a:spcPct val="90000"/>
              </a:lnSpc>
              <a:spcAft>
                <a:spcPts val="0"/>
              </a:spcAft>
              <a:buFont typeface="Wingdings 2"/>
              <a:buChar char=""/>
              <a:defRPr/>
            </a:pPr>
            <a:r>
              <a:rPr lang="en-GB" sz="2800" dirty="0" smtClean="0">
                <a:solidFill>
                  <a:schemeClr val="tx2"/>
                </a:solidFill>
              </a:rPr>
              <a:t>Effective for 5 years</a:t>
            </a:r>
          </a:p>
          <a:p>
            <a:pPr marL="274320" indent="-274320" eaLnBrk="1" fontAlgn="auto" hangingPunct="1">
              <a:lnSpc>
                <a:spcPct val="90000"/>
              </a:lnSpc>
              <a:spcAft>
                <a:spcPts val="0"/>
              </a:spcAft>
              <a:buFont typeface="Wingdings 2"/>
              <a:buChar char=""/>
              <a:defRPr/>
            </a:pPr>
            <a:r>
              <a:rPr lang="en-GB" sz="2800" dirty="0" smtClean="0">
                <a:solidFill>
                  <a:schemeClr val="tx2"/>
                </a:solidFill>
              </a:rPr>
              <a:t>Reduces menstrual loss and relieves pain</a:t>
            </a:r>
          </a:p>
          <a:p>
            <a:pPr marL="274320" indent="-274320" eaLnBrk="1" fontAlgn="auto" hangingPunct="1">
              <a:lnSpc>
                <a:spcPct val="90000"/>
              </a:lnSpc>
              <a:spcAft>
                <a:spcPts val="0"/>
              </a:spcAft>
              <a:buFont typeface="Wingdings 2"/>
              <a:buChar char=""/>
              <a:defRPr/>
            </a:pPr>
            <a:r>
              <a:rPr lang="en-GB" sz="2800" dirty="0" smtClean="0">
                <a:solidFill>
                  <a:schemeClr val="tx2"/>
                </a:solidFill>
              </a:rPr>
              <a:t>1</a:t>
            </a:r>
            <a:r>
              <a:rPr lang="en-GB" sz="2800" baseline="30000" dirty="0" smtClean="0">
                <a:solidFill>
                  <a:schemeClr val="tx2"/>
                </a:solidFill>
              </a:rPr>
              <a:t>st</a:t>
            </a:r>
            <a:r>
              <a:rPr lang="en-GB" sz="2800" dirty="0" smtClean="0">
                <a:solidFill>
                  <a:schemeClr val="tx2"/>
                </a:solidFill>
              </a:rPr>
              <a:t> line treatment for HMB</a:t>
            </a:r>
          </a:p>
          <a:p>
            <a:pPr marL="274320" indent="-274320" eaLnBrk="1" fontAlgn="auto" hangingPunct="1">
              <a:lnSpc>
                <a:spcPct val="90000"/>
              </a:lnSpc>
              <a:spcAft>
                <a:spcPts val="0"/>
              </a:spcAft>
              <a:buFont typeface="Wingdings 2"/>
              <a:buChar char=""/>
              <a:defRPr/>
            </a:pPr>
            <a:r>
              <a:rPr lang="en-GB" sz="2800" dirty="0" smtClean="0">
                <a:solidFill>
                  <a:schemeClr val="tx2"/>
                </a:solidFill>
              </a:rPr>
              <a:t>Minimal systemic effects</a:t>
            </a:r>
          </a:p>
          <a:p>
            <a:pPr marL="274320" indent="-274320" eaLnBrk="1" fontAlgn="auto" hangingPunct="1">
              <a:lnSpc>
                <a:spcPct val="90000"/>
              </a:lnSpc>
              <a:spcAft>
                <a:spcPts val="0"/>
              </a:spcAft>
              <a:buFont typeface="Wingdings 2"/>
              <a:buChar char=""/>
              <a:defRPr/>
            </a:pPr>
            <a:r>
              <a:rPr lang="en-GB" sz="2800" dirty="0" smtClean="0">
                <a:solidFill>
                  <a:schemeClr val="tx2"/>
                </a:solidFill>
              </a:rPr>
              <a:t>Reduces risk of </a:t>
            </a:r>
            <a:r>
              <a:rPr lang="en-GB" sz="2800" dirty="0" err="1" smtClean="0">
                <a:solidFill>
                  <a:schemeClr val="tx2"/>
                </a:solidFill>
              </a:rPr>
              <a:t>ectopics</a:t>
            </a:r>
            <a:r>
              <a:rPr lang="en-GB" sz="2800" dirty="0" smtClean="0">
                <a:solidFill>
                  <a:schemeClr val="tx2"/>
                </a:solidFill>
              </a:rPr>
              <a:t> and no increased risk of PID</a:t>
            </a:r>
          </a:p>
          <a:p>
            <a:pPr marL="274320" indent="-274320" eaLnBrk="1" fontAlgn="auto" hangingPunct="1">
              <a:lnSpc>
                <a:spcPct val="90000"/>
              </a:lnSpc>
              <a:spcAft>
                <a:spcPts val="0"/>
              </a:spcAft>
              <a:buFont typeface="Wingdings 2"/>
              <a:buChar char=""/>
              <a:defRPr/>
            </a:pPr>
            <a:r>
              <a:rPr lang="en-GB" sz="2800" dirty="0" smtClean="0">
                <a:solidFill>
                  <a:schemeClr val="tx2"/>
                </a:solidFill>
              </a:rPr>
              <a:t>Can be fitted in </a:t>
            </a:r>
            <a:r>
              <a:rPr lang="en-GB" sz="2800" dirty="0" err="1" smtClean="0">
                <a:solidFill>
                  <a:schemeClr val="tx2"/>
                </a:solidFill>
              </a:rPr>
              <a:t>nulliparous</a:t>
            </a:r>
            <a:r>
              <a:rPr lang="en-GB" sz="2800" dirty="0" smtClean="0">
                <a:solidFill>
                  <a:schemeClr val="tx2"/>
                </a:solidFill>
              </a:rPr>
              <a:t> women (consider local anaesthesia)</a:t>
            </a:r>
          </a:p>
          <a:p>
            <a:pPr marL="274320" indent="-274320" eaLnBrk="1" fontAlgn="auto" hangingPunct="1">
              <a:lnSpc>
                <a:spcPct val="90000"/>
              </a:lnSpc>
              <a:spcAft>
                <a:spcPts val="0"/>
              </a:spcAft>
              <a:buFont typeface="Wingdings 2"/>
              <a:buChar char=""/>
              <a:defRPr/>
            </a:pPr>
            <a:r>
              <a:rPr lang="en-GB" sz="2800" dirty="0" smtClean="0">
                <a:solidFill>
                  <a:schemeClr val="tx2"/>
                </a:solidFill>
              </a:rPr>
              <a:t>If fitted &gt; age 45, need not be changed until after menopause</a:t>
            </a:r>
          </a:p>
        </p:txBody>
      </p:sp>
      <p:pic>
        <p:nvPicPr>
          <p:cNvPr id="56324" name="Picture 3" descr="C:\Documents and Settings\Cas\Desktop\contraception images\Mirena.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04800"/>
            <a:ext cx="11207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962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White">
  <a:themeElements>
    <a:clrScheme name="White">
      <a:dk1>
        <a:srgbClr val="FF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25400"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FFFFFF"/>
              </a:solidFill>
            </a:uFill>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FFFFFF"/>
              </a:solidFill>
            </a:uFill>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25400"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FFFFFF"/>
              </a:solidFill>
            </a:uFill>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FFFFFF"/>
              </a:solidFill>
            </a:uFill>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348</TotalTime>
  <Words>2168</Words>
  <Application>Microsoft Office PowerPoint</Application>
  <PresentationFormat>On-screen Show (4:3)</PresentationFormat>
  <Paragraphs>311</Paragraphs>
  <Slides>33</Slides>
  <Notes>12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White</vt:lpstr>
      <vt:lpstr>Long-acting Reversible Contraception</vt:lpstr>
      <vt:lpstr>Issues to be Discussed</vt:lpstr>
      <vt:lpstr> Abortion Statistics, England and Wales 2014  National Statistics Dept of Health</vt:lpstr>
      <vt:lpstr>Age-standardised abortion rate per 1,000 women aged 15-44 (2013 ESP), England and Wales, 1969 to 2014 </vt:lpstr>
      <vt:lpstr>Perfect and typical use failure rates of contraceptives</vt:lpstr>
      <vt:lpstr>NICE Guidance 2005</vt:lpstr>
      <vt:lpstr>NICE Guidance 2005</vt:lpstr>
      <vt:lpstr>Intrauterine Contraception</vt:lpstr>
      <vt:lpstr>LNG-IUS - Mirena</vt:lpstr>
      <vt:lpstr>Jaydess® and Mirena®: key comparisons</vt:lpstr>
      <vt:lpstr>Inserter comparison</vt:lpstr>
      <vt:lpstr>Mirena, Jaydess   (levonorgestrel) &amp; Levosert – a comparison1-5 </vt:lpstr>
      <vt:lpstr>Copper IUDs</vt:lpstr>
      <vt:lpstr>Incidence of Ectopic Pregnancy</vt:lpstr>
      <vt:lpstr>STI screening prior to IUD/IUS insertion</vt:lpstr>
      <vt:lpstr>UK MEC for use of IUD/IUS</vt:lpstr>
      <vt:lpstr>Nexplanon</vt:lpstr>
      <vt:lpstr>Nexplanon</vt:lpstr>
      <vt:lpstr>Nexplanon</vt:lpstr>
      <vt:lpstr>Efficacy - Nexplanon</vt:lpstr>
      <vt:lpstr>Nexplanon and EIDs</vt:lpstr>
      <vt:lpstr>Weight and Nexplanon</vt:lpstr>
      <vt:lpstr>Replacement of a Sub dermal Implant</vt:lpstr>
      <vt:lpstr>Injectables</vt:lpstr>
      <vt:lpstr>Injectables</vt:lpstr>
      <vt:lpstr>4 unique aspects!</vt:lpstr>
      <vt:lpstr>What does s.c. DMPA add to the range of contraceptives available?</vt:lpstr>
      <vt:lpstr>Bleeding changes</vt:lpstr>
      <vt:lpstr>Managing bleeding problems </vt:lpstr>
      <vt:lpstr>MHRA Guidance  2004</vt:lpstr>
      <vt:lpstr>Consider baseline risk factors for osteoporosis before starting DMPA</vt:lpstr>
      <vt:lpstr>Don’t forget Bridging - </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Long-acting Reversible Contraception</dc:title>
  <dc:creator>Marfleet Caroline (RDE) Colchester Hospital University NHS Foundation Trust</dc:creator>
  <cp:lastModifiedBy>CMarfleet</cp:lastModifiedBy>
  <cp:revision>14</cp:revision>
  <dcterms:modified xsi:type="dcterms:W3CDTF">2016-11-09T08:12:50Z</dcterms:modified>
</cp:coreProperties>
</file>