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5"/>
  </p:notesMasterIdLst>
  <p:handoutMasterIdLst>
    <p:handoutMasterId r:id="rId36"/>
  </p:handoutMasterIdLst>
  <p:sldIdLst>
    <p:sldId id="256" r:id="rId2"/>
    <p:sldId id="260" r:id="rId3"/>
    <p:sldId id="261" r:id="rId4"/>
    <p:sldId id="262" r:id="rId5"/>
    <p:sldId id="292" r:id="rId6"/>
    <p:sldId id="298" r:id="rId7"/>
    <p:sldId id="293" r:id="rId8"/>
    <p:sldId id="264" r:id="rId9"/>
    <p:sldId id="265" r:id="rId10"/>
    <p:sldId id="266" r:id="rId11"/>
    <p:sldId id="280" r:id="rId12"/>
    <p:sldId id="281" r:id="rId13"/>
    <p:sldId id="282" r:id="rId14"/>
    <p:sldId id="283" r:id="rId15"/>
    <p:sldId id="267" r:id="rId16"/>
    <p:sldId id="268" r:id="rId17"/>
    <p:sldId id="269" r:id="rId18"/>
    <p:sldId id="270" r:id="rId19"/>
    <p:sldId id="301" r:id="rId20"/>
    <p:sldId id="302" r:id="rId21"/>
    <p:sldId id="275" r:id="rId22"/>
    <p:sldId id="276" r:id="rId23"/>
    <p:sldId id="277" r:id="rId24"/>
    <p:sldId id="294" r:id="rId25"/>
    <p:sldId id="295" r:id="rId26"/>
    <p:sldId id="297" r:id="rId27"/>
    <p:sldId id="284" r:id="rId28"/>
    <p:sldId id="285" r:id="rId29"/>
    <p:sldId id="287" r:id="rId30"/>
    <p:sldId id="288" r:id="rId31"/>
    <p:sldId id="289" r:id="rId32"/>
    <p:sldId id="258" r:id="rId33"/>
    <p:sldId id="259"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365D"/>
    <a:srgbClr val="0A132F"/>
    <a:srgbClr val="E2171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5" autoAdjust="0"/>
    <p:restoredTop sz="50761" autoAdjust="0"/>
  </p:normalViewPr>
  <p:slideViewPr>
    <p:cSldViewPr snapToObjects="1">
      <p:cViewPr varScale="1">
        <p:scale>
          <a:sx n="67" d="100"/>
          <a:sy n="67" d="100"/>
        </p:scale>
        <p:origin x="2220" y="48"/>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F9120C5-D6DF-7944-849D-A8CC6CEF7C2A}" type="datetimeFigureOut">
              <a:rPr lang="en-US" smtClean="0"/>
              <a:pPr/>
              <a:t>11/27/2017</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79259B9-77D3-4E46-BD30-1AA189D84016}" type="slidenum">
              <a:rPr lang="en-US" smtClean="0"/>
              <a:pPr/>
              <a:t>‹#›</a:t>
            </a:fld>
            <a:endParaRPr lang="en-US" dirty="0"/>
          </a:p>
        </p:txBody>
      </p:sp>
    </p:spTree>
    <p:extLst>
      <p:ext uri="{BB962C8B-B14F-4D97-AF65-F5344CB8AC3E}">
        <p14:creationId xmlns:p14="http://schemas.microsoft.com/office/powerpoint/2010/main" val="3227736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75A3CA-04D1-40C8-B2D5-3290A3179239}" type="datetimeFigureOut">
              <a:rPr lang="en-GB" smtClean="0"/>
              <a:pPr/>
              <a:t>27/11/2017</a:t>
            </a:fld>
            <a:endParaRPr lang="en-GB"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5F64E3-534D-43B1-93C0-FB4BE79A8E39}" type="slidenum">
              <a:rPr lang="en-GB" smtClean="0"/>
              <a:pPr/>
              <a:t>‹#›</a:t>
            </a:fld>
            <a:endParaRPr lang="en-GB" dirty="0"/>
          </a:p>
        </p:txBody>
      </p:sp>
    </p:spTree>
    <p:extLst>
      <p:ext uri="{BB962C8B-B14F-4D97-AF65-F5344CB8AC3E}">
        <p14:creationId xmlns:p14="http://schemas.microsoft.com/office/powerpoint/2010/main" val="13887994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F5F64E3-534D-43B1-93C0-FB4BE79A8E39}" type="slidenum">
              <a:rPr lang="en-GB" smtClean="0"/>
              <a:pPr/>
              <a:t>1</a:t>
            </a:fld>
            <a:endParaRPr lang="en-GB" dirty="0"/>
          </a:p>
        </p:txBody>
      </p:sp>
    </p:spTree>
    <p:extLst>
      <p:ext uri="{BB962C8B-B14F-4D97-AF65-F5344CB8AC3E}">
        <p14:creationId xmlns:p14="http://schemas.microsoft.com/office/powerpoint/2010/main" val="31448682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Moderate harm</a:t>
            </a:r>
          </a:p>
          <a:p>
            <a:pPr marL="400050" lvl="1" indent="0">
              <a:buNone/>
            </a:pPr>
            <a:r>
              <a:rPr lang="en-US" i="1" dirty="0" smtClean="0">
                <a:solidFill>
                  <a:srgbClr val="7F7F7F"/>
                </a:solidFill>
                <a:latin typeface="Chaparral Pro"/>
                <a:cs typeface="Chaparral Pro"/>
              </a:rPr>
              <a:t>(a) harm that requires a moderate increase in treatment, and</a:t>
            </a:r>
          </a:p>
          <a:p>
            <a:pPr marL="400050" lvl="1" indent="0">
              <a:buNone/>
            </a:pPr>
            <a:r>
              <a:rPr lang="en-US" i="1" dirty="0" smtClean="0">
                <a:solidFill>
                  <a:srgbClr val="7F7F7F"/>
                </a:solidFill>
                <a:latin typeface="Chaparral Pro"/>
                <a:cs typeface="Chaparral Pro"/>
              </a:rPr>
              <a:t>(b) significant, but not permanent, harm;</a:t>
            </a:r>
          </a:p>
          <a:p>
            <a:pPr marL="400050" lvl="1" indent="0">
              <a:buNone/>
            </a:pPr>
            <a:endParaRPr lang="en-US" i="1" dirty="0" smtClean="0">
              <a:solidFill>
                <a:srgbClr val="7F7F7F"/>
              </a:solidFill>
              <a:latin typeface="Chaparral Pro"/>
              <a:cs typeface="Chaparral Pro"/>
            </a:endParaRPr>
          </a:p>
          <a:p>
            <a:pPr marL="0" indent="0">
              <a:buNone/>
            </a:pPr>
            <a:r>
              <a:rPr lang="en-US" dirty="0" smtClean="0"/>
              <a:t>Moderate increase in treatment</a:t>
            </a:r>
          </a:p>
          <a:p>
            <a:pPr marL="400050" lvl="1" indent="0">
              <a:buNone/>
            </a:pPr>
            <a:r>
              <a:rPr lang="en-US" i="1" dirty="0" smtClean="0">
                <a:solidFill>
                  <a:srgbClr val="7F7F7F"/>
                </a:solidFill>
                <a:latin typeface="Chaparral Pro"/>
                <a:cs typeface="Chaparral Pro"/>
              </a:rPr>
              <a:t>an unplanned return to surgery, an unplanned readmission,</a:t>
            </a:r>
          </a:p>
          <a:p>
            <a:endParaRPr lang="en-US" dirty="0" smtClean="0"/>
          </a:p>
          <a:p>
            <a:pPr marL="0" indent="0">
              <a:buNone/>
            </a:pPr>
            <a:r>
              <a:rPr lang="en-US" dirty="0" smtClean="0"/>
              <a:t>a prolonged episode of care, extra time in hospital or as an outpatient, cancelling of treatment, or transfer to another treatment area (such as intensive care);</a:t>
            </a:r>
          </a:p>
          <a:p>
            <a:endParaRPr lang="en-US" dirty="0" smtClean="0"/>
          </a:p>
          <a:p>
            <a:r>
              <a:rPr lang="en-US" dirty="0" smtClean="0"/>
              <a:t>Example</a:t>
            </a:r>
          </a:p>
          <a:p>
            <a:endParaRPr lang="en-US" dirty="0" smtClean="0"/>
          </a:p>
          <a:p>
            <a:r>
              <a:rPr lang="en-US" dirty="0" smtClean="0"/>
              <a:t>A patient arrived for planned surgery but had not been given advice</a:t>
            </a:r>
            <a:r>
              <a:rPr lang="en-US" baseline="0" dirty="0" smtClean="0"/>
              <a:t> to stop their warfarin.  The operation is postponed.</a:t>
            </a:r>
          </a:p>
          <a:p>
            <a:r>
              <a:rPr lang="en-US" baseline="0" dirty="0" smtClean="0"/>
              <a:t>A doctor causes a pneumothorax when inserting a central line (a recognized complication).  The patient’s care is transferred to ITU for a few days as a result.  They make a full recovery.</a:t>
            </a:r>
            <a:endParaRPr lang="en-US" dirty="0"/>
          </a:p>
        </p:txBody>
      </p:sp>
      <p:sp>
        <p:nvSpPr>
          <p:cNvPr id="4" name="Slide Number Placeholder 3"/>
          <p:cNvSpPr>
            <a:spLocks noGrp="1"/>
          </p:cNvSpPr>
          <p:nvPr>
            <p:ph type="sldNum" sz="quarter" idx="10"/>
          </p:nvPr>
        </p:nvSpPr>
        <p:spPr/>
        <p:txBody>
          <a:bodyPr/>
          <a:lstStyle/>
          <a:p>
            <a:fld id="{BF5F64E3-534D-43B1-93C0-FB4BE79A8E39}" type="slidenum">
              <a:rPr lang="en-GB" smtClean="0"/>
              <a:pPr/>
              <a:t>13</a:t>
            </a:fld>
            <a:endParaRPr lang="en-GB" dirty="0"/>
          </a:p>
        </p:txBody>
      </p:sp>
    </p:spTree>
    <p:extLst>
      <p:ext uri="{BB962C8B-B14F-4D97-AF65-F5344CB8AC3E}">
        <p14:creationId xmlns:p14="http://schemas.microsoft.com/office/powerpoint/2010/main" val="4083491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 patient experienced pain during delivery due to incomplete anaesthesia from an epidural.  She found the episode traumatic and subsequently</a:t>
            </a:r>
            <a:r>
              <a:rPr lang="en-GB" baseline="0" dirty="0" smtClean="0"/>
              <a:t> experienced anxiety and depression for 28 days.</a:t>
            </a:r>
            <a:endParaRPr lang="en-GB" dirty="0"/>
          </a:p>
        </p:txBody>
      </p:sp>
      <p:sp>
        <p:nvSpPr>
          <p:cNvPr id="4" name="Slide Number Placeholder 3"/>
          <p:cNvSpPr>
            <a:spLocks noGrp="1"/>
          </p:cNvSpPr>
          <p:nvPr>
            <p:ph type="sldNum" sz="quarter" idx="10"/>
          </p:nvPr>
        </p:nvSpPr>
        <p:spPr/>
        <p:txBody>
          <a:bodyPr/>
          <a:lstStyle/>
          <a:p>
            <a:fld id="{BF5F64E3-534D-43B1-93C0-FB4BE79A8E39}" type="slidenum">
              <a:rPr lang="en-GB" smtClean="0"/>
              <a:pPr/>
              <a:t>14</a:t>
            </a:fld>
            <a:endParaRPr lang="en-GB" dirty="0"/>
          </a:p>
        </p:txBody>
      </p:sp>
    </p:spTree>
    <p:extLst>
      <p:ext uri="{BB962C8B-B14F-4D97-AF65-F5344CB8AC3E}">
        <p14:creationId xmlns:p14="http://schemas.microsoft.com/office/powerpoint/2010/main" val="6391609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BF5F64E3-534D-43B1-93C0-FB4BE79A8E39}" type="slidenum">
              <a:rPr lang="en-GB" smtClean="0"/>
              <a:pPr/>
              <a:t>15</a:t>
            </a:fld>
            <a:endParaRPr lang="en-GB" dirty="0"/>
          </a:p>
        </p:txBody>
      </p:sp>
    </p:spTree>
    <p:extLst>
      <p:ext uri="{BB962C8B-B14F-4D97-AF65-F5344CB8AC3E}">
        <p14:creationId xmlns:p14="http://schemas.microsoft.com/office/powerpoint/2010/main" val="37829620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BF5F64E3-534D-43B1-93C0-FB4BE79A8E39}" type="slidenum">
              <a:rPr lang="en-GB" smtClean="0"/>
              <a:pPr/>
              <a:t>18</a:t>
            </a:fld>
            <a:endParaRPr lang="en-GB" dirty="0"/>
          </a:p>
        </p:txBody>
      </p:sp>
    </p:spTree>
    <p:extLst>
      <p:ext uri="{BB962C8B-B14F-4D97-AF65-F5344CB8AC3E}">
        <p14:creationId xmlns:p14="http://schemas.microsoft.com/office/powerpoint/2010/main" val="41165479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DB4C657-569A-48F6-9268-0A3EAFCCE4A6}" type="slidenum">
              <a:rPr lang="en-GB" altLang="en-US">
                <a:ea typeface="ＭＳ Ｐゴシック" panose="020B0600070205080204" pitchFamily="34" charset="-128"/>
              </a:rPr>
              <a:pPr>
                <a:spcBef>
                  <a:spcPct val="0"/>
                </a:spcBef>
              </a:pPr>
              <a:t>19</a:t>
            </a:fld>
            <a:endParaRPr lang="en-GB" altLang="en-US">
              <a:ea typeface="ＭＳ Ｐゴシック" panose="020B0600070205080204" pitchFamily="34" charset="-128"/>
            </a:endParaRPr>
          </a:p>
        </p:txBody>
      </p:sp>
      <p:sp>
        <p:nvSpPr>
          <p:cNvPr id="389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762000" eaLnBrk="1" hangingPunct="1">
              <a:spcBef>
                <a:spcPct val="0"/>
              </a:spcBef>
            </a:pPr>
            <a:endParaRPr lang="en-GB" altLang="en-US" sz="900" dirty="0" smtClean="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29102637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BF5F64E3-534D-43B1-93C0-FB4BE79A8E39}" type="slidenum">
              <a:rPr lang="en-GB" smtClean="0"/>
              <a:pPr/>
              <a:t>20</a:t>
            </a:fld>
            <a:endParaRPr lang="en-GB" dirty="0"/>
          </a:p>
        </p:txBody>
      </p:sp>
    </p:spTree>
    <p:extLst>
      <p:ext uri="{BB962C8B-B14F-4D97-AF65-F5344CB8AC3E}">
        <p14:creationId xmlns:p14="http://schemas.microsoft.com/office/powerpoint/2010/main" val="19210464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Do you know what a </a:t>
            </a:r>
            <a:r>
              <a:rPr lang="en-GB" dirty="0" err="1" smtClean="0"/>
              <a:t>Caldicott</a:t>
            </a:r>
            <a:r>
              <a:rPr lang="en-GB" dirty="0" smtClean="0"/>
              <a:t> Guardian is?</a:t>
            </a:r>
          </a:p>
          <a:p>
            <a:r>
              <a:rPr lang="en-GB" dirty="0" smtClean="0"/>
              <a:t>GMC guidance.</a:t>
            </a:r>
            <a:endParaRPr lang="en-GB" dirty="0"/>
          </a:p>
        </p:txBody>
      </p:sp>
      <p:sp>
        <p:nvSpPr>
          <p:cNvPr id="4" name="Slide Number Placeholder 3"/>
          <p:cNvSpPr>
            <a:spLocks noGrp="1"/>
          </p:cNvSpPr>
          <p:nvPr>
            <p:ph type="sldNum" sz="quarter" idx="10"/>
          </p:nvPr>
        </p:nvSpPr>
        <p:spPr/>
        <p:txBody>
          <a:bodyPr/>
          <a:lstStyle/>
          <a:p>
            <a:fld id="{BF5F64E3-534D-43B1-93C0-FB4BE79A8E39}" type="slidenum">
              <a:rPr lang="en-GB" smtClean="0"/>
              <a:pPr/>
              <a:t>22</a:t>
            </a:fld>
            <a:endParaRPr lang="en-GB" dirty="0"/>
          </a:p>
        </p:txBody>
      </p:sp>
    </p:spTree>
    <p:extLst>
      <p:ext uri="{BB962C8B-B14F-4D97-AF65-F5344CB8AC3E}">
        <p14:creationId xmlns:p14="http://schemas.microsoft.com/office/powerpoint/2010/main" val="16678566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F33FC9C-E178-48E5-A8E6-FBF183AE0314}" type="slidenum">
              <a:rPr lang="en-GB" altLang="en-US">
                <a:ea typeface="ＭＳ Ｐゴシック" panose="020B0600070205080204" pitchFamily="34" charset="-128"/>
              </a:rPr>
              <a:pPr>
                <a:spcBef>
                  <a:spcPct val="0"/>
                </a:spcBef>
              </a:pPr>
              <a:t>24</a:t>
            </a:fld>
            <a:endParaRPr lang="en-GB" altLang="en-US">
              <a:ea typeface="ＭＳ Ｐゴシック" panose="020B0600070205080204" pitchFamily="34" charset="-128"/>
            </a:endParaRPr>
          </a:p>
        </p:txBody>
      </p:sp>
      <p:sp>
        <p:nvSpPr>
          <p:cNvPr id="409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dirty="0" smtClean="0">
                <a:latin typeface="Times New Roman" panose="02020603050405020304" pitchFamily="18" charset="0"/>
                <a:ea typeface="ＭＳ Ｐゴシック" panose="020B0600070205080204" pitchFamily="34" charset="-128"/>
              </a:rPr>
              <a:t>Keeping good records is essential.  They form an integral part of good patient care and </a:t>
            </a:r>
            <a:r>
              <a:rPr lang="en-GB" altLang="en-US" dirty="0" err="1" smtClean="0">
                <a:latin typeface="Times New Roman" panose="02020603050405020304" pitchFamily="18" charset="0"/>
                <a:ea typeface="ＭＳ Ｐゴシック" panose="020B0600070205080204" pitchFamily="34" charset="-128"/>
              </a:rPr>
              <a:t>and</a:t>
            </a:r>
            <a:r>
              <a:rPr lang="en-GB" altLang="en-US" dirty="0" smtClean="0">
                <a:latin typeface="Times New Roman" panose="02020603050405020304" pitchFamily="18" charset="0"/>
                <a:ea typeface="ＭＳ Ｐゴシック" panose="020B0600070205080204" pitchFamily="34" charset="-128"/>
              </a:rPr>
              <a:t> the keeping of clear, accurate patient records is a GMC requirement.</a:t>
            </a:r>
          </a:p>
          <a:p>
            <a:pPr eaLnBrk="1" hangingPunct="1">
              <a:spcBef>
                <a:spcPct val="0"/>
              </a:spcBef>
            </a:pPr>
            <a:endParaRPr lang="en-GB" altLang="en-US" dirty="0" smtClean="0">
              <a:latin typeface="Times New Roman" panose="02020603050405020304" pitchFamily="18" charset="0"/>
              <a:ea typeface="ＭＳ Ｐゴシック" panose="020B0600070205080204" pitchFamily="34" charset="-128"/>
            </a:endParaRPr>
          </a:p>
          <a:p>
            <a:pPr eaLnBrk="1" hangingPunct="1">
              <a:spcBef>
                <a:spcPct val="0"/>
              </a:spcBef>
            </a:pPr>
            <a:r>
              <a:rPr lang="en-GB" altLang="en-US" dirty="0" smtClean="0">
                <a:latin typeface="Times New Roman" panose="02020603050405020304" pitchFamily="18" charset="0"/>
                <a:ea typeface="ＭＳ Ｐゴシック" panose="020B0600070205080204" pitchFamily="34" charset="-128"/>
              </a:rPr>
              <a:t>Use only approved abbreviations and write left to right in full.</a:t>
            </a:r>
          </a:p>
          <a:p>
            <a:pPr eaLnBrk="1" hangingPunct="1">
              <a:spcBef>
                <a:spcPct val="0"/>
              </a:spcBef>
            </a:pPr>
            <a:r>
              <a:rPr lang="en-GB" altLang="en-US" dirty="0" smtClean="0">
                <a:latin typeface="Times New Roman" panose="02020603050405020304" pitchFamily="18" charset="0"/>
                <a:ea typeface="ＭＳ Ｐゴシック" panose="020B0600070205080204" pitchFamily="34" charset="-128"/>
              </a:rPr>
              <a:t>Try to make notes objective and avoid humorous comments – remember </a:t>
            </a:r>
            <a:r>
              <a:rPr lang="en-GB" altLang="en-US" dirty="0" err="1" smtClean="0">
                <a:latin typeface="Times New Roman" panose="02020603050405020304" pitchFamily="18" charset="0"/>
                <a:ea typeface="ＭＳ Ｐゴシック" panose="020B0600070205080204" pitchFamily="34" charset="-128"/>
              </a:rPr>
              <a:t>pxs</a:t>
            </a:r>
            <a:r>
              <a:rPr lang="en-GB" altLang="en-US" dirty="0" smtClean="0">
                <a:latin typeface="Times New Roman" panose="02020603050405020304" pitchFamily="18" charset="0"/>
                <a:ea typeface="ＭＳ Ｐゴシック" panose="020B0600070205080204" pitchFamily="34" charset="-128"/>
              </a:rPr>
              <a:t> can read notes</a:t>
            </a:r>
          </a:p>
          <a:p>
            <a:pPr eaLnBrk="1" hangingPunct="1">
              <a:spcBef>
                <a:spcPct val="0"/>
              </a:spcBef>
            </a:pPr>
            <a:endParaRPr lang="en-GB" altLang="en-US" dirty="0" smtClean="0">
              <a:latin typeface="Times New Roman" panose="02020603050405020304" pitchFamily="18" charset="0"/>
              <a:ea typeface="ＭＳ Ｐゴシック" panose="020B0600070205080204" pitchFamily="34" charset="-128"/>
            </a:endParaRPr>
          </a:p>
          <a:p>
            <a:pPr eaLnBrk="1" hangingPunct="1">
              <a:spcBef>
                <a:spcPct val="0"/>
              </a:spcBef>
            </a:pPr>
            <a:r>
              <a:rPr lang="en-GB" altLang="en-US" dirty="0" smtClean="0">
                <a:latin typeface="Times New Roman" panose="02020603050405020304" pitchFamily="18" charset="0"/>
                <a:ea typeface="ＭＳ Ｐゴシック" panose="020B0600070205080204" pitchFamily="34" charset="-128"/>
              </a:rPr>
              <a:t>It can be much more difficult to defend a claim or complaint if there are no notes.  Many claims only become apparent a number of years later and by this time your memory for a particular patient may have faded considerably. </a:t>
            </a:r>
          </a:p>
          <a:p>
            <a:pPr eaLnBrk="1" hangingPunct="1">
              <a:spcBef>
                <a:spcPct val="0"/>
              </a:spcBef>
            </a:pPr>
            <a:endParaRPr lang="en-GB" altLang="en-US" dirty="0" smtClean="0">
              <a:latin typeface="Times New Roman" panose="02020603050405020304" pitchFamily="18" charset="0"/>
              <a:ea typeface="ＭＳ Ｐゴシック" panose="020B0600070205080204" pitchFamily="34" charset="-128"/>
            </a:endParaRPr>
          </a:p>
          <a:p>
            <a:pPr eaLnBrk="1" hangingPunct="1">
              <a:spcBef>
                <a:spcPct val="0"/>
              </a:spcBef>
            </a:pPr>
            <a:r>
              <a:rPr lang="en-GB" altLang="en-US" dirty="0" smtClean="0">
                <a:latin typeface="Times New Roman" panose="02020603050405020304" pitchFamily="18" charset="0"/>
                <a:ea typeface="ＭＳ Ｐゴシック" panose="020B0600070205080204" pitchFamily="34" charset="-128"/>
              </a:rPr>
              <a:t>If</a:t>
            </a:r>
            <a:r>
              <a:rPr lang="en-GB" altLang="en-US" baseline="0" dirty="0" smtClean="0">
                <a:latin typeface="Times New Roman" panose="02020603050405020304" pitchFamily="18" charset="0"/>
                <a:ea typeface="ＭＳ Ｐゴシック" panose="020B0600070205080204" pitchFamily="34" charset="-128"/>
              </a:rPr>
              <a:t> not contemporaneous should be clearly marked as a retrospective change.</a:t>
            </a:r>
            <a:endParaRPr lang="en-GB" altLang="en-US" dirty="0" smtClean="0">
              <a:latin typeface="Times New Roman" panose="02020603050405020304" pitchFamily="18" charset="0"/>
              <a:ea typeface="ＭＳ Ｐゴシック" panose="020B0600070205080204" pitchFamily="34" charset="-128"/>
            </a:endParaRPr>
          </a:p>
          <a:p>
            <a:pPr eaLnBrk="1" hangingPunct="1">
              <a:spcBef>
                <a:spcPct val="0"/>
              </a:spcBef>
            </a:pPr>
            <a:endParaRPr lang="en-GB" altLang="en-US" dirty="0" smtClean="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22422443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a:t>
            </a:r>
            <a:r>
              <a:rPr lang="en-GB" baseline="0" dirty="0" smtClean="0"/>
              <a:t> should never</a:t>
            </a:r>
            <a:r>
              <a:rPr lang="en-GB" dirty="0" smtClean="0"/>
              <a:t> do that</a:t>
            </a:r>
            <a:r>
              <a:rPr lang="en-GB" baseline="0" dirty="0" smtClean="0"/>
              <a:t> last kind of ‘doctoring’.</a:t>
            </a:r>
            <a:endParaRPr lang="en-GB" dirty="0"/>
          </a:p>
        </p:txBody>
      </p:sp>
      <p:sp>
        <p:nvSpPr>
          <p:cNvPr id="4" name="Slide Number Placeholder 3"/>
          <p:cNvSpPr>
            <a:spLocks noGrp="1"/>
          </p:cNvSpPr>
          <p:nvPr>
            <p:ph type="sldNum" sz="quarter" idx="10"/>
          </p:nvPr>
        </p:nvSpPr>
        <p:spPr/>
        <p:txBody>
          <a:bodyPr/>
          <a:lstStyle/>
          <a:p>
            <a:fld id="{BF5F64E3-534D-43B1-93C0-FB4BE79A8E39}" type="slidenum">
              <a:rPr lang="en-GB" smtClean="0"/>
              <a:pPr/>
              <a:t>25</a:t>
            </a:fld>
            <a:endParaRPr lang="en-GB" dirty="0"/>
          </a:p>
        </p:txBody>
      </p:sp>
    </p:spTree>
    <p:extLst>
      <p:ext uri="{BB962C8B-B14F-4D97-AF65-F5344CB8AC3E}">
        <p14:creationId xmlns:p14="http://schemas.microsoft.com/office/powerpoint/2010/main" val="5827086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145E9D3-E23C-405A-AAD9-3020665AC5A0}" type="slidenum">
              <a:rPr lang="en-GB" altLang="en-US"/>
              <a:pPr>
                <a:spcBef>
                  <a:spcPct val="0"/>
                </a:spcBef>
              </a:pPr>
              <a:t>26</a:t>
            </a:fld>
            <a:endParaRPr lang="en-GB" altLang="en-US"/>
          </a:p>
        </p:txBody>
      </p:sp>
      <p:sp>
        <p:nvSpPr>
          <p:cNvPr id="45059" name="Rectangle 1026"/>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60" name="Rectangle 102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dirty="0" smtClean="0"/>
              <a:t>Handwritten</a:t>
            </a:r>
            <a:r>
              <a:rPr lang="en-GB" altLang="en-US" baseline="0" dirty="0" smtClean="0"/>
              <a:t> notes and letters carry risks all their own.</a:t>
            </a:r>
          </a:p>
          <a:p>
            <a:pPr eaLnBrk="1" hangingPunct="1">
              <a:spcBef>
                <a:spcPct val="0"/>
              </a:spcBef>
            </a:pPr>
            <a:r>
              <a:rPr lang="en-GB" altLang="en-US" dirty="0" smtClean="0"/>
              <a:t>What do you think this slide says?</a:t>
            </a:r>
          </a:p>
          <a:p>
            <a:pPr eaLnBrk="1" hangingPunct="1">
              <a:spcBef>
                <a:spcPct val="0"/>
              </a:spcBef>
            </a:pPr>
            <a:r>
              <a:rPr lang="en-GB" altLang="en-US" dirty="0" smtClean="0"/>
              <a:t>The above resulted in a complaint.  The Dr later explained that the circled</a:t>
            </a:r>
          </a:p>
          <a:p>
            <a:pPr eaLnBrk="1" hangingPunct="1">
              <a:spcBef>
                <a:spcPct val="0"/>
              </a:spcBef>
            </a:pPr>
            <a:r>
              <a:rPr lang="en-GB" altLang="en-US" dirty="0" smtClean="0"/>
              <a:t>writing says ‘the above’…</a:t>
            </a:r>
          </a:p>
          <a:p>
            <a:pPr eaLnBrk="1" hangingPunct="1">
              <a:spcBef>
                <a:spcPct val="0"/>
              </a:spcBef>
            </a:pPr>
            <a:endParaRPr lang="en-GB" altLang="en-US" dirty="0" smtClean="0"/>
          </a:p>
        </p:txBody>
      </p:sp>
    </p:spTree>
    <p:extLst>
      <p:ext uri="{BB962C8B-B14F-4D97-AF65-F5344CB8AC3E}">
        <p14:creationId xmlns:p14="http://schemas.microsoft.com/office/powerpoint/2010/main" val="1293606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BF5F64E3-534D-43B1-93C0-FB4BE79A8E39}" type="slidenum">
              <a:rPr lang="en-GB" smtClean="0"/>
              <a:pPr/>
              <a:t>3</a:t>
            </a:fld>
            <a:endParaRPr lang="en-GB" dirty="0"/>
          </a:p>
        </p:txBody>
      </p:sp>
    </p:spTree>
    <p:extLst>
      <p:ext uri="{BB962C8B-B14F-4D97-AF65-F5344CB8AC3E}">
        <p14:creationId xmlns:p14="http://schemas.microsoft.com/office/powerpoint/2010/main" val="22160870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p:spPr>
      </p:sp>
      <p:sp>
        <p:nvSpPr>
          <p:cNvPr id="118787"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dirty="0" smtClean="0"/>
              <a:t>Insight and remediation</a:t>
            </a:r>
            <a:r>
              <a:rPr lang="en-GB" baseline="0" dirty="0" smtClean="0"/>
              <a:t> a</a:t>
            </a:r>
            <a:r>
              <a:rPr lang="en-GB" dirty="0" smtClean="0"/>
              <a:t>re taken heavily into account by the GMC - not just at a panel hearing, but also at the earlier stages of a GMC investigation.</a:t>
            </a:r>
          </a:p>
          <a:p>
            <a:endParaRPr lang="en-GB" dirty="0" smtClean="0"/>
          </a:p>
          <a:p>
            <a:r>
              <a:rPr lang="en-GB" dirty="0" smtClean="0"/>
              <a:t>Demonstrating insight and remediation when something goes wrong is a really important part of good practice, even if there is no suggestion of a complaint to the GMC. We are all human and things will go wrong sometimes – but it is best to be really open when that does happen and be pro-active in discussing that with your trainer or colleagues to identify learning points for yourself, finding ways to make sure that the same thing doesn’t go wrong again. And if a complaint is made to the GMC, being able to show that you have adopted that sort of approach is likely to be helpful for your case. In general practice, we would advise you to make use of your significant event analysis structure, whenever something goes wrong and there are possible learning points, even if no harm has come to the patient or there has been no complaint.</a:t>
            </a:r>
          </a:p>
        </p:txBody>
      </p:sp>
      <p:sp>
        <p:nvSpPr>
          <p:cNvPr id="1187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77B511D-EA53-4BD8-8A2B-66917B638270}" type="slidenum">
              <a:rPr lang="en-GB" smtClean="0"/>
              <a:pPr/>
              <a:t>29</a:t>
            </a:fld>
            <a:endParaRPr lang="en-GB" smtClean="0"/>
          </a:p>
        </p:txBody>
      </p:sp>
    </p:spTree>
    <p:extLst>
      <p:ext uri="{BB962C8B-B14F-4D97-AF65-F5344CB8AC3E}">
        <p14:creationId xmlns:p14="http://schemas.microsoft.com/office/powerpoint/2010/main" val="2048335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To look at the impact of insight,</a:t>
            </a:r>
            <a:r>
              <a:rPr lang="en-GB" baseline="0" dirty="0" smtClean="0"/>
              <a:t> the GMC studied all the cases heard by panels in 2013 in relation to conduct and performance.</a:t>
            </a:r>
          </a:p>
          <a:p>
            <a:endParaRPr lang="en-GB" baseline="0" dirty="0" smtClean="0"/>
          </a:p>
          <a:p>
            <a:r>
              <a:rPr lang="en-GB" dirty="0" smtClean="0"/>
              <a:t>These numbers are very striking and really emphasise the importance that</a:t>
            </a:r>
            <a:r>
              <a:rPr lang="en-GB" baseline="0" dirty="0" smtClean="0"/>
              <a:t> the GMC place on demonstrations of insight, as shown by an apology for what happened and remediation work to put right whatever went wrong in a case. </a:t>
            </a:r>
          </a:p>
          <a:p>
            <a:endParaRPr lang="en-GB" baseline="0" dirty="0" smtClean="0"/>
          </a:p>
          <a:p>
            <a:r>
              <a:rPr lang="en-GB" baseline="0" dirty="0" smtClean="0"/>
              <a:t>Insight, apologies and remediation are important at panel hearings and can also be really influential earlier in the investigation process. In our first example, Doctor AA who looked back and believed she could have done better with a respiratory patient, it probably helped that the doctor offered an open, reflective response to the GMC, expressing insight into what had happened.</a:t>
            </a:r>
            <a:endParaRPr lang="en-GB" dirty="0"/>
          </a:p>
        </p:txBody>
      </p:sp>
      <p:sp>
        <p:nvSpPr>
          <p:cNvPr id="4" name="Slide Number Placeholder 3"/>
          <p:cNvSpPr>
            <a:spLocks noGrp="1"/>
          </p:cNvSpPr>
          <p:nvPr>
            <p:ph type="sldNum" sz="quarter" idx="10"/>
          </p:nvPr>
        </p:nvSpPr>
        <p:spPr/>
        <p:txBody>
          <a:bodyPr/>
          <a:lstStyle/>
          <a:p>
            <a:fld id="{BF5F64E3-534D-43B1-93C0-FB4BE79A8E39}" type="slidenum">
              <a:rPr lang="en-GB" smtClean="0"/>
              <a:pPr/>
              <a:t>30</a:t>
            </a:fld>
            <a:endParaRPr lang="en-GB" dirty="0"/>
          </a:p>
        </p:txBody>
      </p:sp>
    </p:spTree>
    <p:extLst>
      <p:ext uri="{BB962C8B-B14F-4D97-AF65-F5344CB8AC3E}">
        <p14:creationId xmlns:p14="http://schemas.microsoft.com/office/powerpoint/2010/main" val="33865559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BF5F64E3-534D-43B1-93C0-FB4BE79A8E39}" type="slidenum">
              <a:rPr lang="en-GB" smtClean="0"/>
              <a:pPr/>
              <a:t>4</a:t>
            </a:fld>
            <a:endParaRPr lang="en-GB" dirty="0"/>
          </a:p>
        </p:txBody>
      </p:sp>
    </p:spTree>
    <p:extLst>
      <p:ext uri="{BB962C8B-B14F-4D97-AF65-F5344CB8AC3E}">
        <p14:creationId xmlns:p14="http://schemas.microsoft.com/office/powerpoint/2010/main" val="38045682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There is clear guidance from the GMC and other regulators on how we should communicate</a:t>
            </a:r>
            <a:endParaRPr lang="en-GB" dirty="0"/>
          </a:p>
        </p:txBody>
      </p:sp>
      <p:sp>
        <p:nvSpPr>
          <p:cNvPr id="4" name="Slide Number Placeholder 3"/>
          <p:cNvSpPr>
            <a:spLocks noGrp="1"/>
          </p:cNvSpPr>
          <p:nvPr>
            <p:ph type="sldNum" sz="quarter" idx="10"/>
          </p:nvPr>
        </p:nvSpPr>
        <p:spPr/>
        <p:txBody>
          <a:bodyPr/>
          <a:lstStyle/>
          <a:p>
            <a:fld id="{BF5F64E3-534D-43B1-93C0-FB4BE79A8E39}" type="slidenum">
              <a:rPr lang="en-GB" smtClean="0"/>
              <a:pPr/>
              <a:t>5</a:t>
            </a:fld>
            <a:endParaRPr lang="en-GB" dirty="0"/>
          </a:p>
        </p:txBody>
      </p:sp>
    </p:spTree>
    <p:extLst>
      <p:ext uri="{BB962C8B-B14F-4D97-AF65-F5344CB8AC3E}">
        <p14:creationId xmlns:p14="http://schemas.microsoft.com/office/powerpoint/2010/main" val="6760504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F5F64E3-534D-43B1-93C0-FB4BE79A8E39}" type="slidenum">
              <a:rPr lang="en-GB" smtClean="0"/>
              <a:pPr/>
              <a:t>6</a:t>
            </a:fld>
            <a:endParaRPr lang="en-GB" dirty="0"/>
          </a:p>
        </p:txBody>
      </p:sp>
    </p:spTree>
    <p:extLst>
      <p:ext uri="{BB962C8B-B14F-4D97-AF65-F5344CB8AC3E}">
        <p14:creationId xmlns:p14="http://schemas.microsoft.com/office/powerpoint/2010/main" val="15172284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Mention statutory duty and ethical duty of candour</a:t>
            </a:r>
            <a:endParaRPr lang="en-GB" dirty="0"/>
          </a:p>
        </p:txBody>
      </p:sp>
      <p:sp>
        <p:nvSpPr>
          <p:cNvPr id="4" name="Slide Number Placeholder 3"/>
          <p:cNvSpPr>
            <a:spLocks noGrp="1"/>
          </p:cNvSpPr>
          <p:nvPr>
            <p:ph type="sldNum" sz="quarter" idx="10"/>
          </p:nvPr>
        </p:nvSpPr>
        <p:spPr/>
        <p:txBody>
          <a:bodyPr/>
          <a:lstStyle/>
          <a:p>
            <a:fld id="{BF5F64E3-534D-43B1-93C0-FB4BE79A8E39}" type="slidenum">
              <a:rPr lang="en-GB" smtClean="0"/>
              <a:pPr/>
              <a:t>7</a:t>
            </a:fld>
            <a:endParaRPr lang="en-GB" dirty="0"/>
          </a:p>
        </p:txBody>
      </p:sp>
    </p:spTree>
    <p:extLst>
      <p:ext uri="{BB962C8B-B14F-4D97-AF65-F5344CB8AC3E}">
        <p14:creationId xmlns:p14="http://schemas.microsoft.com/office/powerpoint/2010/main" val="32870210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b="0" i="0" kern="1200" dirty="0" smtClean="0">
                <a:solidFill>
                  <a:schemeClr val="tx1"/>
                </a:solidFill>
                <a:latin typeface="+mn-lt"/>
                <a:ea typeface="+mn-ea"/>
                <a:cs typeface="+mn-cs"/>
              </a:rPr>
              <a:t>Extract from</a:t>
            </a:r>
            <a:r>
              <a:rPr lang="en-US" sz="1200" b="0" i="0" kern="1200" baseline="0" dirty="0" smtClean="0">
                <a:solidFill>
                  <a:schemeClr val="tx1"/>
                </a:solidFill>
                <a:latin typeface="+mn-lt"/>
                <a:ea typeface="+mn-ea"/>
                <a:cs typeface="+mn-cs"/>
              </a:rPr>
              <a:t> </a:t>
            </a:r>
            <a:r>
              <a:rPr lang="en-GB" i="1" dirty="0" smtClean="0"/>
              <a:t>The Health and Social Care Act 2008 (Regulated Activities) Regulations 2014</a:t>
            </a:r>
          </a:p>
          <a:p>
            <a:endParaRPr lang="en-GB" sz="1200" b="1" i="1" kern="1200" dirty="0" smtClean="0">
              <a:solidFill>
                <a:schemeClr val="tx1"/>
              </a:solidFill>
              <a:latin typeface="+mn-lt"/>
              <a:ea typeface="+mn-ea"/>
              <a:cs typeface="+mn-cs"/>
            </a:endParaRPr>
          </a:p>
          <a:p>
            <a:r>
              <a:rPr lang="en-GB" sz="1200" b="0" i="0" kern="1200" dirty="0" smtClean="0">
                <a:solidFill>
                  <a:schemeClr val="tx1"/>
                </a:solidFill>
                <a:latin typeface="+mn-lt"/>
                <a:ea typeface="+mn-ea"/>
                <a:cs typeface="+mn-cs"/>
              </a:rPr>
              <a:t>Regulation</a:t>
            </a:r>
            <a:r>
              <a:rPr lang="en-GB" sz="1200" b="0" i="0" kern="1200" baseline="0" dirty="0" smtClean="0">
                <a:solidFill>
                  <a:schemeClr val="tx1"/>
                </a:solidFill>
                <a:latin typeface="+mn-lt"/>
                <a:ea typeface="+mn-ea"/>
                <a:cs typeface="+mn-cs"/>
              </a:rPr>
              <a:t> 20 effective from 27 November 2014 for NHS trusts and from 1 April 2015 for GPs, dentists and other organisations registered with CQC, such as private providers.</a:t>
            </a:r>
          </a:p>
          <a:p>
            <a:endParaRPr lang="en-GB" sz="1200" b="0" i="0" kern="1200" baseline="0" dirty="0" smtClean="0">
              <a:solidFill>
                <a:schemeClr val="tx1"/>
              </a:solidFill>
              <a:latin typeface="+mn-lt"/>
              <a:ea typeface="+mn-ea"/>
              <a:cs typeface="+mn-cs"/>
            </a:endParaRPr>
          </a:p>
          <a:p>
            <a:r>
              <a:rPr lang="en-GB" sz="1200" b="0" i="0" kern="1200" baseline="0" dirty="0" smtClean="0">
                <a:solidFill>
                  <a:schemeClr val="tx1"/>
                </a:solidFill>
                <a:latin typeface="+mn-lt"/>
                <a:ea typeface="+mn-ea"/>
                <a:cs typeface="+mn-cs"/>
              </a:rPr>
              <a:t>CQC expects that an organisation’s staff will cooperate with it to ensure obligation is met.</a:t>
            </a:r>
          </a:p>
          <a:p>
            <a:endParaRPr lang="en-GB" sz="1200" b="0" i="0" kern="1200" baseline="0" dirty="0" smtClean="0">
              <a:solidFill>
                <a:schemeClr val="tx1"/>
              </a:solidFill>
              <a:latin typeface="+mn-lt"/>
              <a:ea typeface="+mn-ea"/>
              <a:cs typeface="+mn-cs"/>
            </a:endParaRPr>
          </a:p>
          <a:p>
            <a:r>
              <a:rPr lang="en-GB" sz="1200" b="0" i="0" kern="1200" baseline="0" dirty="0" smtClean="0">
                <a:solidFill>
                  <a:schemeClr val="tx1"/>
                </a:solidFill>
                <a:latin typeface="+mn-lt"/>
                <a:ea typeface="+mn-ea"/>
                <a:cs typeface="+mn-cs"/>
              </a:rPr>
              <a:t>Problems for individuals:</a:t>
            </a:r>
          </a:p>
          <a:p>
            <a:endParaRPr lang="en-US" sz="1200" b="0" i="0" kern="1200" dirty="0" smtClean="0">
              <a:solidFill>
                <a:schemeClr val="tx1"/>
              </a:solidFill>
              <a:latin typeface="+mn-lt"/>
              <a:ea typeface="+mn-ea"/>
              <a:cs typeface="+mn-cs"/>
            </a:endParaRPr>
          </a:p>
          <a:p>
            <a:pPr>
              <a:buNone/>
            </a:pPr>
            <a:r>
              <a:rPr lang="en-GB" sz="1200" dirty="0" smtClean="0"/>
              <a:t>The due diligence defence</a:t>
            </a:r>
          </a:p>
          <a:p>
            <a:endParaRPr lang="en-GB" sz="1200" dirty="0" smtClean="0"/>
          </a:p>
          <a:p>
            <a:pPr lvl="1">
              <a:buNone/>
            </a:pPr>
            <a:r>
              <a:rPr lang="en-GB" sz="1200" dirty="0" smtClean="0"/>
              <a:t>It’s not our fault – we trained, provided guidance, but the staff didn’t do it. </a:t>
            </a:r>
          </a:p>
          <a:p>
            <a:endParaRPr lang="en-US" sz="1200" b="1"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CQC guide on </a:t>
            </a:r>
            <a:r>
              <a:rPr lang="en-US" sz="1200" b="1" kern="1200" dirty="0" err="1" smtClean="0">
                <a:solidFill>
                  <a:schemeClr val="tx1"/>
                </a:solidFill>
                <a:latin typeface="+mn-lt"/>
                <a:ea typeface="+mn-ea"/>
                <a:cs typeface="+mn-cs"/>
              </a:rPr>
              <a:t>candour</a:t>
            </a:r>
            <a:endParaRPr lang="en-US" sz="1200" b="1" kern="1200" dirty="0" smtClean="0">
              <a:solidFill>
                <a:schemeClr val="tx1"/>
              </a:solidFill>
              <a:latin typeface="+mn-lt"/>
              <a:ea typeface="+mn-ea"/>
              <a:cs typeface="+mn-cs"/>
            </a:endParaRPr>
          </a:p>
          <a:p>
            <a:pPr indent="0">
              <a:buNone/>
            </a:pPr>
            <a:r>
              <a:rPr lang="en-GB" dirty="0" smtClean="0"/>
              <a:t>The guidance continues:</a:t>
            </a:r>
          </a:p>
          <a:p>
            <a:pPr indent="0">
              <a:buNone/>
            </a:pPr>
            <a:endParaRPr lang="en-GB" dirty="0" smtClean="0"/>
          </a:p>
          <a:p>
            <a:pPr marL="800100" indent="-457200">
              <a:buFont typeface="Arial" pitchFamily="34" charset="0"/>
              <a:buChar char="•"/>
            </a:pPr>
            <a:r>
              <a:rPr lang="en-GB" dirty="0" smtClean="0"/>
              <a:t>The provider has policies and procedures in place to support a culture of openness and transparency, and these are followed by all staff </a:t>
            </a:r>
            <a:r>
              <a:rPr lang="en-GB" b="1" dirty="0" smtClean="0"/>
              <a:t>where the individual is professionally qualified, it may include fitness to practise proceedings and professional disciplinary cases.</a:t>
            </a:r>
          </a:p>
          <a:p>
            <a:pPr marL="800100" indent="-457200">
              <a:buFont typeface="Arial" pitchFamily="34" charset="0"/>
              <a:buChar char="•"/>
            </a:pPr>
            <a:r>
              <a:rPr lang="en-US" sz="1200" b="0" kern="1200" dirty="0" smtClean="0">
                <a:solidFill>
                  <a:schemeClr val="tx1"/>
                </a:solidFill>
                <a:latin typeface="+mn-lt"/>
                <a:ea typeface="+mn-ea"/>
                <a:cs typeface="+mn-cs"/>
              </a:rPr>
              <a:t>Where a provider becomes aware that staff have not acted in accordance with the requirements placed on them under the Duty of </a:t>
            </a:r>
            <a:r>
              <a:rPr lang="en-US" sz="1200" b="0" kern="1200" dirty="0" err="1" smtClean="0">
                <a:solidFill>
                  <a:schemeClr val="tx1"/>
                </a:solidFill>
                <a:latin typeface="+mn-lt"/>
                <a:ea typeface="+mn-ea"/>
                <a:cs typeface="+mn-cs"/>
              </a:rPr>
              <a:t>Candour</a:t>
            </a:r>
            <a:r>
              <a:rPr lang="en-US" sz="1200" b="0" kern="1200" dirty="0" smtClean="0">
                <a:solidFill>
                  <a:schemeClr val="tx1"/>
                </a:solidFill>
                <a:latin typeface="+mn-lt"/>
                <a:ea typeface="+mn-ea"/>
                <a:cs typeface="+mn-cs"/>
              </a:rPr>
              <a:t> they </a:t>
            </a:r>
            <a:r>
              <a:rPr lang="en-US" sz="1200" b="1" kern="1200" dirty="0" smtClean="0">
                <a:solidFill>
                  <a:schemeClr val="tx1"/>
                </a:solidFill>
                <a:latin typeface="+mn-lt"/>
                <a:ea typeface="+mn-ea"/>
                <a:cs typeface="+mn-cs"/>
              </a:rPr>
              <a:t>must refer </a:t>
            </a:r>
            <a:r>
              <a:rPr lang="en-US" sz="1200" b="0" kern="1200" dirty="0" smtClean="0">
                <a:solidFill>
                  <a:schemeClr val="tx1"/>
                </a:solidFill>
                <a:latin typeface="+mn-lt"/>
                <a:ea typeface="+mn-ea"/>
                <a:cs typeface="+mn-cs"/>
              </a:rPr>
              <a:t>the individual(s) concerned to their relevant professional </a:t>
            </a:r>
            <a:r>
              <a:rPr lang="en-US" sz="1200" b="1" kern="1200" dirty="0" smtClean="0">
                <a:solidFill>
                  <a:schemeClr val="tx1"/>
                </a:solidFill>
                <a:latin typeface="+mn-lt"/>
                <a:ea typeface="+mn-ea"/>
                <a:cs typeface="+mn-cs"/>
              </a:rPr>
              <a:t>regulator</a:t>
            </a:r>
            <a:r>
              <a:rPr lang="en-US" sz="1200" b="0" kern="1200" dirty="0" smtClean="0">
                <a:solidFill>
                  <a:schemeClr val="tx1"/>
                </a:solidFill>
                <a:latin typeface="+mn-lt"/>
                <a:ea typeface="+mn-ea"/>
                <a:cs typeface="+mn-cs"/>
              </a:rPr>
              <a:t>/body, police, or other relevant body etc</a:t>
            </a:r>
          </a:p>
        </p:txBody>
      </p:sp>
      <p:sp>
        <p:nvSpPr>
          <p:cNvPr id="4" name="Slide Number Placeholder 3"/>
          <p:cNvSpPr>
            <a:spLocks noGrp="1"/>
          </p:cNvSpPr>
          <p:nvPr>
            <p:ph type="sldNum" sz="quarter" idx="10"/>
          </p:nvPr>
        </p:nvSpPr>
        <p:spPr/>
        <p:txBody>
          <a:bodyPr/>
          <a:lstStyle/>
          <a:p>
            <a:fld id="{AC9B6A80-2D3D-40BC-9954-B2DF4E93E4FC}" type="slidenum">
              <a:rPr lang="en-GB" smtClean="0"/>
              <a:pPr/>
              <a:t>9</a:t>
            </a:fld>
            <a:endParaRPr lang="en-GB" dirty="0"/>
          </a:p>
        </p:txBody>
      </p:sp>
    </p:spTree>
    <p:extLst>
      <p:ext uri="{BB962C8B-B14F-4D97-AF65-F5344CB8AC3E}">
        <p14:creationId xmlns:p14="http://schemas.microsoft.com/office/powerpoint/2010/main" val="21323317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As soon as is reasonably practicable after a notifiable patient safety incident occurs, the organisation must tell the patient (or their representative) about it in person. </a:t>
            </a:r>
          </a:p>
          <a:p>
            <a:r>
              <a:rPr lang="en-US" dirty="0" smtClean="0"/>
              <a:t>The organisation has to give the patient a full explanation of what is known at the time, including what further enquiries will be carried out. Organisations must also provide an apology and keep a written record of the notification to the patient. </a:t>
            </a:r>
            <a:endParaRPr lang="en-GB" dirty="0" smtClean="0"/>
          </a:p>
          <a:p>
            <a:endParaRPr lang="en-US" dirty="0" smtClean="0"/>
          </a:p>
          <a:p>
            <a:endParaRPr lang="en-US" dirty="0" smtClean="0"/>
          </a:p>
          <a:p>
            <a:r>
              <a:rPr lang="en-US" dirty="0" smtClean="0"/>
              <a:t>Tell the patient (or their representative) in person if a patient safety incident occurs</a:t>
            </a:r>
          </a:p>
          <a:p>
            <a:r>
              <a:rPr lang="en-US" dirty="0" smtClean="0"/>
              <a:t>The organisation must give full explanation of what is known at the time</a:t>
            </a:r>
          </a:p>
          <a:p>
            <a:r>
              <a:rPr lang="en-US" dirty="0" smtClean="0"/>
              <a:t>Organisations must provide an apology and keep a written record of the notification to the patient.  Failure to notify may be a criminal offence.</a:t>
            </a:r>
          </a:p>
          <a:p>
            <a:endParaRPr lang="en-US" dirty="0" smtClean="0"/>
          </a:p>
          <a:p>
            <a:r>
              <a:rPr lang="en-US" dirty="0" smtClean="0"/>
              <a:t>Will also need to inform CQC (same triggers as for duty of </a:t>
            </a:r>
            <a:r>
              <a:rPr lang="en-US" dirty="0" err="1" smtClean="0"/>
              <a:t>candour</a:t>
            </a:r>
            <a:r>
              <a:rPr lang="en-US" dirty="0" smtClean="0"/>
              <a:t>)</a:t>
            </a:r>
            <a:endParaRPr lang="en-GB" dirty="0" smtClean="0"/>
          </a:p>
          <a:p>
            <a:endParaRPr lang="en-US" dirty="0"/>
          </a:p>
        </p:txBody>
      </p:sp>
      <p:sp>
        <p:nvSpPr>
          <p:cNvPr id="4" name="Slide Number Placeholder 3"/>
          <p:cNvSpPr>
            <a:spLocks noGrp="1"/>
          </p:cNvSpPr>
          <p:nvPr>
            <p:ph type="sldNum" sz="quarter" idx="10"/>
          </p:nvPr>
        </p:nvSpPr>
        <p:spPr/>
        <p:txBody>
          <a:bodyPr/>
          <a:lstStyle/>
          <a:p>
            <a:fld id="{BF5F64E3-534D-43B1-93C0-FB4BE79A8E39}" type="slidenum">
              <a:rPr lang="en-GB" smtClean="0"/>
              <a:pPr/>
              <a:t>10</a:t>
            </a:fld>
            <a:endParaRPr lang="en-GB" dirty="0"/>
          </a:p>
        </p:txBody>
      </p:sp>
    </p:spTree>
    <p:extLst>
      <p:ext uri="{BB962C8B-B14F-4D97-AF65-F5344CB8AC3E}">
        <p14:creationId xmlns:p14="http://schemas.microsoft.com/office/powerpoint/2010/main" val="18905764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Example:</a:t>
            </a:r>
          </a:p>
          <a:p>
            <a:endParaRPr lang="en-GB" dirty="0" smtClean="0"/>
          </a:p>
          <a:p>
            <a:r>
              <a:rPr lang="en-GB" dirty="0" smtClean="0"/>
              <a:t>A patient undergoes a CABG and is appropriately consented for the risks of operation, including stroke and death.  Unfortunately</a:t>
            </a:r>
            <a:r>
              <a:rPr lang="en-GB" baseline="0" dirty="0" smtClean="0"/>
              <a:t> the patient sustains a large stroke during the operation.</a:t>
            </a:r>
            <a:endParaRPr lang="en-GB" dirty="0"/>
          </a:p>
        </p:txBody>
      </p:sp>
      <p:sp>
        <p:nvSpPr>
          <p:cNvPr id="4" name="Slide Number Placeholder 3"/>
          <p:cNvSpPr>
            <a:spLocks noGrp="1"/>
          </p:cNvSpPr>
          <p:nvPr>
            <p:ph type="sldNum" sz="quarter" idx="10"/>
          </p:nvPr>
        </p:nvSpPr>
        <p:spPr/>
        <p:txBody>
          <a:bodyPr/>
          <a:lstStyle/>
          <a:p>
            <a:fld id="{BF5F64E3-534D-43B1-93C0-FB4BE79A8E39}" type="slidenum">
              <a:rPr lang="en-GB" smtClean="0"/>
              <a:pPr/>
              <a:t>12</a:t>
            </a:fld>
            <a:endParaRPr lang="en-GB" dirty="0"/>
          </a:p>
        </p:txBody>
      </p:sp>
    </p:spTree>
    <p:extLst>
      <p:ext uri="{BB962C8B-B14F-4D97-AF65-F5344CB8AC3E}">
        <p14:creationId xmlns:p14="http://schemas.microsoft.com/office/powerpoint/2010/main" val="12684747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gif"/><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1.png"/><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Rectangle 7"/>
          <p:cNvSpPr/>
          <p:nvPr userDrawn="1"/>
        </p:nvSpPr>
        <p:spPr>
          <a:xfrm>
            <a:off x="0" y="0"/>
            <a:ext cx="12192003" cy="6858000"/>
          </a:xfrm>
          <a:prstGeom prst="rect">
            <a:avLst/>
          </a:prstGeom>
          <a:solidFill>
            <a:srgbClr val="18365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rgbClr val="0000FF"/>
              </a:solidFill>
            </a:endParaRPr>
          </a:p>
        </p:txBody>
      </p:sp>
      <p:pic>
        <p:nvPicPr>
          <p:cNvPr id="11" name="Picture 10" descr="GSD"/>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5400000">
            <a:off x="10546759" y="137284"/>
            <a:ext cx="1782526" cy="1507960"/>
          </a:xfrm>
          <a:prstGeom prst="rect">
            <a:avLst/>
          </a:prstGeom>
        </p:spPr>
      </p:pic>
      <p:sp>
        <p:nvSpPr>
          <p:cNvPr id="12" name="Title 2"/>
          <p:cNvSpPr>
            <a:spLocks noGrp="1"/>
          </p:cNvSpPr>
          <p:nvPr>
            <p:ph type="ctrTitle" hasCustomPrompt="1"/>
          </p:nvPr>
        </p:nvSpPr>
        <p:spPr>
          <a:xfrm>
            <a:off x="0" y="2130426"/>
            <a:ext cx="12192003" cy="1374775"/>
          </a:xfrm>
        </p:spPr>
        <p:txBody>
          <a:bodyPr>
            <a:normAutofit/>
          </a:bodyPr>
          <a:lstStyle>
            <a:lvl1pPr algn="ctr">
              <a:defRPr sz="4400">
                <a:solidFill>
                  <a:srgbClr val="FFFFFF"/>
                </a:solidFill>
                <a:latin typeface="Arial"/>
                <a:cs typeface="Arial"/>
              </a:defRPr>
            </a:lvl1pPr>
          </a:lstStyle>
          <a:p>
            <a:r>
              <a:rPr lang="en-GB" dirty="0" smtClean="0">
                <a:latin typeface="Arial" charset="0"/>
                <a:cs typeface="Arial" charset="0"/>
              </a:rPr>
              <a:t>Title</a:t>
            </a:r>
            <a:endParaRPr lang="en-US" dirty="0"/>
          </a:p>
        </p:txBody>
      </p:sp>
      <p:sp>
        <p:nvSpPr>
          <p:cNvPr id="13" name="Subtitle 1"/>
          <p:cNvSpPr>
            <a:spLocks noGrp="1"/>
          </p:cNvSpPr>
          <p:nvPr>
            <p:ph type="subTitle" idx="1" hasCustomPrompt="1"/>
          </p:nvPr>
        </p:nvSpPr>
        <p:spPr>
          <a:xfrm>
            <a:off x="0" y="3886200"/>
            <a:ext cx="12192000" cy="1600200"/>
          </a:xfrm>
        </p:spPr>
        <p:txBody>
          <a:bodyPr>
            <a:normAutofit/>
          </a:bodyPr>
          <a:lstStyle>
            <a:lvl1pPr marL="0" indent="0" algn="ctr">
              <a:buNone/>
              <a:defRPr sz="3000" baseline="0">
                <a:solidFill>
                  <a:srgbClr val="FFFFFF"/>
                </a:solidFill>
                <a:latin typeface="Arial"/>
                <a:cs typeface="Arial"/>
              </a:defRPr>
            </a:lvl1pPr>
          </a:lstStyle>
          <a:p>
            <a:r>
              <a:rPr lang="en-US" dirty="0" smtClean="0"/>
              <a:t>[</a:t>
            </a:r>
            <a:r>
              <a:rPr lang="en-US" dirty="0" err="1" smtClean="0"/>
              <a:t>xxxxx</a:t>
            </a:r>
            <a:r>
              <a:rPr lang="en-US" dirty="0" smtClean="0"/>
              <a:t>]</a:t>
            </a:r>
          </a:p>
          <a:p>
            <a:r>
              <a:rPr lang="en-US" dirty="0" smtClean="0"/>
              <a:t>[Name]</a:t>
            </a:r>
          </a:p>
          <a:p>
            <a:r>
              <a:rPr lang="en-US" dirty="0" smtClean="0"/>
              <a:t>[Date]</a:t>
            </a:r>
            <a:endParaRPr lang="en-US" dirty="0"/>
          </a:p>
        </p:txBody>
      </p:sp>
      <p:pic>
        <p:nvPicPr>
          <p:cNvPr id="14" name="Picture 13" descr="MDU_Logo_Horizontal_White.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97760" y="5867399"/>
            <a:ext cx="2164703" cy="674755"/>
          </a:xfrm>
          <a:prstGeom prst="rect">
            <a:avLst/>
          </a:prstGeom>
        </p:spPr>
      </p:pic>
    </p:spTree>
    <p:extLst>
      <p:ext uri="{BB962C8B-B14F-4D97-AF65-F5344CB8AC3E}">
        <p14:creationId xmlns:p14="http://schemas.microsoft.com/office/powerpoint/2010/main" val="395478289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4" name="Content Placeholder 2"/>
          <p:cNvSpPr>
            <a:spLocks noGrp="1"/>
          </p:cNvSpPr>
          <p:nvPr>
            <p:ph idx="1"/>
          </p:nvPr>
        </p:nvSpPr>
        <p:spPr>
          <a:xfrm>
            <a:off x="335360" y="1844824"/>
            <a:ext cx="11521279" cy="4145722"/>
          </a:xfrm>
        </p:spPr>
        <p:txBody>
          <a:bodyPr>
            <a:normAutofit/>
          </a:bodyPr>
          <a:lstStyle>
            <a:lvl1pPr marL="342900" indent="-342900">
              <a:buClr>
                <a:srgbClr val="E2171F"/>
              </a:buClr>
              <a:buFont typeface="Wingdings" charset="2"/>
              <a:buChar char="§"/>
              <a:defRPr sz="2400" baseline="0">
                <a:solidFill>
                  <a:srgbClr val="18365D"/>
                </a:solidFill>
                <a:latin typeface="Arial"/>
                <a:cs typeface="Aria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5" name="Title 1"/>
          <p:cNvSpPr>
            <a:spLocks noGrp="1"/>
          </p:cNvSpPr>
          <p:nvPr>
            <p:ph type="title"/>
          </p:nvPr>
        </p:nvSpPr>
        <p:spPr>
          <a:xfrm>
            <a:off x="335360" y="571480"/>
            <a:ext cx="10081120" cy="1211047"/>
          </a:xfrm>
        </p:spPr>
        <p:txBody>
          <a:bodyPr>
            <a:normAutofit/>
          </a:bodyPr>
          <a:lstStyle>
            <a:lvl1pPr algn="l">
              <a:defRPr sz="3000">
                <a:solidFill>
                  <a:srgbClr val="18365D"/>
                </a:solidFill>
                <a:latin typeface="Arial"/>
                <a:cs typeface="Arial"/>
              </a:defRPr>
            </a:lvl1pPr>
          </a:lstStyle>
          <a:p>
            <a:r>
              <a:rPr lang="en-US" smtClean="0"/>
              <a:t>Click to edit Master title style</a:t>
            </a:r>
            <a:endParaRPr lang="en-US" dirty="0"/>
          </a:p>
        </p:txBody>
      </p:sp>
      <p:pic>
        <p:nvPicPr>
          <p:cNvPr id="16" name="Picture 15" descr="GSD"/>
          <p:cNvPicPr>
            <a:picLocks noChangeAspect="1"/>
          </p:cNvPicPr>
          <p:nvPr userDrawn="1"/>
        </p:nvPicPr>
        <p:blipFill>
          <a:blip r:embed="rId2" cstate="screen">
            <a:alphaModFix amt="27000"/>
            <a:extLst>
              <a:ext uri="{28A0092B-C50C-407E-A947-70E740481C1C}">
                <a14:useLocalDpi xmlns:a14="http://schemas.microsoft.com/office/drawing/2010/main"/>
              </a:ext>
            </a:extLst>
          </a:blip>
          <a:stretch>
            <a:fillRect/>
          </a:stretch>
        </p:blipFill>
        <p:spPr>
          <a:xfrm rot="5400000">
            <a:off x="10538738" y="129263"/>
            <a:ext cx="1782526" cy="1524002"/>
          </a:xfrm>
          <a:prstGeom prst="rect">
            <a:avLst/>
          </a:prstGeom>
        </p:spPr>
      </p:pic>
      <p:sp>
        <p:nvSpPr>
          <p:cNvPr id="17" name="TextBox 16"/>
          <p:cNvSpPr txBox="1"/>
          <p:nvPr userDrawn="1"/>
        </p:nvSpPr>
        <p:spPr>
          <a:xfrm>
            <a:off x="10091357" y="6614934"/>
            <a:ext cx="2571768" cy="338554"/>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i="0" dirty="0" smtClean="0">
                <a:solidFill>
                  <a:schemeClr val="bg1">
                    <a:lumMod val="50000"/>
                  </a:schemeClr>
                </a:solidFill>
                <a:latin typeface="Arial"/>
                <a:cs typeface="Arial"/>
              </a:rPr>
              <a:t>© MDU Services Limited 2017</a:t>
            </a:r>
          </a:p>
          <a:p>
            <a:endParaRPr lang="en-GB" sz="800" dirty="0">
              <a:solidFill>
                <a:srgbClr val="000080"/>
              </a:solidFill>
              <a:latin typeface="Tahoma" pitchFamily="34" charset="0"/>
              <a:cs typeface="Tahoma" pitchFamily="34" charset="0"/>
            </a:endParaRPr>
          </a:p>
        </p:txBody>
      </p:sp>
      <p:pic>
        <p:nvPicPr>
          <p:cNvPr id="6" name="Picture 5" descr="MDU_Horizontal_Logo_Colour_RGB.png"/>
          <p:cNvPicPr>
            <a:picLocks noChangeAspect="1"/>
          </p:cNvPicPr>
          <p:nvPr userDrawn="1"/>
        </p:nvPicPr>
        <p:blipFill rotWithShape="1">
          <a:blip r:embed="rId3">
            <a:extLst>
              <a:ext uri="{28A0092B-C50C-407E-A947-70E740481C1C}">
                <a14:useLocalDpi xmlns:a14="http://schemas.microsoft.com/office/drawing/2010/main" val="0"/>
              </a:ext>
            </a:extLst>
          </a:blip>
          <a:srcRect l="14126" t="24759" r="13754" b="23325"/>
          <a:stretch/>
        </p:blipFill>
        <p:spPr>
          <a:xfrm>
            <a:off x="215675" y="5993944"/>
            <a:ext cx="2190642" cy="716073"/>
          </a:xfrm>
          <a:prstGeom prst="rect">
            <a:avLst/>
          </a:prstGeom>
        </p:spPr>
      </p:pic>
    </p:spTree>
    <p:extLst>
      <p:ext uri="{BB962C8B-B14F-4D97-AF65-F5344CB8AC3E}">
        <p14:creationId xmlns:p14="http://schemas.microsoft.com/office/powerpoint/2010/main" val="332485922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 page">
    <p:spTree>
      <p:nvGrpSpPr>
        <p:cNvPr id="1" name=""/>
        <p:cNvGrpSpPr/>
        <p:nvPr/>
      </p:nvGrpSpPr>
      <p:grpSpPr>
        <a:xfrm>
          <a:off x="0" y="0"/>
          <a:ext cx="0" cy="0"/>
          <a:chOff x="0" y="0"/>
          <a:chExt cx="0" cy="0"/>
        </a:xfrm>
      </p:grpSpPr>
      <p:sp>
        <p:nvSpPr>
          <p:cNvPr id="9" name="Rectangle 8"/>
          <p:cNvSpPr/>
          <p:nvPr userDrawn="1"/>
        </p:nvSpPr>
        <p:spPr>
          <a:xfrm>
            <a:off x="0" y="0"/>
            <a:ext cx="12192003" cy="6858000"/>
          </a:xfrm>
          <a:prstGeom prst="rect">
            <a:avLst/>
          </a:prstGeom>
          <a:solidFill>
            <a:srgbClr val="18365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rgbClr val="0000FF"/>
              </a:solidFill>
            </a:endParaRPr>
          </a:p>
        </p:txBody>
      </p:sp>
      <p:pic>
        <p:nvPicPr>
          <p:cNvPr id="15" name="Picture 14" descr="How_to_contatct.gi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0605" y="1047449"/>
            <a:ext cx="1971437" cy="743470"/>
          </a:xfrm>
          <a:prstGeom prst="rect">
            <a:avLst/>
          </a:prstGeom>
        </p:spPr>
      </p:pic>
      <p:sp>
        <p:nvSpPr>
          <p:cNvPr id="2" name="TextBox 1"/>
          <p:cNvSpPr txBox="1"/>
          <p:nvPr userDrawn="1"/>
        </p:nvSpPr>
        <p:spPr>
          <a:xfrm>
            <a:off x="524647" y="1863134"/>
            <a:ext cx="8064992" cy="3108543"/>
          </a:xfrm>
          <a:prstGeom prst="rect">
            <a:avLst/>
          </a:prstGeom>
          <a:noFill/>
        </p:spPr>
        <p:txBody>
          <a:bodyPr wrap="square" rtlCol="0">
            <a:spAutoFit/>
          </a:bodyPr>
          <a:lstStyle/>
          <a:p>
            <a:pPr marL="265113" indent="-265113"/>
            <a:r>
              <a:rPr lang="en-US" sz="1400" b="1" dirty="0" smtClean="0">
                <a:solidFill>
                  <a:srgbClr val="FFFFFF"/>
                </a:solidFill>
                <a:latin typeface="Arial"/>
                <a:cs typeface="Arial"/>
              </a:rPr>
              <a:t>Membership</a:t>
            </a:r>
          </a:p>
          <a:p>
            <a:pPr marL="265113" indent="-265113"/>
            <a:r>
              <a:rPr lang="en-US" sz="1400" b="1" dirty="0" smtClean="0">
                <a:solidFill>
                  <a:srgbClr val="FFFFFF"/>
                </a:solidFill>
                <a:latin typeface="Arial"/>
                <a:cs typeface="Arial"/>
              </a:rPr>
              <a:t>t</a:t>
            </a:r>
            <a:r>
              <a:rPr lang="en-US" sz="1400" dirty="0" smtClean="0">
                <a:solidFill>
                  <a:srgbClr val="FFFFFF"/>
                </a:solidFill>
                <a:latin typeface="Arial"/>
                <a:cs typeface="Arial"/>
              </a:rPr>
              <a:t>	0800 716 376</a:t>
            </a:r>
          </a:p>
          <a:p>
            <a:pPr marL="265113" indent="-265113"/>
            <a:r>
              <a:rPr lang="en-US" sz="1400" b="1" dirty="0" smtClean="0">
                <a:solidFill>
                  <a:srgbClr val="FFFFFF"/>
                </a:solidFill>
                <a:latin typeface="Arial"/>
                <a:cs typeface="Arial"/>
              </a:rPr>
              <a:t>e</a:t>
            </a:r>
            <a:r>
              <a:rPr lang="en-US" sz="1400" dirty="0" smtClean="0">
                <a:solidFill>
                  <a:srgbClr val="FFFFFF"/>
                </a:solidFill>
                <a:latin typeface="Arial"/>
                <a:cs typeface="Arial"/>
              </a:rPr>
              <a:t>	</a:t>
            </a:r>
            <a:r>
              <a:rPr lang="en-US" sz="1400" dirty="0" err="1" smtClean="0">
                <a:solidFill>
                  <a:srgbClr val="FFFFFF"/>
                </a:solidFill>
                <a:latin typeface="Arial"/>
                <a:cs typeface="Arial"/>
              </a:rPr>
              <a:t>membership@themdu.com</a:t>
            </a:r>
            <a:endParaRPr lang="en-US" sz="1400" dirty="0" smtClean="0">
              <a:solidFill>
                <a:srgbClr val="FFFFFF"/>
              </a:solidFill>
              <a:latin typeface="Arial"/>
              <a:cs typeface="Arial"/>
            </a:endParaRPr>
          </a:p>
          <a:p>
            <a:pPr marL="265113" indent="-265113"/>
            <a:r>
              <a:rPr lang="en-US" sz="1400" dirty="0" smtClean="0">
                <a:solidFill>
                  <a:srgbClr val="FFFFFF"/>
                </a:solidFill>
                <a:latin typeface="Arial"/>
                <a:cs typeface="Arial"/>
              </a:rPr>
              <a:t> </a:t>
            </a:r>
          </a:p>
          <a:p>
            <a:pPr marL="265113" indent="-265113"/>
            <a:r>
              <a:rPr lang="en-US" sz="1400" b="1" dirty="0" smtClean="0">
                <a:solidFill>
                  <a:srgbClr val="FFFFFF"/>
                </a:solidFill>
                <a:latin typeface="Arial"/>
                <a:cs typeface="Arial"/>
              </a:rPr>
              <a:t>Medico-legal team</a:t>
            </a:r>
          </a:p>
          <a:p>
            <a:pPr marL="265113" indent="-265113"/>
            <a:r>
              <a:rPr lang="en-US" sz="1400" b="1" dirty="0" smtClean="0">
                <a:solidFill>
                  <a:srgbClr val="FFFFFF"/>
                </a:solidFill>
                <a:latin typeface="Arial"/>
                <a:cs typeface="Arial"/>
              </a:rPr>
              <a:t>t</a:t>
            </a:r>
            <a:r>
              <a:rPr lang="en-US" sz="1400" dirty="0" smtClean="0">
                <a:solidFill>
                  <a:srgbClr val="FFFFFF"/>
                </a:solidFill>
                <a:latin typeface="Arial"/>
                <a:cs typeface="Arial"/>
              </a:rPr>
              <a:t>	0800 716 646</a:t>
            </a:r>
          </a:p>
          <a:p>
            <a:pPr marL="265113" indent="-265113"/>
            <a:r>
              <a:rPr lang="en-US" sz="1400" b="1" dirty="0" smtClean="0">
                <a:solidFill>
                  <a:srgbClr val="FFFFFF"/>
                </a:solidFill>
                <a:latin typeface="Arial"/>
                <a:cs typeface="Arial"/>
              </a:rPr>
              <a:t>e</a:t>
            </a:r>
            <a:r>
              <a:rPr lang="en-US" sz="1400" dirty="0" smtClean="0">
                <a:solidFill>
                  <a:srgbClr val="FFFFFF"/>
                </a:solidFill>
                <a:latin typeface="Arial"/>
                <a:cs typeface="Arial"/>
              </a:rPr>
              <a:t>	</a:t>
            </a:r>
            <a:r>
              <a:rPr lang="en-US" sz="1400" dirty="0" err="1" smtClean="0">
                <a:solidFill>
                  <a:srgbClr val="FFFFFF"/>
                </a:solidFill>
                <a:latin typeface="Arial"/>
                <a:cs typeface="Arial"/>
              </a:rPr>
              <a:t>advisory@themdu.com</a:t>
            </a:r>
            <a:endParaRPr lang="en-US" sz="1400" dirty="0" smtClean="0">
              <a:solidFill>
                <a:srgbClr val="FFFFFF"/>
              </a:solidFill>
              <a:latin typeface="Arial"/>
              <a:cs typeface="Arial"/>
            </a:endParaRPr>
          </a:p>
          <a:p>
            <a:pPr marL="265113" indent="-265113"/>
            <a:r>
              <a:rPr lang="en-US" sz="1400" dirty="0" smtClean="0">
                <a:solidFill>
                  <a:srgbClr val="FFFFFF"/>
                </a:solidFill>
                <a:latin typeface="Arial"/>
                <a:cs typeface="Arial"/>
              </a:rPr>
              <a:t>       </a:t>
            </a:r>
          </a:p>
          <a:p>
            <a:pPr marL="265113" indent="-265113"/>
            <a:r>
              <a:rPr lang="en-US" sz="1400" b="1" dirty="0" smtClean="0">
                <a:solidFill>
                  <a:srgbClr val="FFFFFF"/>
                </a:solidFill>
                <a:latin typeface="Arial"/>
                <a:cs typeface="Arial"/>
              </a:rPr>
              <a:t>Website</a:t>
            </a:r>
          </a:p>
          <a:p>
            <a:pPr marL="265113" indent="-265113"/>
            <a:r>
              <a:rPr lang="en-US" sz="1400" dirty="0" err="1" smtClean="0">
                <a:solidFill>
                  <a:srgbClr val="FFFFFF"/>
                </a:solidFill>
                <a:latin typeface="Arial"/>
                <a:cs typeface="Arial"/>
              </a:rPr>
              <a:t>themdu.com</a:t>
            </a:r>
            <a:endParaRPr lang="en-US" sz="1400" dirty="0" smtClean="0">
              <a:solidFill>
                <a:srgbClr val="FFFFFF"/>
              </a:solidFill>
              <a:latin typeface="Arial"/>
              <a:cs typeface="Arial"/>
            </a:endParaRPr>
          </a:p>
          <a:p>
            <a:pPr marL="265113" indent="-265113"/>
            <a:r>
              <a:rPr lang="en-US" sz="1400" dirty="0" smtClean="0">
                <a:solidFill>
                  <a:srgbClr val="FFFFFF"/>
                </a:solidFill>
                <a:latin typeface="Arial"/>
                <a:cs typeface="Arial"/>
              </a:rPr>
              <a:t>            </a:t>
            </a:r>
          </a:p>
          <a:p>
            <a:pPr marL="265113" indent="95250"/>
            <a:r>
              <a:rPr lang="en-US" sz="1400" dirty="0" smtClean="0">
                <a:solidFill>
                  <a:srgbClr val="FFFFFF"/>
                </a:solidFill>
                <a:latin typeface="Arial"/>
                <a:cs typeface="Arial"/>
              </a:rPr>
              <a:t>@</a:t>
            </a:r>
            <a:r>
              <a:rPr lang="en-US" sz="1400" dirty="0" err="1" smtClean="0">
                <a:solidFill>
                  <a:srgbClr val="FFFFFF"/>
                </a:solidFill>
                <a:latin typeface="Arial"/>
                <a:cs typeface="Arial"/>
              </a:rPr>
              <a:t>the_mdu</a:t>
            </a:r>
            <a:r>
              <a:rPr lang="en-US" sz="1400" dirty="0" smtClean="0">
                <a:solidFill>
                  <a:srgbClr val="FFFFFF"/>
                </a:solidFill>
                <a:latin typeface="Arial"/>
                <a:cs typeface="Arial"/>
              </a:rPr>
              <a:t> </a:t>
            </a:r>
          </a:p>
          <a:p>
            <a:pPr marL="265113" indent="95250"/>
            <a:r>
              <a:rPr lang="en-US" sz="1400" dirty="0" smtClean="0">
                <a:solidFill>
                  <a:srgbClr val="FFFFFF"/>
                </a:solidFill>
                <a:latin typeface="Arial"/>
                <a:cs typeface="Arial"/>
              </a:rPr>
              <a:t/>
            </a:r>
            <a:br>
              <a:rPr lang="en-US" sz="1400" dirty="0" smtClean="0">
                <a:solidFill>
                  <a:srgbClr val="FFFFFF"/>
                </a:solidFill>
                <a:latin typeface="Arial"/>
                <a:cs typeface="Arial"/>
              </a:rPr>
            </a:br>
            <a:r>
              <a:rPr lang="en-US" sz="1400" dirty="0" smtClean="0">
                <a:solidFill>
                  <a:srgbClr val="FFFFFF"/>
                </a:solidFill>
                <a:latin typeface="Arial"/>
                <a:cs typeface="Arial"/>
              </a:rPr>
              <a:t>   MDU</a:t>
            </a:r>
            <a:endParaRPr lang="en-US" sz="1400" dirty="0">
              <a:solidFill>
                <a:srgbClr val="FFFFFF"/>
              </a:solidFill>
              <a:latin typeface="Arial"/>
              <a:cs typeface="Arial"/>
            </a:endParaRPr>
          </a:p>
        </p:txBody>
      </p:sp>
      <p:pic>
        <p:nvPicPr>
          <p:cNvPr id="19" name="Picture 18" descr="twitter-bird-dark-bgs.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0899" y="4247498"/>
            <a:ext cx="325585" cy="245219"/>
          </a:xfrm>
          <a:prstGeom prst="rect">
            <a:avLst/>
          </a:prstGeom>
        </p:spPr>
      </p:pic>
      <p:pic>
        <p:nvPicPr>
          <p:cNvPr id="10" name="Picture 9" descr="MDU_Logo_Horizontal_White.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97760" y="5867399"/>
            <a:ext cx="2164703" cy="674755"/>
          </a:xfrm>
          <a:prstGeom prst="rect">
            <a:avLst/>
          </a:prstGeom>
        </p:spPr>
      </p:pic>
      <p:pic>
        <p:nvPicPr>
          <p:cNvPr id="8" name="Picture 7" descr="GSD"/>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rot="5400000">
            <a:off x="10546759" y="137284"/>
            <a:ext cx="1782526" cy="1507960"/>
          </a:xfrm>
          <a:prstGeom prst="rect">
            <a:avLst/>
          </a:prstGeom>
        </p:spPr>
      </p:pic>
      <p:pic>
        <p:nvPicPr>
          <p:cNvPr id="3" name="Picture 2"/>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94177" y="4568962"/>
            <a:ext cx="379027" cy="402716"/>
          </a:xfrm>
          <a:prstGeom prst="rect">
            <a:avLst/>
          </a:prstGeom>
        </p:spPr>
      </p:pic>
    </p:spTree>
    <p:extLst>
      <p:ext uri="{BB962C8B-B14F-4D97-AF65-F5344CB8AC3E}">
        <p14:creationId xmlns:p14="http://schemas.microsoft.com/office/powerpoint/2010/main" val="381958835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sp>
        <p:nvSpPr>
          <p:cNvPr id="9" name="Rectangle 8"/>
          <p:cNvSpPr/>
          <p:nvPr userDrawn="1"/>
        </p:nvSpPr>
        <p:spPr>
          <a:xfrm>
            <a:off x="0" y="0"/>
            <a:ext cx="12192003" cy="6858000"/>
          </a:xfrm>
          <a:prstGeom prst="rect">
            <a:avLst/>
          </a:prstGeom>
          <a:solidFill>
            <a:srgbClr val="18365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rgbClr val="0000FF"/>
              </a:solidFill>
            </a:endParaRPr>
          </a:p>
        </p:txBody>
      </p:sp>
      <p:sp>
        <p:nvSpPr>
          <p:cNvPr id="8" name="TextBox 7"/>
          <p:cNvSpPr txBox="1"/>
          <p:nvPr userDrawn="1"/>
        </p:nvSpPr>
        <p:spPr>
          <a:xfrm>
            <a:off x="1903891" y="5496131"/>
            <a:ext cx="8855149" cy="584775"/>
          </a:xfrm>
          <a:prstGeom prst="rect">
            <a:avLst/>
          </a:prstGeom>
          <a:noFill/>
        </p:spPr>
        <p:txBody>
          <a:bodyPr wrap="square" rtlCol="0">
            <a:spAutoFit/>
          </a:bodyPr>
          <a:lstStyle/>
          <a:p>
            <a:r>
              <a:rPr lang="en-US" sz="800" kern="1200" dirty="0" smtClean="0">
                <a:solidFill>
                  <a:schemeClr val="bg1"/>
                </a:solidFill>
                <a:latin typeface="+mn-lt"/>
                <a:ea typeface="+mn-ea"/>
                <a:cs typeface="+mn-cs"/>
              </a:rPr>
              <a:t>MDU Services Limited (MDUSL) is </a:t>
            </a:r>
            <a:r>
              <a:rPr lang="en-US" sz="800" kern="1200" dirty="0" err="1" smtClean="0">
                <a:solidFill>
                  <a:schemeClr val="bg1"/>
                </a:solidFill>
                <a:latin typeface="+mn-lt"/>
                <a:ea typeface="+mn-ea"/>
                <a:cs typeface="+mn-cs"/>
              </a:rPr>
              <a:t>authorised</a:t>
            </a:r>
            <a:r>
              <a:rPr lang="en-US" sz="800" kern="1200" dirty="0" smtClean="0">
                <a:solidFill>
                  <a:schemeClr val="bg1"/>
                </a:solidFill>
                <a:latin typeface="+mn-lt"/>
                <a:ea typeface="+mn-ea"/>
                <a:cs typeface="+mn-cs"/>
              </a:rPr>
              <a:t> and regulated by the Financial Conduct Authority for insurance mediation and consumer credit activities only. MDUSL is an agent for The Medical </a:t>
            </a:r>
            <a:r>
              <a:rPr lang="en-US" sz="800" kern="1200" dirty="0" err="1" smtClean="0">
                <a:solidFill>
                  <a:schemeClr val="bg1"/>
                </a:solidFill>
                <a:latin typeface="+mn-lt"/>
                <a:ea typeface="+mn-ea"/>
                <a:cs typeface="+mn-cs"/>
              </a:rPr>
              <a:t>Defence</a:t>
            </a:r>
            <a:r>
              <a:rPr lang="en-US" sz="800" kern="1200" dirty="0" smtClean="0">
                <a:solidFill>
                  <a:schemeClr val="bg1"/>
                </a:solidFill>
                <a:latin typeface="+mn-lt"/>
                <a:ea typeface="+mn-ea"/>
                <a:cs typeface="+mn-cs"/>
              </a:rPr>
              <a:t> Union Limited (MDU). MDU is not an insurance company. The benefits of MDU membership are all discretionary and are subject to the Memorandum and Articles of Association. </a:t>
            </a:r>
          </a:p>
          <a:p>
            <a:endParaRPr lang="en-US" sz="800" kern="1200" dirty="0" smtClean="0">
              <a:solidFill>
                <a:schemeClr val="bg1"/>
              </a:solidFill>
              <a:latin typeface="+mn-lt"/>
              <a:ea typeface="+mn-ea"/>
              <a:cs typeface="+mn-cs"/>
            </a:endParaRPr>
          </a:p>
          <a:p>
            <a:r>
              <a:rPr lang="en-US" sz="800" kern="1200" dirty="0" smtClean="0">
                <a:solidFill>
                  <a:schemeClr val="bg1"/>
                </a:solidFill>
                <a:latin typeface="+mn-lt"/>
                <a:ea typeface="+mn-ea"/>
                <a:cs typeface="+mn-cs"/>
              </a:rPr>
              <a:t>MDU Services Limited, registered in England 3957086. Registered Office: One Canada</a:t>
            </a:r>
            <a:r>
              <a:rPr lang="en-US" sz="800" kern="1200" baseline="0" dirty="0" smtClean="0">
                <a:solidFill>
                  <a:schemeClr val="bg1"/>
                </a:solidFill>
                <a:latin typeface="+mn-lt"/>
                <a:ea typeface="+mn-ea"/>
                <a:cs typeface="+mn-cs"/>
              </a:rPr>
              <a:t> Square, London E14 5GS</a:t>
            </a:r>
            <a:endParaRPr lang="en-US" sz="800" dirty="0">
              <a:solidFill>
                <a:schemeClr val="bg1"/>
              </a:solidFill>
              <a:latin typeface="Arial"/>
              <a:cs typeface="Arial"/>
            </a:endParaRPr>
          </a:p>
        </p:txBody>
      </p:sp>
      <p:pic>
        <p:nvPicPr>
          <p:cNvPr id="11" name="Picture 10" descr="MDU_Logo_Horizontal_White.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24862" y="2814383"/>
            <a:ext cx="6181167" cy="1880769"/>
          </a:xfrm>
          <a:prstGeom prst="rect">
            <a:avLst/>
          </a:prstGeom>
        </p:spPr>
      </p:pic>
      <p:pic>
        <p:nvPicPr>
          <p:cNvPr id="7" name="Picture 6" descr="GSD"/>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5400000">
            <a:off x="10546759" y="137284"/>
            <a:ext cx="1782526" cy="1507960"/>
          </a:xfrm>
          <a:prstGeom prst="rect">
            <a:avLst/>
          </a:prstGeom>
        </p:spPr>
      </p:pic>
    </p:spTree>
    <p:extLst>
      <p:ext uri="{BB962C8B-B14F-4D97-AF65-F5344CB8AC3E}">
        <p14:creationId xmlns:p14="http://schemas.microsoft.com/office/powerpoint/2010/main" val="298911685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5360" y="548680"/>
            <a:ext cx="10081120" cy="11521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35360" y="1844824"/>
            <a:ext cx="11521280" cy="4176464"/>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6D608E-686A-724F-9C36-E8ACAEEDD162}" type="datetimeFigureOut">
              <a:rPr lang="en-US" smtClean="0"/>
              <a:pPr/>
              <a:t>11/27/2017</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1EAEC7-9162-474F-A202-F3D6790F4437}" type="slidenum">
              <a:rPr lang="en-US" smtClean="0"/>
              <a:pPr/>
              <a:t>‹#›</a:t>
            </a:fld>
            <a:endParaRPr lang="en-US" dirty="0"/>
          </a:p>
        </p:txBody>
      </p:sp>
    </p:spTree>
    <p:extLst>
      <p:ext uri="{BB962C8B-B14F-4D97-AF65-F5344CB8AC3E}">
        <p14:creationId xmlns:p14="http://schemas.microsoft.com/office/powerpoint/2010/main" val="27207143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iming>
    <p:tnLst>
      <p:par>
        <p:cTn id="1" dur="indefinite" restart="never" nodeType="tmRoot"/>
      </p:par>
    </p:tnLst>
  </p:timing>
  <p:txStyles>
    <p:titleStyle>
      <a:lvl1pPr algn="l" defTabSz="457200" rtl="0" eaLnBrk="1" latinLnBrk="0" hangingPunct="1">
        <a:spcBef>
          <a:spcPct val="0"/>
        </a:spcBef>
        <a:buNone/>
        <a:defRPr sz="3000" kern="1200">
          <a:solidFill>
            <a:srgbClr val="18365D"/>
          </a:solidFill>
          <a:latin typeface="Arial" pitchFamily="34" charset="0"/>
          <a:ea typeface="+mj-ea"/>
          <a:cs typeface="Arial" pitchFamily="34" charset="0"/>
        </a:defRPr>
      </a:lvl1pPr>
    </p:titleStyle>
    <p:bodyStyle>
      <a:lvl1pPr marL="342900" indent="-342900" algn="l" defTabSz="457200" rtl="0" eaLnBrk="1" latinLnBrk="0" hangingPunct="1">
        <a:spcBef>
          <a:spcPts val="600"/>
        </a:spcBef>
        <a:spcAft>
          <a:spcPts val="600"/>
        </a:spcAft>
        <a:buClr>
          <a:srgbClr val="E2171F"/>
        </a:buClr>
        <a:buFont typeface="Wingdings" pitchFamily="2" charset="2"/>
        <a:buChar char="§"/>
        <a:defRPr sz="2400" kern="1200">
          <a:solidFill>
            <a:srgbClr val="18365D"/>
          </a:solidFill>
          <a:latin typeface="Arial" pitchFamily="34" charset="0"/>
          <a:ea typeface="+mn-ea"/>
          <a:cs typeface="Arial" pitchFamily="34" charset="0"/>
        </a:defRPr>
      </a:lvl1pPr>
      <a:lvl2pPr marL="742950" indent="-285750" algn="l" defTabSz="457200" rtl="0" eaLnBrk="1" latinLnBrk="0" hangingPunct="1">
        <a:spcBef>
          <a:spcPts val="600"/>
        </a:spcBef>
        <a:spcAft>
          <a:spcPts val="600"/>
        </a:spcAft>
        <a:buClr>
          <a:srgbClr val="E2171F"/>
        </a:buClr>
        <a:buFont typeface="Arial"/>
        <a:buChar char="–"/>
        <a:defRPr sz="2000" kern="1200">
          <a:solidFill>
            <a:srgbClr val="18365D"/>
          </a:solidFill>
          <a:latin typeface="Arial" pitchFamily="34" charset="0"/>
          <a:ea typeface="+mn-ea"/>
          <a:cs typeface="Arial" pitchFamily="34" charset="0"/>
        </a:defRPr>
      </a:lvl2pPr>
      <a:lvl3pPr marL="1143000" indent="-228600" algn="l" defTabSz="457200" rtl="0" eaLnBrk="1" latinLnBrk="0" hangingPunct="1">
        <a:spcBef>
          <a:spcPts val="600"/>
        </a:spcBef>
        <a:spcAft>
          <a:spcPts val="600"/>
        </a:spcAft>
        <a:buClr>
          <a:srgbClr val="E2171F"/>
        </a:buClr>
        <a:buFont typeface="Arial"/>
        <a:buChar char="•"/>
        <a:defRPr sz="2000" kern="1200">
          <a:solidFill>
            <a:srgbClr val="18365D"/>
          </a:solidFill>
          <a:latin typeface="Arial" pitchFamily="34" charset="0"/>
          <a:ea typeface="+mn-ea"/>
          <a:cs typeface="Arial" pitchFamily="34" charset="0"/>
        </a:defRPr>
      </a:lvl3pPr>
      <a:lvl4pPr marL="1600200" indent="-228600" algn="l" defTabSz="457200" rtl="0" eaLnBrk="1" latinLnBrk="0" hangingPunct="1">
        <a:spcBef>
          <a:spcPct val="20000"/>
        </a:spcBef>
        <a:buClr>
          <a:srgbClr val="E2171F"/>
        </a:buClr>
        <a:buFont typeface="Arial"/>
        <a:buChar char="–"/>
        <a:defRPr sz="2000" kern="1200">
          <a:solidFill>
            <a:schemeClr val="tx1"/>
          </a:solidFill>
          <a:latin typeface="Arial" pitchFamily="34" charset="0"/>
          <a:ea typeface="+mn-ea"/>
          <a:cs typeface="Arial" pitchFamily="34" charset="0"/>
        </a:defRPr>
      </a:lvl4pPr>
      <a:lvl5pPr marL="2057400" indent="-228600" algn="l" defTabSz="457200" rtl="0" eaLnBrk="1" latinLnBrk="0" hangingPunct="1">
        <a:spcBef>
          <a:spcPct val="20000"/>
        </a:spcBef>
        <a:buClr>
          <a:srgbClr val="E2171F"/>
        </a:buClr>
        <a:buFont typeface="Arial"/>
        <a:buChar char="»"/>
        <a:defRPr sz="2000" kern="1200">
          <a:solidFill>
            <a:schemeClr val="tx1"/>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2.emf"/><Relationship Id="rId4" Type="http://schemas.openxmlformats.org/officeDocument/2006/relationships/image" Target="../media/image11.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3.png"/><Relationship Id="rId4" Type="http://schemas.openxmlformats.org/officeDocument/2006/relationships/oleObject" Target="../embeddings/oleObject1.bin"/></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Keeping out of Trouble</a:t>
            </a:r>
            <a:endParaRPr lang="en-GB" dirty="0"/>
          </a:p>
        </p:txBody>
      </p:sp>
      <p:sp>
        <p:nvSpPr>
          <p:cNvPr id="3" name="Subtitle 2"/>
          <p:cNvSpPr>
            <a:spLocks noGrp="1"/>
          </p:cNvSpPr>
          <p:nvPr>
            <p:ph type="subTitle" idx="1"/>
          </p:nvPr>
        </p:nvSpPr>
        <p:spPr/>
        <p:txBody>
          <a:bodyPr/>
          <a:lstStyle/>
          <a:p>
            <a:r>
              <a:rPr lang="en-GB" dirty="0" smtClean="0"/>
              <a:t>Dr Sally Old</a:t>
            </a:r>
          </a:p>
          <a:p>
            <a:r>
              <a:rPr lang="en-GB" dirty="0" smtClean="0"/>
              <a:t>1 December 2017</a:t>
            </a:r>
            <a:endParaRPr lang="en-GB" dirty="0"/>
          </a:p>
        </p:txBody>
      </p:sp>
    </p:spTree>
    <p:extLst>
      <p:ext uri="{BB962C8B-B14F-4D97-AF65-F5344CB8AC3E}">
        <p14:creationId xmlns:p14="http://schemas.microsoft.com/office/powerpoint/2010/main" val="22957790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159013" y="1829751"/>
            <a:ext cx="7181582" cy="626736"/>
          </a:xfrm>
        </p:spPr>
        <p:txBody>
          <a:bodyPr>
            <a:normAutofit/>
          </a:bodyPr>
          <a:lstStyle/>
          <a:p>
            <a:pPr marL="0" indent="0">
              <a:buNone/>
            </a:pPr>
            <a:r>
              <a:rPr lang="en-US" dirty="0" smtClean="0"/>
              <a:t>The organisation must </a:t>
            </a:r>
          </a:p>
        </p:txBody>
      </p:sp>
      <p:sp>
        <p:nvSpPr>
          <p:cNvPr id="3" name="Title 2"/>
          <p:cNvSpPr>
            <a:spLocks noGrp="1"/>
          </p:cNvSpPr>
          <p:nvPr>
            <p:ph type="title"/>
          </p:nvPr>
        </p:nvSpPr>
        <p:spPr/>
        <p:txBody>
          <a:bodyPr/>
          <a:lstStyle/>
          <a:p>
            <a:r>
              <a:rPr lang="en-US" dirty="0" smtClean="0"/>
              <a:t>Key Principles</a:t>
            </a:r>
            <a:endParaRPr lang="en-GB" dirty="0"/>
          </a:p>
        </p:txBody>
      </p:sp>
      <p:pic>
        <p:nvPicPr>
          <p:cNvPr id="5" name="Picture 4" descr="respons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72520" y="3003642"/>
            <a:ext cx="1504881" cy="1663700"/>
          </a:xfrm>
          <a:prstGeom prst="rect">
            <a:avLst/>
          </a:prstGeom>
        </p:spPr>
      </p:pic>
      <p:sp>
        <p:nvSpPr>
          <p:cNvPr id="6" name="Content Placeholder 1"/>
          <p:cNvSpPr txBox="1">
            <a:spLocks/>
          </p:cNvSpPr>
          <p:nvPr/>
        </p:nvSpPr>
        <p:spPr>
          <a:xfrm>
            <a:off x="2057402" y="4606887"/>
            <a:ext cx="2503349" cy="105809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Clr>
                <a:srgbClr val="ABC22B"/>
              </a:buClr>
              <a:buFont typeface="Wingdings" charset="2"/>
              <a:buChar char="§"/>
              <a:defRPr sz="2400" kern="1200">
                <a:solidFill>
                  <a:srgbClr val="FFFFFF"/>
                </a:solidFill>
                <a:latin typeface="Arial"/>
                <a:ea typeface="+mn-ea"/>
                <a:cs typeface="Arial"/>
              </a:defRPr>
            </a:lvl1pPr>
            <a:lvl2pPr marL="742950" indent="-285750" algn="l" defTabSz="457200" rtl="0" eaLnBrk="1" latinLnBrk="0" hangingPunct="1">
              <a:spcBef>
                <a:spcPct val="20000"/>
              </a:spcBef>
              <a:buClr>
                <a:srgbClr val="E2171F"/>
              </a:buClr>
              <a:buFont typeface="Arial"/>
              <a:buChar char="–"/>
              <a:defRPr sz="2000" kern="1200">
                <a:solidFill>
                  <a:srgbClr val="18365D"/>
                </a:solidFill>
                <a:latin typeface="Arial" pitchFamily="34" charset="0"/>
                <a:ea typeface="+mn-ea"/>
                <a:cs typeface="Arial" pitchFamily="34" charset="0"/>
              </a:defRPr>
            </a:lvl2pPr>
            <a:lvl3pPr marL="1143000" indent="-228600" algn="l" defTabSz="457200" rtl="0" eaLnBrk="1" latinLnBrk="0" hangingPunct="1">
              <a:spcBef>
                <a:spcPct val="20000"/>
              </a:spcBef>
              <a:buClr>
                <a:srgbClr val="E2171F"/>
              </a:buClr>
              <a:buFont typeface="Arial"/>
              <a:buChar char="•"/>
              <a:defRPr sz="2000" kern="1200">
                <a:solidFill>
                  <a:srgbClr val="18365D"/>
                </a:solidFill>
                <a:latin typeface="Arial" pitchFamily="34" charset="0"/>
                <a:ea typeface="+mn-ea"/>
                <a:cs typeface="Arial" pitchFamily="34" charset="0"/>
              </a:defRPr>
            </a:lvl3pPr>
            <a:lvl4pPr marL="1600200" indent="-228600" algn="l" defTabSz="457200" rtl="0" eaLnBrk="1" latinLnBrk="0" hangingPunct="1">
              <a:spcBef>
                <a:spcPct val="20000"/>
              </a:spcBef>
              <a:buClr>
                <a:srgbClr val="E2171F"/>
              </a:buClr>
              <a:buFont typeface="Arial"/>
              <a:buChar char="–"/>
              <a:defRPr sz="2000" kern="1200">
                <a:solidFill>
                  <a:schemeClr val="tx1"/>
                </a:solidFill>
                <a:latin typeface="Arial" pitchFamily="34" charset="0"/>
                <a:ea typeface="+mn-ea"/>
                <a:cs typeface="Arial" pitchFamily="34" charset="0"/>
              </a:defRPr>
            </a:lvl4pPr>
            <a:lvl5pPr marL="2057400" indent="-228600" algn="l" defTabSz="457200" rtl="0" eaLnBrk="1" latinLnBrk="0" hangingPunct="1">
              <a:spcBef>
                <a:spcPct val="20000"/>
              </a:spcBef>
              <a:buClr>
                <a:srgbClr val="E2171F"/>
              </a:buClr>
              <a:buFont typeface="Arial"/>
              <a:buChar char="»"/>
              <a:defRPr sz="2000" kern="1200">
                <a:solidFill>
                  <a:schemeClr val="tx1"/>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400" dirty="0">
                <a:solidFill>
                  <a:srgbClr val="18365D"/>
                </a:solidFill>
              </a:rPr>
              <a:t>Tell the patient </a:t>
            </a:r>
            <a:br>
              <a:rPr lang="en-US" sz="1400" dirty="0">
                <a:solidFill>
                  <a:srgbClr val="18365D"/>
                </a:solidFill>
              </a:rPr>
            </a:br>
            <a:r>
              <a:rPr lang="en-US" sz="1400" dirty="0">
                <a:solidFill>
                  <a:srgbClr val="18365D"/>
                </a:solidFill>
              </a:rPr>
              <a:t>(or their representative) in person if a notifiable patient safety incident occurs</a:t>
            </a:r>
          </a:p>
          <a:p>
            <a:pPr>
              <a:buFont typeface="Wingdings" charset="2"/>
              <a:buNone/>
            </a:pPr>
            <a:endParaRPr lang="en-GB" dirty="0"/>
          </a:p>
        </p:txBody>
      </p:sp>
      <p:sp>
        <p:nvSpPr>
          <p:cNvPr id="8" name="Content Placeholder 1"/>
          <p:cNvSpPr txBox="1">
            <a:spLocks/>
          </p:cNvSpPr>
          <p:nvPr/>
        </p:nvSpPr>
        <p:spPr>
          <a:xfrm>
            <a:off x="4843932" y="4915783"/>
            <a:ext cx="2503349" cy="80965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Clr>
                <a:srgbClr val="ABC22B"/>
              </a:buClr>
              <a:buFont typeface="Wingdings" charset="2"/>
              <a:buChar char="§"/>
              <a:defRPr sz="2400" kern="1200">
                <a:solidFill>
                  <a:srgbClr val="FFFFFF"/>
                </a:solidFill>
                <a:latin typeface="Arial"/>
                <a:ea typeface="+mn-ea"/>
                <a:cs typeface="Arial"/>
              </a:defRPr>
            </a:lvl1pPr>
            <a:lvl2pPr marL="742950" indent="-285750" algn="l" defTabSz="457200" rtl="0" eaLnBrk="1" latinLnBrk="0" hangingPunct="1">
              <a:spcBef>
                <a:spcPct val="20000"/>
              </a:spcBef>
              <a:buClr>
                <a:srgbClr val="E2171F"/>
              </a:buClr>
              <a:buFont typeface="Arial"/>
              <a:buChar char="–"/>
              <a:defRPr sz="2000" kern="1200">
                <a:solidFill>
                  <a:srgbClr val="18365D"/>
                </a:solidFill>
                <a:latin typeface="Arial" pitchFamily="34" charset="0"/>
                <a:ea typeface="+mn-ea"/>
                <a:cs typeface="Arial" pitchFamily="34" charset="0"/>
              </a:defRPr>
            </a:lvl2pPr>
            <a:lvl3pPr marL="1143000" indent="-228600" algn="l" defTabSz="457200" rtl="0" eaLnBrk="1" latinLnBrk="0" hangingPunct="1">
              <a:spcBef>
                <a:spcPct val="20000"/>
              </a:spcBef>
              <a:buClr>
                <a:srgbClr val="E2171F"/>
              </a:buClr>
              <a:buFont typeface="Arial"/>
              <a:buChar char="•"/>
              <a:defRPr sz="2000" kern="1200">
                <a:solidFill>
                  <a:srgbClr val="18365D"/>
                </a:solidFill>
                <a:latin typeface="Arial" pitchFamily="34" charset="0"/>
                <a:ea typeface="+mn-ea"/>
                <a:cs typeface="Arial" pitchFamily="34" charset="0"/>
              </a:defRPr>
            </a:lvl3pPr>
            <a:lvl4pPr marL="1600200" indent="-228600" algn="l" defTabSz="457200" rtl="0" eaLnBrk="1" latinLnBrk="0" hangingPunct="1">
              <a:spcBef>
                <a:spcPct val="20000"/>
              </a:spcBef>
              <a:buClr>
                <a:srgbClr val="E2171F"/>
              </a:buClr>
              <a:buFont typeface="Arial"/>
              <a:buChar char="–"/>
              <a:defRPr sz="2000" kern="1200">
                <a:solidFill>
                  <a:schemeClr val="tx1"/>
                </a:solidFill>
                <a:latin typeface="Arial" pitchFamily="34" charset="0"/>
                <a:ea typeface="+mn-ea"/>
                <a:cs typeface="Arial" pitchFamily="34" charset="0"/>
              </a:defRPr>
            </a:lvl4pPr>
            <a:lvl5pPr marL="2057400" indent="-228600" algn="l" defTabSz="457200" rtl="0" eaLnBrk="1" latinLnBrk="0" hangingPunct="1">
              <a:spcBef>
                <a:spcPct val="20000"/>
              </a:spcBef>
              <a:buClr>
                <a:srgbClr val="E2171F"/>
              </a:buClr>
              <a:buFont typeface="Arial"/>
              <a:buChar char="»"/>
              <a:defRPr sz="2000" kern="1200">
                <a:solidFill>
                  <a:schemeClr val="tx1"/>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400" dirty="0">
                <a:solidFill>
                  <a:srgbClr val="18365D"/>
                </a:solidFill>
              </a:rPr>
              <a:t>Give full explanation of what is known at the time</a:t>
            </a:r>
          </a:p>
          <a:p>
            <a:pPr marL="0" indent="0">
              <a:buNone/>
            </a:pPr>
            <a:endParaRPr lang="en-GB" dirty="0">
              <a:solidFill>
                <a:srgbClr val="18365D"/>
              </a:solidFill>
            </a:endParaRPr>
          </a:p>
        </p:txBody>
      </p:sp>
      <p:sp>
        <p:nvSpPr>
          <p:cNvPr id="9" name="Content Placeholder 1"/>
          <p:cNvSpPr txBox="1">
            <a:spLocks/>
          </p:cNvSpPr>
          <p:nvPr/>
        </p:nvSpPr>
        <p:spPr>
          <a:xfrm>
            <a:off x="7614784" y="4791563"/>
            <a:ext cx="2503349" cy="105809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Clr>
                <a:srgbClr val="ABC22B"/>
              </a:buClr>
              <a:buFont typeface="Wingdings" charset="2"/>
              <a:buChar char="§"/>
              <a:defRPr sz="2400" kern="1200">
                <a:solidFill>
                  <a:srgbClr val="FFFFFF"/>
                </a:solidFill>
                <a:latin typeface="Arial"/>
                <a:ea typeface="+mn-ea"/>
                <a:cs typeface="Arial"/>
              </a:defRPr>
            </a:lvl1pPr>
            <a:lvl2pPr marL="742950" indent="-285750" algn="l" defTabSz="457200" rtl="0" eaLnBrk="1" latinLnBrk="0" hangingPunct="1">
              <a:spcBef>
                <a:spcPct val="20000"/>
              </a:spcBef>
              <a:buClr>
                <a:srgbClr val="E2171F"/>
              </a:buClr>
              <a:buFont typeface="Arial"/>
              <a:buChar char="–"/>
              <a:defRPr sz="2000" kern="1200">
                <a:solidFill>
                  <a:srgbClr val="18365D"/>
                </a:solidFill>
                <a:latin typeface="Arial" pitchFamily="34" charset="0"/>
                <a:ea typeface="+mn-ea"/>
                <a:cs typeface="Arial" pitchFamily="34" charset="0"/>
              </a:defRPr>
            </a:lvl2pPr>
            <a:lvl3pPr marL="1143000" indent="-228600" algn="l" defTabSz="457200" rtl="0" eaLnBrk="1" latinLnBrk="0" hangingPunct="1">
              <a:spcBef>
                <a:spcPct val="20000"/>
              </a:spcBef>
              <a:buClr>
                <a:srgbClr val="E2171F"/>
              </a:buClr>
              <a:buFont typeface="Arial"/>
              <a:buChar char="•"/>
              <a:defRPr sz="2000" kern="1200">
                <a:solidFill>
                  <a:srgbClr val="18365D"/>
                </a:solidFill>
                <a:latin typeface="Arial" pitchFamily="34" charset="0"/>
                <a:ea typeface="+mn-ea"/>
                <a:cs typeface="Arial" pitchFamily="34" charset="0"/>
              </a:defRPr>
            </a:lvl3pPr>
            <a:lvl4pPr marL="1600200" indent="-228600" algn="l" defTabSz="457200" rtl="0" eaLnBrk="1" latinLnBrk="0" hangingPunct="1">
              <a:spcBef>
                <a:spcPct val="20000"/>
              </a:spcBef>
              <a:buClr>
                <a:srgbClr val="E2171F"/>
              </a:buClr>
              <a:buFont typeface="Arial"/>
              <a:buChar char="–"/>
              <a:defRPr sz="2000" kern="1200">
                <a:solidFill>
                  <a:schemeClr val="tx1"/>
                </a:solidFill>
                <a:latin typeface="Arial" pitchFamily="34" charset="0"/>
                <a:ea typeface="+mn-ea"/>
                <a:cs typeface="Arial" pitchFamily="34" charset="0"/>
              </a:defRPr>
            </a:lvl4pPr>
            <a:lvl5pPr marL="2057400" indent="-228600" algn="l" defTabSz="457200" rtl="0" eaLnBrk="1" latinLnBrk="0" hangingPunct="1">
              <a:spcBef>
                <a:spcPct val="20000"/>
              </a:spcBef>
              <a:buClr>
                <a:srgbClr val="E2171F"/>
              </a:buClr>
              <a:buFont typeface="Arial"/>
              <a:buChar char="»"/>
              <a:defRPr sz="2000" kern="1200">
                <a:solidFill>
                  <a:schemeClr val="tx1"/>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400" dirty="0">
                <a:solidFill>
                  <a:srgbClr val="18365D"/>
                </a:solidFill>
              </a:rPr>
              <a:t>Provide an apology and keep a written record of the notification to the patient</a:t>
            </a:r>
            <a:endParaRPr lang="en-GB" sz="1400" dirty="0">
              <a:solidFill>
                <a:srgbClr val="18365D"/>
              </a:solidFill>
            </a:endParaRPr>
          </a:p>
        </p:txBody>
      </p:sp>
      <p:pic>
        <p:nvPicPr>
          <p:cNvPr id="10" name="Picture 9"/>
          <p:cNvPicPr>
            <a:picLocks noChangeAspect="1"/>
          </p:cNvPicPr>
          <p:nvPr/>
        </p:nvPicPr>
        <p:blipFill>
          <a:blip r:embed="rId4"/>
          <a:stretch>
            <a:fillRect/>
          </a:stretch>
        </p:blipFill>
        <p:spPr>
          <a:xfrm>
            <a:off x="8115719" y="2928748"/>
            <a:ext cx="1224876" cy="1596493"/>
          </a:xfrm>
          <a:prstGeom prst="rect">
            <a:avLst/>
          </a:prstGeom>
        </p:spPr>
      </p:pic>
      <p:pic>
        <p:nvPicPr>
          <p:cNvPr id="13" name="Picture 12"/>
          <p:cNvPicPr>
            <a:picLocks noChangeAspect="1"/>
          </p:cNvPicPr>
          <p:nvPr/>
        </p:nvPicPr>
        <p:blipFill>
          <a:blip r:embed="rId5"/>
          <a:stretch>
            <a:fillRect/>
          </a:stretch>
        </p:blipFill>
        <p:spPr>
          <a:xfrm>
            <a:off x="2498691" y="2999405"/>
            <a:ext cx="1302129" cy="1367139"/>
          </a:xfrm>
          <a:prstGeom prst="rect">
            <a:avLst/>
          </a:prstGeom>
        </p:spPr>
      </p:pic>
    </p:spTree>
    <p:extLst>
      <p:ext uri="{BB962C8B-B14F-4D97-AF65-F5344CB8AC3E}">
        <p14:creationId xmlns:p14="http://schemas.microsoft.com/office/powerpoint/2010/main" val="17542951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r>
              <a:rPr lang="en-US" i="1" dirty="0" smtClean="0">
                <a:solidFill>
                  <a:schemeClr val="bg1">
                    <a:lumMod val="50000"/>
                  </a:schemeClr>
                </a:solidFill>
                <a:latin typeface="Chaparral Pro"/>
                <a:cs typeface="Chaparral Pro"/>
              </a:rPr>
              <a:t>A notifiable patient safety incident has a specific statutory meaning: it applies to incidents where a patient suffered (or could have suffered) unintended harm that results in death, severe harm, moderate harm or prolonged psychological harm. Severe and moderate harm definitions are derived from the NPSA's Seven Steps to Patient Safety. </a:t>
            </a:r>
            <a:endParaRPr lang="en-GB" i="1" dirty="0">
              <a:solidFill>
                <a:schemeClr val="bg1">
                  <a:lumMod val="50000"/>
                </a:schemeClr>
              </a:solidFill>
              <a:latin typeface="Chaparral Pro"/>
              <a:cs typeface="Chaparral Pro"/>
            </a:endParaRPr>
          </a:p>
        </p:txBody>
      </p:sp>
      <p:sp>
        <p:nvSpPr>
          <p:cNvPr id="3" name="Title 2"/>
          <p:cNvSpPr>
            <a:spLocks noGrp="1"/>
          </p:cNvSpPr>
          <p:nvPr>
            <p:ph type="title"/>
          </p:nvPr>
        </p:nvSpPr>
        <p:spPr/>
        <p:txBody>
          <a:bodyPr/>
          <a:lstStyle/>
          <a:p>
            <a:r>
              <a:rPr lang="en-US" dirty="0" smtClean="0"/>
              <a:t>Key Principles</a:t>
            </a:r>
            <a:endParaRPr lang="en-GB" dirty="0"/>
          </a:p>
        </p:txBody>
      </p:sp>
    </p:spTree>
    <p:extLst>
      <p:ext uri="{BB962C8B-B14F-4D97-AF65-F5344CB8AC3E}">
        <p14:creationId xmlns:p14="http://schemas.microsoft.com/office/powerpoint/2010/main" val="22093069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r>
              <a:rPr lang="en-US" dirty="0" smtClean="0"/>
              <a:t>Severe harm</a:t>
            </a:r>
            <a:endParaRPr lang="en-US" dirty="0"/>
          </a:p>
          <a:p>
            <a:pPr marL="0" indent="0">
              <a:buNone/>
            </a:pPr>
            <a:r>
              <a:rPr lang="en-US" i="1" dirty="0" smtClean="0">
                <a:solidFill>
                  <a:srgbClr val="7F7F7F"/>
                </a:solidFill>
                <a:latin typeface="Chaparral Pro"/>
                <a:cs typeface="Chaparral Pro"/>
              </a:rPr>
              <a:t>a permanent lessening of bodily, sensory, motor, physiologic or intellectual functions, including removal of the wrong limb or organ or brain damage, that is related directly to the incident and not related to the natural course of the service user’s illness or underlying condition. </a:t>
            </a:r>
          </a:p>
        </p:txBody>
      </p:sp>
      <p:sp>
        <p:nvSpPr>
          <p:cNvPr id="3" name="Title 2"/>
          <p:cNvSpPr>
            <a:spLocks noGrp="1"/>
          </p:cNvSpPr>
          <p:nvPr>
            <p:ph type="title"/>
          </p:nvPr>
        </p:nvSpPr>
        <p:spPr/>
        <p:txBody>
          <a:bodyPr/>
          <a:lstStyle/>
          <a:p>
            <a:r>
              <a:rPr lang="en-US" dirty="0" smtClean="0"/>
              <a:t>Thresholds – severe harm</a:t>
            </a:r>
            <a:endParaRPr lang="en-GB" dirty="0"/>
          </a:p>
        </p:txBody>
      </p:sp>
    </p:spTree>
    <p:extLst>
      <p:ext uri="{BB962C8B-B14F-4D97-AF65-F5344CB8AC3E}">
        <p14:creationId xmlns:p14="http://schemas.microsoft.com/office/powerpoint/2010/main" val="3195117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5400" y="1916832"/>
            <a:ext cx="9515403" cy="3785049"/>
          </a:xfrm>
        </p:spPr>
        <p:txBody>
          <a:bodyPr>
            <a:normAutofit fontScale="92500" lnSpcReduction="20000"/>
          </a:bodyPr>
          <a:lstStyle/>
          <a:p>
            <a:pPr marL="0" indent="0">
              <a:buNone/>
            </a:pPr>
            <a:r>
              <a:rPr lang="en-US" dirty="0" smtClean="0"/>
              <a:t>Moderate harm</a:t>
            </a:r>
          </a:p>
          <a:p>
            <a:pPr marL="0" indent="0">
              <a:buNone/>
            </a:pPr>
            <a:r>
              <a:rPr lang="en-US" i="1" dirty="0" smtClean="0">
                <a:solidFill>
                  <a:srgbClr val="7F7F7F"/>
                </a:solidFill>
                <a:latin typeface="Chaparral Pro"/>
                <a:cs typeface="Chaparral Pro"/>
              </a:rPr>
              <a:t>(a) harm that requires a moderate increase in treatment, and</a:t>
            </a:r>
          </a:p>
          <a:p>
            <a:pPr marL="0" indent="0">
              <a:buNone/>
            </a:pPr>
            <a:r>
              <a:rPr lang="en-US" i="1" dirty="0" smtClean="0">
                <a:solidFill>
                  <a:srgbClr val="7F7F7F"/>
                </a:solidFill>
                <a:latin typeface="Chaparral Pro"/>
                <a:cs typeface="Chaparral Pro"/>
              </a:rPr>
              <a:t>(b) significant, but not permanent, harm;</a:t>
            </a:r>
          </a:p>
          <a:p>
            <a:pPr marL="0" indent="0">
              <a:buNone/>
            </a:pPr>
            <a:endParaRPr lang="en-US" i="1" dirty="0" smtClean="0">
              <a:solidFill>
                <a:srgbClr val="7F7F7F"/>
              </a:solidFill>
              <a:latin typeface="Chaparral Pro"/>
              <a:cs typeface="Chaparral Pro"/>
            </a:endParaRPr>
          </a:p>
          <a:p>
            <a:pPr marL="0" indent="0">
              <a:buNone/>
            </a:pPr>
            <a:r>
              <a:rPr lang="en-US" dirty="0" smtClean="0"/>
              <a:t>Moderate increase in treatment</a:t>
            </a:r>
            <a:endParaRPr lang="en-US" dirty="0"/>
          </a:p>
          <a:p>
            <a:pPr marL="0" indent="0">
              <a:buNone/>
            </a:pPr>
            <a:r>
              <a:rPr lang="en-US" i="1" dirty="0" smtClean="0">
                <a:solidFill>
                  <a:srgbClr val="7F7F7F"/>
                </a:solidFill>
                <a:latin typeface="Chaparral Pro"/>
                <a:cs typeface="Chaparral Pro"/>
              </a:rPr>
              <a:t>an unplanned return to surgery, an unplanned readmission</a:t>
            </a:r>
            <a:endParaRPr lang="en-US" dirty="0" smtClean="0"/>
          </a:p>
          <a:p>
            <a:pPr marL="0" indent="0">
              <a:buNone/>
            </a:pPr>
            <a:r>
              <a:rPr lang="en-US" dirty="0"/>
              <a:t>P</a:t>
            </a:r>
            <a:r>
              <a:rPr lang="en-US" dirty="0" smtClean="0"/>
              <a:t>rolonged episode of care</a:t>
            </a:r>
            <a:endParaRPr lang="en-US" dirty="0"/>
          </a:p>
          <a:p>
            <a:pPr marL="0" indent="0">
              <a:buNone/>
            </a:pPr>
            <a:r>
              <a:rPr lang="en-US" i="1" dirty="0" smtClean="0">
                <a:solidFill>
                  <a:srgbClr val="7F7F7F"/>
                </a:solidFill>
                <a:latin typeface="Chaparral Pro"/>
                <a:cs typeface="Chaparral Pro"/>
              </a:rPr>
              <a:t>extra time in hospital or as an outpatient, cancelling of treatment, or transfer to another treatment area (such as intensive care);</a:t>
            </a:r>
          </a:p>
          <a:p>
            <a:pPr>
              <a:buNone/>
            </a:pPr>
            <a:endParaRPr lang="en-GB" dirty="0"/>
          </a:p>
        </p:txBody>
      </p:sp>
      <p:sp>
        <p:nvSpPr>
          <p:cNvPr id="3" name="Title 2"/>
          <p:cNvSpPr>
            <a:spLocks noGrp="1"/>
          </p:cNvSpPr>
          <p:nvPr>
            <p:ph type="title"/>
          </p:nvPr>
        </p:nvSpPr>
        <p:spPr/>
        <p:txBody>
          <a:bodyPr/>
          <a:lstStyle/>
          <a:p>
            <a:r>
              <a:rPr lang="en-US" dirty="0" smtClean="0"/>
              <a:t>Thresholds – moderate harm</a:t>
            </a:r>
            <a:endParaRPr lang="en-GB" dirty="0"/>
          </a:p>
        </p:txBody>
      </p:sp>
    </p:spTree>
    <p:extLst>
      <p:ext uri="{BB962C8B-B14F-4D97-AF65-F5344CB8AC3E}">
        <p14:creationId xmlns:p14="http://schemas.microsoft.com/office/powerpoint/2010/main" val="10590075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smtClean="0"/>
              <a:t>Prolonged psychological harm</a:t>
            </a:r>
          </a:p>
          <a:p>
            <a:pPr marL="0" indent="0">
              <a:buNone/>
            </a:pPr>
            <a:r>
              <a:rPr lang="en-US" i="1" dirty="0" smtClean="0">
                <a:solidFill>
                  <a:srgbClr val="7F7F7F"/>
                </a:solidFill>
                <a:latin typeface="Chaparral Pro"/>
                <a:cs typeface="Chaparral Pro"/>
              </a:rPr>
              <a:t>Psychological harm which a service user has experienced, or is likely to experience, for a continuous period of at least 28 days</a:t>
            </a:r>
            <a:endParaRPr lang="en-GB" i="1" dirty="0">
              <a:solidFill>
                <a:srgbClr val="7F7F7F"/>
              </a:solidFill>
              <a:latin typeface="Chaparral Pro"/>
              <a:cs typeface="Chaparral Pro"/>
            </a:endParaRPr>
          </a:p>
        </p:txBody>
      </p:sp>
      <p:sp>
        <p:nvSpPr>
          <p:cNvPr id="3" name="Title 2"/>
          <p:cNvSpPr>
            <a:spLocks noGrp="1"/>
          </p:cNvSpPr>
          <p:nvPr>
            <p:ph type="title"/>
          </p:nvPr>
        </p:nvSpPr>
        <p:spPr/>
        <p:txBody>
          <a:bodyPr>
            <a:normAutofit/>
          </a:bodyPr>
          <a:lstStyle/>
          <a:p>
            <a:r>
              <a:rPr lang="en-US" dirty="0" smtClean="0"/>
              <a:t>Thresholds – prolonged psychological harm</a:t>
            </a:r>
            <a:endParaRPr lang="en-GB" dirty="0"/>
          </a:p>
        </p:txBody>
      </p:sp>
    </p:spTree>
    <p:extLst>
      <p:ext uri="{BB962C8B-B14F-4D97-AF65-F5344CB8AC3E}">
        <p14:creationId xmlns:p14="http://schemas.microsoft.com/office/powerpoint/2010/main" val="2409767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You must keep your professional knowledge and skills up to date</a:t>
            </a:r>
          </a:p>
          <a:p>
            <a:r>
              <a:rPr lang="en-US" dirty="0" smtClean="0"/>
              <a:t>You must regularly take part in activities that maintain and develop your competence and performance. </a:t>
            </a:r>
          </a:p>
          <a:p>
            <a:r>
              <a:rPr lang="en-US" dirty="0" smtClean="0"/>
              <a:t>You must be familiar with guidelines and developments that affect your work</a:t>
            </a:r>
          </a:p>
          <a:p>
            <a:r>
              <a:rPr lang="en-US" dirty="0" smtClean="0"/>
              <a:t>You must take steps to monitor and improve the quality of your work</a:t>
            </a:r>
          </a:p>
          <a:p>
            <a:pPr marL="0" indent="0" algn="r">
              <a:buNone/>
            </a:pPr>
            <a:r>
              <a:rPr lang="en-US" dirty="0" smtClean="0"/>
              <a:t>Good Medical Practice, paragraphs 8,9,11,13</a:t>
            </a:r>
          </a:p>
          <a:p>
            <a:endParaRPr lang="en-GB" dirty="0"/>
          </a:p>
        </p:txBody>
      </p:sp>
      <p:sp>
        <p:nvSpPr>
          <p:cNvPr id="3" name="Title 2"/>
          <p:cNvSpPr>
            <a:spLocks noGrp="1"/>
          </p:cNvSpPr>
          <p:nvPr>
            <p:ph type="title"/>
          </p:nvPr>
        </p:nvSpPr>
        <p:spPr/>
        <p:txBody>
          <a:bodyPr/>
          <a:lstStyle/>
          <a:p>
            <a:r>
              <a:rPr lang="en-US" dirty="0" smtClean="0"/>
              <a:t>Maintaining Clinical Skills – GMC guidance</a:t>
            </a:r>
            <a:endParaRPr lang="en-GB" dirty="0"/>
          </a:p>
        </p:txBody>
      </p:sp>
    </p:spTree>
    <p:extLst>
      <p:ext uri="{BB962C8B-B14F-4D97-AF65-F5344CB8AC3E}">
        <p14:creationId xmlns:p14="http://schemas.microsoft.com/office/powerpoint/2010/main" val="40312705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Consent – the Montgomery judgment</a:t>
            </a:r>
            <a:br>
              <a:rPr lang="en-US" dirty="0" smtClean="0"/>
            </a:br>
            <a:r>
              <a:rPr lang="en-GB" i="1" dirty="0" smtClean="0">
                <a:latin typeface="Arial" pitchFamily="34" charset="0"/>
                <a:cs typeface="Arial" pitchFamily="34" charset="0"/>
              </a:rPr>
              <a:t>Supreme Court: Montgomery -v- Lanarkshire Health Board </a:t>
            </a:r>
            <a:endParaRPr lang="en-GB" dirty="0"/>
          </a:p>
        </p:txBody>
      </p:sp>
      <p:sp>
        <p:nvSpPr>
          <p:cNvPr id="4" name="Content Placeholder 1"/>
          <p:cNvSpPr>
            <a:spLocks noGrp="1"/>
          </p:cNvSpPr>
          <p:nvPr>
            <p:ph idx="1"/>
          </p:nvPr>
        </p:nvSpPr>
        <p:spPr/>
        <p:txBody>
          <a:bodyPr>
            <a:normAutofit/>
          </a:bodyPr>
          <a:lstStyle/>
          <a:p>
            <a:pPr>
              <a:buNone/>
            </a:pPr>
            <a:r>
              <a:rPr lang="en-US" i="1" dirty="0" smtClean="0">
                <a:latin typeface="Arial" pitchFamily="34" charset="0"/>
                <a:cs typeface="Arial" pitchFamily="34" charset="0"/>
              </a:rPr>
              <a:t>The doctor is ….. under a duty to take reasonable care to ensure that the patient is aware of any material risks involved in any recommended treatment, and of any reasonable alternative or variant treatments. The test of materiality is whether, in the circumstances of the particular case, a reasonable person in the patient’s position would be likely to attach significance to the risk, or the doctor is or should reasonably be aware that the particular patient would be likely to attach significance to it.</a:t>
            </a:r>
            <a:endParaRPr lang="en-GB" dirty="0" smtClean="0">
              <a:latin typeface="Arial" pitchFamily="34" charset="0"/>
              <a:cs typeface="Arial" pitchFamily="34" charset="0"/>
            </a:endParaRPr>
          </a:p>
        </p:txBody>
      </p:sp>
    </p:spTree>
    <p:extLst>
      <p:ext uri="{BB962C8B-B14F-4D97-AF65-F5344CB8AC3E}">
        <p14:creationId xmlns:p14="http://schemas.microsoft.com/office/powerpoint/2010/main" val="1193192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057400" y="5029200"/>
            <a:ext cx="8115328" cy="900122"/>
          </a:xfrm>
        </p:spPr>
        <p:txBody>
          <a:bodyPr/>
          <a:lstStyle/>
          <a:p>
            <a:pPr>
              <a:buNone/>
            </a:pPr>
            <a:r>
              <a:rPr lang="en-GB" sz="1800" dirty="0">
                <a:latin typeface="Arial" pitchFamily="34" charset="0"/>
                <a:cs typeface="Arial" pitchFamily="34" charset="0"/>
              </a:rPr>
              <a:t>Consent: patients and doctors making decisions together (2008) (extract from paragraph 28)</a:t>
            </a:r>
          </a:p>
          <a:p>
            <a:endParaRPr lang="en-GB" dirty="0" smtClean="0">
              <a:latin typeface="Arial" pitchFamily="34" charset="0"/>
              <a:cs typeface="Arial" pitchFamily="34" charset="0"/>
            </a:endParaRPr>
          </a:p>
          <a:p>
            <a:endParaRPr lang="en-GB" dirty="0">
              <a:latin typeface="Arial" pitchFamily="34" charset="0"/>
              <a:cs typeface="Arial" pitchFamily="34" charset="0"/>
            </a:endParaRPr>
          </a:p>
        </p:txBody>
      </p:sp>
      <p:sp>
        <p:nvSpPr>
          <p:cNvPr id="3" name="Title 2"/>
          <p:cNvSpPr>
            <a:spLocks noGrp="1"/>
          </p:cNvSpPr>
          <p:nvPr>
            <p:ph type="title"/>
          </p:nvPr>
        </p:nvSpPr>
        <p:spPr/>
        <p:txBody>
          <a:bodyPr/>
          <a:lstStyle/>
          <a:p>
            <a:r>
              <a:rPr lang="en-GB" dirty="0" smtClean="0">
                <a:latin typeface="Arial" pitchFamily="34" charset="0"/>
                <a:cs typeface="Arial" pitchFamily="34" charset="0"/>
              </a:rPr>
              <a:t>GMC consent guidance </a:t>
            </a:r>
            <a:endParaRPr lang="en-GB" dirty="0">
              <a:latin typeface="Arial" pitchFamily="34" charset="0"/>
              <a:cs typeface="Arial" pitchFamily="34" charset="0"/>
            </a:endParaRPr>
          </a:p>
        </p:txBody>
      </p:sp>
      <p:sp>
        <p:nvSpPr>
          <p:cNvPr id="4" name="TextBox 3"/>
          <p:cNvSpPr txBox="1"/>
          <p:nvPr/>
        </p:nvSpPr>
        <p:spPr>
          <a:xfrm>
            <a:off x="2309814" y="2014538"/>
            <a:ext cx="7272337" cy="1938992"/>
          </a:xfrm>
          <a:prstGeom prst="rect">
            <a:avLst/>
          </a:prstGeom>
          <a:noFill/>
        </p:spPr>
        <p:txBody>
          <a:bodyPr wrap="square" rtlCol="0">
            <a:spAutoFit/>
          </a:bodyPr>
          <a:lstStyle/>
          <a:p>
            <a:r>
              <a:rPr lang="en-GB" sz="2400" dirty="0">
                <a:latin typeface="Arial" pitchFamily="34" charset="0"/>
                <a:cs typeface="Arial" pitchFamily="34" charset="0"/>
              </a:rPr>
              <a:t>“The amount of information about risk that you should share with patients will depend on the individual patient and what they want or need to know.  Your discussions with patients should focus on their individual situation and the risk to them”.</a:t>
            </a:r>
          </a:p>
        </p:txBody>
      </p:sp>
    </p:spTree>
    <p:extLst>
      <p:ext uri="{BB962C8B-B14F-4D97-AF65-F5344CB8AC3E}">
        <p14:creationId xmlns:p14="http://schemas.microsoft.com/office/powerpoint/2010/main" val="16527308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057400" y="5029200"/>
            <a:ext cx="8115328" cy="900122"/>
          </a:xfrm>
        </p:spPr>
        <p:txBody>
          <a:bodyPr/>
          <a:lstStyle/>
          <a:p>
            <a:pPr>
              <a:buNone/>
            </a:pPr>
            <a:r>
              <a:rPr lang="en-GB" sz="1800" dirty="0">
                <a:latin typeface="Arial" pitchFamily="34" charset="0"/>
                <a:cs typeface="Arial" pitchFamily="34" charset="0"/>
              </a:rPr>
              <a:t>Consent: patients and doctors making decisions together (2008) (extract from paragraph 32)</a:t>
            </a:r>
          </a:p>
          <a:p>
            <a:endParaRPr lang="en-GB" dirty="0" smtClean="0">
              <a:latin typeface="Arial" pitchFamily="34" charset="0"/>
              <a:cs typeface="Arial" pitchFamily="34" charset="0"/>
            </a:endParaRPr>
          </a:p>
          <a:p>
            <a:endParaRPr lang="en-GB" dirty="0">
              <a:latin typeface="Arial" pitchFamily="34" charset="0"/>
              <a:cs typeface="Arial" pitchFamily="34" charset="0"/>
            </a:endParaRPr>
          </a:p>
        </p:txBody>
      </p:sp>
      <p:sp>
        <p:nvSpPr>
          <p:cNvPr id="3" name="Title 2"/>
          <p:cNvSpPr>
            <a:spLocks noGrp="1"/>
          </p:cNvSpPr>
          <p:nvPr>
            <p:ph type="title"/>
          </p:nvPr>
        </p:nvSpPr>
        <p:spPr/>
        <p:txBody>
          <a:bodyPr/>
          <a:lstStyle/>
          <a:p>
            <a:r>
              <a:rPr lang="en-GB" dirty="0" smtClean="0">
                <a:latin typeface="Arial" pitchFamily="34" charset="0"/>
                <a:cs typeface="Arial" pitchFamily="34" charset="0"/>
              </a:rPr>
              <a:t>GMC consent guidance </a:t>
            </a:r>
            <a:endParaRPr lang="en-GB" dirty="0">
              <a:latin typeface="Arial" pitchFamily="34" charset="0"/>
              <a:cs typeface="Arial" pitchFamily="34" charset="0"/>
            </a:endParaRPr>
          </a:p>
        </p:txBody>
      </p:sp>
      <p:sp>
        <p:nvSpPr>
          <p:cNvPr id="4" name="TextBox 3"/>
          <p:cNvSpPr txBox="1"/>
          <p:nvPr/>
        </p:nvSpPr>
        <p:spPr>
          <a:xfrm>
            <a:off x="2309814" y="2014539"/>
            <a:ext cx="7272337" cy="1200329"/>
          </a:xfrm>
          <a:prstGeom prst="rect">
            <a:avLst/>
          </a:prstGeom>
          <a:noFill/>
        </p:spPr>
        <p:txBody>
          <a:bodyPr wrap="square" rtlCol="0">
            <a:spAutoFit/>
          </a:bodyPr>
          <a:lstStyle/>
          <a:p>
            <a:r>
              <a:rPr lang="en-GB" sz="2400" dirty="0">
                <a:latin typeface="Arial" pitchFamily="34" charset="0"/>
                <a:cs typeface="Arial" pitchFamily="34" charset="0"/>
              </a:rPr>
              <a:t>“You must tell patients if an investigation or treatment might result in a serious adverse outcome, even if the likelihood is very small”.</a:t>
            </a:r>
          </a:p>
        </p:txBody>
      </p:sp>
    </p:spTree>
    <p:extLst>
      <p:ext uri="{BB962C8B-B14F-4D97-AF65-F5344CB8AC3E}">
        <p14:creationId xmlns:p14="http://schemas.microsoft.com/office/powerpoint/2010/main" val="8895517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836706" y="609600"/>
            <a:ext cx="8970871" cy="990600"/>
          </a:xfrm>
        </p:spPr>
        <p:txBody>
          <a:bodyPr rtlCol="0" anchor="t">
            <a:normAutofit fontScale="90000"/>
          </a:bodyPr>
          <a:lstStyle/>
          <a:p>
            <a:pPr>
              <a:defRPr/>
            </a:pPr>
            <a:r>
              <a:rPr lang="en-US" sz="4133" dirty="0">
                <a:solidFill>
                  <a:srgbClr val="002060"/>
                </a:solidFill>
                <a:ea typeface="ＭＳ Ｐゴシック"/>
                <a:cs typeface="ＭＳ Ｐゴシック"/>
              </a:rPr>
              <a:t>GMC and intimate examinations</a:t>
            </a:r>
            <a:r>
              <a:rPr lang="en-US" dirty="0">
                <a:solidFill>
                  <a:srgbClr val="FF0000"/>
                </a:solidFill>
                <a:ea typeface="ＭＳ Ｐゴシック"/>
                <a:cs typeface="ＭＳ Ｐゴシック"/>
              </a:rPr>
              <a:t/>
            </a:r>
            <a:br>
              <a:rPr lang="en-US" dirty="0">
                <a:solidFill>
                  <a:srgbClr val="FF0000"/>
                </a:solidFill>
                <a:ea typeface="ＭＳ Ｐゴシック"/>
                <a:cs typeface="ＭＳ Ｐゴシック"/>
              </a:rPr>
            </a:br>
            <a:r>
              <a:rPr lang="en-US" dirty="0" smtClean="0">
                <a:ea typeface="ＭＳ Ｐゴシック"/>
                <a:cs typeface="ＭＳ Ｐゴシック"/>
              </a:rPr>
              <a:t> </a:t>
            </a:r>
            <a:endParaRPr lang="en-US" sz="2400" dirty="0">
              <a:solidFill>
                <a:srgbClr val="CC0000"/>
              </a:solidFill>
              <a:ea typeface="ＭＳ Ｐゴシック"/>
              <a:cs typeface="ＭＳ Ｐゴシック"/>
            </a:endParaRPr>
          </a:p>
        </p:txBody>
      </p:sp>
      <p:sp>
        <p:nvSpPr>
          <p:cNvPr id="248835" name="Rectangle 3"/>
          <p:cNvSpPr>
            <a:spLocks noGrp="1" noChangeArrowheads="1"/>
          </p:cNvSpPr>
          <p:nvPr>
            <p:ph idx="1"/>
          </p:nvPr>
        </p:nvSpPr>
        <p:spPr>
          <a:xfrm>
            <a:off x="836706" y="1362635"/>
            <a:ext cx="9374095" cy="5266767"/>
          </a:xfrm>
        </p:spPr>
        <p:txBody>
          <a:bodyPr/>
          <a:lstStyle/>
          <a:p>
            <a:pPr eaLnBrk="1" hangingPunct="1">
              <a:buFont typeface="Wingdings" panose="05000000000000000000" pitchFamily="2" charset="2"/>
              <a:buChar char="§"/>
            </a:pPr>
            <a:endParaRPr lang="en-US" altLang="en-US" dirty="0" smtClean="0">
              <a:solidFill>
                <a:srgbClr val="000080"/>
              </a:solidFill>
              <a:latin typeface="Arial" panose="020B0604020202020204" pitchFamily="34" charset="0"/>
              <a:ea typeface="ＭＳ Ｐゴシック" panose="020B0600070205080204" pitchFamily="34" charset="-128"/>
              <a:cs typeface="Arial" panose="020B0604020202020204" pitchFamily="34" charset="0"/>
            </a:endParaRPr>
          </a:p>
          <a:p>
            <a:pPr eaLnBrk="1" hangingPunct="1">
              <a:buFont typeface="Wingdings" panose="05000000000000000000" pitchFamily="2" charset="2"/>
              <a:buChar char="§"/>
            </a:pPr>
            <a:r>
              <a:rPr lang="en-US" altLang="en-US" dirty="0" smtClean="0">
                <a:solidFill>
                  <a:srgbClr val="002060"/>
                </a:solidFill>
                <a:latin typeface="Arial" panose="020B0604020202020204" pitchFamily="34" charset="0"/>
                <a:ea typeface="ＭＳ Ｐゴシック" panose="020B0600070205080204" pitchFamily="34" charset="-128"/>
                <a:cs typeface="Arial" panose="020B0604020202020204" pitchFamily="34" charset="0"/>
              </a:rPr>
              <a:t>Explanation to patient</a:t>
            </a:r>
          </a:p>
          <a:p>
            <a:pPr eaLnBrk="1" hangingPunct="1">
              <a:buFont typeface="Wingdings" panose="05000000000000000000" pitchFamily="2" charset="2"/>
              <a:buChar char="§"/>
            </a:pPr>
            <a:r>
              <a:rPr lang="en-US" altLang="en-US" dirty="0" smtClean="0">
                <a:solidFill>
                  <a:srgbClr val="002060"/>
                </a:solidFill>
                <a:latin typeface="Arial" panose="020B0604020202020204" pitchFamily="34" charset="0"/>
                <a:ea typeface="ＭＳ Ｐゴシック" panose="020B0600070205080204" pitchFamily="34" charset="-128"/>
                <a:cs typeface="Arial" panose="020B0604020202020204" pitchFamily="34" charset="0"/>
              </a:rPr>
              <a:t>Obtain consent</a:t>
            </a:r>
          </a:p>
          <a:p>
            <a:pPr eaLnBrk="1" hangingPunct="1">
              <a:buFont typeface="Wingdings" panose="05000000000000000000" pitchFamily="2" charset="2"/>
              <a:buChar char="§"/>
            </a:pPr>
            <a:r>
              <a:rPr lang="en-US" altLang="en-US" dirty="0" smtClean="0">
                <a:solidFill>
                  <a:srgbClr val="002060"/>
                </a:solidFill>
                <a:latin typeface="Arial" panose="020B0604020202020204" pitchFamily="34" charset="0"/>
                <a:ea typeface="ＭＳ Ｐゴシック" panose="020B0600070205080204" pitchFamily="34" charset="-128"/>
                <a:cs typeface="Arial" panose="020B0604020202020204" pitchFamily="34" charset="0"/>
              </a:rPr>
              <a:t>Offer a chaperone</a:t>
            </a:r>
          </a:p>
          <a:p>
            <a:pPr eaLnBrk="1" hangingPunct="1">
              <a:buFont typeface="Wingdings" panose="05000000000000000000" pitchFamily="2" charset="2"/>
              <a:buChar char="§"/>
            </a:pPr>
            <a:r>
              <a:rPr lang="en-US" altLang="en-US" dirty="0" smtClean="0">
                <a:solidFill>
                  <a:srgbClr val="002060"/>
                </a:solidFill>
                <a:latin typeface="Arial" panose="020B0604020202020204" pitchFamily="34" charset="0"/>
                <a:ea typeface="ＭＳ Ｐゴシック" panose="020B0600070205080204" pitchFamily="34" charset="-128"/>
                <a:cs typeface="Arial" panose="020B0604020202020204" pitchFamily="34" charset="0"/>
              </a:rPr>
              <a:t>Privacy to undress</a:t>
            </a:r>
          </a:p>
          <a:p>
            <a:pPr eaLnBrk="1" hangingPunct="1">
              <a:buFont typeface="Wingdings" panose="05000000000000000000" pitchFamily="2" charset="2"/>
              <a:buChar char="§"/>
            </a:pPr>
            <a:r>
              <a:rPr lang="en-US" altLang="en-US" dirty="0" smtClean="0">
                <a:solidFill>
                  <a:srgbClr val="002060"/>
                </a:solidFill>
                <a:latin typeface="Arial" panose="020B0604020202020204" pitchFamily="34" charset="0"/>
                <a:ea typeface="ＭＳ Ｐゴシック" panose="020B0600070205080204" pitchFamily="34" charset="-128"/>
                <a:cs typeface="Arial" panose="020B0604020202020204" pitchFamily="34" charset="0"/>
              </a:rPr>
              <a:t>Avoid personal comments</a:t>
            </a:r>
          </a:p>
          <a:p>
            <a:pPr eaLnBrk="1" hangingPunct="1">
              <a:buFont typeface="Wingdings" panose="05000000000000000000" pitchFamily="2" charset="2"/>
              <a:buChar char="§"/>
            </a:pPr>
            <a:r>
              <a:rPr lang="en-US" altLang="en-US" dirty="0" smtClean="0">
                <a:solidFill>
                  <a:srgbClr val="002060"/>
                </a:solidFill>
                <a:latin typeface="Arial" panose="020B0604020202020204" pitchFamily="34" charset="0"/>
                <a:ea typeface="ＭＳ Ｐゴシック" panose="020B0600070205080204" pitchFamily="34" charset="-128"/>
                <a:cs typeface="Arial" panose="020B0604020202020204" pitchFamily="34" charset="0"/>
              </a:rPr>
              <a:t>Careful documentation</a:t>
            </a:r>
          </a:p>
        </p:txBody>
      </p:sp>
    </p:spTree>
    <p:extLst>
      <p:ext uri="{BB962C8B-B14F-4D97-AF65-F5344CB8AC3E}">
        <p14:creationId xmlns:p14="http://schemas.microsoft.com/office/powerpoint/2010/main" val="16526826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48835">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4883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48835">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48835">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48835">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4883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8835"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GB"/>
          </a:p>
        </p:txBody>
      </p:sp>
      <p:sp>
        <p:nvSpPr>
          <p:cNvPr id="3" name="Title 2"/>
          <p:cNvSpPr>
            <a:spLocks noGrp="1"/>
          </p:cNvSpPr>
          <p:nvPr>
            <p:ph type="title"/>
          </p:nvPr>
        </p:nvSpPr>
        <p:spPr/>
        <p:txBody>
          <a:bodyPr/>
          <a:lstStyle/>
          <a:p>
            <a:endParaRPr lang="en-GB"/>
          </a:p>
        </p:txBody>
      </p:sp>
      <p:pic>
        <p:nvPicPr>
          <p:cNvPr id="4" name="Content Placeholder 3" descr="bigstock-White-Shark-15911483.jpg"/>
          <p:cNvPicPr>
            <a:picLocks noChangeAspect="1"/>
          </p:cNvPicPr>
          <p:nvPr/>
        </p:nvPicPr>
        <p:blipFill>
          <a:blip r:embed="rId2"/>
          <a:stretch>
            <a:fillRect/>
          </a:stretch>
        </p:blipFill>
        <p:spPr>
          <a:xfrm>
            <a:off x="1077443" y="-29004"/>
            <a:ext cx="10291377" cy="7155519"/>
          </a:xfrm>
          <a:prstGeom prst="rect">
            <a:avLst/>
          </a:prstGeom>
        </p:spPr>
      </p:pic>
    </p:spTree>
    <p:extLst>
      <p:ext uri="{BB962C8B-B14F-4D97-AF65-F5344CB8AC3E}">
        <p14:creationId xmlns:p14="http://schemas.microsoft.com/office/powerpoint/2010/main" val="33741963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t>You should record any discussion about chaperones and the outcome in the patient’s medical record. If a chaperone is present, you should record that fact and make a note of their identity. If the patient does not want a chaperone, you should record that the offer was made and declined. </a:t>
            </a:r>
          </a:p>
          <a:p>
            <a:pPr algn="r">
              <a:buNone/>
            </a:pPr>
            <a:r>
              <a:rPr lang="en-US" i="1" dirty="0" smtClean="0"/>
              <a:t>GMC Intimate Examinations and Chaperones, </a:t>
            </a:r>
            <a:r>
              <a:rPr lang="en-US" i="1" dirty="0" err="1" smtClean="0"/>
              <a:t>para</a:t>
            </a:r>
            <a:r>
              <a:rPr lang="en-US" i="1" dirty="0" smtClean="0"/>
              <a:t> 13</a:t>
            </a:r>
            <a:endParaRPr lang="en-GB" i="1" dirty="0" smtClean="0"/>
          </a:p>
          <a:p>
            <a:pPr algn="r">
              <a:buNone/>
            </a:pPr>
            <a:endParaRPr lang="en-GB" i="1" dirty="0"/>
          </a:p>
        </p:txBody>
      </p:sp>
      <p:sp>
        <p:nvSpPr>
          <p:cNvPr id="3" name="Title 2"/>
          <p:cNvSpPr>
            <a:spLocks noGrp="1"/>
          </p:cNvSpPr>
          <p:nvPr>
            <p:ph type="title"/>
          </p:nvPr>
        </p:nvSpPr>
        <p:spPr/>
        <p:txBody>
          <a:bodyPr/>
          <a:lstStyle/>
          <a:p>
            <a:r>
              <a:rPr lang="en-US" dirty="0" smtClean="0"/>
              <a:t>Chaperones</a:t>
            </a:r>
            <a:endParaRPr lang="en-GB" dirty="0"/>
          </a:p>
        </p:txBody>
      </p:sp>
    </p:spTree>
    <p:extLst>
      <p:ext uri="{BB962C8B-B14F-4D97-AF65-F5344CB8AC3E}">
        <p14:creationId xmlns:p14="http://schemas.microsoft.com/office/powerpoint/2010/main" val="24112193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t>When disclosure is sought in circumstances out of the ordinary, seek advice.</a:t>
            </a:r>
          </a:p>
          <a:p>
            <a:r>
              <a:rPr lang="en-GB" dirty="0" smtClean="0"/>
              <a:t>Most breaches of confidentiality occur inadvertently.</a:t>
            </a:r>
          </a:p>
          <a:p>
            <a:pPr>
              <a:buNone/>
            </a:pPr>
            <a:endParaRPr lang="en-GB" dirty="0"/>
          </a:p>
        </p:txBody>
      </p:sp>
      <p:sp>
        <p:nvSpPr>
          <p:cNvPr id="3" name="Title 2"/>
          <p:cNvSpPr>
            <a:spLocks noGrp="1"/>
          </p:cNvSpPr>
          <p:nvPr>
            <p:ph type="title"/>
          </p:nvPr>
        </p:nvSpPr>
        <p:spPr/>
        <p:txBody>
          <a:bodyPr/>
          <a:lstStyle/>
          <a:p>
            <a:r>
              <a:rPr lang="en-US" dirty="0" smtClean="0"/>
              <a:t>Confidentiality</a:t>
            </a:r>
            <a:endParaRPr lang="en-GB" dirty="0"/>
          </a:p>
        </p:txBody>
      </p:sp>
    </p:spTree>
    <p:extLst>
      <p:ext uri="{BB962C8B-B14F-4D97-AF65-F5344CB8AC3E}">
        <p14:creationId xmlns:p14="http://schemas.microsoft.com/office/powerpoint/2010/main" val="301181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t>Does the patient have capacity to determine who should access their notes?</a:t>
            </a:r>
          </a:p>
          <a:p>
            <a:r>
              <a:rPr lang="en-GB" dirty="0" smtClean="0"/>
              <a:t>Are you able to seek the patient’s consent?</a:t>
            </a:r>
          </a:p>
          <a:p>
            <a:r>
              <a:rPr lang="en-GB" dirty="0" smtClean="0"/>
              <a:t>Are you being asked to disclose confidential data about a third party?</a:t>
            </a:r>
          </a:p>
          <a:p>
            <a:r>
              <a:rPr lang="en-GB" dirty="0" smtClean="0"/>
              <a:t>Is the information disclosure likely to be harmful to the patient?</a:t>
            </a:r>
          </a:p>
          <a:p>
            <a:r>
              <a:rPr lang="en-GB" dirty="0" smtClean="0"/>
              <a:t>Is there a </a:t>
            </a:r>
            <a:r>
              <a:rPr lang="en-GB" dirty="0" smtClean="0"/>
              <a:t>legal requirement/public </a:t>
            </a:r>
            <a:r>
              <a:rPr lang="en-GB" dirty="0" smtClean="0"/>
              <a:t>interest justification to the disclosure?</a:t>
            </a:r>
          </a:p>
          <a:p>
            <a:pPr>
              <a:buNone/>
            </a:pPr>
            <a:endParaRPr lang="en-GB" dirty="0"/>
          </a:p>
        </p:txBody>
      </p:sp>
      <p:sp>
        <p:nvSpPr>
          <p:cNvPr id="3" name="Title 2"/>
          <p:cNvSpPr>
            <a:spLocks noGrp="1"/>
          </p:cNvSpPr>
          <p:nvPr>
            <p:ph type="title"/>
          </p:nvPr>
        </p:nvSpPr>
        <p:spPr/>
        <p:txBody>
          <a:bodyPr/>
          <a:lstStyle/>
          <a:p>
            <a:r>
              <a:rPr lang="en-US" dirty="0" smtClean="0"/>
              <a:t>Confidentiality – points to consider</a:t>
            </a:r>
            <a:endParaRPr lang="en-GB" dirty="0"/>
          </a:p>
        </p:txBody>
      </p:sp>
    </p:spTree>
    <p:extLst>
      <p:ext uri="{BB962C8B-B14F-4D97-AF65-F5344CB8AC3E}">
        <p14:creationId xmlns:p14="http://schemas.microsoft.com/office/powerpoint/2010/main" val="4146833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Relevant clinical findings</a:t>
            </a:r>
          </a:p>
          <a:p>
            <a:r>
              <a:rPr lang="en-US" dirty="0" smtClean="0"/>
              <a:t>The decisions made and actions agreed, and who is making the decisions and agreeing the actions</a:t>
            </a:r>
          </a:p>
          <a:p>
            <a:r>
              <a:rPr lang="en-US" dirty="0" smtClean="0"/>
              <a:t>The information given to patient</a:t>
            </a:r>
          </a:p>
          <a:p>
            <a:r>
              <a:rPr lang="en-US" dirty="0" smtClean="0"/>
              <a:t>Any drugs prescribed or other investigation or treatment</a:t>
            </a:r>
          </a:p>
          <a:p>
            <a:r>
              <a:rPr lang="en-US" dirty="0" smtClean="0"/>
              <a:t>Who is making the record and when</a:t>
            </a:r>
          </a:p>
          <a:p>
            <a:endParaRPr lang="en-US" dirty="0" smtClean="0"/>
          </a:p>
          <a:p>
            <a:endParaRPr lang="en-US" dirty="0" smtClean="0"/>
          </a:p>
          <a:p>
            <a:pPr algn="r">
              <a:buNone/>
            </a:pPr>
            <a:r>
              <a:rPr lang="en-US" dirty="0" smtClean="0"/>
              <a:t>GMC, Good Medical Practice 2013, para 21</a:t>
            </a:r>
            <a:endParaRPr lang="en-GB" dirty="0"/>
          </a:p>
        </p:txBody>
      </p:sp>
      <p:sp>
        <p:nvSpPr>
          <p:cNvPr id="3" name="Title 2"/>
          <p:cNvSpPr>
            <a:spLocks noGrp="1"/>
          </p:cNvSpPr>
          <p:nvPr>
            <p:ph type="title"/>
          </p:nvPr>
        </p:nvSpPr>
        <p:spPr/>
        <p:txBody>
          <a:bodyPr/>
          <a:lstStyle/>
          <a:p>
            <a:r>
              <a:rPr lang="en-US" dirty="0" smtClean="0"/>
              <a:t>Clinical records should include…</a:t>
            </a:r>
            <a:endParaRPr lang="en-GB" dirty="0"/>
          </a:p>
        </p:txBody>
      </p:sp>
    </p:spTree>
    <p:extLst>
      <p:ext uri="{BB962C8B-B14F-4D97-AF65-F5344CB8AC3E}">
        <p14:creationId xmlns:p14="http://schemas.microsoft.com/office/powerpoint/2010/main" val="419422064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956235" y="609600"/>
            <a:ext cx="8644965" cy="1143000"/>
          </a:xfrm>
        </p:spPr>
        <p:txBody>
          <a:bodyPr anchor="t"/>
          <a:lstStyle/>
          <a:p>
            <a:pPr eaLnBrk="1" hangingPunct="1"/>
            <a:r>
              <a:rPr lang="en-GB" altLang="en-US" sz="3600" dirty="0">
                <a:solidFill>
                  <a:srgbClr val="002060"/>
                </a:solidFill>
                <a:latin typeface="Arial" panose="020B0604020202020204" pitchFamily="34" charset="0"/>
                <a:ea typeface="ＭＳ Ｐゴシック" panose="020B0600070205080204" pitchFamily="34" charset="-128"/>
                <a:cs typeface="Arial" panose="020B0604020202020204" pitchFamily="34" charset="0"/>
              </a:rPr>
              <a:t>Clinical Records</a:t>
            </a:r>
          </a:p>
        </p:txBody>
      </p:sp>
      <p:sp>
        <p:nvSpPr>
          <p:cNvPr id="36867" name="Rectangle 3"/>
          <p:cNvSpPr>
            <a:spLocks noGrp="1" noChangeArrowheads="1"/>
          </p:cNvSpPr>
          <p:nvPr>
            <p:ph type="body" idx="1"/>
          </p:nvPr>
        </p:nvSpPr>
        <p:spPr>
          <a:xfrm>
            <a:off x="956235" y="1752600"/>
            <a:ext cx="9025965" cy="4343400"/>
          </a:xfrm>
        </p:spPr>
        <p:txBody>
          <a:bodyPr rtlCol="0">
            <a:normAutofit fontScale="40000" lnSpcReduction="20000"/>
          </a:bodyPr>
          <a:lstStyle/>
          <a:p>
            <a:pPr>
              <a:defRPr/>
            </a:pPr>
            <a:r>
              <a:rPr lang="en-GB" sz="5067" dirty="0">
                <a:solidFill>
                  <a:srgbClr val="002060"/>
                </a:solidFill>
                <a:latin typeface="Arial" panose="020B0604020202020204" pitchFamily="34" charset="0"/>
                <a:ea typeface="ＭＳ Ｐゴシック"/>
                <a:cs typeface="Arial" panose="020B0604020202020204" pitchFamily="34" charset="0"/>
              </a:rPr>
              <a:t>Date and time</a:t>
            </a:r>
          </a:p>
          <a:p>
            <a:pPr>
              <a:defRPr/>
            </a:pPr>
            <a:r>
              <a:rPr lang="en-GB" sz="5067" dirty="0">
                <a:solidFill>
                  <a:srgbClr val="002060"/>
                </a:solidFill>
                <a:latin typeface="Arial" panose="020B0604020202020204" pitchFamily="34" charset="0"/>
                <a:ea typeface="ＭＳ Ｐゴシック"/>
                <a:cs typeface="Arial" panose="020B0604020202020204" pitchFamily="34" charset="0"/>
              </a:rPr>
              <a:t>Contemporaneous</a:t>
            </a:r>
          </a:p>
          <a:p>
            <a:pPr>
              <a:defRPr/>
            </a:pPr>
            <a:r>
              <a:rPr lang="en-GB" sz="5067" dirty="0">
                <a:solidFill>
                  <a:srgbClr val="002060"/>
                </a:solidFill>
                <a:latin typeface="Arial" panose="020B0604020202020204" pitchFamily="34" charset="0"/>
                <a:ea typeface="ＭＳ Ｐゴシック"/>
                <a:cs typeface="Arial" panose="020B0604020202020204" pitchFamily="34" charset="0"/>
              </a:rPr>
              <a:t>Legible, if handwritten</a:t>
            </a:r>
          </a:p>
          <a:p>
            <a:pPr>
              <a:defRPr/>
            </a:pPr>
            <a:r>
              <a:rPr lang="en-GB" sz="5067" dirty="0">
                <a:solidFill>
                  <a:srgbClr val="002060"/>
                </a:solidFill>
                <a:latin typeface="Arial" panose="020B0604020202020204" pitchFamily="34" charset="0"/>
                <a:ea typeface="ＭＳ Ｐゴシック"/>
                <a:cs typeface="Arial" panose="020B0604020202020204" pitchFamily="34" charset="0"/>
              </a:rPr>
              <a:t>Factual, accurate and complete</a:t>
            </a:r>
          </a:p>
          <a:p>
            <a:pPr>
              <a:defRPr/>
            </a:pPr>
            <a:r>
              <a:rPr lang="en-GB" sz="5067" dirty="0">
                <a:solidFill>
                  <a:srgbClr val="002060"/>
                </a:solidFill>
                <a:latin typeface="Arial" panose="020B0604020202020204" pitchFamily="34" charset="0"/>
                <a:ea typeface="ＭＳ Ｐゴシック"/>
                <a:cs typeface="Arial" panose="020B0604020202020204" pitchFamily="34" charset="0"/>
              </a:rPr>
              <a:t>Telephone and face to face consultations, discussions with colleagues</a:t>
            </a:r>
          </a:p>
          <a:p>
            <a:pPr>
              <a:defRPr/>
            </a:pPr>
            <a:r>
              <a:rPr lang="en-GB" sz="5067" dirty="0">
                <a:solidFill>
                  <a:srgbClr val="002060"/>
                </a:solidFill>
                <a:latin typeface="Arial" panose="020B0604020202020204" pitchFamily="34" charset="0"/>
                <a:ea typeface="ＭＳ Ｐゴシック"/>
                <a:cs typeface="Arial" panose="020B0604020202020204" pitchFamily="34" charset="0"/>
              </a:rPr>
              <a:t>For good clinical care</a:t>
            </a:r>
          </a:p>
          <a:p>
            <a:pPr>
              <a:defRPr/>
            </a:pPr>
            <a:r>
              <a:rPr lang="en-GB" sz="5067" dirty="0">
                <a:solidFill>
                  <a:srgbClr val="002060"/>
                </a:solidFill>
                <a:latin typeface="Arial" panose="020B0604020202020204" pitchFamily="34" charset="0"/>
                <a:ea typeface="ＭＳ Ｐゴシック"/>
                <a:cs typeface="Arial" panose="020B0604020202020204" pitchFamily="34" charset="0"/>
              </a:rPr>
              <a:t>Medico-legal defence</a:t>
            </a:r>
          </a:p>
          <a:p>
            <a:pPr>
              <a:defRPr/>
            </a:pPr>
            <a:r>
              <a:rPr lang="en-GB" sz="5067" dirty="0">
                <a:solidFill>
                  <a:srgbClr val="002060"/>
                </a:solidFill>
                <a:latin typeface="Arial" panose="020B0604020202020204" pitchFamily="34" charset="0"/>
                <a:ea typeface="ＭＳ Ｐゴシック"/>
                <a:cs typeface="Arial" panose="020B0604020202020204" pitchFamily="34" charset="0"/>
              </a:rPr>
              <a:t>Disclosable to patient under DPA</a:t>
            </a:r>
          </a:p>
          <a:p>
            <a:pPr>
              <a:defRPr/>
            </a:pPr>
            <a:endParaRPr lang="en-GB" dirty="0" smtClean="0">
              <a:solidFill>
                <a:srgbClr val="000080"/>
              </a:solidFill>
              <a:latin typeface="Arial" panose="020B0604020202020204" pitchFamily="34" charset="0"/>
              <a:ea typeface="ＭＳ Ｐゴシック"/>
              <a:cs typeface="Arial" panose="020B0604020202020204" pitchFamily="34" charset="0"/>
            </a:endParaRPr>
          </a:p>
          <a:p>
            <a:pPr>
              <a:buNone/>
              <a:defRPr/>
            </a:pPr>
            <a:r>
              <a:rPr lang="en-GB" dirty="0" smtClean="0">
                <a:solidFill>
                  <a:srgbClr val="000080"/>
                </a:solidFill>
                <a:latin typeface="Arial Unicode MS" pitchFamily="34" charset="-128"/>
                <a:ea typeface="ＭＳ Ｐゴシック"/>
                <a:cs typeface="ＭＳ Ｐゴシック"/>
              </a:rPr>
              <a:t>							</a:t>
            </a:r>
            <a:endParaRPr lang="en-GB" sz="1200" dirty="0">
              <a:solidFill>
                <a:srgbClr val="000080"/>
              </a:solidFill>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21115301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Doctor</a:t>
            </a:r>
            <a:endParaRPr lang="en-GB" dirty="0"/>
          </a:p>
        </p:txBody>
      </p:sp>
      <p:sp>
        <p:nvSpPr>
          <p:cNvPr id="4" name="Rectangle 8"/>
          <p:cNvSpPr>
            <a:spLocks noGrp="1" noChangeArrowheads="1"/>
          </p:cNvSpPr>
          <p:nvPr>
            <p:ph idx="1"/>
          </p:nvPr>
        </p:nvSpPr>
        <p:spPr/>
        <p:txBody>
          <a:bodyPr>
            <a:normAutofit/>
          </a:bodyPr>
          <a:lstStyle/>
          <a:p>
            <a:pPr>
              <a:buClr>
                <a:srgbClr val="CF0E30"/>
              </a:buClr>
            </a:pPr>
            <a:r>
              <a:rPr lang="en-GB" dirty="0"/>
              <a:t>(n) Medical practitioner, physician</a:t>
            </a:r>
          </a:p>
          <a:p>
            <a:pPr>
              <a:buClr>
                <a:srgbClr val="CF0E30"/>
              </a:buClr>
            </a:pPr>
            <a:r>
              <a:rPr lang="en-GB" dirty="0"/>
              <a:t>(</a:t>
            </a:r>
            <a:r>
              <a:rPr lang="en-GB" dirty="0" err="1"/>
              <a:t>vb</a:t>
            </a:r>
            <a:r>
              <a:rPr lang="en-GB" dirty="0"/>
              <a:t>) To treat</a:t>
            </a:r>
          </a:p>
          <a:p>
            <a:pPr>
              <a:buClr>
                <a:srgbClr val="CF0E30"/>
              </a:buClr>
            </a:pPr>
            <a:r>
              <a:rPr lang="en-GB" dirty="0"/>
              <a:t>(</a:t>
            </a:r>
            <a:r>
              <a:rPr lang="en-GB" dirty="0" err="1"/>
              <a:t>vb</a:t>
            </a:r>
            <a:r>
              <a:rPr lang="en-GB" dirty="0"/>
              <a:t>) To botch, </a:t>
            </a:r>
            <a:r>
              <a:rPr lang="en-GB" dirty="0">
                <a:solidFill>
                  <a:srgbClr val="002060"/>
                </a:solidFill>
              </a:rPr>
              <a:t>cobble</a:t>
            </a:r>
            <a:r>
              <a:rPr lang="en-GB" dirty="0"/>
              <a:t>, alter, falsify, fudge, pervert, tamper with, castrate											(</a:t>
            </a:r>
            <a:r>
              <a:rPr lang="en-GB" i="1" dirty="0"/>
              <a:t>O.E.D.</a:t>
            </a:r>
            <a:r>
              <a:rPr lang="en-GB" dirty="0"/>
              <a:t>)</a:t>
            </a:r>
          </a:p>
          <a:p>
            <a:endParaRPr lang="en-GB" sz="4800" dirty="0"/>
          </a:p>
        </p:txBody>
      </p:sp>
    </p:spTree>
    <p:extLst>
      <p:ext uri="{BB962C8B-B14F-4D97-AF65-F5344CB8AC3E}">
        <p14:creationId xmlns:p14="http://schemas.microsoft.com/office/powerpoint/2010/main" val="11926953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55917" y="394447"/>
            <a:ext cx="7772400" cy="1143000"/>
          </a:xfrm>
        </p:spPr>
        <p:txBody>
          <a:bodyPr anchor="t"/>
          <a:lstStyle/>
          <a:p>
            <a:pPr eaLnBrk="1" hangingPunct="1"/>
            <a:r>
              <a:rPr lang="en-GB" altLang="en-US" sz="3600" dirty="0">
                <a:solidFill>
                  <a:srgbClr val="002060"/>
                </a:solidFill>
                <a:latin typeface="Arial" panose="020B0604020202020204" pitchFamily="34" charset="0"/>
                <a:cs typeface="Arial" panose="020B0604020202020204" pitchFamily="34" charset="0"/>
              </a:rPr>
              <a:t>Illegible records</a:t>
            </a:r>
          </a:p>
        </p:txBody>
      </p:sp>
      <p:graphicFrame>
        <p:nvGraphicFramePr>
          <p:cNvPr id="44035" name="Object 5">
            <a:hlinkClick r:id="" action="ppaction://ole?verb=0"/>
          </p:cNvPr>
          <p:cNvGraphicFramePr>
            <a:graphicFrameLocks noGrp="1"/>
          </p:cNvGraphicFramePr>
          <p:nvPr>
            <p:ph type="body" idx="1"/>
            <p:extLst/>
          </p:nvPr>
        </p:nvGraphicFramePr>
        <p:xfrm>
          <a:off x="1862417" y="1147483"/>
          <a:ext cx="7915088" cy="4948517"/>
        </p:xfrm>
        <a:graphic>
          <a:graphicData uri="http://schemas.openxmlformats.org/presentationml/2006/ole">
            <mc:AlternateContent xmlns:mc="http://schemas.openxmlformats.org/markup-compatibility/2006">
              <mc:Choice xmlns:v="urn:schemas-microsoft-com:vml" Requires="v">
                <p:oleObj spid="_x0000_s1030" name="Document" r:id="rId4" imgW="1228680" imgH="818996" progId="">
                  <p:embed/>
                </p:oleObj>
              </mc:Choice>
              <mc:Fallback>
                <p:oleObj name="Document" r:id="rId4" imgW="1228680" imgH="818996" progId="">
                  <p:embed/>
                  <p:pic>
                    <p:nvPicPr>
                      <p:cNvPr id="0" name=""/>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62417" y="1147483"/>
                        <a:ext cx="7915088" cy="4948517"/>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1148746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t>Writing reports</a:t>
            </a:r>
          </a:p>
          <a:p>
            <a:r>
              <a:rPr lang="en-GB" dirty="0" smtClean="0"/>
              <a:t>GMC investigations</a:t>
            </a:r>
            <a:endParaRPr lang="en-GB" dirty="0"/>
          </a:p>
        </p:txBody>
      </p:sp>
      <p:sp>
        <p:nvSpPr>
          <p:cNvPr id="3" name="Title 2"/>
          <p:cNvSpPr>
            <a:spLocks noGrp="1"/>
          </p:cNvSpPr>
          <p:nvPr>
            <p:ph type="title"/>
          </p:nvPr>
        </p:nvSpPr>
        <p:spPr/>
        <p:txBody>
          <a:bodyPr/>
          <a:lstStyle/>
          <a:p>
            <a:r>
              <a:rPr lang="en-GB" dirty="0" smtClean="0"/>
              <a:t>And what to do if something does happen…</a:t>
            </a:r>
            <a:endParaRPr lang="en-GB" dirty="0"/>
          </a:p>
        </p:txBody>
      </p:sp>
    </p:spTree>
    <p:extLst>
      <p:ext uri="{BB962C8B-B14F-4D97-AF65-F5344CB8AC3E}">
        <p14:creationId xmlns:p14="http://schemas.microsoft.com/office/powerpoint/2010/main" val="12255300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t>Introduce yourself</a:t>
            </a:r>
          </a:p>
          <a:p>
            <a:r>
              <a:rPr lang="en-GB" dirty="0" smtClean="0"/>
              <a:t>Chronological account of your involvement</a:t>
            </a:r>
          </a:p>
          <a:p>
            <a:r>
              <a:rPr lang="en-GB" dirty="0" smtClean="0"/>
              <a:t>Should be able to stand on its own</a:t>
            </a:r>
          </a:p>
          <a:p>
            <a:r>
              <a:rPr lang="en-GB" dirty="0" smtClean="0"/>
              <a:t>Avoid jargon</a:t>
            </a:r>
          </a:p>
          <a:p>
            <a:r>
              <a:rPr lang="en-GB" dirty="0" smtClean="0"/>
              <a:t>Include names of other staff</a:t>
            </a:r>
          </a:p>
          <a:p>
            <a:r>
              <a:rPr lang="en-GB" dirty="0" smtClean="0"/>
              <a:t>Use active voice ‘I did this’ (not ‘this was done’)</a:t>
            </a:r>
          </a:p>
          <a:p>
            <a:r>
              <a:rPr lang="en-GB" dirty="0" smtClean="0"/>
              <a:t>Notes/memory/description of usual events?</a:t>
            </a:r>
          </a:p>
          <a:p>
            <a:endParaRPr lang="en-GB" dirty="0"/>
          </a:p>
        </p:txBody>
      </p:sp>
      <p:sp>
        <p:nvSpPr>
          <p:cNvPr id="3" name="Title 2"/>
          <p:cNvSpPr>
            <a:spLocks noGrp="1"/>
          </p:cNvSpPr>
          <p:nvPr>
            <p:ph type="title"/>
          </p:nvPr>
        </p:nvSpPr>
        <p:spPr/>
        <p:txBody>
          <a:bodyPr/>
          <a:lstStyle/>
          <a:p>
            <a:r>
              <a:rPr lang="en-GB" dirty="0" smtClean="0"/>
              <a:t>Writing reports</a:t>
            </a:r>
            <a:endParaRPr lang="en-GB" dirty="0"/>
          </a:p>
        </p:txBody>
      </p:sp>
    </p:spTree>
    <p:extLst>
      <p:ext uri="{BB962C8B-B14F-4D97-AF65-F5344CB8AC3E}">
        <p14:creationId xmlns:p14="http://schemas.microsoft.com/office/powerpoint/2010/main" val="7134650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Content Placeholder 2"/>
          <p:cNvSpPr>
            <a:spLocks noGrp="1"/>
          </p:cNvSpPr>
          <p:nvPr>
            <p:ph idx="1"/>
          </p:nvPr>
        </p:nvSpPr>
        <p:spPr>
          <a:xfrm>
            <a:off x="2063552" y="2348881"/>
            <a:ext cx="8115300" cy="3446115"/>
          </a:xfrm>
        </p:spPr>
        <p:txBody>
          <a:bodyPr/>
          <a:lstStyle/>
          <a:p>
            <a:r>
              <a:rPr lang="en-GB" dirty="0" smtClean="0">
                <a:latin typeface="Arial" charset="0"/>
                <a:cs typeface="Arial" charset="0"/>
              </a:rPr>
              <a:t>Does the doctor appreciate what went wrong?</a:t>
            </a:r>
          </a:p>
          <a:p>
            <a:r>
              <a:rPr lang="en-GB" dirty="0" smtClean="0">
                <a:latin typeface="Arial" charset="0"/>
                <a:cs typeface="Arial" charset="0"/>
              </a:rPr>
              <a:t>Has the doctor put things right?</a:t>
            </a:r>
          </a:p>
        </p:txBody>
      </p:sp>
      <p:sp>
        <p:nvSpPr>
          <p:cNvPr id="58370" name="Title 1"/>
          <p:cNvSpPr>
            <a:spLocks noGrp="1"/>
          </p:cNvSpPr>
          <p:nvPr>
            <p:ph type="title"/>
          </p:nvPr>
        </p:nvSpPr>
        <p:spPr/>
        <p:txBody>
          <a:bodyPr/>
          <a:lstStyle/>
          <a:p>
            <a:r>
              <a:rPr lang="en-GB" smtClean="0">
                <a:latin typeface="Arial" charset="0"/>
                <a:cs typeface="Arial" charset="0"/>
              </a:rPr>
              <a:t>Insight and Remediation</a:t>
            </a:r>
          </a:p>
        </p:txBody>
      </p:sp>
    </p:spTree>
    <p:extLst>
      <p:ext uri="{BB962C8B-B14F-4D97-AF65-F5344CB8AC3E}">
        <p14:creationId xmlns:p14="http://schemas.microsoft.com/office/powerpoint/2010/main" val="22623319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057400" y="222257"/>
            <a:ext cx="7201626" cy="1214446"/>
          </a:xfrm>
        </p:spPr>
        <p:txBody>
          <a:bodyPr/>
          <a:lstStyle/>
          <a:p>
            <a:pPr algn="ctr"/>
            <a:r>
              <a:rPr lang="en-US" dirty="0" smtClean="0"/>
              <a:t>Multiple jeopardy</a:t>
            </a:r>
            <a:endParaRPr lang="en-US" dirty="0"/>
          </a:p>
        </p:txBody>
      </p:sp>
      <p:pic>
        <p:nvPicPr>
          <p:cNvPr id="2" name="Picture 1" descr="Multiple jeopardy England-Wales-NI.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82725" y="1436704"/>
            <a:ext cx="8404251" cy="4346763"/>
          </a:xfrm>
          <a:prstGeom prst="rect">
            <a:avLst/>
          </a:prstGeom>
        </p:spPr>
      </p:pic>
    </p:spTree>
    <p:extLst>
      <p:ext uri="{BB962C8B-B14F-4D97-AF65-F5344CB8AC3E}">
        <p14:creationId xmlns:p14="http://schemas.microsoft.com/office/powerpoint/2010/main" val="267555836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t>GMC study of the 147 cases heard at MPTS panels in 2013 that related to conduct and performance.</a:t>
            </a:r>
          </a:p>
          <a:p>
            <a:endParaRPr lang="en-GB" dirty="0" smtClean="0"/>
          </a:p>
          <a:p>
            <a:r>
              <a:rPr lang="en-GB" dirty="0" smtClean="0"/>
              <a:t>Insight shown  - 5% erased</a:t>
            </a:r>
          </a:p>
          <a:p>
            <a:r>
              <a:rPr lang="en-GB" dirty="0" smtClean="0"/>
              <a:t>No insight shown – 59% erased</a:t>
            </a:r>
            <a:endParaRPr lang="en-GB" dirty="0"/>
          </a:p>
        </p:txBody>
      </p:sp>
      <p:sp>
        <p:nvSpPr>
          <p:cNvPr id="3" name="Title 2"/>
          <p:cNvSpPr>
            <a:spLocks noGrp="1"/>
          </p:cNvSpPr>
          <p:nvPr>
            <p:ph type="title"/>
          </p:nvPr>
        </p:nvSpPr>
        <p:spPr/>
        <p:txBody>
          <a:bodyPr/>
          <a:lstStyle/>
          <a:p>
            <a:r>
              <a:rPr lang="en-GB" dirty="0" smtClean="0"/>
              <a:t>Insight Improves Outcome</a:t>
            </a:r>
            <a:endParaRPr lang="en-GB" dirty="0"/>
          </a:p>
        </p:txBody>
      </p:sp>
    </p:spTree>
    <p:extLst>
      <p:ext uri="{BB962C8B-B14F-4D97-AF65-F5344CB8AC3E}">
        <p14:creationId xmlns:p14="http://schemas.microsoft.com/office/powerpoint/2010/main" val="35267370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t>Put it right if possible</a:t>
            </a:r>
          </a:p>
          <a:p>
            <a:r>
              <a:rPr lang="en-GB" dirty="0"/>
              <a:t>Apologise, if appropriate</a:t>
            </a:r>
          </a:p>
          <a:p>
            <a:r>
              <a:rPr lang="en-GB" dirty="0" smtClean="0"/>
              <a:t>Reflection – discuss/read/learn. Don’t wait for appraisal.</a:t>
            </a:r>
          </a:p>
          <a:p>
            <a:r>
              <a:rPr lang="en-GB" dirty="0" smtClean="0"/>
              <a:t>Remediation</a:t>
            </a:r>
          </a:p>
          <a:p>
            <a:r>
              <a:rPr lang="en-GB" dirty="0" smtClean="0"/>
              <a:t>Co-operate with investigations</a:t>
            </a:r>
          </a:p>
          <a:p>
            <a:r>
              <a:rPr lang="en-GB" dirty="0" smtClean="0"/>
              <a:t>Co-operate with complaints procedure</a:t>
            </a:r>
          </a:p>
          <a:p>
            <a:r>
              <a:rPr lang="en-GB" dirty="0" smtClean="0"/>
              <a:t>Contact your defence organisation.</a:t>
            </a:r>
            <a:endParaRPr lang="en-GB" dirty="0"/>
          </a:p>
        </p:txBody>
      </p:sp>
      <p:sp>
        <p:nvSpPr>
          <p:cNvPr id="3" name="Title 2"/>
          <p:cNvSpPr>
            <a:spLocks noGrp="1"/>
          </p:cNvSpPr>
          <p:nvPr>
            <p:ph type="title"/>
          </p:nvPr>
        </p:nvSpPr>
        <p:spPr/>
        <p:txBody>
          <a:bodyPr/>
          <a:lstStyle/>
          <a:p>
            <a:r>
              <a:rPr lang="en-GB" b="1" dirty="0" smtClean="0"/>
              <a:t>When something goes wrong….</a:t>
            </a:r>
            <a:endParaRPr lang="en-GB" dirty="0"/>
          </a:p>
        </p:txBody>
      </p:sp>
    </p:spTree>
    <p:extLst>
      <p:ext uri="{BB962C8B-B14F-4D97-AF65-F5344CB8AC3E}">
        <p14:creationId xmlns:p14="http://schemas.microsoft.com/office/powerpoint/2010/main" val="23122976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41606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68437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35361" y="1844824"/>
            <a:ext cx="4248472" cy="3456384"/>
          </a:xfrm>
        </p:spPr>
        <p:txBody>
          <a:bodyPr/>
          <a:lstStyle/>
          <a:p>
            <a:r>
              <a:rPr lang="en-GB" dirty="0" smtClean="0"/>
              <a:t>Communication</a:t>
            </a:r>
          </a:p>
          <a:p>
            <a:r>
              <a:rPr lang="en-GB" dirty="0" smtClean="0"/>
              <a:t>Clinical Management</a:t>
            </a:r>
          </a:p>
          <a:p>
            <a:r>
              <a:rPr lang="en-GB" dirty="0" smtClean="0"/>
              <a:t>Consent</a:t>
            </a:r>
          </a:p>
          <a:p>
            <a:r>
              <a:rPr lang="en-GB" dirty="0" smtClean="0"/>
              <a:t>Chaperones</a:t>
            </a:r>
          </a:p>
          <a:p>
            <a:r>
              <a:rPr lang="en-GB" dirty="0" smtClean="0"/>
              <a:t>Confidentiality</a:t>
            </a:r>
          </a:p>
          <a:p>
            <a:r>
              <a:rPr lang="en-GB" dirty="0" smtClean="0"/>
              <a:t>Clinical Records</a:t>
            </a:r>
          </a:p>
          <a:p>
            <a:pPr>
              <a:buNone/>
            </a:pPr>
            <a:endParaRPr lang="en-GB" dirty="0"/>
          </a:p>
        </p:txBody>
      </p:sp>
      <p:sp>
        <p:nvSpPr>
          <p:cNvPr id="3" name="Title 2"/>
          <p:cNvSpPr>
            <a:spLocks noGrp="1"/>
          </p:cNvSpPr>
          <p:nvPr>
            <p:ph type="title"/>
          </p:nvPr>
        </p:nvSpPr>
        <p:spPr/>
        <p:txBody>
          <a:bodyPr/>
          <a:lstStyle/>
          <a:p>
            <a:r>
              <a:rPr lang="en-US" dirty="0" smtClean="0"/>
              <a:t>The six Cs</a:t>
            </a:r>
            <a:endParaRPr lang="en-GB" dirty="0"/>
          </a:p>
        </p:txBody>
      </p:sp>
      <p:sp>
        <p:nvSpPr>
          <p:cNvPr id="4" name="TextBox 3"/>
          <p:cNvSpPr txBox="1"/>
          <p:nvPr/>
        </p:nvSpPr>
        <p:spPr>
          <a:xfrm>
            <a:off x="5735960" y="4653136"/>
            <a:ext cx="4680520" cy="830997"/>
          </a:xfrm>
          <a:prstGeom prst="rect">
            <a:avLst/>
          </a:prstGeom>
          <a:noFill/>
        </p:spPr>
        <p:txBody>
          <a:bodyPr wrap="square" rtlCol="0">
            <a:spAutoFit/>
          </a:bodyPr>
          <a:lstStyle/>
          <a:p>
            <a:r>
              <a:rPr lang="en-GB" sz="2400" dirty="0" smtClean="0">
                <a:solidFill>
                  <a:schemeClr val="tx2"/>
                </a:solidFill>
                <a:latin typeface="Arial" panose="020B0604020202020204" pitchFamily="34" charset="0"/>
                <a:cs typeface="Arial" panose="020B0604020202020204" pitchFamily="34" charset="0"/>
              </a:rPr>
              <a:t>And a bit about what to do when you are involved in an incident….</a:t>
            </a:r>
            <a:endParaRPr lang="en-GB" sz="2400"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085132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You must listen to patients, take account of their views, and respond honestly to their questions.</a:t>
            </a:r>
          </a:p>
          <a:p>
            <a:r>
              <a:rPr lang="en-US" dirty="0" smtClean="0"/>
              <a:t>You must give patients the information they want or need to know in a  way they can understand…</a:t>
            </a:r>
          </a:p>
          <a:p>
            <a:r>
              <a:rPr lang="en-US" dirty="0" smtClean="0"/>
              <a:t>When you are on duty you must be readily accessible to patients and colleagues seeking information, advice or support.</a:t>
            </a:r>
          </a:p>
          <a:p>
            <a:r>
              <a:rPr lang="en-US" dirty="0"/>
              <a:t>You must work collaboratively with colleagues, respecting their skills and contributions</a:t>
            </a:r>
            <a:r>
              <a:rPr lang="en-US" dirty="0" smtClean="0"/>
              <a:t>.</a:t>
            </a:r>
          </a:p>
          <a:p>
            <a:pPr algn="r">
              <a:buNone/>
            </a:pPr>
            <a:r>
              <a:rPr lang="en-US" dirty="0" smtClean="0"/>
              <a:t>GMC, Good Medical Practice, paras 31,32, 34,35</a:t>
            </a:r>
            <a:endParaRPr lang="en-GB" dirty="0"/>
          </a:p>
        </p:txBody>
      </p:sp>
      <p:sp>
        <p:nvSpPr>
          <p:cNvPr id="3" name="Title 2"/>
          <p:cNvSpPr>
            <a:spLocks noGrp="1"/>
          </p:cNvSpPr>
          <p:nvPr>
            <p:ph type="title"/>
          </p:nvPr>
        </p:nvSpPr>
        <p:spPr/>
        <p:txBody>
          <a:bodyPr/>
          <a:lstStyle/>
          <a:p>
            <a:r>
              <a:rPr lang="en-US" dirty="0" smtClean="0"/>
              <a:t>Communication</a:t>
            </a:r>
            <a:endParaRPr lang="en-GB" dirty="0"/>
          </a:p>
        </p:txBody>
      </p:sp>
    </p:spTree>
    <p:extLst>
      <p:ext uri="{BB962C8B-B14F-4D97-AF65-F5344CB8AC3E}">
        <p14:creationId xmlns:p14="http://schemas.microsoft.com/office/powerpoint/2010/main" val="15557458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r>
              <a:rPr lang="en-US" dirty="0" smtClean="0"/>
              <a:t>You </a:t>
            </a:r>
            <a:r>
              <a:rPr lang="en-US" dirty="0"/>
              <a:t>must contribute to the safe transfer of patients </a:t>
            </a:r>
            <a:r>
              <a:rPr lang="en-US" dirty="0" smtClean="0"/>
              <a:t>between healthcare </a:t>
            </a:r>
            <a:r>
              <a:rPr lang="en-US" dirty="0"/>
              <a:t>providers and between health and social care providers</a:t>
            </a:r>
            <a:r>
              <a:rPr lang="en-US" dirty="0" smtClean="0"/>
              <a:t>. </a:t>
            </a:r>
            <a:r>
              <a:rPr lang="en-GB" dirty="0" smtClean="0"/>
              <a:t>This </a:t>
            </a:r>
            <a:r>
              <a:rPr lang="en-GB" dirty="0"/>
              <a:t>means you must:</a:t>
            </a:r>
          </a:p>
          <a:p>
            <a:pPr marL="400050" lvl="1" indent="0">
              <a:buNone/>
            </a:pPr>
            <a:r>
              <a:rPr lang="en-US" b="1" dirty="0"/>
              <a:t>a </a:t>
            </a:r>
            <a:r>
              <a:rPr lang="en-US" dirty="0"/>
              <a:t>share all relevant information with colleagues involved in </a:t>
            </a:r>
            <a:r>
              <a:rPr lang="en-US" dirty="0" smtClean="0"/>
              <a:t>your patients</a:t>
            </a:r>
            <a:r>
              <a:rPr lang="en-US" dirty="0"/>
              <a:t>’ care within and outside the team, including when </a:t>
            </a:r>
            <a:r>
              <a:rPr lang="en-US" dirty="0" smtClean="0"/>
              <a:t>you hand </a:t>
            </a:r>
            <a:r>
              <a:rPr lang="en-US" dirty="0"/>
              <a:t>over care as you go off duty, and when you delegate care </a:t>
            </a:r>
            <a:r>
              <a:rPr lang="en-US" dirty="0" smtClean="0"/>
              <a:t>or refer </a:t>
            </a:r>
            <a:r>
              <a:rPr lang="en-US" dirty="0"/>
              <a:t>patients to other health or social care </a:t>
            </a:r>
            <a:r>
              <a:rPr lang="en-US" dirty="0" smtClean="0"/>
              <a:t>providers, </a:t>
            </a:r>
            <a:endParaRPr lang="en-US" dirty="0"/>
          </a:p>
          <a:p>
            <a:pPr marL="400050" lvl="1" indent="0">
              <a:buNone/>
            </a:pPr>
            <a:r>
              <a:rPr lang="en-US" b="1" dirty="0"/>
              <a:t>b </a:t>
            </a:r>
            <a:r>
              <a:rPr lang="en-US" dirty="0"/>
              <a:t>check, where practical, that a named clinician or team has </a:t>
            </a:r>
            <a:r>
              <a:rPr lang="en-US" dirty="0" smtClean="0"/>
              <a:t>taken over </a:t>
            </a:r>
            <a:r>
              <a:rPr lang="en-US" dirty="0"/>
              <a:t>responsibility when your role in providing a patient’s </a:t>
            </a:r>
            <a:r>
              <a:rPr lang="en-US" dirty="0" smtClean="0"/>
              <a:t>care has </a:t>
            </a:r>
            <a:r>
              <a:rPr lang="en-US" dirty="0"/>
              <a:t>ended. This may be particularly important for patients </a:t>
            </a:r>
            <a:r>
              <a:rPr lang="en-US" dirty="0" smtClean="0"/>
              <a:t>with impaired </a:t>
            </a:r>
            <a:r>
              <a:rPr lang="en-US" dirty="0"/>
              <a:t>capacity or who are vulnerable for other reasons</a:t>
            </a:r>
            <a:r>
              <a:rPr lang="en-US" dirty="0" smtClean="0"/>
              <a:t>.</a:t>
            </a:r>
          </a:p>
          <a:p>
            <a:pPr marL="400050" lvl="1" indent="0" algn="r">
              <a:buNone/>
            </a:pPr>
            <a:r>
              <a:rPr lang="en-US" dirty="0" smtClean="0"/>
              <a:t>Good Medical </a:t>
            </a:r>
            <a:r>
              <a:rPr lang="en-US" dirty="0" smtClean="0"/>
              <a:t>Practice, para 44</a:t>
            </a:r>
            <a:endParaRPr lang="en-GB" dirty="0"/>
          </a:p>
        </p:txBody>
      </p:sp>
      <p:sp>
        <p:nvSpPr>
          <p:cNvPr id="3" name="Title 2"/>
          <p:cNvSpPr>
            <a:spLocks noGrp="1"/>
          </p:cNvSpPr>
          <p:nvPr>
            <p:ph type="title"/>
          </p:nvPr>
        </p:nvSpPr>
        <p:spPr/>
        <p:txBody>
          <a:bodyPr/>
          <a:lstStyle/>
          <a:p>
            <a:r>
              <a:rPr lang="en-US" dirty="0"/>
              <a:t>Continuity and coordination of care</a:t>
            </a:r>
            <a:br>
              <a:rPr lang="en-US" dirty="0"/>
            </a:br>
            <a:endParaRPr lang="en-GB" dirty="0"/>
          </a:p>
        </p:txBody>
      </p:sp>
    </p:spTree>
    <p:extLst>
      <p:ext uri="{BB962C8B-B14F-4D97-AF65-F5344CB8AC3E}">
        <p14:creationId xmlns:p14="http://schemas.microsoft.com/office/powerpoint/2010/main" val="35498580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Deal promptly and effectively with complaints</a:t>
            </a:r>
          </a:p>
          <a:p>
            <a:r>
              <a:rPr lang="en-US" dirty="0" err="1" smtClean="0"/>
              <a:t>Apologise</a:t>
            </a:r>
            <a:r>
              <a:rPr lang="en-US" dirty="0" smtClean="0"/>
              <a:t> where appropriate</a:t>
            </a:r>
          </a:p>
          <a:p>
            <a:endParaRPr lang="en-US" dirty="0" smtClean="0"/>
          </a:p>
          <a:p>
            <a:endParaRPr lang="en-GB" dirty="0"/>
          </a:p>
        </p:txBody>
      </p:sp>
      <p:sp>
        <p:nvSpPr>
          <p:cNvPr id="3" name="Title 2"/>
          <p:cNvSpPr>
            <a:spLocks noGrp="1"/>
          </p:cNvSpPr>
          <p:nvPr>
            <p:ph type="title"/>
          </p:nvPr>
        </p:nvSpPr>
        <p:spPr/>
        <p:txBody>
          <a:bodyPr/>
          <a:lstStyle/>
          <a:p>
            <a:r>
              <a:rPr lang="en-US" dirty="0" smtClean="0"/>
              <a:t>Communication and </a:t>
            </a:r>
            <a:r>
              <a:rPr lang="en-US" dirty="0" err="1" smtClean="0"/>
              <a:t>Candour</a:t>
            </a:r>
            <a:endParaRPr lang="en-GB" dirty="0"/>
          </a:p>
        </p:txBody>
      </p:sp>
      <p:pic>
        <p:nvPicPr>
          <p:cNvPr id="5" name="Picture 4"/>
          <p:cNvPicPr/>
          <p:nvPr/>
        </p:nvPicPr>
        <p:blipFill rotWithShape="1">
          <a:blip r:embed="rId3"/>
          <a:srcRect l="1479" t="11167" r="43423" b="5087"/>
          <a:stretch/>
        </p:blipFill>
        <p:spPr bwMode="auto">
          <a:xfrm>
            <a:off x="3071664" y="3212976"/>
            <a:ext cx="5112568" cy="252028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945446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35360" y="1628800"/>
            <a:ext cx="11521279" cy="4145722"/>
          </a:xfrm>
        </p:spPr>
        <p:txBody>
          <a:bodyPr>
            <a:normAutofit fontScale="92500" lnSpcReduction="20000"/>
          </a:bodyPr>
          <a:lstStyle/>
          <a:p>
            <a:pPr>
              <a:buNone/>
            </a:pPr>
            <a:r>
              <a:rPr lang="en-US" dirty="0" smtClean="0"/>
              <a:t>You must be open and honest with patients if things go wrong.  If a patient under your care has suffered harm or distress, you should:</a:t>
            </a:r>
          </a:p>
          <a:p>
            <a:pPr>
              <a:buNone/>
            </a:pPr>
            <a:endParaRPr lang="en-US" dirty="0" smtClean="0"/>
          </a:p>
          <a:p>
            <a:pPr lvl="1">
              <a:buFont typeface="Wingdings" pitchFamily="2" charset="2"/>
              <a:buChar char="§"/>
            </a:pPr>
            <a:r>
              <a:rPr lang="en-US" sz="2400" dirty="0"/>
              <a:t>Put matters right (if that is possible)</a:t>
            </a:r>
          </a:p>
          <a:p>
            <a:pPr lvl="1">
              <a:buFont typeface="Wingdings" pitchFamily="2" charset="2"/>
              <a:buChar char="§"/>
            </a:pPr>
            <a:endParaRPr lang="en-US" sz="2400" dirty="0"/>
          </a:p>
          <a:p>
            <a:pPr lvl="1">
              <a:buFont typeface="Wingdings" pitchFamily="2" charset="2"/>
              <a:buChar char="§"/>
            </a:pPr>
            <a:r>
              <a:rPr lang="en-US" sz="2400" dirty="0"/>
              <a:t>Offer an apology</a:t>
            </a:r>
          </a:p>
          <a:p>
            <a:pPr lvl="1">
              <a:buFont typeface="Wingdings" pitchFamily="2" charset="2"/>
              <a:buChar char="§"/>
            </a:pPr>
            <a:endParaRPr lang="en-US" sz="2400" dirty="0"/>
          </a:p>
          <a:p>
            <a:pPr lvl="1">
              <a:buFont typeface="Wingdings" pitchFamily="2" charset="2"/>
              <a:buChar char="§"/>
            </a:pPr>
            <a:r>
              <a:rPr lang="en-US" sz="2400" dirty="0"/>
              <a:t>Explain fully and promptly what has happened and the likely short-term and long-term </a:t>
            </a:r>
            <a:r>
              <a:rPr lang="en-US" sz="2400" dirty="0" smtClean="0"/>
              <a:t>effects</a:t>
            </a:r>
          </a:p>
          <a:p>
            <a:pPr marL="857250" lvl="2" indent="0" algn="r">
              <a:buNone/>
            </a:pPr>
            <a:r>
              <a:rPr lang="en-US" sz="2400" dirty="0" smtClean="0"/>
              <a:t>Good Medical Practice, paragraph 55</a:t>
            </a:r>
          </a:p>
          <a:p>
            <a:pPr lvl="1">
              <a:buFont typeface="Wingdings" pitchFamily="2" charset="2"/>
              <a:buChar char="§"/>
            </a:pPr>
            <a:endParaRPr lang="en-US" sz="2400" dirty="0"/>
          </a:p>
          <a:p>
            <a:pPr marL="457200" lvl="1" indent="0">
              <a:buNone/>
            </a:pPr>
            <a:endParaRPr lang="en-GB" sz="2400" dirty="0"/>
          </a:p>
        </p:txBody>
      </p:sp>
      <p:sp>
        <p:nvSpPr>
          <p:cNvPr id="3" name="Title 2"/>
          <p:cNvSpPr>
            <a:spLocks noGrp="1"/>
          </p:cNvSpPr>
          <p:nvPr>
            <p:ph type="title"/>
          </p:nvPr>
        </p:nvSpPr>
        <p:spPr/>
        <p:txBody>
          <a:bodyPr/>
          <a:lstStyle/>
          <a:p>
            <a:r>
              <a:rPr lang="en-US" dirty="0" smtClean="0"/>
              <a:t>Good Medical Practice</a:t>
            </a:r>
            <a:endParaRPr lang="en-GB" dirty="0"/>
          </a:p>
        </p:txBody>
      </p:sp>
    </p:spTree>
    <p:extLst>
      <p:ext uri="{BB962C8B-B14F-4D97-AF65-F5344CB8AC3E}">
        <p14:creationId xmlns:p14="http://schemas.microsoft.com/office/powerpoint/2010/main" val="35630517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dirty="0" smtClean="0"/>
              <a:t>Duty now applies to all those bodies providing regulated activities (including GPs and private clinics)</a:t>
            </a:r>
          </a:p>
          <a:p>
            <a:r>
              <a:rPr lang="en-GB" dirty="0" smtClean="0"/>
              <a:t>Only in England</a:t>
            </a:r>
          </a:p>
          <a:p>
            <a:r>
              <a:rPr lang="en-GB" dirty="0" smtClean="0"/>
              <a:t>Duty is on organisation, not individual</a:t>
            </a:r>
          </a:p>
          <a:p>
            <a:r>
              <a:rPr lang="en-GB" dirty="0" smtClean="0"/>
              <a:t>Relevant legislation is </a:t>
            </a:r>
            <a:r>
              <a:rPr lang="en-GB" i="1" dirty="0" smtClean="0"/>
              <a:t>The Health and Social Care Act 2008 (Regulated Activities) Regulations 2014</a:t>
            </a:r>
          </a:p>
          <a:p>
            <a:r>
              <a:rPr lang="en-GB" dirty="0" smtClean="0"/>
              <a:t>Regulation 20 is the relevant one</a:t>
            </a:r>
            <a:endParaRPr lang="en-GB" dirty="0"/>
          </a:p>
        </p:txBody>
      </p:sp>
      <p:sp>
        <p:nvSpPr>
          <p:cNvPr id="2" name="Title 1"/>
          <p:cNvSpPr>
            <a:spLocks noGrp="1"/>
          </p:cNvSpPr>
          <p:nvPr>
            <p:ph type="title"/>
          </p:nvPr>
        </p:nvSpPr>
        <p:spPr/>
        <p:txBody>
          <a:bodyPr>
            <a:normAutofit/>
          </a:bodyPr>
          <a:lstStyle/>
          <a:p>
            <a:r>
              <a:rPr lang="en-GB" dirty="0" smtClean="0"/>
              <a:t>Statutory Duty of Candour</a:t>
            </a:r>
            <a:endParaRPr lang="en-GB" dirty="0"/>
          </a:p>
        </p:txBody>
      </p:sp>
    </p:spTree>
    <p:extLst>
      <p:ext uri="{BB962C8B-B14F-4D97-AF65-F5344CB8AC3E}">
        <p14:creationId xmlns:p14="http://schemas.microsoft.com/office/powerpoint/2010/main" val="1029663820"/>
      </p:ext>
    </p:extLst>
  </p:cSld>
  <p:clrMapOvr>
    <a:masterClrMapping/>
  </p:clrMapOvr>
  <p:timing>
    <p:tnLst>
      <p:par>
        <p:cTn id="1" dur="indefinite" restart="never" nodeType="tmRoot"/>
      </p:par>
    </p:tnLst>
  </p:timing>
</p:sld>
</file>

<file path=ppt/theme/theme1.xml><?xml version="1.0" encoding="utf-8"?>
<a:theme xmlns:a="http://schemas.openxmlformats.org/drawingml/2006/main" name="PPT201-1412 - MDU powerpoin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2" id="{C911E73E-D6E5-CC42-BB65-F79E6DF07678}" vid="{E5AC496E-8DFD-AE43-B3F4-62C8B9287D8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MDU 2017 PPT</Template>
  <TotalTime>86</TotalTime>
  <Words>2399</Words>
  <Application>Microsoft Office PowerPoint</Application>
  <PresentationFormat>Widescreen</PresentationFormat>
  <Paragraphs>238</Paragraphs>
  <Slides>33</Slides>
  <Notes>21</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33</vt:i4>
      </vt:variant>
    </vt:vector>
  </HeadingPairs>
  <TitlesOfParts>
    <vt:vector size="43" baseType="lpstr">
      <vt:lpstr>Arial Unicode MS</vt:lpstr>
      <vt:lpstr>ＭＳ Ｐゴシック</vt:lpstr>
      <vt:lpstr>Arial</vt:lpstr>
      <vt:lpstr>Calibri</vt:lpstr>
      <vt:lpstr>Chaparral Pro</vt:lpstr>
      <vt:lpstr>Tahoma</vt:lpstr>
      <vt:lpstr>Times New Roman</vt:lpstr>
      <vt:lpstr>Wingdings</vt:lpstr>
      <vt:lpstr>PPT201-1412 - MDU powerpoint template</vt:lpstr>
      <vt:lpstr>Document</vt:lpstr>
      <vt:lpstr>Keeping out of Trouble</vt:lpstr>
      <vt:lpstr>PowerPoint Presentation</vt:lpstr>
      <vt:lpstr>Multiple jeopardy</vt:lpstr>
      <vt:lpstr>The six Cs</vt:lpstr>
      <vt:lpstr>Communication</vt:lpstr>
      <vt:lpstr>Continuity and coordination of care </vt:lpstr>
      <vt:lpstr>Communication and Candour</vt:lpstr>
      <vt:lpstr>Good Medical Practice</vt:lpstr>
      <vt:lpstr>Statutory Duty of Candour</vt:lpstr>
      <vt:lpstr>Key Principles</vt:lpstr>
      <vt:lpstr>Key Principles</vt:lpstr>
      <vt:lpstr>Thresholds – severe harm</vt:lpstr>
      <vt:lpstr>Thresholds – moderate harm</vt:lpstr>
      <vt:lpstr>Thresholds – prolonged psychological harm</vt:lpstr>
      <vt:lpstr>Maintaining Clinical Skills – GMC guidance</vt:lpstr>
      <vt:lpstr>Consent – the Montgomery judgment Supreme Court: Montgomery -v- Lanarkshire Health Board </vt:lpstr>
      <vt:lpstr>GMC consent guidance </vt:lpstr>
      <vt:lpstr>GMC consent guidance </vt:lpstr>
      <vt:lpstr>GMC and intimate examinations  </vt:lpstr>
      <vt:lpstr>Chaperones</vt:lpstr>
      <vt:lpstr>Confidentiality</vt:lpstr>
      <vt:lpstr>Confidentiality – points to consider</vt:lpstr>
      <vt:lpstr>Clinical records should include…</vt:lpstr>
      <vt:lpstr>Clinical Records</vt:lpstr>
      <vt:lpstr>Doctor</vt:lpstr>
      <vt:lpstr>Illegible records</vt:lpstr>
      <vt:lpstr>And what to do if something does happen…</vt:lpstr>
      <vt:lpstr>Writing reports</vt:lpstr>
      <vt:lpstr>Insight and Remediation</vt:lpstr>
      <vt:lpstr>Insight Improves Outcome</vt:lpstr>
      <vt:lpstr>When something goes wrong….</vt:lpstr>
      <vt:lpstr>PowerPoint Presentation</vt:lpstr>
      <vt:lpstr>PowerPoint Presentation</vt:lpstr>
    </vt:vector>
  </TitlesOfParts>
  <Company>The MDU</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Keeping out of Trouble</dc:title>
  <dc:creator>Sally Old</dc:creator>
  <cp:lastModifiedBy>Sally Old</cp:lastModifiedBy>
  <cp:revision>9</cp:revision>
  <dcterms:created xsi:type="dcterms:W3CDTF">2017-11-23T16:20:27Z</dcterms:created>
  <dcterms:modified xsi:type="dcterms:W3CDTF">2017-11-27T12:18:58Z</dcterms:modified>
</cp:coreProperties>
</file>