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theme/themeOverride8.xml" ContentType="application/vnd.openxmlformats-officedocument.themeOverride+xml"/>
  <Override PartName="/ppt/notesSlides/notesSlide2.xml" ContentType="application/vnd.openxmlformats-officedocument.presentationml.notesSlide+xml"/>
  <Override PartName="/ppt/charts/chart9.xml" ContentType="application/vnd.openxmlformats-officedocument.drawingml.chart+xml"/>
  <Override PartName="/ppt/theme/themeOverride9.xml" ContentType="application/vnd.openxmlformats-officedocument.themeOverride+xml"/>
  <Override PartName="/ppt/charts/chart10.xml" ContentType="application/vnd.openxmlformats-officedocument.drawingml.chart+xml"/>
  <Override PartName="/ppt/theme/themeOverride10.xml" ContentType="application/vnd.openxmlformats-officedocument.themeOverride+xml"/>
  <Override PartName="/ppt/charts/chart11.xml" ContentType="application/vnd.openxmlformats-officedocument.drawingml.chart+xml"/>
  <Override PartName="/ppt/theme/themeOverride11.xml" ContentType="application/vnd.openxmlformats-officedocument.themeOverride+xml"/>
  <Override PartName="/ppt/charts/chart12.xml" ContentType="application/vnd.openxmlformats-officedocument.drawingml.chart+xml"/>
  <Override PartName="/ppt/theme/themeOverride1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</p:sldMasterIdLst>
  <p:notesMasterIdLst>
    <p:notesMasterId r:id="rId18"/>
  </p:notesMasterIdLst>
  <p:sldIdLst>
    <p:sldId id="256" r:id="rId2"/>
    <p:sldId id="257" r:id="rId3"/>
    <p:sldId id="258" r:id="rId4"/>
    <p:sldId id="266" r:id="rId5"/>
    <p:sldId id="259" r:id="rId6"/>
    <p:sldId id="267" r:id="rId7"/>
    <p:sldId id="260" r:id="rId8"/>
    <p:sldId id="268" r:id="rId9"/>
    <p:sldId id="261" r:id="rId10"/>
    <p:sldId id="269" r:id="rId11"/>
    <p:sldId id="262" r:id="rId12"/>
    <p:sldId id="270" r:id="rId13"/>
    <p:sldId id="263" r:id="rId14"/>
    <p:sldId id="271" r:id="rId15"/>
    <p:sldId id="264" r:id="rId16"/>
    <p:sldId id="273" r:id="rId17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gstewart" initials="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E285E"/>
    <a:srgbClr val="30A5BE"/>
    <a:srgbClr val="1986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30" autoAdjust="0"/>
    <p:restoredTop sz="94660"/>
  </p:normalViewPr>
  <p:slideViewPr>
    <p:cSldViewPr>
      <p:cViewPr varScale="1">
        <p:scale>
          <a:sx n="126" d="100"/>
          <a:sy n="126" d="100"/>
        </p:scale>
        <p:origin x="-11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\\s2prdfile01\qaalf\Quality%20Assurance\Evidence\NTS\Trainee\2015\Requests\External%20evidence%20team%20requests\LTFT%20Forum%202015\LTFT%20Forum%20Oct%202015%20-%20LTFT%20numbers%20v0.3.xlsx" TargetMode="External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oleObject" Target="file:///\\s2prdfile01\qaalf\Quality%20Assurance\Evidence\NTS\Trainee\2015\Requests\External%20evidence%20team%20requests\LTFT%20Forum%202015\LTFT%20Forum%20Oct%202015%20-%20LTFT%20numbers%20v0.6%20-%20new%20style%20charts.xlsx" TargetMode="External"/><Relationship Id="rId1" Type="http://schemas.openxmlformats.org/officeDocument/2006/relationships/themeOverride" Target="../theme/themeOverride10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oleObject" Target="file:///\\s2prdfile01\qaalf\Quality%20Assurance\Evidence\NTS\Trainee\2015\Requests\External%20evidence%20team%20requests\LTFT%20Forum%202015\LTFT%20Forum%20Oct%202015%20-%20LTFT%20numbers%20v0.6%20-%20new%20style%20charts.xlsx" TargetMode="External"/><Relationship Id="rId1" Type="http://schemas.openxmlformats.org/officeDocument/2006/relationships/themeOverride" Target="../theme/themeOverride11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oleObject" Target="file:///\\s2prdfile01\qaalf\Quality%20Assurance\Evidence\NTS\Trainee\2015\Requests\External%20evidence%20team%20requests\LTFT%20Forum%202015\LTFT%20Forum%20Oct%202015%20-%20LTFT%20numbers%20v0.5.xlsx" TargetMode="External"/><Relationship Id="rId1" Type="http://schemas.openxmlformats.org/officeDocument/2006/relationships/themeOverride" Target="../theme/themeOverride12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\\s2prdfile01\qaalf\Quality%20Assurance\Evidence\NTS\Trainee\2015\Requests\External%20evidence%20team%20requests\LTFT%20Forum%202015\LTFT%20Forum%20Oct%202015%20-%20LTFT%20numbers%20v0.3.xlsx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\\s2prdfile01\qaalf\Quality%20Assurance\Evidence\NTS\Trainee\2015\Requests\External%20evidence%20team%20requests\LTFT%20Forum%202015\LTFT%20Forum%20Oct%202015%20-%20LTFT%20numbers%20v0.3.xlsx" TargetMode="External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\\s2prdfile01\qaalf\Quality%20Assurance\Evidence\NTS\Trainee\2015\Requests\External%20evidence%20team%20requests\LTFT%20Forum%202015\LTFT%20Forum%20Oct%202015%20-%20LTFT%20numbers%20v0.3.xlsx" TargetMode="External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file:///\\s2prdfile01\qaalf\Quality%20Assurance\Evidence\NTS\Trainee\2015\Requests\External%20evidence%20team%20requests\LTFT%20Forum%202015\LTFT%20Forum%20Oct%202015%20-%20LTFT%20numbers%20v0.3.xlsx" TargetMode="External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oleObject" Target="file:///\\s2prdfile01\qaalf\Quality%20Assurance\Evidence\NTS\Trainee\2015\Requests\External%20evidence%20team%20requests\LTFT%20Forum%202015\LTFT%20Forum%20Oct%202015%20-%20LTFT%20numbers%20v0.5.xlsx" TargetMode="External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oleObject" Target="file:///\\s2prdfile01\qaalf\Quality%20Assurance\Evidence\NTS\Trainee\2015\Requests\External%20evidence%20team%20requests\LTFT%20Forum%202015\LTFT%20Forum%20Oct%202015%20-%20LTFT%20numbers%20v0.3.xlsx" TargetMode="External"/><Relationship Id="rId1" Type="http://schemas.openxmlformats.org/officeDocument/2006/relationships/themeOverride" Target="../theme/themeOverride7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oleObject" Target="file:///\\s2prdfile01\qaalf\Quality%20Assurance\Evidence\NTS\Trainee\2015\Requests\External%20evidence%20team%20requests\LTFT%20Forum%202015\LTFT%20Forum%20Oct%202015%20-%20LTFT%20numbers%20v0.3.xlsx" TargetMode="External"/><Relationship Id="rId1" Type="http://schemas.openxmlformats.org/officeDocument/2006/relationships/themeOverride" Target="../theme/themeOverride8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oleObject" Target="file:///\\s2prdfile01\qaalf\Quality%20Assurance\Evidence\NTS\Trainee\2015\Requests\External%20evidence%20team%20requests\LTFT%20Forum%202015\LTFT%20Forum%20Oct%202015%20-%20LTFT%20numbers%20v0.3.xlsx" TargetMode="External"/><Relationship Id="rId1" Type="http://schemas.openxmlformats.org/officeDocument/2006/relationships/themeOverride" Target="../theme/themeOverrid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200"/>
            </a:pPr>
            <a:r>
              <a:rPr lang="en-US" sz="1200"/>
              <a:t>Proportion</a:t>
            </a:r>
            <a:r>
              <a:rPr lang="en-US" sz="1200" baseline="0"/>
              <a:t> of NTS respondents training/w</a:t>
            </a:r>
            <a:r>
              <a:rPr lang="en-US" sz="1200"/>
              <a:t>orking LTFT</a:t>
            </a: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Overall!$S$9</c:f>
              <c:strCache>
                <c:ptCount val="1"/>
                <c:pt idx="0">
                  <c:v>Working LTFT</c:v>
                </c:pt>
              </c:strCache>
            </c:strRef>
          </c:tx>
          <c:spPr>
            <a:ln>
              <a:solidFill>
                <a:schemeClr val="accent1"/>
              </a:solidFill>
            </a:ln>
          </c:spPr>
          <c:marker>
            <c:symbol val="none"/>
          </c:marker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Overall!$T$8:$W$8</c:f>
              <c:numCache>
                <c:formatCode>General</c:formatCode>
                <c:ptCount val="4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</c:numCache>
            </c:numRef>
          </c:cat>
          <c:val>
            <c:numRef>
              <c:f>Overall!$T$9:$W$9</c:f>
              <c:numCache>
                <c:formatCode>0.0%</c:formatCode>
                <c:ptCount val="4"/>
                <c:pt idx="0">
                  <c:v>7.9779246865188475E-2</c:v>
                </c:pt>
                <c:pt idx="1">
                  <c:v>9.1086816232016102E-2</c:v>
                </c:pt>
                <c:pt idx="2">
                  <c:v>0.11323171995402906</c:v>
                </c:pt>
                <c:pt idx="3">
                  <c:v>0.11674133192786959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1844352"/>
        <c:axId val="113316992"/>
      </c:lineChart>
      <c:catAx>
        <c:axId val="11184435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Survey year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13316992"/>
        <c:crosses val="autoZero"/>
        <c:auto val="1"/>
        <c:lblAlgn val="ctr"/>
        <c:lblOffset val="100"/>
        <c:noMultiLvlLbl val="0"/>
      </c:catAx>
      <c:valAx>
        <c:axId val="113316992"/>
        <c:scaling>
          <c:orientation val="minMax"/>
          <c:max val="0.14000000000000001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Proportion of trainees (%)</a:t>
                </a:r>
              </a:p>
            </c:rich>
          </c:tx>
          <c:layout/>
          <c:overlay val="0"/>
        </c:title>
        <c:numFmt formatCode="0%" sourceLinked="0"/>
        <c:majorTickMark val="out"/>
        <c:minorTickMark val="none"/>
        <c:tickLblPos val="nextTo"/>
        <c:crossAx val="111844352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200"/>
            </a:pPr>
            <a:r>
              <a:rPr lang="en-US" sz="1200" b="1" i="0" u="none" strike="noStrike" baseline="0">
                <a:effectLst/>
              </a:rPr>
              <a:t>LTFT NTS respondents by programme group</a:t>
            </a:r>
            <a:endParaRPr lang="en-GB" sz="120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'Programme specialty'!$AR$2</c:f>
              <c:strCache>
                <c:ptCount val="1"/>
                <c:pt idx="0">
                  <c:v>2012</c:v>
                </c:pt>
              </c:strCache>
            </c:strRef>
          </c:tx>
          <c:spPr>
            <a:solidFill>
              <a:schemeClr val="tx2">
                <a:lumMod val="20000"/>
                <a:lumOff val="80000"/>
              </a:schemeClr>
            </a:solidFill>
          </c:spPr>
          <c:invertIfNegative val="0"/>
          <c:cat>
            <c:strRef>
              <c:f>'Programme specialty'!$AQ$3:$AQ$17</c:f>
              <c:strCache>
                <c:ptCount val="15"/>
                <c:pt idx="0">
                  <c:v>ACCS</c:v>
                </c:pt>
                <c:pt idx="1">
                  <c:v>Anaesthetics</c:v>
                </c:pt>
                <c:pt idx="2">
                  <c:v>Emergency Medicine</c:v>
                </c:pt>
                <c:pt idx="3">
                  <c:v>Foundation</c:v>
                </c:pt>
                <c:pt idx="4">
                  <c:v>GP</c:v>
                </c:pt>
                <c:pt idx="5">
                  <c:v>Medicine</c:v>
                </c:pt>
                <c:pt idx="6">
                  <c:v>Obstetrics and Gyanecology</c:v>
                </c:pt>
                <c:pt idx="7">
                  <c:v>Occupational Medicine</c:v>
                </c:pt>
                <c:pt idx="8">
                  <c:v>Ophthalmology</c:v>
                </c:pt>
                <c:pt idx="9">
                  <c:v>Paediatrics and Child Health</c:v>
                </c:pt>
                <c:pt idx="10">
                  <c:v>Pathology</c:v>
                </c:pt>
                <c:pt idx="11">
                  <c:v>Psychiatry</c:v>
                </c:pt>
                <c:pt idx="12">
                  <c:v>Public Health</c:v>
                </c:pt>
                <c:pt idx="13">
                  <c:v>Radiology</c:v>
                </c:pt>
                <c:pt idx="14">
                  <c:v>Surgery</c:v>
                </c:pt>
              </c:strCache>
            </c:strRef>
          </c:cat>
          <c:val>
            <c:numRef>
              <c:f>'Programme specialty'!$AR$3:$AR$17</c:f>
              <c:numCache>
                <c:formatCode>0.0%</c:formatCode>
                <c:ptCount val="15"/>
                <c:pt idx="0">
                  <c:v>7.822048398924468E-3</c:v>
                </c:pt>
                <c:pt idx="1">
                  <c:v>7.6509410901979963E-2</c:v>
                </c:pt>
                <c:pt idx="2">
                  <c:v>1.5155218772916158E-2</c:v>
                </c:pt>
                <c:pt idx="3">
                  <c:v>6.8931801515521876E-2</c:v>
                </c:pt>
                <c:pt idx="4">
                  <c:v>0.25274993889024688</c:v>
                </c:pt>
                <c:pt idx="5">
                  <c:v>0.1676851625519433</c:v>
                </c:pt>
                <c:pt idx="6">
                  <c:v>5.5243216817404059E-2</c:v>
                </c:pt>
                <c:pt idx="7">
                  <c:v>1.955512099731117E-3</c:v>
                </c:pt>
                <c:pt idx="8">
                  <c:v>8.5553654363236375E-3</c:v>
                </c:pt>
                <c:pt idx="9">
                  <c:v>0.13248594475678319</c:v>
                </c:pt>
                <c:pt idx="10">
                  <c:v>2.2977267171840624E-2</c:v>
                </c:pt>
                <c:pt idx="11">
                  <c:v>8.7998044487900273E-2</c:v>
                </c:pt>
                <c:pt idx="12">
                  <c:v>9.0442434612564172E-3</c:v>
                </c:pt>
                <c:pt idx="13">
                  <c:v>3.8865802982155952E-2</c:v>
                </c:pt>
                <c:pt idx="14">
                  <c:v>5.4021021755072111E-2</c:v>
                </c:pt>
              </c:numCache>
            </c:numRef>
          </c:val>
        </c:ser>
        <c:ser>
          <c:idx val="1"/>
          <c:order val="1"/>
          <c:tx>
            <c:strRef>
              <c:f>'Programme specialty'!$AS$2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</c:spPr>
          <c:invertIfNegative val="0"/>
          <c:cat>
            <c:strRef>
              <c:f>'Programme specialty'!$AQ$3:$AQ$17</c:f>
              <c:strCache>
                <c:ptCount val="15"/>
                <c:pt idx="0">
                  <c:v>ACCS</c:v>
                </c:pt>
                <c:pt idx="1">
                  <c:v>Anaesthetics</c:v>
                </c:pt>
                <c:pt idx="2">
                  <c:v>Emergency Medicine</c:v>
                </c:pt>
                <c:pt idx="3">
                  <c:v>Foundation</c:v>
                </c:pt>
                <c:pt idx="4">
                  <c:v>GP</c:v>
                </c:pt>
                <c:pt idx="5">
                  <c:v>Medicine</c:v>
                </c:pt>
                <c:pt idx="6">
                  <c:v>Obstetrics and Gyanecology</c:v>
                </c:pt>
                <c:pt idx="7">
                  <c:v>Occupational Medicine</c:v>
                </c:pt>
                <c:pt idx="8">
                  <c:v>Ophthalmology</c:v>
                </c:pt>
                <c:pt idx="9">
                  <c:v>Paediatrics and Child Health</c:v>
                </c:pt>
                <c:pt idx="10">
                  <c:v>Pathology</c:v>
                </c:pt>
                <c:pt idx="11">
                  <c:v>Psychiatry</c:v>
                </c:pt>
                <c:pt idx="12">
                  <c:v>Public Health</c:v>
                </c:pt>
                <c:pt idx="13">
                  <c:v>Radiology</c:v>
                </c:pt>
                <c:pt idx="14">
                  <c:v>Surgery</c:v>
                </c:pt>
              </c:strCache>
            </c:strRef>
          </c:cat>
          <c:val>
            <c:numRef>
              <c:f>'Programme specialty'!$AS$3:$AS$17</c:f>
              <c:numCache>
                <c:formatCode>0.0%</c:formatCode>
                <c:ptCount val="15"/>
                <c:pt idx="0">
                  <c:v>8.9602000416753487E-3</c:v>
                </c:pt>
                <c:pt idx="1">
                  <c:v>8.0641800375078135E-2</c:v>
                </c:pt>
                <c:pt idx="2">
                  <c:v>1.3544488435090644E-2</c:v>
                </c:pt>
                <c:pt idx="3">
                  <c:v>7.0014586372160861E-2</c:v>
                </c:pt>
                <c:pt idx="4">
                  <c:v>0.28068347572410918</c:v>
                </c:pt>
                <c:pt idx="5">
                  <c:v>0.14878099604084183</c:v>
                </c:pt>
                <c:pt idx="6">
                  <c:v>5.4594707230673056E-2</c:v>
                </c:pt>
                <c:pt idx="7">
                  <c:v>2.9172744321733697E-3</c:v>
                </c:pt>
                <c:pt idx="8">
                  <c:v>9.1685767868305897E-3</c:v>
                </c:pt>
                <c:pt idx="9">
                  <c:v>0.13565326109606168</c:v>
                </c:pt>
                <c:pt idx="10">
                  <c:v>2.2504688476765993E-2</c:v>
                </c:pt>
                <c:pt idx="11">
                  <c:v>8.7726609710356326E-2</c:v>
                </c:pt>
                <c:pt idx="12">
                  <c:v>1.2085851219003959E-2</c:v>
                </c:pt>
                <c:pt idx="13">
                  <c:v>3.4590539695769952E-2</c:v>
                </c:pt>
                <c:pt idx="14">
                  <c:v>3.8132944363409041E-2</c:v>
                </c:pt>
              </c:numCache>
            </c:numRef>
          </c:val>
        </c:ser>
        <c:ser>
          <c:idx val="2"/>
          <c:order val="2"/>
          <c:tx>
            <c:strRef>
              <c:f>'Programme specialty'!$AT$2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cat>
            <c:strRef>
              <c:f>'Programme specialty'!$AQ$3:$AQ$17</c:f>
              <c:strCache>
                <c:ptCount val="15"/>
                <c:pt idx="0">
                  <c:v>ACCS</c:v>
                </c:pt>
                <c:pt idx="1">
                  <c:v>Anaesthetics</c:v>
                </c:pt>
                <c:pt idx="2">
                  <c:v>Emergency Medicine</c:v>
                </c:pt>
                <c:pt idx="3">
                  <c:v>Foundation</c:v>
                </c:pt>
                <c:pt idx="4">
                  <c:v>GP</c:v>
                </c:pt>
                <c:pt idx="5">
                  <c:v>Medicine</c:v>
                </c:pt>
                <c:pt idx="6">
                  <c:v>Obstetrics and Gyanecology</c:v>
                </c:pt>
                <c:pt idx="7">
                  <c:v>Occupational Medicine</c:v>
                </c:pt>
                <c:pt idx="8">
                  <c:v>Ophthalmology</c:v>
                </c:pt>
                <c:pt idx="9">
                  <c:v>Paediatrics and Child Health</c:v>
                </c:pt>
                <c:pt idx="10">
                  <c:v>Pathology</c:v>
                </c:pt>
                <c:pt idx="11">
                  <c:v>Psychiatry</c:v>
                </c:pt>
                <c:pt idx="12">
                  <c:v>Public Health</c:v>
                </c:pt>
                <c:pt idx="13">
                  <c:v>Radiology</c:v>
                </c:pt>
                <c:pt idx="14">
                  <c:v>Surgery</c:v>
                </c:pt>
              </c:strCache>
            </c:strRef>
          </c:cat>
          <c:val>
            <c:numRef>
              <c:f>'Programme specialty'!$AT$3:$AT$17</c:f>
              <c:numCache>
                <c:formatCode>0.0%</c:formatCode>
                <c:ptCount val="15"/>
                <c:pt idx="0">
                  <c:v>1.3646197370610751E-2</c:v>
                </c:pt>
                <c:pt idx="1">
                  <c:v>7.4388417373939086E-2</c:v>
                </c:pt>
                <c:pt idx="2">
                  <c:v>1.3979031452820768E-2</c:v>
                </c:pt>
                <c:pt idx="3">
                  <c:v>9.5356964553170248E-2</c:v>
                </c:pt>
                <c:pt idx="4">
                  <c:v>0.27142619404226992</c:v>
                </c:pt>
                <c:pt idx="5">
                  <c:v>0.14994175403561324</c:v>
                </c:pt>
                <c:pt idx="6">
                  <c:v>5.5916125811283073E-2</c:v>
                </c:pt>
                <c:pt idx="7">
                  <c:v>1.6641704110500915E-3</c:v>
                </c:pt>
                <c:pt idx="8">
                  <c:v>1.181560991845565E-2</c:v>
                </c:pt>
                <c:pt idx="9">
                  <c:v>0.11948743551339658</c:v>
                </c:pt>
                <c:pt idx="10">
                  <c:v>2.1467798302546182E-2</c:v>
                </c:pt>
                <c:pt idx="11">
                  <c:v>7.8216009319354296E-2</c:v>
                </c:pt>
                <c:pt idx="12">
                  <c:v>1.0151439507405558E-2</c:v>
                </c:pt>
                <c:pt idx="13">
                  <c:v>3.4115493426526873E-2</c:v>
                </c:pt>
                <c:pt idx="14">
                  <c:v>4.8427358961557664E-2</c:v>
                </c:pt>
              </c:numCache>
            </c:numRef>
          </c:val>
        </c:ser>
        <c:ser>
          <c:idx val="3"/>
          <c:order val="3"/>
          <c:tx>
            <c:strRef>
              <c:f>'Programme specialty'!$AU$2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</c:spPr>
          <c:invertIfNegative val="0"/>
          <c:cat>
            <c:strRef>
              <c:f>'Programme specialty'!$AQ$3:$AQ$17</c:f>
              <c:strCache>
                <c:ptCount val="15"/>
                <c:pt idx="0">
                  <c:v>ACCS</c:v>
                </c:pt>
                <c:pt idx="1">
                  <c:v>Anaesthetics</c:v>
                </c:pt>
                <c:pt idx="2">
                  <c:v>Emergency Medicine</c:v>
                </c:pt>
                <c:pt idx="3">
                  <c:v>Foundation</c:v>
                </c:pt>
                <c:pt idx="4">
                  <c:v>GP</c:v>
                </c:pt>
                <c:pt idx="5">
                  <c:v>Medicine</c:v>
                </c:pt>
                <c:pt idx="6">
                  <c:v>Obstetrics and Gyanecology</c:v>
                </c:pt>
                <c:pt idx="7">
                  <c:v>Occupational Medicine</c:v>
                </c:pt>
                <c:pt idx="8">
                  <c:v>Ophthalmology</c:v>
                </c:pt>
                <c:pt idx="9">
                  <c:v>Paediatrics and Child Health</c:v>
                </c:pt>
                <c:pt idx="10">
                  <c:v>Pathology</c:v>
                </c:pt>
                <c:pt idx="11">
                  <c:v>Psychiatry</c:v>
                </c:pt>
                <c:pt idx="12">
                  <c:v>Public Health</c:v>
                </c:pt>
                <c:pt idx="13">
                  <c:v>Radiology</c:v>
                </c:pt>
                <c:pt idx="14">
                  <c:v>Surgery</c:v>
                </c:pt>
              </c:strCache>
            </c:strRef>
          </c:cat>
          <c:val>
            <c:numRef>
              <c:f>'Programme specialty'!$AU$3:$AU$17</c:f>
              <c:numCache>
                <c:formatCode>0.0%</c:formatCode>
                <c:ptCount val="15"/>
                <c:pt idx="0">
                  <c:v>1.0641728474685586E-2</c:v>
                </c:pt>
                <c:pt idx="1">
                  <c:v>6.8526281844566272E-2</c:v>
                </c:pt>
                <c:pt idx="2">
                  <c:v>1.8703643985811029E-2</c:v>
                </c:pt>
                <c:pt idx="3">
                  <c:v>9.3518219929055138E-2</c:v>
                </c:pt>
                <c:pt idx="4">
                  <c:v>0.28845533698806836</c:v>
                </c:pt>
                <c:pt idx="5">
                  <c:v>0.14769429216381813</c:v>
                </c:pt>
                <c:pt idx="6">
                  <c:v>5.4176072234762979E-2</c:v>
                </c:pt>
                <c:pt idx="7">
                  <c:v>2.4185746533376329E-3</c:v>
                </c:pt>
                <c:pt idx="8">
                  <c:v>9.8355369235730416E-3</c:v>
                </c:pt>
                <c:pt idx="9">
                  <c:v>0.12479845211222186</c:v>
                </c:pt>
                <c:pt idx="10">
                  <c:v>2.0316027088036117E-2</c:v>
                </c:pt>
                <c:pt idx="11">
                  <c:v>7.5137052563689133E-2</c:v>
                </c:pt>
                <c:pt idx="12">
                  <c:v>1.0158013544018058E-2</c:v>
                </c:pt>
                <c:pt idx="13">
                  <c:v>2.9667849080941631E-2</c:v>
                </c:pt>
                <c:pt idx="14">
                  <c:v>4.5791680103192518E-2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4256128"/>
        <c:axId val="114301952"/>
      </c:barChart>
      <c:catAx>
        <c:axId val="11425612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Programme group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14301952"/>
        <c:crosses val="autoZero"/>
        <c:auto val="1"/>
        <c:lblAlgn val="ctr"/>
        <c:lblOffset val="100"/>
        <c:noMultiLvlLbl val="0"/>
      </c:catAx>
      <c:valAx>
        <c:axId val="114301952"/>
        <c:scaling>
          <c:orientation val="minMax"/>
          <c:max val="0.35000000000000003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Proportion of LTFT trainees (%)</a:t>
                </a:r>
              </a:p>
            </c:rich>
          </c:tx>
          <c:layout/>
          <c:overlay val="0"/>
        </c:title>
        <c:numFmt formatCode="0%" sourceLinked="0"/>
        <c:majorTickMark val="out"/>
        <c:minorTickMark val="none"/>
        <c:tickLblPos val="nextTo"/>
        <c:crossAx val="114256128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200"/>
            </a:pPr>
            <a:r>
              <a:rPr lang="en-US" sz="1200" b="1" i="0" u="none" strike="noStrike" baseline="0">
                <a:effectLst/>
              </a:rPr>
              <a:t>FT NTS respondents by programme group</a:t>
            </a:r>
            <a:endParaRPr lang="en-GB" sz="120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'Programme specialty'!$AX$2</c:f>
              <c:strCache>
                <c:ptCount val="1"/>
                <c:pt idx="0">
                  <c:v>2012</c:v>
                </c:pt>
              </c:strCache>
            </c:strRef>
          </c:tx>
          <c:spPr>
            <a:solidFill>
              <a:schemeClr val="tx2">
                <a:lumMod val="20000"/>
                <a:lumOff val="80000"/>
              </a:schemeClr>
            </a:solidFill>
          </c:spPr>
          <c:invertIfNegative val="0"/>
          <c:cat>
            <c:strRef>
              <c:f>'Programme specialty'!$AQ$3:$AQ$17</c:f>
              <c:strCache>
                <c:ptCount val="15"/>
                <c:pt idx="0">
                  <c:v>ACCS</c:v>
                </c:pt>
                <c:pt idx="1">
                  <c:v>Anaesthetics</c:v>
                </c:pt>
                <c:pt idx="2">
                  <c:v>Emergency Medicine</c:v>
                </c:pt>
                <c:pt idx="3">
                  <c:v>Foundation</c:v>
                </c:pt>
                <c:pt idx="4">
                  <c:v>GP</c:v>
                </c:pt>
                <c:pt idx="5">
                  <c:v>Medicine</c:v>
                </c:pt>
                <c:pt idx="6">
                  <c:v>Obstetrics and Gyanecology</c:v>
                </c:pt>
                <c:pt idx="7">
                  <c:v>Occupational Medicine</c:v>
                </c:pt>
                <c:pt idx="8">
                  <c:v>Ophthalmology</c:v>
                </c:pt>
                <c:pt idx="9">
                  <c:v>Paediatrics and Child Health</c:v>
                </c:pt>
                <c:pt idx="10">
                  <c:v>Pathology</c:v>
                </c:pt>
                <c:pt idx="11">
                  <c:v>Psychiatry</c:v>
                </c:pt>
                <c:pt idx="12">
                  <c:v>Public Health</c:v>
                </c:pt>
                <c:pt idx="13">
                  <c:v>Radiology</c:v>
                </c:pt>
                <c:pt idx="14">
                  <c:v>Surgery</c:v>
                </c:pt>
              </c:strCache>
            </c:strRef>
          </c:cat>
          <c:val>
            <c:numRef>
              <c:f>'Programme specialty'!$AX$3:$AX$17</c:f>
              <c:numCache>
                <c:formatCode>0.0%</c:formatCode>
                <c:ptCount val="15"/>
                <c:pt idx="0">
                  <c:v>2.2971942019157414E-2</c:v>
                </c:pt>
                <c:pt idx="1">
                  <c:v>6.6733067729083662E-2</c:v>
                </c:pt>
                <c:pt idx="2">
                  <c:v>1.0341612274307027E-2</c:v>
                </c:pt>
                <c:pt idx="3">
                  <c:v>0.29700347545986266</c:v>
                </c:pt>
                <c:pt idx="4">
                  <c:v>0.1650843434771552</c:v>
                </c:pt>
                <c:pt idx="5">
                  <c:v>0.14533355937950326</c:v>
                </c:pt>
                <c:pt idx="6">
                  <c:v>3.5920149190472157E-2</c:v>
                </c:pt>
                <c:pt idx="7">
                  <c:v>1.2503178774264643E-3</c:v>
                </c:pt>
                <c:pt idx="8">
                  <c:v>1.1464779181147749E-2</c:v>
                </c:pt>
                <c:pt idx="9">
                  <c:v>5.1496143087225568E-2</c:v>
                </c:pt>
                <c:pt idx="10">
                  <c:v>1.2291260489955073E-2</c:v>
                </c:pt>
                <c:pt idx="11">
                  <c:v>5.0923963719589724E-2</c:v>
                </c:pt>
                <c:pt idx="12">
                  <c:v>2.9456641519030264E-3</c:v>
                </c:pt>
                <c:pt idx="13">
                  <c:v>2.4985165720098332E-2</c:v>
                </c:pt>
                <c:pt idx="14">
                  <c:v>0.10125455624311265</c:v>
                </c:pt>
              </c:numCache>
            </c:numRef>
          </c:val>
        </c:ser>
        <c:ser>
          <c:idx val="1"/>
          <c:order val="1"/>
          <c:tx>
            <c:strRef>
              <c:f>'Programme specialty'!$AY$2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</c:spPr>
          <c:invertIfNegative val="0"/>
          <c:cat>
            <c:strRef>
              <c:f>'Programme specialty'!$AQ$3:$AQ$17</c:f>
              <c:strCache>
                <c:ptCount val="15"/>
                <c:pt idx="0">
                  <c:v>ACCS</c:v>
                </c:pt>
                <c:pt idx="1">
                  <c:v>Anaesthetics</c:v>
                </c:pt>
                <c:pt idx="2">
                  <c:v>Emergency Medicine</c:v>
                </c:pt>
                <c:pt idx="3">
                  <c:v>Foundation</c:v>
                </c:pt>
                <c:pt idx="4">
                  <c:v>GP</c:v>
                </c:pt>
                <c:pt idx="5">
                  <c:v>Medicine</c:v>
                </c:pt>
                <c:pt idx="6">
                  <c:v>Obstetrics and Gyanecology</c:v>
                </c:pt>
                <c:pt idx="7">
                  <c:v>Occupational Medicine</c:v>
                </c:pt>
                <c:pt idx="8">
                  <c:v>Ophthalmology</c:v>
                </c:pt>
                <c:pt idx="9">
                  <c:v>Paediatrics and Child Health</c:v>
                </c:pt>
                <c:pt idx="10">
                  <c:v>Pathology</c:v>
                </c:pt>
                <c:pt idx="11">
                  <c:v>Psychiatry</c:v>
                </c:pt>
                <c:pt idx="12">
                  <c:v>Public Health</c:v>
                </c:pt>
                <c:pt idx="13">
                  <c:v>Radiology</c:v>
                </c:pt>
                <c:pt idx="14">
                  <c:v>Surgery</c:v>
                </c:pt>
              </c:strCache>
            </c:strRef>
          </c:cat>
          <c:val>
            <c:numRef>
              <c:f>'Programme specialty'!$AY$3:$AY$17</c:f>
              <c:numCache>
                <c:formatCode>0.0%</c:formatCode>
                <c:ptCount val="15"/>
                <c:pt idx="0">
                  <c:v>2.3826925888028067E-2</c:v>
                </c:pt>
                <c:pt idx="1">
                  <c:v>6.6970158915780897E-2</c:v>
                </c:pt>
                <c:pt idx="2">
                  <c:v>8.8541775429657327E-3</c:v>
                </c:pt>
                <c:pt idx="3">
                  <c:v>0.29818113475473512</c:v>
                </c:pt>
                <c:pt idx="4">
                  <c:v>0.16779084093804164</c:v>
                </c:pt>
                <c:pt idx="5">
                  <c:v>0.14707540668657465</c:v>
                </c:pt>
                <c:pt idx="6">
                  <c:v>3.4748470357299478E-2</c:v>
                </c:pt>
                <c:pt idx="7">
                  <c:v>1.0441247102553929E-3</c:v>
                </c:pt>
                <c:pt idx="8">
                  <c:v>1.1130369411322488E-2</c:v>
                </c:pt>
                <c:pt idx="9">
                  <c:v>5.1162110802514253E-2</c:v>
                </c:pt>
                <c:pt idx="10">
                  <c:v>1.1360076847578674E-2</c:v>
                </c:pt>
                <c:pt idx="11">
                  <c:v>4.8426504061645122E-2</c:v>
                </c:pt>
                <c:pt idx="12">
                  <c:v>2.6729592582538059E-3</c:v>
                </c:pt>
                <c:pt idx="13">
                  <c:v>2.5476642930231587E-2</c:v>
                </c:pt>
                <c:pt idx="14">
                  <c:v>0.10128009689477312</c:v>
                </c:pt>
              </c:numCache>
            </c:numRef>
          </c:val>
        </c:ser>
        <c:ser>
          <c:idx val="2"/>
          <c:order val="2"/>
          <c:tx>
            <c:strRef>
              <c:f>'Programme specialty'!$AZ$2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cat>
            <c:strRef>
              <c:f>'Programme specialty'!$AQ$3:$AQ$17</c:f>
              <c:strCache>
                <c:ptCount val="15"/>
                <c:pt idx="0">
                  <c:v>ACCS</c:v>
                </c:pt>
                <c:pt idx="1">
                  <c:v>Anaesthetics</c:v>
                </c:pt>
                <c:pt idx="2">
                  <c:v>Emergency Medicine</c:v>
                </c:pt>
                <c:pt idx="3">
                  <c:v>Foundation</c:v>
                </c:pt>
                <c:pt idx="4">
                  <c:v>GP</c:v>
                </c:pt>
                <c:pt idx="5">
                  <c:v>Medicine</c:v>
                </c:pt>
                <c:pt idx="6">
                  <c:v>Obstetrics and Gyanecology</c:v>
                </c:pt>
                <c:pt idx="7">
                  <c:v>Occupational Medicine</c:v>
                </c:pt>
                <c:pt idx="8">
                  <c:v>Ophthalmology</c:v>
                </c:pt>
                <c:pt idx="9">
                  <c:v>Paediatrics and Child Health</c:v>
                </c:pt>
                <c:pt idx="10">
                  <c:v>Pathology</c:v>
                </c:pt>
                <c:pt idx="11">
                  <c:v>Psychiatry</c:v>
                </c:pt>
                <c:pt idx="12">
                  <c:v>Public Health</c:v>
                </c:pt>
                <c:pt idx="13">
                  <c:v>Radiology</c:v>
                </c:pt>
                <c:pt idx="14">
                  <c:v>Surgery</c:v>
                </c:pt>
              </c:strCache>
            </c:strRef>
          </c:cat>
          <c:val>
            <c:numRef>
              <c:f>'Programme specialty'!$AZ$3:$AZ$17</c:f>
              <c:numCache>
                <c:formatCode>0.0%</c:formatCode>
                <c:ptCount val="15"/>
                <c:pt idx="0">
                  <c:v>2.6259834148415904E-2</c:v>
                </c:pt>
                <c:pt idx="1">
                  <c:v>6.4767169891558576E-2</c:v>
                </c:pt>
                <c:pt idx="2">
                  <c:v>7.7822666383159681E-3</c:v>
                </c:pt>
                <c:pt idx="3">
                  <c:v>0.30878162874760789</c:v>
                </c:pt>
                <c:pt idx="4">
                  <c:v>0.16944503508398895</c:v>
                </c:pt>
                <c:pt idx="5">
                  <c:v>0.1487348500956836</c:v>
                </c:pt>
                <c:pt idx="6">
                  <c:v>3.1086540506059961E-2</c:v>
                </c:pt>
                <c:pt idx="7">
                  <c:v>1.0206251328938975E-3</c:v>
                </c:pt>
                <c:pt idx="8">
                  <c:v>1.0950457155007443E-2</c:v>
                </c:pt>
                <c:pt idx="9">
                  <c:v>4.9138847544120776E-2</c:v>
                </c:pt>
                <c:pt idx="10">
                  <c:v>1.1758452051881777E-2</c:v>
                </c:pt>
                <c:pt idx="11">
                  <c:v>4.5609185626196043E-2</c:v>
                </c:pt>
                <c:pt idx="12">
                  <c:v>2.6153519030406125E-3</c:v>
                </c:pt>
                <c:pt idx="13">
                  <c:v>2.5579417393153305E-2</c:v>
                </c:pt>
                <c:pt idx="14">
                  <c:v>9.6470338082075266E-2</c:v>
                </c:pt>
              </c:numCache>
            </c:numRef>
          </c:val>
        </c:ser>
        <c:ser>
          <c:idx val="3"/>
          <c:order val="3"/>
          <c:tx>
            <c:strRef>
              <c:f>'Programme specialty'!$BA$2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</c:spPr>
          <c:invertIfNegative val="0"/>
          <c:cat>
            <c:strRef>
              <c:f>'Programme specialty'!$AQ$3:$AQ$17</c:f>
              <c:strCache>
                <c:ptCount val="15"/>
                <c:pt idx="0">
                  <c:v>ACCS</c:v>
                </c:pt>
                <c:pt idx="1">
                  <c:v>Anaesthetics</c:v>
                </c:pt>
                <c:pt idx="2">
                  <c:v>Emergency Medicine</c:v>
                </c:pt>
                <c:pt idx="3">
                  <c:v>Foundation</c:v>
                </c:pt>
                <c:pt idx="4">
                  <c:v>GP</c:v>
                </c:pt>
                <c:pt idx="5">
                  <c:v>Medicine</c:v>
                </c:pt>
                <c:pt idx="6">
                  <c:v>Obstetrics and Gyanecology</c:v>
                </c:pt>
                <c:pt idx="7">
                  <c:v>Occupational Medicine</c:v>
                </c:pt>
                <c:pt idx="8">
                  <c:v>Ophthalmology</c:v>
                </c:pt>
                <c:pt idx="9">
                  <c:v>Paediatrics and Child Health</c:v>
                </c:pt>
                <c:pt idx="10">
                  <c:v>Pathology</c:v>
                </c:pt>
                <c:pt idx="11">
                  <c:v>Psychiatry</c:v>
                </c:pt>
                <c:pt idx="12">
                  <c:v>Public Health</c:v>
                </c:pt>
                <c:pt idx="13">
                  <c:v>Radiology</c:v>
                </c:pt>
                <c:pt idx="14">
                  <c:v>Surgery</c:v>
                </c:pt>
              </c:strCache>
            </c:strRef>
          </c:cat>
          <c:val>
            <c:numRef>
              <c:f>'Programme specialty'!$BA$3:$BA$17</c:f>
              <c:numCache>
                <c:formatCode>0.0%</c:formatCode>
                <c:ptCount val="15"/>
                <c:pt idx="0">
                  <c:v>2.3131254934596591E-2</c:v>
                </c:pt>
                <c:pt idx="1">
                  <c:v>6.5446087531741456E-2</c:v>
                </c:pt>
                <c:pt idx="2">
                  <c:v>1.5321255574760472E-2</c:v>
                </c:pt>
                <c:pt idx="3">
                  <c:v>0.30875104026630817</c:v>
                </c:pt>
                <c:pt idx="4">
                  <c:v>0.16452211766212149</c:v>
                </c:pt>
                <c:pt idx="5">
                  <c:v>0.15287113501056271</c:v>
                </c:pt>
                <c:pt idx="6">
                  <c:v>3.0109041247892793E-2</c:v>
                </c:pt>
                <c:pt idx="7">
                  <c:v>1.1736337835819303E-3</c:v>
                </c:pt>
                <c:pt idx="8">
                  <c:v>1.1053496361735271E-2</c:v>
                </c:pt>
                <c:pt idx="9">
                  <c:v>4.9783411219938969E-2</c:v>
                </c:pt>
                <c:pt idx="10">
                  <c:v>1.158696626336342E-2</c:v>
                </c:pt>
                <c:pt idx="11">
                  <c:v>4.3573821564987306E-2</c:v>
                </c:pt>
                <c:pt idx="12">
                  <c:v>2.7313658963361285E-3</c:v>
                </c:pt>
                <c:pt idx="13">
                  <c:v>2.5819943238802465E-2</c:v>
                </c:pt>
                <c:pt idx="14">
                  <c:v>9.4125429443270806E-2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4365952"/>
        <c:axId val="114367872"/>
      </c:barChart>
      <c:catAx>
        <c:axId val="11436595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Programme group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14367872"/>
        <c:crosses val="autoZero"/>
        <c:auto val="1"/>
        <c:lblAlgn val="ctr"/>
        <c:lblOffset val="100"/>
        <c:noMultiLvlLbl val="0"/>
      </c:catAx>
      <c:valAx>
        <c:axId val="114367872"/>
        <c:scaling>
          <c:orientation val="minMax"/>
          <c:max val="0.35000000000000003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Proportion of FT trainees (%)</a:t>
                </a:r>
              </a:p>
            </c:rich>
          </c:tx>
          <c:layout/>
          <c:overlay val="0"/>
        </c:title>
        <c:numFmt formatCode="0%" sourceLinked="0"/>
        <c:majorTickMark val="out"/>
        <c:minorTickMark val="none"/>
        <c:tickLblPos val="nextTo"/>
        <c:crossAx val="114365952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200"/>
            </a:pPr>
            <a:r>
              <a:rPr lang="en-US" sz="1200"/>
              <a:t>NTS indicator scores by training type</a:t>
            </a: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2"/>
          <c:order val="0"/>
          <c:tx>
            <c:strRef>
              <c:f>'Indicator scores'!$Q$66:$R$66</c:f>
              <c:strCache>
                <c:ptCount val="1"/>
                <c:pt idx="0">
                  <c:v>FT Overall Satisfaction</c:v>
                </c:pt>
              </c:strCache>
            </c:strRef>
          </c:tx>
          <c:spPr>
            <a:ln>
              <a:solidFill>
                <a:schemeClr val="accent1">
                  <a:lumMod val="75000"/>
                </a:schemeClr>
              </a:solidFill>
            </a:ln>
          </c:spPr>
          <c:marker>
            <c:spPr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</c:spPr>
          </c:marker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'Indicator scores'!$S$65:$V$65</c:f>
              <c:numCache>
                <c:formatCode>General</c:formatCode>
                <c:ptCount val="4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</c:numCache>
            </c:numRef>
          </c:cat>
          <c:val>
            <c:numRef>
              <c:f>'Indicator scores'!$S$66:$V$66</c:f>
              <c:numCache>
                <c:formatCode>General</c:formatCode>
                <c:ptCount val="4"/>
                <c:pt idx="0">
                  <c:v>80.19</c:v>
                </c:pt>
                <c:pt idx="1">
                  <c:v>80.52</c:v>
                </c:pt>
                <c:pt idx="2">
                  <c:v>81.02</c:v>
                </c:pt>
                <c:pt idx="3">
                  <c:v>81.47</c:v>
                </c:pt>
              </c:numCache>
            </c:numRef>
          </c:val>
          <c:smooth val="0"/>
        </c:ser>
        <c:ser>
          <c:idx val="3"/>
          <c:order val="1"/>
          <c:tx>
            <c:strRef>
              <c:f>'Indicator scores'!$Q$67:$R$67</c:f>
              <c:strCache>
                <c:ptCount val="1"/>
                <c:pt idx="0">
                  <c:v>FT Clinical supervision</c:v>
                </c:pt>
              </c:strCache>
            </c:strRef>
          </c:tx>
          <c:spPr>
            <a:ln>
              <a:solidFill>
                <a:schemeClr val="accent1">
                  <a:lumMod val="75000"/>
                </a:schemeClr>
              </a:solidFill>
            </a:ln>
          </c:spPr>
          <c:marker>
            <c:symbol val="square"/>
            <c:size val="7"/>
            <c:spPr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</c:spPr>
          </c:marker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'Indicator scores'!$S$65:$V$65</c:f>
              <c:numCache>
                <c:formatCode>General</c:formatCode>
                <c:ptCount val="4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</c:numCache>
            </c:numRef>
          </c:cat>
          <c:val>
            <c:numRef>
              <c:f>'Indicator scores'!$S$67:$V$67</c:f>
              <c:numCache>
                <c:formatCode>General</c:formatCode>
                <c:ptCount val="4"/>
                <c:pt idx="0">
                  <c:v>87.82</c:v>
                </c:pt>
                <c:pt idx="1">
                  <c:v>88.22</c:v>
                </c:pt>
                <c:pt idx="2">
                  <c:v>88.7</c:v>
                </c:pt>
                <c:pt idx="3">
                  <c:v>88.93</c:v>
                </c:pt>
              </c:numCache>
            </c:numRef>
          </c:val>
          <c:smooth val="0"/>
        </c:ser>
        <c:ser>
          <c:idx val="4"/>
          <c:order val="2"/>
          <c:tx>
            <c:strRef>
              <c:f>'Indicator scores'!$Q$68:$R$68</c:f>
              <c:strCache>
                <c:ptCount val="1"/>
                <c:pt idx="0">
                  <c:v>FT Supportive Environment</c:v>
                </c:pt>
              </c:strCache>
            </c:strRef>
          </c:tx>
          <c:spPr>
            <a:ln>
              <a:solidFill>
                <a:schemeClr val="accent1">
                  <a:lumMod val="75000"/>
                </a:schemeClr>
              </a:solidFill>
            </a:ln>
          </c:spPr>
          <c:marker>
            <c:symbol val="circle"/>
            <c:size val="7"/>
            <c:spPr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</c:spPr>
          </c:marker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'Indicator scores'!$S$65:$V$65</c:f>
              <c:numCache>
                <c:formatCode>General</c:formatCode>
                <c:ptCount val="4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</c:numCache>
            </c:numRef>
          </c:cat>
          <c:val>
            <c:numRef>
              <c:f>'Indicator scores'!$S$68:$V$68</c:f>
              <c:numCache>
                <c:formatCode>General</c:formatCode>
                <c:ptCount val="4"/>
                <c:pt idx="3">
                  <c:v>75.94</c:v>
                </c:pt>
              </c:numCache>
            </c:numRef>
          </c:val>
          <c:smooth val="0"/>
        </c:ser>
        <c:ser>
          <c:idx val="0"/>
          <c:order val="3"/>
          <c:tx>
            <c:strRef>
              <c:f>'Indicator scores'!$Q$69:$R$69</c:f>
              <c:strCache>
                <c:ptCount val="1"/>
                <c:pt idx="0">
                  <c:v>LTFT Overall Satisfaction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ymbol val="triangle"/>
            <c:size val="7"/>
            <c:spPr>
              <a:solidFill>
                <a:schemeClr val="accent2">
                  <a:lumMod val="75000"/>
                </a:schemeClr>
              </a:solidFill>
              <a:ln>
                <a:solidFill>
                  <a:srgbClr val="C00000"/>
                </a:solidFill>
              </a:ln>
            </c:spPr>
          </c:marker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'Indicator scores'!$S$65:$V$65</c:f>
              <c:numCache>
                <c:formatCode>General</c:formatCode>
                <c:ptCount val="4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</c:numCache>
            </c:numRef>
          </c:cat>
          <c:val>
            <c:numRef>
              <c:f>'Indicator scores'!$S$69:$V$69</c:f>
              <c:numCache>
                <c:formatCode>General</c:formatCode>
                <c:ptCount val="4"/>
                <c:pt idx="0">
                  <c:v>82.5</c:v>
                </c:pt>
                <c:pt idx="1">
                  <c:v>83.06</c:v>
                </c:pt>
                <c:pt idx="2">
                  <c:v>82.96</c:v>
                </c:pt>
                <c:pt idx="3">
                  <c:v>83.77</c:v>
                </c:pt>
              </c:numCache>
            </c:numRef>
          </c:val>
          <c:smooth val="0"/>
        </c:ser>
        <c:ser>
          <c:idx val="1"/>
          <c:order val="4"/>
          <c:tx>
            <c:strRef>
              <c:f>'Indicator scores'!$Q$70:$R$70</c:f>
              <c:strCache>
                <c:ptCount val="1"/>
                <c:pt idx="0">
                  <c:v>LTFT Clinical supervision</c:v>
                </c:pt>
              </c:strCache>
            </c:strRef>
          </c:tx>
          <c:spPr>
            <a:ln>
              <a:solidFill>
                <a:schemeClr val="accent2">
                  <a:lumMod val="75000"/>
                </a:schemeClr>
              </a:solidFill>
            </a:ln>
          </c:spPr>
          <c:marker>
            <c:spPr>
              <a:solidFill>
                <a:schemeClr val="accent2">
                  <a:lumMod val="75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c:spPr>
          </c:marker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'Indicator scores'!$S$65:$V$65</c:f>
              <c:numCache>
                <c:formatCode>General</c:formatCode>
                <c:ptCount val="4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</c:numCache>
            </c:numRef>
          </c:cat>
          <c:val>
            <c:numRef>
              <c:f>'Indicator scores'!$S$70:$V$70</c:f>
              <c:numCache>
                <c:formatCode>General</c:formatCode>
                <c:ptCount val="4"/>
                <c:pt idx="0">
                  <c:v>89.91</c:v>
                </c:pt>
                <c:pt idx="1">
                  <c:v>90.68</c:v>
                </c:pt>
                <c:pt idx="2">
                  <c:v>90.56</c:v>
                </c:pt>
                <c:pt idx="3">
                  <c:v>91.12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'Indicator scores'!$Q$71:$R$71</c:f>
              <c:strCache>
                <c:ptCount val="1"/>
                <c:pt idx="0">
                  <c:v>LTFT Supportive Environment</c:v>
                </c:pt>
              </c:strCache>
            </c:strRef>
          </c:tx>
          <c:spPr>
            <a:ln>
              <a:solidFill>
                <a:schemeClr val="accent2">
                  <a:lumMod val="75000"/>
                </a:schemeClr>
              </a:solidFill>
            </a:ln>
          </c:spPr>
          <c:marker>
            <c:spPr>
              <a:solidFill>
                <a:schemeClr val="accent2">
                  <a:lumMod val="75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c:spPr>
          </c:marker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'Indicator scores'!$S$65:$V$65</c:f>
              <c:numCache>
                <c:formatCode>General</c:formatCode>
                <c:ptCount val="4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</c:numCache>
            </c:numRef>
          </c:cat>
          <c:val>
            <c:numRef>
              <c:f>'Indicator scores'!$S$71:$V$71</c:f>
              <c:numCache>
                <c:formatCode>General</c:formatCode>
                <c:ptCount val="4"/>
                <c:pt idx="3">
                  <c:v>77.58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4437504"/>
        <c:axId val="114447872"/>
      </c:lineChart>
      <c:catAx>
        <c:axId val="11443750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Survey year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14447872"/>
        <c:crosses val="autoZero"/>
        <c:auto val="1"/>
        <c:lblAlgn val="ctr"/>
        <c:lblOffset val="100"/>
        <c:noMultiLvlLbl val="0"/>
      </c:catAx>
      <c:valAx>
        <c:axId val="114447872"/>
        <c:scaling>
          <c:orientation val="minMax"/>
          <c:max val="95"/>
          <c:min val="75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Indicator score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14437504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200"/>
            </a:pPr>
            <a:r>
              <a:rPr lang="en-US" sz="1200" dirty="0"/>
              <a:t>LTFT</a:t>
            </a:r>
            <a:r>
              <a:rPr lang="en-US" sz="1200" baseline="0" dirty="0"/>
              <a:t> </a:t>
            </a:r>
            <a:r>
              <a:rPr lang="en-US" sz="1200" dirty="0"/>
              <a:t>NTS respondents contracted working hours</a:t>
            </a: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1"/>
          <c:order val="0"/>
          <c:tx>
            <c:strRef>
              <c:f>Overall!$S$18</c:f>
              <c:strCache>
                <c:ptCount val="1"/>
                <c:pt idx="0">
                  <c:v>20 or less</c:v>
                </c:pt>
              </c:strCache>
            </c:strRef>
          </c:tx>
          <c:marker>
            <c:symbol val="none"/>
          </c:marker>
          <c:dLbls>
            <c:dLbl>
              <c:idx val="2"/>
              <c:layout>
                <c:manualLayout>
                  <c:x val="-5.4273504273504277E-3"/>
                  <c:y val="-2.56565656565656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9.9500275065756255E-17"/>
                  <c:y val="-2.88636363636363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Overall!$X$17:$AA$17</c:f>
              <c:numCache>
                <c:formatCode>General</c:formatCode>
                <c:ptCount val="4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</c:numCache>
            </c:numRef>
          </c:cat>
          <c:val>
            <c:numRef>
              <c:f>Overall!$X$18:$AA$18</c:f>
              <c:numCache>
                <c:formatCode>0.0%</c:formatCode>
                <c:ptCount val="4"/>
                <c:pt idx="0">
                  <c:v>4.1310193106819847E-2</c:v>
                </c:pt>
                <c:pt idx="1">
                  <c:v>5.0010418837257764E-2</c:v>
                </c:pt>
                <c:pt idx="2">
                  <c:v>3.8602329450915143E-2</c:v>
                </c:pt>
                <c:pt idx="3">
                  <c:v>3.6278619800064492E-2</c:v>
                </c:pt>
              </c:numCache>
            </c:numRef>
          </c:val>
          <c:smooth val="0"/>
        </c:ser>
        <c:ser>
          <c:idx val="2"/>
          <c:order val="1"/>
          <c:tx>
            <c:strRef>
              <c:f>Overall!$S$19</c:f>
              <c:strCache>
                <c:ptCount val="1"/>
                <c:pt idx="0">
                  <c:v>21-30</c:v>
                </c:pt>
              </c:strCache>
            </c:strRef>
          </c:tx>
          <c:marker>
            <c:symbol val="none"/>
          </c:marker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Overall!$X$17:$AA$17</c:f>
              <c:numCache>
                <c:formatCode>General</c:formatCode>
                <c:ptCount val="4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</c:numCache>
            </c:numRef>
          </c:cat>
          <c:val>
            <c:numRef>
              <c:f>Overall!$X$19:$AA$19</c:f>
              <c:numCache>
                <c:formatCode>0.0%</c:formatCode>
                <c:ptCount val="4"/>
                <c:pt idx="0">
                  <c:v>0.56000977756049863</c:v>
                </c:pt>
                <c:pt idx="1">
                  <c:v>0.57866222129610334</c:v>
                </c:pt>
                <c:pt idx="2">
                  <c:v>0.49833610648918469</c:v>
                </c:pt>
                <c:pt idx="3">
                  <c:v>0.51257658819735574</c:v>
                </c:pt>
              </c:numCache>
            </c:numRef>
          </c:val>
          <c:smooth val="0"/>
        </c:ser>
        <c:ser>
          <c:idx val="3"/>
          <c:order val="2"/>
          <c:tx>
            <c:strRef>
              <c:f>Overall!$S$20</c:f>
              <c:strCache>
                <c:ptCount val="1"/>
                <c:pt idx="0">
                  <c:v>31-40</c:v>
                </c:pt>
              </c:strCache>
            </c:strRef>
          </c:tx>
          <c:marker>
            <c:symbol val="none"/>
          </c:marker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Overall!$X$17:$AA$17</c:f>
              <c:numCache>
                <c:formatCode>General</c:formatCode>
                <c:ptCount val="4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</c:numCache>
            </c:numRef>
          </c:cat>
          <c:val>
            <c:numRef>
              <c:f>Overall!$X$20:$AA$20</c:f>
              <c:numCache>
                <c:formatCode>0.0%</c:formatCode>
                <c:ptCount val="4"/>
                <c:pt idx="0">
                  <c:v>0.23319481789293572</c:v>
                </c:pt>
                <c:pt idx="1">
                  <c:v>0.23692435924150865</c:v>
                </c:pt>
                <c:pt idx="2">
                  <c:v>0.23394342762063228</c:v>
                </c:pt>
                <c:pt idx="3">
                  <c:v>0.23960012899064817</c:v>
                </c:pt>
              </c:numCache>
            </c:numRef>
          </c:val>
          <c:smooth val="0"/>
        </c:ser>
        <c:ser>
          <c:idx val="4"/>
          <c:order val="3"/>
          <c:tx>
            <c:strRef>
              <c:f>Overall!$S$21</c:f>
              <c:strCache>
                <c:ptCount val="1"/>
                <c:pt idx="0">
                  <c:v>41-48</c:v>
                </c:pt>
              </c:strCache>
            </c:strRef>
          </c:tx>
          <c:marker>
            <c:symbol val="none"/>
          </c:marker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Overall!$X$17:$AA$17</c:f>
              <c:numCache>
                <c:formatCode>General</c:formatCode>
                <c:ptCount val="4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</c:numCache>
            </c:numRef>
          </c:cat>
          <c:val>
            <c:numRef>
              <c:f>Overall!$X$21:$AA$21</c:f>
              <c:numCache>
                <c:formatCode>0.0%</c:formatCode>
                <c:ptCount val="4"/>
                <c:pt idx="0">
                  <c:v>0.13150818870691763</c:v>
                </c:pt>
                <c:pt idx="1">
                  <c:v>0.10981454469681183</c:v>
                </c:pt>
                <c:pt idx="2">
                  <c:v>0.18968386023294509</c:v>
                </c:pt>
                <c:pt idx="3">
                  <c:v>0.17655594969364721</c:v>
                </c:pt>
              </c:numCache>
            </c:numRef>
          </c:val>
          <c:smooth val="0"/>
        </c:ser>
        <c:ser>
          <c:idx val="5"/>
          <c:order val="4"/>
          <c:tx>
            <c:strRef>
              <c:f>Overall!$S$22</c:f>
              <c:strCache>
                <c:ptCount val="1"/>
                <c:pt idx="0">
                  <c:v>49-56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-2.4423076923076922E-2"/>
                  <c:y val="1.60353535353535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1709401709401711E-2"/>
                  <c:y val="2.56565656565656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6281837606837608E-2"/>
                  <c:y val="3.207070707070824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Overall!$X$17:$AA$17</c:f>
              <c:numCache>
                <c:formatCode>General</c:formatCode>
                <c:ptCount val="4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</c:numCache>
            </c:numRef>
          </c:cat>
          <c:val>
            <c:numRef>
              <c:f>Overall!$X$22:$AA$22</c:f>
              <c:numCache>
                <c:formatCode>0.0%</c:formatCode>
                <c:ptCount val="4"/>
                <c:pt idx="0">
                  <c:v>3.0554876558298704E-2</c:v>
                </c:pt>
                <c:pt idx="1">
                  <c:v>1.9379037299437383E-2</c:v>
                </c:pt>
                <c:pt idx="2">
                  <c:v>3.444259567387687E-2</c:v>
                </c:pt>
                <c:pt idx="3">
                  <c:v>2.982908739116414E-2</c:v>
                </c:pt>
              </c:numCache>
            </c:numRef>
          </c:val>
          <c:smooth val="0"/>
        </c:ser>
        <c:ser>
          <c:idx val="6"/>
          <c:order val="5"/>
          <c:tx>
            <c:strRef>
              <c:f>Overall!$S$23</c:f>
              <c:strCache>
                <c:ptCount val="1"/>
                <c:pt idx="0">
                  <c:v>More than 56</c:v>
                </c:pt>
              </c:strCache>
            </c:strRef>
          </c:tx>
          <c:marker>
            <c:symbol val="none"/>
          </c:marker>
          <c:cat>
            <c:numRef>
              <c:f>Overall!$X$17:$AA$17</c:f>
              <c:numCache>
                <c:formatCode>General</c:formatCode>
                <c:ptCount val="4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</c:numCache>
            </c:numRef>
          </c:cat>
          <c:val>
            <c:numRef>
              <c:f>Overall!$X$23:$AA$23</c:f>
              <c:numCache>
                <c:formatCode>0.0%</c:formatCode>
                <c:ptCount val="4"/>
                <c:pt idx="0">
                  <c:v>3.4221461745294547E-3</c:v>
                </c:pt>
                <c:pt idx="1">
                  <c:v>5.2094186288810171E-3</c:v>
                </c:pt>
                <c:pt idx="2">
                  <c:v>4.9916805324459234E-3</c:v>
                </c:pt>
                <c:pt idx="3">
                  <c:v>5.1596259271202835E-3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4495488"/>
        <c:axId val="114497408"/>
      </c:lineChart>
      <c:catAx>
        <c:axId val="11449548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Survey year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14497408"/>
        <c:crosses val="autoZero"/>
        <c:auto val="1"/>
        <c:lblAlgn val="ctr"/>
        <c:lblOffset val="100"/>
        <c:noMultiLvlLbl val="0"/>
      </c:catAx>
      <c:valAx>
        <c:axId val="114497408"/>
        <c:scaling>
          <c:orientation val="minMax"/>
          <c:max val="0.8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000"/>
                </a:pPr>
                <a:r>
                  <a:rPr lang="en-US" sz="1000" b="1" i="0" baseline="0" dirty="0">
                    <a:effectLst/>
                  </a:rPr>
                  <a:t>Proportion of LTFT trainees (%)</a:t>
                </a:r>
                <a:endParaRPr lang="en-GB" sz="1000" dirty="0">
                  <a:effectLst/>
                </a:endParaRPr>
              </a:p>
            </c:rich>
          </c:tx>
          <c:layout/>
          <c:overlay val="0"/>
        </c:title>
        <c:numFmt formatCode="0%" sourceLinked="0"/>
        <c:majorTickMark val="out"/>
        <c:minorTickMark val="none"/>
        <c:tickLblPos val="nextTo"/>
        <c:crossAx val="114495488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200"/>
            </a:pPr>
            <a:r>
              <a:rPr lang="en-US" sz="1200"/>
              <a:t>FT</a:t>
            </a:r>
            <a:r>
              <a:rPr lang="en-US" sz="1200" baseline="0"/>
              <a:t> </a:t>
            </a:r>
            <a:r>
              <a:rPr lang="en-US" sz="1200"/>
              <a:t>NTS respondents contracted working hours</a:t>
            </a: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1"/>
          <c:order val="0"/>
          <c:tx>
            <c:strRef>
              <c:f>Overall!$S$18</c:f>
              <c:strCache>
                <c:ptCount val="1"/>
                <c:pt idx="0">
                  <c:v>20 or less</c:v>
                </c:pt>
              </c:strCache>
            </c:strRef>
          </c:tx>
          <c:marker>
            <c:symbol val="none"/>
          </c:marker>
          <c:cat>
            <c:numRef>
              <c:f>Overall!$T$17:$W$17</c:f>
              <c:numCache>
                <c:formatCode>General</c:formatCode>
                <c:ptCount val="4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</c:numCache>
            </c:numRef>
          </c:cat>
          <c:val>
            <c:numRef>
              <c:f>Overall!$T$18:$W$18</c:f>
              <c:numCache>
                <c:formatCode>0.0%</c:formatCode>
                <c:ptCount val="4"/>
                <c:pt idx="0">
                  <c:v>1.6953462744765619E-4</c:v>
                </c:pt>
                <c:pt idx="1">
                  <c:v>1.0441247102553929E-4</c:v>
                </c:pt>
                <c:pt idx="2">
                  <c:v>1.5722268255890539E-3</c:v>
                </c:pt>
                <c:pt idx="3">
                  <c:v>1.598329213195806E-3</c:v>
                </c:pt>
              </c:numCache>
            </c:numRef>
          </c:val>
          <c:smooth val="0"/>
        </c:ser>
        <c:ser>
          <c:idx val="2"/>
          <c:order val="1"/>
          <c:tx>
            <c:strRef>
              <c:f>Overall!$S$19</c:f>
              <c:strCache>
                <c:ptCount val="1"/>
                <c:pt idx="0">
                  <c:v>21-30</c:v>
                </c:pt>
              </c:strCache>
            </c:strRef>
          </c:tx>
          <c:marker>
            <c:symbol val="none"/>
          </c:marker>
          <c:cat>
            <c:numRef>
              <c:f>Overall!$T$17:$W$17</c:f>
              <c:numCache>
                <c:formatCode>General</c:formatCode>
                <c:ptCount val="4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</c:numCache>
            </c:numRef>
          </c:cat>
          <c:val>
            <c:numRef>
              <c:f>Overall!$T$19:$W$19</c:f>
              <c:numCache>
                <c:formatCode>0.0%</c:formatCode>
                <c:ptCount val="4"/>
                <c:pt idx="0">
                  <c:v>1.3350851911502924E-3</c:v>
                </c:pt>
                <c:pt idx="1">
                  <c:v>1.3573621233320108E-3</c:v>
                </c:pt>
                <c:pt idx="2">
                  <c:v>1.6784583678585846E-3</c:v>
                </c:pt>
                <c:pt idx="3">
                  <c:v>1.9393061120109112E-3</c:v>
                </c:pt>
              </c:numCache>
            </c:numRef>
          </c:val>
          <c:smooth val="0"/>
        </c:ser>
        <c:ser>
          <c:idx val="3"/>
          <c:order val="2"/>
          <c:tx>
            <c:strRef>
              <c:f>Overall!$S$20</c:f>
              <c:strCache>
                <c:ptCount val="1"/>
                <c:pt idx="0">
                  <c:v>31-40</c:v>
                </c:pt>
              </c:strCache>
            </c:strRef>
          </c:tx>
          <c:marker>
            <c:symbol val="none"/>
          </c:marker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Overall!$T$17:$W$17</c:f>
              <c:numCache>
                <c:formatCode>General</c:formatCode>
                <c:ptCount val="4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</c:numCache>
            </c:numRef>
          </c:cat>
          <c:val>
            <c:numRef>
              <c:f>Overall!$T$20:$W$20</c:f>
              <c:numCache>
                <c:formatCode>0.0%</c:formatCode>
                <c:ptCount val="4"/>
                <c:pt idx="0">
                  <c:v>0.18123251674154445</c:v>
                </c:pt>
                <c:pt idx="1">
                  <c:v>0.17842003048844154</c:v>
                </c:pt>
                <c:pt idx="2">
                  <c:v>0.13871714789555314</c:v>
                </c:pt>
                <c:pt idx="3">
                  <c:v>0.14244309948001022</c:v>
                </c:pt>
              </c:numCache>
            </c:numRef>
          </c:val>
          <c:smooth val="0"/>
        </c:ser>
        <c:ser>
          <c:idx val="4"/>
          <c:order val="3"/>
          <c:tx>
            <c:strRef>
              <c:f>Overall!$S$21</c:f>
              <c:strCache>
                <c:ptCount val="1"/>
                <c:pt idx="0">
                  <c:v>41-48</c:v>
                </c:pt>
              </c:strCache>
            </c:strRef>
          </c:tx>
          <c:marker>
            <c:symbol val="none"/>
          </c:marker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Overall!$T$17:$W$17</c:f>
              <c:numCache>
                <c:formatCode>General</c:formatCode>
                <c:ptCount val="4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</c:numCache>
            </c:numRef>
          </c:cat>
          <c:val>
            <c:numRef>
              <c:f>Overall!$T$21:$W$21</c:f>
              <c:numCache>
                <c:formatCode>0.0%</c:formatCode>
                <c:ptCount val="4"/>
                <c:pt idx="0">
                  <c:v>0.68795032635415787</c:v>
                </c:pt>
                <c:pt idx="1">
                  <c:v>0.68715935431327912</c:v>
                </c:pt>
                <c:pt idx="2">
                  <c:v>0.73612084900248587</c:v>
                </c:pt>
                <c:pt idx="3">
                  <c:v>0.73410195209274576</c:v>
                </c:pt>
              </c:numCache>
            </c:numRef>
          </c:val>
          <c:smooth val="0"/>
        </c:ser>
        <c:ser>
          <c:idx val="5"/>
          <c:order val="4"/>
          <c:tx>
            <c:strRef>
              <c:f>Overall!$S$22</c:f>
              <c:strCache>
                <c:ptCount val="1"/>
                <c:pt idx="0">
                  <c:v>49-56</c:v>
                </c:pt>
              </c:strCache>
            </c:strRef>
          </c:tx>
          <c:marker>
            <c:symbol val="none"/>
          </c:marker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Overall!$T$17:$W$17</c:f>
              <c:numCache>
                <c:formatCode>General</c:formatCode>
                <c:ptCount val="4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</c:numCache>
            </c:numRef>
          </c:cat>
          <c:val>
            <c:numRef>
              <c:f>Overall!$T$22:$W$22</c:f>
              <c:numCache>
                <c:formatCode>0.0%</c:formatCode>
                <c:ptCount val="4"/>
                <c:pt idx="0">
                  <c:v>0.11700008476731373</c:v>
                </c:pt>
                <c:pt idx="1">
                  <c:v>0.11963580930106292</c:v>
                </c:pt>
                <c:pt idx="2">
                  <c:v>0.10918477914462363</c:v>
                </c:pt>
                <c:pt idx="3">
                  <c:v>0.10902736339612991</c:v>
                </c:pt>
              </c:numCache>
            </c:numRef>
          </c:val>
          <c:smooth val="0"/>
        </c:ser>
        <c:ser>
          <c:idx val="6"/>
          <c:order val="5"/>
          <c:tx>
            <c:strRef>
              <c:f>Overall!$S$23</c:f>
              <c:strCache>
                <c:ptCount val="1"/>
                <c:pt idx="0">
                  <c:v>More than 56</c:v>
                </c:pt>
              </c:strCache>
            </c:strRef>
          </c:tx>
          <c:marker>
            <c:symbol val="none"/>
          </c:marker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Overall!$T$17:$W$17</c:f>
              <c:numCache>
                <c:formatCode>General</c:formatCode>
                <c:ptCount val="4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</c:numCache>
            </c:numRef>
          </c:cat>
          <c:val>
            <c:numRef>
              <c:f>Overall!$T$23:$W$23</c:f>
              <c:numCache>
                <c:formatCode>0.0%</c:formatCode>
                <c:ptCount val="4"/>
                <c:pt idx="0">
                  <c:v>1.2312452318386031E-2</c:v>
                </c:pt>
                <c:pt idx="1">
                  <c:v>1.3323031302858813E-2</c:v>
                </c:pt>
                <c:pt idx="2">
                  <c:v>1.2726538763889773E-2</c:v>
                </c:pt>
                <c:pt idx="3">
                  <c:v>1.0889949705907424E-2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4573312"/>
        <c:axId val="114575232"/>
      </c:lineChart>
      <c:catAx>
        <c:axId val="11457331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Survey year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14575232"/>
        <c:crosses val="autoZero"/>
        <c:auto val="1"/>
        <c:lblAlgn val="ctr"/>
        <c:lblOffset val="100"/>
        <c:noMultiLvlLbl val="0"/>
      </c:catAx>
      <c:valAx>
        <c:axId val="114575232"/>
        <c:scaling>
          <c:orientation val="minMax"/>
          <c:max val="0.8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400"/>
                </a:pPr>
                <a:r>
                  <a:rPr lang="en-US" sz="1000" b="1" i="0" baseline="0">
                    <a:effectLst/>
                  </a:rPr>
                  <a:t>Proportion of FT trainees (%)</a:t>
                </a:r>
                <a:endParaRPr lang="en-GB" sz="400">
                  <a:effectLst/>
                </a:endParaRPr>
              </a:p>
            </c:rich>
          </c:tx>
          <c:layout/>
          <c:overlay val="0"/>
        </c:title>
        <c:numFmt formatCode="0%" sourceLinked="0"/>
        <c:majorTickMark val="out"/>
        <c:minorTickMark val="none"/>
        <c:tickLblPos val="nextTo"/>
        <c:crossAx val="114573312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200"/>
            </a:pPr>
            <a:r>
              <a:rPr lang="en-US" sz="1200" dirty="0"/>
              <a:t>LTFT</a:t>
            </a:r>
            <a:r>
              <a:rPr lang="en-US" sz="1200" baseline="0" dirty="0"/>
              <a:t> </a:t>
            </a:r>
            <a:r>
              <a:rPr lang="en-US" sz="1200" dirty="0"/>
              <a:t>NTS respondents actual</a:t>
            </a:r>
            <a:r>
              <a:rPr lang="en-US" sz="1200" baseline="0" dirty="0"/>
              <a:t> </a:t>
            </a:r>
            <a:r>
              <a:rPr lang="en-US" sz="1200" dirty="0"/>
              <a:t>working hours</a:t>
            </a: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1"/>
          <c:order val="0"/>
          <c:tx>
            <c:strRef>
              <c:f>Overall!$S$31</c:f>
              <c:strCache>
                <c:ptCount val="1"/>
                <c:pt idx="0">
                  <c:v>20 or less</c:v>
                </c:pt>
              </c:strCache>
            </c:strRef>
          </c:tx>
          <c:marker>
            <c:symbol val="none"/>
          </c:marker>
          <c:cat>
            <c:numRef>
              <c:f>Overall!$X$30:$AA$30</c:f>
              <c:numCache>
                <c:formatCode>General</c:formatCode>
                <c:ptCount val="4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</c:numCache>
            </c:numRef>
          </c:cat>
          <c:val>
            <c:numRef>
              <c:f>Overall!$X$31:$AA$31</c:f>
              <c:numCache>
                <c:formatCode>0.0%</c:formatCode>
                <c:ptCount val="4"/>
                <c:pt idx="0">
                  <c:v>2.2488389146907848E-2</c:v>
                </c:pt>
                <c:pt idx="1">
                  <c:v>2.8964367576578453E-2</c:v>
                </c:pt>
                <c:pt idx="2">
                  <c:v>2.2961730449251247E-2</c:v>
                </c:pt>
                <c:pt idx="3">
                  <c:v>2.1605933569816188E-2</c:v>
                </c:pt>
              </c:numCache>
            </c:numRef>
          </c:val>
          <c:smooth val="0"/>
        </c:ser>
        <c:ser>
          <c:idx val="2"/>
          <c:order val="1"/>
          <c:tx>
            <c:strRef>
              <c:f>Overall!$S$32</c:f>
              <c:strCache>
                <c:ptCount val="1"/>
                <c:pt idx="0">
                  <c:v>21-30</c:v>
                </c:pt>
              </c:strCache>
            </c:strRef>
          </c:tx>
          <c:marker>
            <c:symbol val="none"/>
          </c:marker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Overall!$X$30:$AA$30</c:f>
              <c:numCache>
                <c:formatCode>General</c:formatCode>
                <c:ptCount val="4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</c:numCache>
            </c:numRef>
          </c:cat>
          <c:val>
            <c:numRef>
              <c:f>Overall!$X$32:$AA$32</c:f>
              <c:numCache>
                <c:formatCode>0.0%</c:formatCode>
                <c:ptCount val="4"/>
                <c:pt idx="0">
                  <c:v>0.50134441456856516</c:v>
                </c:pt>
                <c:pt idx="1">
                  <c:v>0.51719108147530735</c:v>
                </c:pt>
                <c:pt idx="2">
                  <c:v>0.43993344425956737</c:v>
                </c:pt>
                <c:pt idx="3">
                  <c:v>0.45533698806836503</c:v>
                </c:pt>
              </c:numCache>
            </c:numRef>
          </c:val>
          <c:smooth val="0"/>
        </c:ser>
        <c:ser>
          <c:idx val="3"/>
          <c:order val="2"/>
          <c:tx>
            <c:strRef>
              <c:f>Overall!$S$33</c:f>
              <c:strCache>
                <c:ptCount val="1"/>
                <c:pt idx="0">
                  <c:v>31-40</c:v>
                </c:pt>
              </c:strCache>
            </c:strRef>
          </c:tx>
          <c:marker>
            <c:symbol val="none"/>
          </c:marker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Overall!$X$30:$AA$30</c:f>
              <c:numCache>
                <c:formatCode>General</c:formatCode>
                <c:ptCount val="4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</c:numCache>
            </c:numRef>
          </c:cat>
          <c:val>
            <c:numRef>
              <c:f>Overall!$X$33:$AA$33</c:f>
              <c:numCache>
                <c:formatCode>0.0%</c:formatCode>
                <c:ptCount val="4"/>
                <c:pt idx="0">
                  <c:v>0.27059398680029334</c:v>
                </c:pt>
                <c:pt idx="1">
                  <c:v>0.28235048968535109</c:v>
                </c:pt>
                <c:pt idx="2">
                  <c:v>0.25557404326123129</c:v>
                </c:pt>
                <c:pt idx="3">
                  <c:v>0.26636568848758463</c:v>
                </c:pt>
              </c:numCache>
            </c:numRef>
          </c:val>
          <c:smooth val="0"/>
        </c:ser>
        <c:ser>
          <c:idx val="4"/>
          <c:order val="3"/>
          <c:tx>
            <c:strRef>
              <c:f>Overall!$S$34</c:f>
              <c:strCache>
                <c:ptCount val="1"/>
                <c:pt idx="0">
                  <c:v>41-48</c:v>
                </c:pt>
              </c:strCache>
            </c:strRef>
          </c:tx>
          <c:marker>
            <c:symbol val="none"/>
          </c:marker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Overall!$X$30:$AA$30</c:f>
              <c:numCache>
                <c:formatCode>General</c:formatCode>
                <c:ptCount val="4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</c:numCache>
            </c:numRef>
          </c:cat>
          <c:val>
            <c:numRef>
              <c:f>Overall!$X$34:$AA$34</c:f>
              <c:numCache>
                <c:formatCode>0.0%</c:formatCode>
                <c:ptCount val="4"/>
                <c:pt idx="0">
                  <c:v>0.11659740894646786</c:v>
                </c:pt>
                <c:pt idx="1">
                  <c:v>9.4394665555324025E-2</c:v>
                </c:pt>
                <c:pt idx="2">
                  <c:v>0.16222961730449251</c:v>
                </c:pt>
                <c:pt idx="3">
                  <c:v>0.1601096420509513</c:v>
                </c:pt>
              </c:numCache>
            </c:numRef>
          </c:val>
          <c:smooth val="0"/>
        </c:ser>
        <c:ser>
          <c:idx val="5"/>
          <c:order val="4"/>
          <c:tx>
            <c:strRef>
              <c:f>Overall!$S$35</c:f>
              <c:strCache>
                <c:ptCount val="1"/>
                <c:pt idx="0">
                  <c:v>49-56</c:v>
                </c:pt>
              </c:strCache>
            </c:strRef>
          </c:tx>
          <c:marker>
            <c:symbol val="none"/>
          </c:marker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Overall!$X$30:$AA$30</c:f>
              <c:numCache>
                <c:formatCode>General</c:formatCode>
                <c:ptCount val="4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</c:numCache>
            </c:numRef>
          </c:cat>
          <c:val>
            <c:numRef>
              <c:f>Overall!$X$35:$AA$35</c:f>
              <c:numCache>
                <c:formatCode>0.0%</c:formatCode>
                <c:ptCount val="4"/>
                <c:pt idx="0">
                  <c:v>6.306526521632852E-2</c:v>
                </c:pt>
                <c:pt idx="1">
                  <c:v>5.5844967701604499E-2</c:v>
                </c:pt>
                <c:pt idx="2">
                  <c:v>9.7836938435940102E-2</c:v>
                </c:pt>
                <c:pt idx="3">
                  <c:v>7.8361818768139316E-2</c:v>
                </c:pt>
              </c:numCache>
            </c:numRef>
          </c:val>
          <c:smooth val="0"/>
        </c:ser>
        <c:ser>
          <c:idx val="6"/>
          <c:order val="5"/>
          <c:tx>
            <c:strRef>
              <c:f>Overall!$S$36</c:f>
              <c:strCache>
                <c:ptCount val="1"/>
                <c:pt idx="0">
                  <c:v>More than 56</c:v>
                </c:pt>
              </c:strCache>
            </c:strRef>
          </c:tx>
          <c:marker>
            <c:symbol val="none"/>
          </c:marker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Overall!$X$30:$AA$30</c:f>
              <c:numCache>
                <c:formatCode>General</c:formatCode>
                <c:ptCount val="4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</c:numCache>
            </c:numRef>
          </c:cat>
          <c:val>
            <c:numRef>
              <c:f>Overall!$X$36:$AA$36</c:f>
              <c:numCache>
                <c:formatCode>0.0%</c:formatCode>
                <c:ptCount val="4"/>
                <c:pt idx="0">
                  <c:v>2.5910535321437302E-2</c:v>
                </c:pt>
                <c:pt idx="1">
                  <c:v>2.125442800583455E-2</c:v>
                </c:pt>
                <c:pt idx="2">
                  <c:v>2.1464226289517472E-2</c:v>
                </c:pt>
                <c:pt idx="3">
                  <c:v>1.8219929055143504E-2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4628480"/>
        <c:axId val="114638848"/>
      </c:lineChart>
      <c:catAx>
        <c:axId val="11462848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Survey year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14638848"/>
        <c:crosses val="autoZero"/>
        <c:auto val="1"/>
        <c:lblAlgn val="ctr"/>
        <c:lblOffset val="100"/>
        <c:noMultiLvlLbl val="0"/>
      </c:catAx>
      <c:valAx>
        <c:axId val="11463884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0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000" b="1" i="0" baseline="0">
                    <a:effectLst/>
                  </a:rPr>
                  <a:t>Proportion of LTFT trainees (%)</a:t>
                </a:r>
                <a:endParaRPr lang="en-GB" sz="1000">
                  <a:effectLst/>
                </a:endParaRPr>
              </a:p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0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GB" sz="1000"/>
              </a:p>
            </c:rich>
          </c:tx>
          <c:layout/>
          <c:overlay val="0"/>
        </c:title>
        <c:numFmt formatCode="0%" sourceLinked="0"/>
        <c:majorTickMark val="out"/>
        <c:minorTickMark val="none"/>
        <c:tickLblPos val="nextTo"/>
        <c:crossAx val="114628480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200"/>
            </a:pPr>
            <a:r>
              <a:rPr lang="en-US" sz="1200"/>
              <a:t>FT</a:t>
            </a:r>
            <a:r>
              <a:rPr lang="en-US" sz="1200" baseline="0"/>
              <a:t> </a:t>
            </a:r>
            <a:r>
              <a:rPr lang="en-US" sz="1200"/>
              <a:t>NTS respondents actual</a:t>
            </a:r>
            <a:r>
              <a:rPr lang="en-US" sz="1200" baseline="0"/>
              <a:t> </a:t>
            </a:r>
            <a:r>
              <a:rPr lang="en-US" sz="1200"/>
              <a:t>working hours</a:t>
            </a: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1"/>
          <c:order val="0"/>
          <c:tx>
            <c:strRef>
              <c:f>Overall!$S$31</c:f>
              <c:strCache>
                <c:ptCount val="1"/>
                <c:pt idx="0">
                  <c:v>20 or less</c:v>
                </c:pt>
              </c:strCache>
            </c:strRef>
          </c:tx>
          <c:marker>
            <c:symbol val="none"/>
          </c:marker>
          <c:cat>
            <c:numRef>
              <c:f>Overall!$T$30:$W$30</c:f>
              <c:numCache>
                <c:formatCode>General</c:formatCode>
                <c:ptCount val="4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</c:numCache>
            </c:numRef>
          </c:cat>
          <c:val>
            <c:numRef>
              <c:f>Overall!$T$31:$W$31</c:f>
              <c:numCache>
                <c:formatCode>0.0%</c:formatCode>
                <c:ptCount val="4"/>
                <c:pt idx="0">
                  <c:v>4.0264474018818344E-4</c:v>
                </c:pt>
                <c:pt idx="1">
                  <c:v>4.1764988410215718E-4</c:v>
                </c:pt>
                <c:pt idx="2">
                  <c:v>1.3172711241421803E-3</c:v>
                </c:pt>
                <c:pt idx="3">
                  <c:v>1.9606171681868555E-3</c:v>
                </c:pt>
              </c:numCache>
            </c:numRef>
          </c:val>
          <c:smooth val="0"/>
        </c:ser>
        <c:ser>
          <c:idx val="2"/>
          <c:order val="1"/>
          <c:tx>
            <c:strRef>
              <c:f>Overall!$S$32</c:f>
              <c:strCache>
                <c:ptCount val="1"/>
                <c:pt idx="0">
                  <c:v>21-30</c:v>
                </c:pt>
              </c:strCache>
            </c:strRef>
          </c:tx>
          <c:marker>
            <c:symbol val="none"/>
          </c:marker>
          <c:cat>
            <c:numRef>
              <c:f>Overall!$T$30:$W$30</c:f>
              <c:numCache>
                <c:formatCode>General</c:formatCode>
                <c:ptCount val="4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</c:numCache>
            </c:numRef>
          </c:cat>
          <c:val>
            <c:numRef>
              <c:f>Overall!$T$32:$W$32</c:f>
              <c:numCache>
                <c:formatCode>0.0%</c:formatCode>
                <c:ptCount val="4"/>
                <c:pt idx="0">
                  <c:v>2.1191828430957025E-3</c:v>
                </c:pt>
                <c:pt idx="1">
                  <c:v>1.7332470190239522E-3</c:v>
                </c:pt>
                <c:pt idx="2">
                  <c:v>1.6997046763124906E-3</c:v>
                </c:pt>
                <c:pt idx="3">
                  <c:v>1.7261955502514705E-3</c:v>
                </c:pt>
              </c:numCache>
            </c:numRef>
          </c:val>
          <c:smooth val="0"/>
        </c:ser>
        <c:ser>
          <c:idx val="3"/>
          <c:order val="2"/>
          <c:tx>
            <c:strRef>
              <c:f>Overall!$S$33</c:f>
              <c:strCache>
                <c:ptCount val="1"/>
                <c:pt idx="0">
                  <c:v>31-40</c:v>
                </c:pt>
              </c:strCache>
            </c:strRef>
          </c:tx>
          <c:marker>
            <c:symbol val="none"/>
          </c:marker>
          <c:dLbls>
            <c:dLbl>
              <c:idx val="2"/>
              <c:layout>
                <c:manualLayout>
                  <c:x val="-2.7136752136752138E-3"/>
                  <c:y val="3.20707070707070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9.9500275065756255E-17"/>
                  <c:y val="3.52777777777777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Overall!$T$30:$W$30</c:f>
              <c:numCache>
                <c:formatCode>General</c:formatCode>
                <c:ptCount val="4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</c:numCache>
            </c:numRef>
          </c:cat>
          <c:val>
            <c:numRef>
              <c:f>Overall!$T$33:$W$33</c:f>
              <c:numCache>
                <c:formatCode>0.0%</c:formatCode>
                <c:ptCount val="4"/>
                <c:pt idx="0">
                  <c:v>8.8263965414936002E-2</c:v>
                </c:pt>
                <c:pt idx="1">
                  <c:v>7.745317100674505E-2</c:v>
                </c:pt>
                <c:pt idx="2">
                  <c:v>6.5056196485860585E-2</c:v>
                </c:pt>
                <c:pt idx="3">
                  <c:v>6.7556048077742736E-2</c:v>
                </c:pt>
              </c:numCache>
            </c:numRef>
          </c:val>
          <c:smooth val="0"/>
        </c:ser>
        <c:ser>
          <c:idx val="4"/>
          <c:order val="3"/>
          <c:tx>
            <c:strRef>
              <c:f>Overall!$S$34</c:f>
              <c:strCache>
                <c:ptCount val="1"/>
                <c:pt idx="0">
                  <c:v>41-48</c:v>
                </c:pt>
              </c:strCache>
            </c:strRef>
          </c:tx>
          <c:marker>
            <c:symbol val="none"/>
          </c:marker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Overall!$T$30:$W$30</c:f>
              <c:numCache>
                <c:formatCode>General</c:formatCode>
                <c:ptCount val="4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</c:numCache>
            </c:numRef>
          </c:cat>
          <c:val>
            <c:numRef>
              <c:f>Overall!$T$34:$W$34</c:f>
              <c:numCache>
                <c:formatCode>0.0%</c:formatCode>
                <c:ptCount val="4"/>
                <c:pt idx="0">
                  <c:v>0.4806094769856743</c:v>
                </c:pt>
                <c:pt idx="1">
                  <c:v>0.4674337502871343</c:v>
                </c:pt>
                <c:pt idx="2">
                  <c:v>0.50043554932330503</c:v>
                </c:pt>
                <c:pt idx="3">
                  <c:v>0.51293581109879804</c:v>
                </c:pt>
              </c:numCache>
            </c:numRef>
          </c:val>
          <c:smooth val="0"/>
        </c:ser>
        <c:ser>
          <c:idx val="5"/>
          <c:order val="4"/>
          <c:tx>
            <c:strRef>
              <c:f>Overall!$S$35</c:f>
              <c:strCache>
                <c:ptCount val="1"/>
                <c:pt idx="0">
                  <c:v>49-56</c:v>
                </c:pt>
              </c:strCache>
            </c:strRef>
          </c:tx>
          <c:marker>
            <c:symbol val="none"/>
          </c:marker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Overall!$T$30:$W$30</c:f>
              <c:numCache>
                <c:formatCode>General</c:formatCode>
                <c:ptCount val="4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</c:numCache>
            </c:numRef>
          </c:cat>
          <c:val>
            <c:numRef>
              <c:f>Overall!$T$35:$W$35</c:f>
              <c:numCache>
                <c:formatCode>0.0%</c:formatCode>
                <c:ptCount val="4"/>
                <c:pt idx="0">
                  <c:v>0.34364668983639907</c:v>
                </c:pt>
                <c:pt idx="1">
                  <c:v>0.35709065090734438</c:v>
                </c:pt>
                <c:pt idx="2">
                  <c:v>0.35681050417489962</c:v>
                </c:pt>
                <c:pt idx="3">
                  <c:v>0.34519648793794222</c:v>
                </c:pt>
              </c:numCache>
            </c:numRef>
          </c:val>
          <c:smooth val="0"/>
        </c:ser>
        <c:ser>
          <c:idx val="6"/>
          <c:order val="5"/>
          <c:tx>
            <c:strRef>
              <c:f>Overall!$S$36</c:f>
              <c:strCache>
                <c:ptCount val="1"/>
                <c:pt idx="0">
                  <c:v>More than 56</c:v>
                </c:pt>
              </c:strCache>
            </c:strRef>
          </c:tx>
          <c:marker>
            <c:symbol val="none"/>
          </c:marker>
          <c:dLbls>
            <c:dLbl>
              <c:idx val="1"/>
              <c:layout>
                <c:manualLayout>
                  <c:x val="-5.4273504273504277E-3"/>
                  <c:y val="-3.52777777777777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Overall!$T$30:$W$30</c:f>
              <c:numCache>
                <c:formatCode>General</c:formatCode>
                <c:ptCount val="4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</c:numCache>
            </c:numRef>
          </c:cat>
          <c:val>
            <c:numRef>
              <c:f>Overall!$T$36:$W$36</c:f>
              <c:numCache>
                <c:formatCode>0.0%</c:formatCode>
                <c:ptCount val="4"/>
                <c:pt idx="0">
                  <c:v>8.4958040179706706E-2</c:v>
                </c:pt>
                <c:pt idx="1">
                  <c:v>9.5871530895650175E-2</c:v>
                </c:pt>
                <c:pt idx="2">
                  <c:v>7.4680774215480056E-2</c:v>
                </c:pt>
                <c:pt idx="3">
                  <c:v>7.0624840167078679E-2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4706304"/>
        <c:axId val="114724864"/>
      </c:lineChart>
      <c:catAx>
        <c:axId val="11470630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Survey year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14724864"/>
        <c:crosses val="autoZero"/>
        <c:auto val="1"/>
        <c:lblAlgn val="ctr"/>
        <c:lblOffset val="100"/>
        <c:noMultiLvlLbl val="0"/>
      </c:catAx>
      <c:valAx>
        <c:axId val="11472486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0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000" b="1" i="0" baseline="0">
                    <a:effectLst/>
                  </a:rPr>
                  <a:t>Proportion of FT trainees (%)</a:t>
                </a:r>
                <a:endParaRPr lang="en-GB" sz="1000">
                  <a:effectLst/>
                </a:endParaRPr>
              </a:p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0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GB" sz="1000"/>
              </a:p>
            </c:rich>
          </c:tx>
          <c:layout/>
          <c:overlay val="0"/>
        </c:title>
        <c:numFmt formatCode="0%" sourceLinked="0"/>
        <c:majorTickMark val="out"/>
        <c:minorTickMark val="none"/>
        <c:tickLblPos val="nextTo"/>
        <c:crossAx val="114706304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200"/>
            </a:pPr>
            <a:r>
              <a:rPr lang="en-US" sz="1200"/>
              <a:t>Proportion of NTS respondents self reporting disablity</a:t>
            </a: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Overall!$BD$52</c:f>
              <c:strCache>
                <c:ptCount val="1"/>
                <c:pt idx="0">
                  <c:v>FT</c:v>
                </c:pt>
              </c:strCache>
            </c:strRef>
          </c:tx>
          <c:marker>
            <c:symbol val="none"/>
          </c:marker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Overall!$BE$51:$BH$51</c:f>
              <c:numCache>
                <c:formatCode>General</c:formatCode>
                <c:ptCount val="4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</c:numCache>
            </c:numRef>
          </c:cat>
          <c:val>
            <c:numRef>
              <c:f>Overall!$BE$52:$BH$52</c:f>
              <c:numCache>
                <c:formatCode>0.0%</c:formatCode>
                <c:ptCount val="4"/>
                <c:pt idx="0">
                  <c:v>6.0184792743917942E-3</c:v>
                </c:pt>
                <c:pt idx="1">
                  <c:v>7.3297554659928583E-3</c:v>
                </c:pt>
                <c:pt idx="2">
                  <c:v>7.0537744066968364E-3</c:v>
                </c:pt>
                <c:pt idx="3">
                  <c:v>8.5244224703776312E-3</c:v>
                </c:pt>
              </c:numCache>
            </c:numRef>
          </c:val>
          <c:smooth val="0"/>
        </c:ser>
        <c:ser>
          <c:idx val="2"/>
          <c:order val="1"/>
          <c:tx>
            <c:strRef>
              <c:f>Overall!$BD$53</c:f>
              <c:strCache>
                <c:ptCount val="1"/>
                <c:pt idx="0">
                  <c:v>LTFT</c:v>
                </c:pt>
              </c:strCache>
            </c:strRef>
          </c:tx>
          <c:spPr>
            <a:ln>
              <a:solidFill>
                <a:schemeClr val="accent2"/>
              </a:solidFill>
            </a:ln>
          </c:spPr>
          <c:marker>
            <c:symbol val="none"/>
          </c:marker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Overall!$BE$51:$BH$51</c:f>
              <c:numCache>
                <c:formatCode>General</c:formatCode>
                <c:ptCount val="4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</c:numCache>
            </c:numRef>
          </c:cat>
          <c:val>
            <c:numRef>
              <c:f>Overall!$BE$53:$BH$53</c:f>
              <c:numCache>
                <c:formatCode>0.0%</c:formatCode>
                <c:ptCount val="4"/>
                <c:pt idx="0">
                  <c:v>1.5888535810315327E-2</c:v>
                </c:pt>
                <c:pt idx="1">
                  <c:v>2.0212544280058347E-2</c:v>
                </c:pt>
                <c:pt idx="2">
                  <c:v>2.4459234608985025E-2</c:v>
                </c:pt>
                <c:pt idx="3">
                  <c:v>2.2734601741373751E-2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4744320"/>
        <c:axId val="114918528"/>
      </c:lineChart>
      <c:catAx>
        <c:axId val="11474432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Survey year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14918528"/>
        <c:crosses val="autoZero"/>
        <c:auto val="1"/>
        <c:lblAlgn val="ctr"/>
        <c:lblOffset val="100"/>
        <c:noMultiLvlLbl val="0"/>
      </c:catAx>
      <c:valAx>
        <c:axId val="11491852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000"/>
                </a:pPr>
                <a:r>
                  <a:rPr lang="en-US" sz="1000" b="1" i="0" baseline="0">
                    <a:effectLst/>
                  </a:rPr>
                  <a:t>Proportion of</a:t>
                </a:r>
              </a:p>
              <a:p>
                <a:pPr>
                  <a:defRPr sz="1000"/>
                </a:pPr>
                <a:r>
                  <a:rPr lang="en-US" sz="1000" b="1" i="0" baseline="0">
                    <a:effectLst/>
                  </a:rPr>
                  <a:t> trainees (%)</a:t>
                </a:r>
                <a:endParaRPr lang="en-GB" sz="1000">
                  <a:effectLst/>
                </a:endParaRPr>
              </a:p>
            </c:rich>
          </c:tx>
          <c:layout/>
          <c:overlay val="0"/>
        </c:title>
        <c:numFmt formatCode="0.0%" sourceLinked="1"/>
        <c:majorTickMark val="out"/>
        <c:minorTickMark val="none"/>
        <c:tickLblPos val="nextTo"/>
        <c:crossAx val="114744320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200"/>
            </a:pPr>
            <a:r>
              <a:rPr lang="en-US" sz="1200"/>
              <a:t>LTFT</a:t>
            </a:r>
            <a:r>
              <a:rPr lang="en-US" sz="1200" baseline="0"/>
              <a:t> </a:t>
            </a:r>
            <a:r>
              <a:rPr lang="en-US" sz="1200"/>
              <a:t>NTS respondents by gender</a:t>
            </a:r>
          </a:p>
        </c:rich>
      </c:tx>
      <c:layout/>
      <c:overlay val="0"/>
    </c:title>
    <c:autoTitleDeleted val="0"/>
    <c:plotArea>
      <c:layout/>
      <c:barChart>
        <c:barDir val="col"/>
        <c:grouping val="stacked"/>
        <c:varyColors val="0"/>
        <c:ser>
          <c:idx val="1"/>
          <c:order val="0"/>
          <c:tx>
            <c:strRef>
              <c:f>Overall!$S$53</c:f>
              <c:strCache>
                <c:ptCount val="1"/>
                <c:pt idx="0">
                  <c:v>Male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Overall!$X$43:$AA$43</c:f>
              <c:numCache>
                <c:formatCode>General</c:formatCode>
                <c:ptCount val="4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</c:numCache>
            </c:numRef>
          </c:cat>
          <c:val>
            <c:numRef>
              <c:f>Overall!$X$53:$AA$53</c:f>
              <c:numCache>
                <c:formatCode>0.0%</c:formatCode>
                <c:ptCount val="4"/>
                <c:pt idx="0">
                  <c:v>0.14104131019310681</c:v>
                </c:pt>
                <c:pt idx="1">
                  <c:v>0.13565326109606168</c:v>
                </c:pt>
                <c:pt idx="2">
                  <c:v>0.1961730449251248</c:v>
                </c:pt>
                <c:pt idx="3">
                  <c:v>0.18445662689455014</c:v>
                </c:pt>
              </c:numCache>
            </c:numRef>
          </c:val>
        </c:ser>
        <c:ser>
          <c:idx val="0"/>
          <c:order val="1"/>
          <c:tx>
            <c:strRef>
              <c:f>Overall!$S$54</c:f>
              <c:strCache>
                <c:ptCount val="1"/>
                <c:pt idx="0">
                  <c:v>Female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Overall!$X$43:$AA$43</c:f>
              <c:numCache>
                <c:formatCode>General</c:formatCode>
                <c:ptCount val="4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</c:numCache>
            </c:numRef>
          </c:cat>
          <c:val>
            <c:numRef>
              <c:f>Overall!$X$54:$AA$54</c:f>
              <c:numCache>
                <c:formatCode>0.0%</c:formatCode>
                <c:ptCount val="4"/>
                <c:pt idx="0">
                  <c:v>0.85895868980689316</c:v>
                </c:pt>
                <c:pt idx="1">
                  <c:v>0.86434673890393832</c:v>
                </c:pt>
                <c:pt idx="2">
                  <c:v>0.80382695507487523</c:v>
                </c:pt>
                <c:pt idx="3">
                  <c:v>0.81554337310544989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15028352"/>
        <c:axId val="115030272"/>
      </c:barChart>
      <c:catAx>
        <c:axId val="11502835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Survey year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15030272"/>
        <c:crosses val="autoZero"/>
        <c:auto val="1"/>
        <c:lblAlgn val="ctr"/>
        <c:lblOffset val="100"/>
        <c:noMultiLvlLbl val="0"/>
      </c:catAx>
      <c:valAx>
        <c:axId val="115030272"/>
        <c:scaling>
          <c:orientation val="minMax"/>
          <c:max val="1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400"/>
                </a:pPr>
                <a:r>
                  <a:rPr lang="en-US" sz="1000" b="1" i="0" baseline="0">
                    <a:effectLst/>
                  </a:rPr>
                  <a:t>Proportion of LTFT trainees (%)</a:t>
                </a:r>
                <a:endParaRPr lang="en-GB" sz="400">
                  <a:effectLst/>
                </a:endParaRPr>
              </a:p>
            </c:rich>
          </c:tx>
          <c:layout/>
          <c:overlay val="0"/>
        </c:title>
        <c:numFmt formatCode="0%" sourceLinked="0"/>
        <c:majorTickMark val="out"/>
        <c:minorTickMark val="none"/>
        <c:tickLblPos val="nextTo"/>
        <c:crossAx val="115028352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200"/>
            </a:pPr>
            <a:r>
              <a:rPr lang="en-US" sz="1200"/>
              <a:t>FT</a:t>
            </a:r>
            <a:r>
              <a:rPr lang="en-US" sz="1200" baseline="0"/>
              <a:t> </a:t>
            </a:r>
            <a:r>
              <a:rPr lang="en-US" sz="1200"/>
              <a:t>NTS respondents by gender</a:t>
            </a:r>
          </a:p>
        </c:rich>
      </c:tx>
      <c:layout/>
      <c:overlay val="0"/>
    </c:title>
    <c:autoTitleDeleted val="0"/>
    <c:plotArea>
      <c:layout/>
      <c:barChart>
        <c:barDir val="col"/>
        <c:grouping val="stacked"/>
        <c:varyColors val="0"/>
        <c:ser>
          <c:idx val="1"/>
          <c:order val="0"/>
          <c:tx>
            <c:strRef>
              <c:f>Overall!$S$53</c:f>
              <c:strCache>
                <c:ptCount val="1"/>
                <c:pt idx="0">
                  <c:v>Male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Overall!$T$43:$W$43</c:f>
              <c:numCache>
                <c:formatCode>General</c:formatCode>
                <c:ptCount val="4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</c:numCache>
            </c:numRef>
          </c:cat>
          <c:val>
            <c:numRef>
              <c:f>Overall!$T$53:$W$53</c:f>
              <c:numCache>
                <c:formatCode>0.0%</c:formatCode>
                <c:ptCount val="4"/>
                <c:pt idx="0">
                  <c:v>0.48631007883360178</c:v>
                </c:pt>
                <c:pt idx="1">
                  <c:v>0.48161296385240254</c:v>
                </c:pt>
                <c:pt idx="2">
                  <c:v>0.47600229460131305</c:v>
                </c:pt>
                <c:pt idx="3">
                  <c:v>0.47926434234080639</c:v>
                </c:pt>
              </c:numCache>
            </c:numRef>
          </c:val>
        </c:ser>
        <c:ser>
          <c:idx val="0"/>
          <c:order val="1"/>
          <c:tx>
            <c:strRef>
              <c:f>Overall!$S$54</c:f>
              <c:strCache>
                <c:ptCount val="1"/>
                <c:pt idx="0">
                  <c:v>Female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Overall!$T$43:$W$43</c:f>
              <c:numCache>
                <c:formatCode>General</c:formatCode>
                <c:ptCount val="4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</c:numCache>
            </c:numRef>
          </c:cat>
          <c:val>
            <c:numRef>
              <c:f>Overall!$T$54:$W$54</c:f>
              <c:numCache>
                <c:formatCode>0.0%</c:formatCode>
                <c:ptCount val="4"/>
                <c:pt idx="0">
                  <c:v>0.51368992116639822</c:v>
                </c:pt>
                <c:pt idx="1">
                  <c:v>0.51838703614759751</c:v>
                </c:pt>
                <c:pt idx="2">
                  <c:v>0.52399770539868695</c:v>
                </c:pt>
                <c:pt idx="3">
                  <c:v>0.52073565765919361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15081600"/>
        <c:axId val="115083520"/>
      </c:barChart>
      <c:catAx>
        <c:axId val="11508160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Survey year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15083520"/>
        <c:crosses val="autoZero"/>
        <c:auto val="1"/>
        <c:lblAlgn val="ctr"/>
        <c:lblOffset val="100"/>
        <c:noMultiLvlLbl val="0"/>
      </c:catAx>
      <c:valAx>
        <c:axId val="115083520"/>
        <c:scaling>
          <c:orientation val="minMax"/>
          <c:max val="1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400"/>
                </a:pPr>
                <a:r>
                  <a:rPr lang="en-US" sz="1000" b="1" i="0" baseline="0">
                    <a:effectLst/>
                  </a:rPr>
                  <a:t>Proportion of FT trainees (%)</a:t>
                </a:r>
                <a:endParaRPr lang="en-GB" sz="400">
                  <a:effectLst/>
                </a:endParaRPr>
              </a:p>
            </c:rich>
          </c:tx>
          <c:layout/>
          <c:overlay val="0"/>
        </c:title>
        <c:numFmt formatCode="0%" sourceLinked="0"/>
        <c:majorTickMark val="out"/>
        <c:minorTickMark val="none"/>
        <c:tickLblPos val="nextTo"/>
        <c:crossAx val="115081600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200"/>
            </a:pPr>
            <a:r>
              <a:rPr lang="en-US" sz="1200" dirty="0"/>
              <a:t>LTFT NTS respondents</a:t>
            </a:r>
            <a:r>
              <a:rPr lang="en-US" sz="1200" baseline="0" dirty="0"/>
              <a:t> </a:t>
            </a:r>
            <a:r>
              <a:rPr lang="en-US" sz="1200" dirty="0" smtClean="0"/>
              <a:t>within each </a:t>
            </a:r>
            <a:r>
              <a:rPr lang="en-US" sz="1200" dirty="0"/>
              <a:t>deanery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Deanery!$B$35</c:f>
              <c:strCache>
                <c:ptCount val="1"/>
                <c:pt idx="0">
                  <c:v>2012</c:v>
                </c:pt>
              </c:strCache>
            </c:strRef>
          </c:tx>
          <c:spPr>
            <a:solidFill>
              <a:schemeClr val="tx2">
                <a:lumMod val="20000"/>
                <a:lumOff val="80000"/>
              </a:schemeClr>
            </a:solidFill>
          </c:spPr>
          <c:invertIfNegative val="0"/>
          <c:cat>
            <c:strRef>
              <c:f>Deanery!$A$36:$A$54</c:f>
              <c:strCache>
                <c:ptCount val="19"/>
                <c:pt idx="0">
                  <c:v>East Midlands Healthcare Workforce Deanery</c:v>
                </c:pt>
                <c:pt idx="1">
                  <c:v>East of England Multi-Professional Deanery</c:v>
                </c:pt>
                <c:pt idx="2">
                  <c:v>Kent, Surrey and Sussex Deanery</c:v>
                </c:pt>
                <c:pt idx="3">
                  <c:v>London Deanery</c:v>
                </c:pt>
                <c:pt idx="4">
                  <c:v>Mersey Deanery</c:v>
                </c:pt>
                <c:pt idx="5">
                  <c:v>NHS Education for Scotland (East Region)</c:v>
                </c:pt>
                <c:pt idx="6">
                  <c:v>NHS Education for Scotland (North Region)</c:v>
                </c:pt>
                <c:pt idx="7">
                  <c:v>NHS Education for Scotland (South-East Region)</c:v>
                </c:pt>
                <c:pt idx="8">
                  <c:v>NHS Education for Scotland (West Region)</c:v>
                </c:pt>
                <c:pt idx="9">
                  <c:v>NHS West Midlands Workforce Deanery</c:v>
                </c:pt>
                <c:pt idx="10">
                  <c:v>North Western Deanery</c:v>
                </c:pt>
                <c:pt idx="11">
                  <c:v>Northern Deanery</c:v>
                </c:pt>
                <c:pt idx="12">
                  <c:v>Northern Ireland Medical &amp; Dental Training Agency</c:v>
                </c:pt>
                <c:pt idx="13">
                  <c:v>Oxford Deanery</c:v>
                </c:pt>
                <c:pt idx="14">
                  <c:v>Severn Deanery</c:v>
                </c:pt>
                <c:pt idx="15">
                  <c:v>South West Peninsula Deanery</c:v>
                </c:pt>
                <c:pt idx="16">
                  <c:v>Wales Deanery</c:v>
                </c:pt>
                <c:pt idx="17">
                  <c:v>Wessex Deanery</c:v>
                </c:pt>
                <c:pt idx="18">
                  <c:v>Yorkshire and the Humber Postgraduate Deanery</c:v>
                </c:pt>
              </c:strCache>
            </c:strRef>
          </c:cat>
          <c:val>
            <c:numRef>
              <c:f>Deanery!$B$36:$B$54</c:f>
              <c:numCache>
                <c:formatCode>0.00%</c:formatCode>
                <c:ptCount val="19"/>
                <c:pt idx="0">
                  <c:v>8.2300275482093663E-2</c:v>
                </c:pt>
                <c:pt idx="1">
                  <c:v>6.8130448821440107E-2</c:v>
                </c:pt>
                <c:pt idx="2">
                  <c:v>5.0142811805775941E-2</c:v>
                </c:pt>
                <c:pt idx="3">
                  <c:v>9.2035585680999787E-2</c:v>
                </c:pt>
                <c:pt idx="4">
                  <c:v>7.8947368421052627E-2</c:v>
                </c:pt>
                <c:pt idx="5">
                  <c:v>8.2329317269076302E-2</c:v>
                </c:pt>
                <c:pt idx="6">
                  <c:v>7.0151306740027508E-2</c:v>
                </c:pt>
                <c:pt idx="7">
                  <c:v>8.7105038428693424E-2</c:v>
                </c:pt>
                <c:pt idx="8">
                  <c:v>7.0724389198456916E-2</c:v>
                </c:pt>
                <c:pt idx="9">
                  <c:v>8.9666357738646896E-2</c:v>
                </c:pt>
                <c:pt idx="10">
                  <c:v>7.366589327146171E-2</c:v>
                </c:pt>
                <c:pt idx="11">
                  <c:v>7.9862601975096606E-2</c:v>
                </c:pt>
                <c:pt idx="12">
                  <c:v>4.9083769633507857E-2</c:v>
                </c:pt>
                <c:pt idx="13">
                  <c:v>9.1065292096219927E-2</c:v>
                </c:pt>
                <c:pt idx="14">
                  <c:v>9.877175025588536E-2</c:v>
                </c:pt>
                <c:pt idx="15">
                  <c:v>8.5880640465793301E-2</c:v>
                </c:pt>
                <c:pt idx="16">
                  <c:v>7.987910189982729E-2</c:v>
                </c:pt>
                <c:pt idx="17">
                  <c:v>8.9044522261130563E-2</c:v>
                </c:pt>
                <c:pt idx="18">
                  <c:v>7.4519230769230768E-2</c:v>
                </c:pt>
              </c:numCache>
            </c:numRef>
          </c:val>
        </c:ser>
        <c:ser>
          <c:idx val="1"/>
          <c:order val="1"/>
          <c:tx>
            <c:strRef>
              <c:f>Deanery!$C$35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</c:spPr>
          <c:invertIfNegative val="0"/>
          <c:cat>
            <c:strRef>
              <c:f>Deanery!$A$36:$A$54</c:f>
              <c:strCache>
                <c:ptCount val="19"/>
                <c:pt idx="0">
                  <c:v>East Midlands Healthcare Workforce Deanery</c:v>
                </c:pt>
                <c:pt idx="1">
                  <c:v>East of England Multi-Professional Deanery</c:v>
                </c:pt>
                <c:pt idx="2">
                  <c:v>Kent, Surrey and Sussex Deanery</c:v>
                </c:pt>
                <c:pt idx="3">
                  <c:v>London Deanery</c:v>
                </c:pt>
                <c:pt idx="4">
                  <c:v>Mersey Deanery</c:v>
                </c:pt>
                <c:pt idx="5">
                  <c:v>NHS Education for Scotland (East Region)</c:v>
                </c:pt>
                <c:pt idx="6">
                  <c:v>NHS Education for Scotland (North Region)</c:v>
                </c:pt>
                <c:pt idx="7">
                  <c:v>NHS Education for Scotland (South-East Region)</c:v>
                </c:pt>
                <c:pt idx="8">
                  <c:v>NHS Education for Scotland (West Region)</c:v>
                </c:pt>
                <c:pt idx="9">
                  <c:v>NHS West Midlands Workforce Deanery</c:v>
                </c:pt>
                <c:pt idx="10">
                  <c:v>North Western Deanery</c:v>
                </c:pt>
                <c:pt idx="11">
                  <c:v>Northern Deanery</c:v>
                </c:pt>
                <c:pt idx="12">
                  <c:v>Northern Ireland Medical &amp; Dental Training Agency</c:v>
                </c:pt>
                <c:pt idx="13">
                  <c:v>Oxford Deanery</c:v>
                </c:pt>
                <c:pt idx="14">
                  <c:v>Severn Deanery</c:v>
                </c:pt>
                <c:pt idx="15">
                  <c:v>South West Peninsula Deanery</c:v>
                </c:pt>
                <c:pt idx="16">
                  <c:v>Wales Deanery</c:v>
                </c:pt>
                <c:pt idx="17">
                  <c:v>Wessex Deanery</c:v>
                </c:pt>
                <c:pt idx="18">
                  <c:v>Yorkshire and the Humber Postgraduate Deanery</c:v>
                </c:pt>
              </c:strCache>
            </c:strRef>
          </c:cat>
          <c:val>
            <c:numRef>
              <c:f>Deanery!$C$36:$C$54</c:f>
              <c:numCache>
                <c:formatCode>0.00%</c:formatCode>
                <c:ptCount val="19"/>
                <c:pt idx="0">
                  <c:v>8.9174070417900625E-2</c:v>
                </c:pt>
                <c:pt idx="1">
                  <c:v>7.5897110193712286E-2</c:v>
                </c:pt>
                <c:pt idx="2">
                  <c:v>6.5449010654490103E-2</c:v>
                </c:pt>
                <c:pt idx="3">
                  <c:v>0.10492928452579035</c:v>
                </c:pt>
                <c:pt idx="4">
                  <c:v>9.3615185504745471E-2</c:v>
                </c:pt>
                <c:pt idx="5">
                  <c:v>8.2164328657314628E-2</c:v>
                </c:pt>
                <c:pt idx="6">
                  <c:v>8.134642356241234E-2</c:v>
                </c:pt>
                <c:pt idx="7">
                  <c:v>8.7572977481234368E-2</c:v>
                </c:pt>
                <c:pt idx="8">
                  <c:v>7.5139888089528373E-2</c:v>
                </c:pt>
                <c:pt idx="9">
                  <c:v>0.10515740120562625</c:v>
                </c:pt>
                <c:pt idx="10">
                  <c:v>8.4702549575070826E-2</c:v>
                </c:pt>
                <c:pt idx="11">
                  <c:v>8.8862559241706163E-2</c:v>
                </c:pt>
                <c:pt idx="12">
                  <c:v>5.9357964869775896E-2</c:v>
                </c:pt>
                <c:pt idx="13">
                  <c:v>9.2142453363482188E-2</c:v>
                </c:pt>
                <c:pt idx="14">
                  <c:v>0.11195158850226929</c:v>
                </c:pt>
                <c:pt idx="15">
                  <c:v>8.8905216752387953E-2</c:v>
                </c:pt>
                <c:pt idx="16">
                  <c:v>9.1193562807331249E-2</c:v>
                </c:pt>
                <c:pt idx="17">
                  <c:v>0.1002493765586035</c:v>
                </c:pt>
                <c:pt idx="18">
                  <c:v>9.5561690380123174E-2</c:v>
                </c:pt>
              </c:numCache>
            </c:numRef>
          </c:val>
        </c:ser>
        <c:ser>
          <c:idx val="2"/>
          <c:order val="2"/>
          <c:tx>
            <c:strRef>
              <c:f>Deanery!$D$35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cat>
            <c:strRef>
              <c:f>Deanery!$A$36:$A$54</c:f>
              <c:strCache>
                <c:ptCount val="19"/>
                <c:pt idx="0">
                  <c:v>East Midlands Healthcare Workforce Deanery</c:v>
                </c:pt>
                <c:pt idx="1">
                  <c:v>East of England Multi-Professional Deanery</c:v>
                </c:pt>
                <c:pt idx="2">
                  <c:v>Kent, Surrey and Sussex Deanery</c:v>
                </c:pt>
                <c:pt idx="3">
                  <c:v>London Deanery</c:v>
                </c:pt>
                <c:pt idx="4">
                  <c:v>Mersey Deanery</c:v>
                </c:pt>
                <c:pt idx="5">
                  <c:v>NHS Education for Scotland (East Region)</c:v>
                </c:pt>
                <c:pt idx="6">
                  <c:v>NHS Education for Scotland (North Region)</c:v>
                </c:pt>
                <c:pt idx="7">
                  <c:v>NHS Education for Scotland (South-East Region)</c:v>
                </c:pt>
                <c:pt idx="8">
                  <c:v>NHS Education for Scotland (West Region)</c:v>
                </c:pt>
                <c:pt idx="9">
                  <c:v>NHS West Midlands Workforce Deanery</c:v>
                </c:pt>
                <c:pt idx="10">
                  <c:v>North Western Deanery</c:v>
                </c:pt>
                <c:pt idx="11">
                  <c:v>Northern Deanery</c:v>
                </c:pt>
                <c:pt idx="12">
                  <c:v>Northern Ireland Medical &amp; Dental Training Agency</c:v>
                </c:pt>
                <c:pt idx="13">
                  <c:v>Oxford Deanery</c:v>
                </c:pt>
                <c:pt idx="14">
                  <c:v>Severn Deanery</c:v>
                </c:pt>
                <c:pt idx="15">
                  <c:v>South West Peninsula Deanery</c:v>
                </c:pt>
                <c:pt idx="16">
                  <c:v>Wales Deanery</c:v>
                </c:pt>
                <c:pt idx="17">
                  <c:v>Wessex Deanery</c:v>
                </c:pt>
                <c:pt idx="18">
                  <c:v>Yorkshire and the Humber Postgraduate Deanery</c:v>
                </c:pt>
              </c:strCache>
            </c:strRef>
          </c:cat>
          <c:val>
            <c:numRef>
              <c:f>Deanery!$D$36:$D$54</c:f>
              <c:numCache>
                <c:formatCode>0.00%</c:formatCode>
                <c:ptCount val="19"/>
                <c:pt idx="0">
                  <c:v>0.11330698287220026</c:v>
                </c:pt>
                <c:pt idx="1">
                  <c:v>0.11902559358618563</c:v>
                </c:pt>
                <c:pt idx="2">
                  <c:v>8.0914687774846089E-2</c:v>
                </c:pt>
                <c:pt idx="3">
                  <c:v>0.12580437580437581</c:v>
                </c:pt>
                <c:pt idx="4">
                  <c:v>0.11508101371001246</c:v>
                </c:pt>
                <c:pt idx="5">
                  <c:v>9.3155893536121678E-2</c:v>
                </c:pt>
                <c:pt idx="6">
                  <c:v>0.10518731988472622</c:v>
                </c:pt>
                <c:pt idx="7">
                  <c:v>9.9025974025974031E-2</c:v>
                </c:pt>
                <c:pt idx="8">
                  <c:v>9.7502972651605235E-2</c:v>
                </c:pt>
                <c:pt idx="9">
                  <c:v>0.12415043044857273</c:v>
                </c:pt>
                <c:pt idx="10">
                  <c:v>0.10379746835443038</c:v>
                </c:pt>
                <c:pt idx="11">
                  <c:v>0.11285882815572158</c:v>
                </c:pt>
                <c:pt idx="12">
                  <c:v>9.2638036809815957E-2</c:v>
                </c:pt>
                <c:pt idx="13">
                  <c:v>0.1148491879350348</c:v>
                </c:pt>
                <c:pt idx="14">
                  <c:v>0.1295</c:v>
                </c:pt>
                <c:pt idx="15">
                  <c:v>0.12615823235923021</c:v>
                </c:pt>
                <c:pt idx="16">
                  <c:v>0.10682110682110682</c:v>
                </c:pt>
                <c:pt idx="17">
                  <c:v>0.12424547283702213</c:v>
                </c:pt>
                <c:pt idx="18">
                  <c:v>0.12064110894520251</c:v>
                </c:pt>
              </c:numCache>
            </c:numRef>
          </c:val>
        </c:ser>
        <c:ser>
          <c:idx val="3"/>
          <c:order val="3"/>
          <c:tx>
            <c:strRef>
              <c:f>Deanery!$E$35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</c:spPr>
          <c:invertIfNegative val="0"/>
          <c:cat>
            <c:strRef>
              <c:f>Deanery!$A$36:$A$54</c:f>
              <c:strCache>
                <c:ptCount val="19"/>
                <c:pt idx="0">
                  <c:v>East Midlands Healthcare Workforce Deanery</c:v>
                </c:pt>
                <c:pt idx="1">
                  <c:v>East of England Multi-Professional Deanery</c:v>
                </c:pt>
                <c:pt idx="2">
                  <c:v>Kent, Surrey and Sussex Deanery</c:v>
                </c:pt>
                <c:pt idx="3">
                  <c:v>London Deanery</c:v>
                </c:pt>
                <c:pt idx="4">
                  <c:v>Mersey Deanery</c:v>
                </c:pt>
                <c:pt idx="5">
                  <c:v>NHS Education for Scotland (East Region)</c:v>
                </c:pt>
                <c:pt idx="6">
                  <c:v>NHS Education for Scotland (North Region)</c:v>
                </c:pt>
                <c:pt idx="7">
                  <c:v>NHS Education for Scotland (South-East Region)</c:v>
                </c:pt>
                <c:pt idx="8">
                  <c:v>NHS Education for Scotland (West Region)</c:v>
                </c:pt>
                <c:pt idx="9">
                  <c:v>NHS West Midlands Workforce Deanery</c:v>
                </c:pt>
                <c:pt idx="10">
                  <c:v>North Western Deanery</c:v>
                </c:pt>
                <c:pt idx="11">
                  <c:v>Northern Deanery</c:v>
                </c:pt>
                <c:pt idx="12">
                  <c:v>Northern Ireland Medical &amp; Dental Training Agency</c:v>
                </c:pt>
                <c:pt idx="13">
                  <c:v>Oxford Deanery</c:v>
                </c:pt>
                <c:pt idx="14">
                  <c:v>Severn Deanery</c:v>
                </c:pt>
                <c:pt idx="15">
                  <c:v>South West Peninsula Deanery</c:v>
                </c:pt>
                <c:pt idx="16">
                  <c:v>Wales Deanery</c:v>
                </c:pt>
                <c:pt idx="17">
                  <c:v>Wessex Deanery</c:v>
                </c:pt>
                <c:pt idx="18">
                  <c:v>Yorkshire and the Humber Postgraduate Deanery</c:v>
                </c:pt>
              </c:strCache>
            </c:strRef>
          </c:cat>
          <c:val>
            <c:numRef>
              <c:f>Deanery!$E$36:$E$54</c:f>
              <c:numCache>
                <c:formatCode>0.00%</c:formatCode>
                <c:ptCount val="19"/>
                <c:pt idx="0">
                  <c:v>0.11468486029889538</c:v>
                </c:pt>
                <c:pt idx="1">
                  <c:v>0.10446821900566394</c:v>
                </c:pt>
                <c:pt idx="2">
                  <c:v>8.5990888382687924E-2</c:v>
                </c:pt>
                <c:pt idx="3">
                  <c:v>0.12384000000000001</c:v>
                </c:pt>
                <c:pt idx="4">
                  <c:v>0.11050648807032232</c:v>
                </c:pt>
                <c:pt idx="5">
                  <c:v>9.2077087794432549E-2</c:v>
                </c:pt>
                <c:pt idx="6">
                  <c:v>8.882521489971347E-2</c:v>
                </c:pt>
                <c:pt idx="7">
                  <c:v>0.11568322981366459</c:v>
                </c:pt>
                <c:pt idx="8">
                  <c:v>9.6047430830039526E-2</c:v>
                </c:pt>
                <c:pt idx="9">
                  <c:v>0.12699884125144845</c:v>
                </c:pt>
                <c:pt idx="10">
                  <c:v>0.11854268624252311</c:v>
                </c:pt>
                <c:pt idx="11">
                  <c:v>0.11938534278959811</c:v>
                </c:pt>
                <c:pt idx="12">
                  <c:v>8.3129584352078234E-2</c:v>
                </c:pt>
                <c:pt idx="13">
                  <c:v>0.13200000000000001</c:v>
                </c:pt>
                <c:pt idx="14">
                  <c:v>0.13600395647873392</c:v>
                </c:pt>
                <c:pt idx="15">
                  <c:v>0.1450171821305842</c:v>
                </c:pt>
                <c:pt idx="16">
                  <c:v>0.11578490893321769</c:v>
                </c:pt>
                <c:pt idx="17">
                  <c:v>0.13176352705410821</c:v>
                </c:pt>
                <c:pt idx="18">
                  <c:v>0.13304061470911085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4239744"/>
        <c:axId val="114241920"/>
      </c:barChart>
      <c:catAx>
        <c:axId val="11423974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Deanery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700"/>
            </a:pPr>
            <a:endParaRPr lang="en-US"/>
          </a:p>
        </c:txPr>
        <c:crossAx val="114241920"/>
        <c:crosses val="autoZero"/>
        <c:auto val="1"/>
        <c:lblAlgn val="ctr"/>
        <c:lblOffset val="100"/>
        <c:noMultiLvlLbl val="0"/>
      </c:catAx>
      <c:valAx>
        <c:axId val="11424192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Proportion of LTFT trainees (%)</a:t>
                </a:r>
              </a:p>
            </c:rich>
          </c:tx>
          <c:layout/>
          <c:overlay val="0"/>
        </c:title>
        <c:numFmt formatCode="0%" sourceLinked="0"/>
        <c:majorTickMark val="out"/>
        <c:minorTickMark val="none"/>
        <c:tickLblPos val="nextTo"/>
        <c:crossAx val="114239744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B8BEF6-FEEF-4684-91A9-59AD956133A8}" type="datetimeFigureOut">
              <a:rPr lang="en-GB" smtClean="0"/>
              <a:t>09/10/2015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EA4D60-53D2-4AA8-AE26-4275B99B66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01048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EA4D60-53D2-4AA8-AE26-4275B99B6611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89560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Within deanery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EA4D60-53D2-4AA8-AE26-4275B99B6611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69070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ver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5236"/>
          </a:xfrm>
          <a:prstGeom prst="rect">
            <a:avLst/>
          </a:prstGeom>
        </p:spPr>
      </p:pic>
      <p:sp>
        <p:nvSpPr>
          <p:cNvPr id="307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7545" y="2132856"/>
            <a:ext cx="4608512" cy="7921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smtClean="0"/>
              <a:t>Click to edit Master title style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7544" y="2996952"/>
            <a:ext cx="4608512" cy="792162"/>
          </a:xfrm>
        </p:spPr>
        <p:txBody>
          <a:bodyPr/>
          <a:lstStyle>
            <a:lvl1pPr marL="0" indent="0">
              <a:buFont typeface="Wingdings" pitchFamily="2" charset="2"/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 smtClean="0"/>
              <a:t>Click to edit Master subtitle style</a:t>
            </a:r>
          </a:p>
        </p:txBody>
      </p:sp>
      <p:pic>
        <p:nvPicPr>
          <p:cNvPr id="5" name="Picture 4" descr="GMC+STRAP_WHITE_MAC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548680"/>
            <a:ext cx="1614112" cy="1390620"/>
          </a:xfrm>
          <a:prstGeom prst="rect">
            <a:avLst/>
          </a:prstGeom>
        </p:spPr>
      </p:pic>
      <p:pic>
        <p:nvPicPr>
          <p:cNvPr id="6" name="Picture 5" descr="strapline white.eps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5589240"/>
            <a:ext cx="3886200" cy="342900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>
            <a:off x="0" y="6021288"/>
            <a:ext cx="4499992" cy="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1DE3A50-BF49-4D28-89DF-A138E446CB99}" type="datetimeFigureOut">
              <a:rPr lang="en-GB"/>
              <a:pPr/>
              <a:t>09/10/2015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E6EB9B7-E1B9-43E0-B346-DA4311514FC9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17996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20813" y="476672"/>
            <a:ext cx="7161212" cy="665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title style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47663" y="1438275"/>
            <a:ext cx="6585099" cy="453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1528763" y="1047750"/>
            <a:ext cx="7043737" cy="1588"/>
          </a:xfrm>
          <a:prstGeom prst="line">
            <a:avLst/>
          </a:prstGeom>
          <a:ln w="38100" cap="flat" cmpd="sng" algn="ctr">
            <a:solidFill>
              <a:srgbClr val="0E28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704" name="Straight Connector 10"/>
          <p:cNvCxnSpPr>
            <a:cxnSpLocks noChangeShapeType="1"/>
          </p:cNvCxnSpPr>
          <p:nvPr userDrawn="1"/>
        </p:nvCxnSpPr>
        <p:spPr bwMode="auto">
          <a:xfrm>
            <a:off x="517525" y="1046163"/>
            <a:ext cx="904875" cy="3175"/>
          </a:xfrm>
          <a:prstGeom prst="line">
            <a:avLst/>
          </a:prstGeom>
          <a:noFill/>
          <a:ln w="38100">
            <a:solidFill>
              <a:srgbClr val="30A5B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9705" name="Picture 6" descr="GMCLogo no strap.eps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6237288"/>
            <a:ext cx="547687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/>
          <p:cNvCxnSpPr>
            <a:cxnSpLocks noChangeShapeType="1"/>
          </p:cNvCxnSpPr>
          <p:nvPr userDrawn="1"/>
        </p:nvCxnSpPr>
        <p:spPr bwMode="auto">
          <a:xfrm>
            <a:off x="517525" y="6078538"/>
            <a:ext cx="8054975" cy="1587"/>
          </a:xfrm>
          <a:prstGeom prst="line">
            <a:avLst/>
          </a:prstGeom>
          <a:noFill/>
          <a:ln w="9525">
            <a:solidFill>
              <a:srgbClr val="30A5B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</p:sldLayoutIdLst>
  <p:txStyles>
    <p:titleStyle>
      <a:lvl1pPr algn="l" rtl="0" fontAlgn="base">
        <a:spcBef>
          <a:spcPct val="0"/>
        </a:spcBef>
        <a:spcAft>
          <a:spcPct val="0"/>
        </a:spcAft>
        <a:defRPr sz="2600">
          <a:solidFill>
            <a:srgbClr val="30A5BE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600">
          <a:solidFill>
            <a:srgbClr val="30A5BE"/>
          </a:solidFill>
          <a:latin typeface="Tahom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600">
          <a:solidFill>
            <a:srgbClr val="30A5BE"/>
          </a:solidFill>
          <a:latin typeface="Tahom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600">
          <a:solidFill>
            <a:srgbClr val="30A5BE"/>
          </a:solidFill>
          <a:latin typeface="Tahom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600">
          <a:solidFill>
            <a:srgbClr val="30A5BE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rgbClr val="30A5BE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rgbClr val="30A5BE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rgbClr val="30A5BE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rgbClr val="30A5BE"/>
          </a:solidFill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30A5BE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30A5BE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30A5BE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30A5BE"/>
        </a:buClr>
        <a:buFont typeface="Wingdings" pitchFamily="2" charset="2"/>
        <a:buChar char="§"/>
        <a:defRPr sz="2000">
          <a:solidFill>
            <a:schemeClr val="tx1"/>
          </a:solidFill>
          <a:latin typeface="Arial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30A5BE"/>
        </a:buClr>
        <a:buFont typeface="Wingdings" pitchFamily="2" charset="2"/>
        <a:buChar char="§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30A5BE"/>
        </a:buClr>
        <a:buFont typeface="Wingdings" pitchFamily="2" charset="2"/>
        <a:buChar char="§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30A5BE"/>
        </a:buClr>
        <a:buFont typeface="Wingdings" pitchFamily="2" charset="2"/>
        <a:buChar char="§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30A5BE"/>
        </a:buClr>
        <a:buFont typeface="Wingdings" pitchFamily="2" charset="2"/>
        <a:buChar char="§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30A5BE"/>
        </a:buClr>
        <a:buFont typeface="Wingdings" pitchFamily="2" charset="2"/>
        <a:buChar char="§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2800" b="1" dirty="0" smtClean="0"/>
              <a:t>LTFT Forum 2015</a:t>
            </a:r>
            <a:r>
              <a:rPr lang="en-GB" sz="2400" dirty="0" smtClean="0"/>
              <a:t/>
            </a:r>
            <a:br>
              <a:rPr lang="en-GB" sz="2400" dirty="0" smtClean="0"/>
            </a:br>
            <a:r>
              <a:rPr lang="en-GB" sz="2400" dirty="0"/>
              <a:t/>
            </a:r>
            <a:br>
              <a:rPr lang="en-GB" sz="2400" dirty="0"/>
            </a:br>
            <a:r>
              <a:rPr lang="en-GB" sz="2400" dirty="0"/>
              <a:t>R</a:t>
            </a:r>
            <a:r>
              <a:rPr lang="en-GB" sz="2400" dirty="0" smtClean="0"/>
              <a:t>esults from National Training Survey (NTS)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4261740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is your gender? (number of respondents)</a:t>
            </a:r>
            <a:endParaRPr lang="en-GB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6176559"/>
              </p:ext>
            </p:extLst>
          </p:nvPr>
        </p:nvGraphicFramePr>
        <p:xfrm>
          <a:off x="1331999" y="2529000"/>
          <a:ext cx="6696382" cy="1800001"/>
        </p:xfrm>
        <a:graphic>
          <a:graphicData uri="http://schemas.openxmlformats.org/drawingml/2006/table">
            <a:tbl>
              <a:tblPr/>
              <a:tblGrid>
                <a:gridCol w="1819358"/>
                <a:gridCol w="609628"/>
                <a:gridCol w="609628"/>
                <a:gridCol w="609628"/>
                <a:gridCol w="609628"/>
                <a:gridCol w="609628"/>
                <a:gridCol w="609628"/>
                <a:gridCol w="609628"/>
                <a:gridCol w="609628"/>
              </a:tblGrid>
              <a:tr h="36699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dirty="0" smtClean="0">
                          <a:latin typeface="Calibri" panose="020F0502020204030204" pitchFamily="34" charset="0"/>
                        </a:rPr>
                        <a:t>NTS respondents’ gender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71" marR="9371" marT="9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LTFT trainees</a:t>
                      </a:r>
                    </a:p>
                  </a:txBody>
                  <a:tcPr marL="9371" marR="9371" marT="9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FT trainees</a:t>
                      </a:r>
                    </a:p>
                  </a:txBody>
                  <a:tcPr marL="9371" marR="9371" marT="9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</a:tr>
              <a:tr h="366991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Response</a:t>
                      </a:r>
                    </a:p>
                  </a:txBody>
                  <a:tcPr marL="9371" marR="9371" marT="9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2012</a:t>
                      </a:r>
                    </a:p>
                  </a:txBody>
                  <a:tcPr marL="9371" marR="9371" marT="93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2013</a:t>
                      </a:r>
                    </a:p>
                  </a:txBody>
                  <a:tcPr marL="9371" marR="9371" marT="93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2014</a:t>
                      </a:r>
                    </a:p>
                  </a:txBody>
                  <a:tcPr marL="9371" marR="9371" marT="93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2015</a:t>
                      </a:r>
                    </a:p>
                  </a:txBody>
                  <a:tcPr marL="9371" marR="9371" marT="93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2012</a:t>
                      </a:r>
                    </a:p>
                  </a:txBody>
                  <a:tcPr marL="9371" marR="9371" marT="93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2013</a:t>
                      </a:r>
                    </a:p>
                  </a:txBody>
                  <a:tcPr marL="9371" marR="9371" marT="93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2014</a:t>
                      </a:r>
                    </a:p>
                  </a:txBody>
                  <a:tcPr marL="9371" marR="9371" marT="93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2015</a:t>
                      </a:r>
                    </a:p>
                  </a:txBody>
                  <a:tcPr marL="9371" marR="9371" marT="93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</a:tr>
              <a:tr h="366991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Male</a:t>
                      </a:r>
                    </a:p>
                  </a:txBody>
                  <a:tcPr marL="9371" marR="9371" marT="9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577</a:t>
                      </a:r>
                    </a:p>
                  </a:txBody>
                  <a:tcPr marL="9371" marR="9371" marT="9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651</a:t>
                      </a:r>
                    </a:p>
                  </a:txBody>
                  <a:tcPr marL="9371" marR="9371" marT="9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1179</a:t>
                      </a:r>
                    </a:p>
                  </a:txBody>
                  <a:tcPr marL="9371" marR="9371" marT="9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1144</a:t>
                      </a:r>
                    </a:p>
                  </a:txBody>
                  <a:tcPr marL="9371" marR="9371" marT="9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22948</a:t>
                      </a:r>
                    </a:p>
                  </a:txBody>
                  <a:tcPr marL="9371" marR="9371" marT="9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23063</a:t>
                      </a:r>
                    </a:p>
                  </a:txBody>
                  <a:tcPr marL="9371" marR="9371" marT="9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22404</a:t>
                      </a:r>
                    </a:p>
                  </a:txBody>
                  <a:tcPr marL="9371" marR="9371" marT="9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22489</a:t>
                      </a:r>
                    </a:p>
                  </a:txBody>
                  <a:tcPr marL="9371" marR="9371" marT="9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49514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Female</a:t>
                      </a:r>
                    </a:p>
                  </a:txBody>
                  <a:tcPr marL="9371" marR="9371" marT="9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3514</a:t>
                      </a:r>
                    </a:p>
                  </a:txBody>
                  <a:tcPr marL="9371" marR="9371" marT="9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4148</a:t>
                      </a:r>
                    </a:p>
                  </a:txBody>
                  <a:tcPr marL="9371" marR="9371" marT="9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4831</a:t>
                      </a:r>
                    </a:p>
                  </a:txBody>
                  <a:tcPr marL="9371" marR="9371" marT="9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5058</a:t>
                      </a:r>
                    </a:p>
                  </a:txBody>
                  <a:tcPr marL="9371" marR="9371" marT="9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24240</a:t>
                      </a:r>
                    </a:p>
                  </a:txBody>
                  <a:tcPr marL="9371" marR="9371" marT="9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24824</a:t>
                      </a:r>
                    </a:p>
                  </a:txBody>
                  <a:tcPr marL="9371" marR="9371" marT="9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24663</a:t>
                      </a:r>
                    </a:p>
                  </a:txBody>
                  <a:tcPr marL="9371" marR="9371" marT="9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24435</a:t>
                      </a:r>
                    </a:p>
                  </a:txBody>
                  <a:tcPr marL="9371" marR="9371" marT="9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49514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Total*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71" marR="9371" marT="9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4091</a:t>
                      </a:r>
                    </a:p>
                  </a:txBody>
                  <a:tcPr marL="9371" marR="9371" marT="9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4799</a:t>
                      </a:r>
                    </a:p>
                  </a:txBody>
                  <a:tcPr marL="9371" marR="9371" marT="9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6010</a:t>
                      </a:r>
                    </a:p>
                  </a:txBody>
                  <a:tcPr marL="9371" marR="9371" marT="9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6202</a:t>
                      </a:r>
                    </a:p>
                  </a:txBody>
                  <a:tcPr marL="9371" marR="9371" marT="9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47188</a:t>
                      </a:r>
                    </a:p>
                  </a:txBody>
                  <a:tcPr marL="9371" marR="9371" marT="9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47887</a:t>
                      </a:r>
                    </a:p>
                  </a:txBody>
                  <a:tcPr marL="9371" marR="9371" marT="9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47067</a:t>
                      </a:r>
                    </a:p>
                  </a:txBody>
                  <a:tcPr marL="9371" marR="9371" marT="9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46924</a:t>
                      </a:r>
                    </a:p>
                  </a:txBody>
                  <a:tcPr marL="9371" marR="9371" marT="9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331640" y="4365104"/>
            <a:ext cx="32403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i="1" dirty="0" smtClean="0"/>
              <a:t>*Denominator used to calculate percentages</a:t>
            </a:r>
            <a:endParaRPr lang="en-GB" sz="1100" i="1" dirty="0"/>
          </a:p>
        </p:txBody>
      </p:sp>
    </p:spTree>
    <p:extLst>
      <p:ext uri="{BB962C8B-B14F-4D97-AF65-F5344CB8AC3E}">
        <p14:creationId xmlns:p14="http://schemas.microsoft.com/office/powerpoint/2010/main" val="6968734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0813" y="243558"/>
            <a:ext cx="7161212" cy="665162"/>
          </a:xfrm>
        </p:spPr>
        <p:txBody>
          <a:bodyPr/>
          <a:lstStyle/>
          <a:p>
            <a:r>
              <a:rPr lang="en-GB" dirty="0"/>
              <a:t>NTS respondents </a:t>
            </a:r>
            <a:r>
              <a:rPr lang="en-GB" dirty="0" smtClean="0"/>
              <a:t>within each deanery </a:t>
            </a:r>
            <a:br>
              <a:rPr lang="en-GB" dirty="0" smtClean="0"/>
            </a:br>
            <a:r>
              <a:rPr lang="en-GB" dirty="0" smtClean="0"/>
              <a:t>(% respondents)</a:t>
            </a:r>
            <a:endParaRPr lang="en-GB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2543703"/>
              </p:ext>
            </p:extLst>
          </p:nvPr>
        </p:nvGraphicFramePr>
        <p:xfrm>
          <a:off x="0" y="1269000"/>
          <a:ext cx="9144000" cy="43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5" name="Picture 4"/>
          <p:cNvPicPr/>
          <p:nvPr/>
        </p:nvPicPr>
        <p:blipFill rotWithShape="1">
          <a:blip r:embed="rId4"/>
          <a:srcRect l="43151" t="65058" r="27690" b="29898"/>
          <a:stretch/>
        </p:blipFill>
        <p:spPr bwMode="auto">
          <a:xfrm>
            <a:off x="3736340" y="5805264"/>
            <a:ext cx="1671320" cy="1625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79512" y="5301208"/>
            <a:ext cx="4140691" cy="2616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100" i="1" dirty="0" smtClean="0">
                <a:latin typeface="+mj-lt"/>
              </a:rPr>
              <a:t>Please see denominators for percentages on the next slide</a:t>
            </a:r>
            <a:endParaRPr lang="en-GB" sz="1100" i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370048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0813" y="243558"/>
            <a:ext cx="7161212" cy="665162"/>
          </a:xfrm>
        </p:spPr>
        <p:txBody>
          <a:bodyPr/>
          <a:lstStyle/>
          <a:p>
            <a:r>
              <a:rPr lang="en-GB" dirty="0"/>
              <a:t>NTS respondents </a:t>
            </a:r>
            <a:r>
              <a:rPr lang="en-GB" dirty="0" smtClean="0"/>
              <a:t>within each</a:t>
            </a:r>
            <a:r>
              <a:rPr lang="en-GB" dirty="0" smtClean="0"/>
              <a:t> </a:t>
            </a:r>
            <a:r>
              <a:rPr lang="en-GB" dirty="0" smtClean="0"/>
              <a:t>deanery</a:t>
            </a:r>
            <a:br>
              <a:rPr lang="en-GB" dirty="0" smtClean="0"/>
            </a:br>
            <a:r>
              <a:rPr lang="en-GB" dirty="0" smtClean="0"/>
              <a:t>(number of respondents)</a:t>
            </a:r>
            <a:endParaRPr lang="en-GB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3382037"/>
              </p:ext>
            </p:extLst>
          </p:nvPr>
        </p:nvGraphicFramePr>
        <p:xfrm>
          <a:off x="647462" y="1268760"/>
          <a:ext cx="7740964" cy="4022673"/>
        </p:xfrm>
        <a:graphic>
          <a:graphicData uri="http://schemas.openxmlformats.org/drawingml/2006/table">
            <a:tbl>
              <a:tblPr/>
              <a:tblGrid>
                <a:gridCol w="2449388"/>
                <a:gridCol w="661447"/>
                <a:gridCol w="661447"/>
                <a:gridCol w="661447"/>
                <a:gridCol w="661447"/>
                <a:gridCol w="661447"/>
                <a:gridCol w="661447"/>
                <a:gridCol w="661447"/>
                <a:gridCol w="661447"/>
              </a:tblGrid>
              <a:tr h="171429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  <a:r>
                        <a:rPr lang="en-GB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NTS respondents </a:t>
                      </a:r>
                      <a:r>
                        <a:rPr lang="en-GB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within</a:t>
                      </a:r>
                      <a:r>
                        <a:rPr lang="en-GB" sz="1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each</a:t>
                      </a:r>
                      <a:r>
                        <a:rPr lang="en-GB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GB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deanery</a:t>
                      </a:r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17" marR="7517" marT="75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LTFT trainees</a:t>
                      </a:r>
                    </a:p>
                  </a:txBody>
                  <a:tcPr marL="7517" marR="7517" marT="75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FT trainees</a:t>
                      </a:r>
                    </a:p>
                  </a:txBody>
                  <a:tcPr marL="7517" marR="7517" marT="75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</a:tr>
              <a:tr h="171429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Deanery</a:t>
                      </a:r>
                    </a:p>
                  </a:txBody>
                  <a:tcPr marL="7517" marR="7517" marT="75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2012</a:t>
                      </a:r>
                    </a:p>
                  </a:txBody>
                  <a:tcPr marL="7517" marR="7517" marT="75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2013</a:t>
                      </a:r>
                    </a:p>
                  </a:txBody>
                  <a:tcPr marL="7517" marR="7517" marT="75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2014</a:t>
                      </a:r>
                    </a:p>
                  </a:txBody>
                  <a:tcPr marL="7517" marR="7517" marT="75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2015</a:t>
                      </a:r>
                    </a:p>
                  </a:txBody>
                  <a:tcPr marL="7517" marR="7517" marT="75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2012</a:t>
                      </a:r>
                    </a:p>
                  </a:txBody>
                  <a:tcPr marL="7517" marR="7517" marT="75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2013</a:t>
                      </a:r>
                    </a:p>
                  </a:txBody>
                  <a:tcPr marL="7517" marR="7517" marT="75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2014</a:t>
                      </a:r>
                    </a:p>
                  </a:txBody>
                  <a:tcPr marL="7517" marR="7517" marT="75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2015</a:t>
                      </a:r>
                    </a:p>
                  </a:txBody>
                  <a:tcPr marL="7517" marR="7517" marT="75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</a:tr>
              <a:tr h="171429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East Midlands Healthcare Workforce Deanery</a:t>
                      </a:r>
                    </a:p>
                  </a:txBody>
                  <a:tcPr marL="7517" marR="7517" marT="75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239</a:t>
                      </a:r>
                    </a:p>
                  </a:txBody>
                  <a:tcPr marL="7517" marR="7517" marT="75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271</a:t>
                      </a:r>
                    </a:p>
                  </a:txBody>
                  <a:tcPr marL="7517" marR="7517" marT="75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344</a:t>
                      </a:r>
                    </a:p>
                  </a:txBody>
                  <a:tcPr marL="7517" marR="7517" marT="75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353</a:t>
                      </a:r>
                    </a:p>
                  </a:txBody>
                  <a:tcPr marL="7517" marR="7517" marT="75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2665</a:t>
                      </a:r>
                    </a:p>
                  </a:txBody>
                  <a:tcPr marL="7517" marR="7517" marT="75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2768</a:t>
                      </a:r>
                    </a:p>
                  </a:txBody>
                  <a:tcPr marL="7517" marR="7517" marT="75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2692</a:t>
                      </a:r>
                    </a:p>
                  </a:txBody>
                  <a:tcPr marL="7517" marR="7517" marT="75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2725</a:t>
                      </a:r>
                    </a:p>
                  </a:txBody>
                  <a:tcPr marL="7517" marR="7517" marT="75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1429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East of England Multi-Professional Deanery</a:t>
                      </a:r>
                    </a:p>
                  </a:txBody>
                  <a:tcPr marL="7517" marR="7517" marT="75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211</a:t>
                      </a:r>
                    </a:p>
                  </a:txBody>
                  <a:tcPr marL="7517" marR="7517" marT="75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239</a:t>
                      </a:r>
                    </a:p>
                  </a:txBody>
                  <a:tcPr marL="7517" marR="7517" marT="75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386</a:t>
                      </a:r>
                    </a:p>
                  </a:txBody>
                  <a:tcPr marL="7517" marR="7517" marT="75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332</a:t>
                      </a:r>
                    </a:p>
                  </a:txBody>
                  <a:tcPr marL="7517" marR="7517" marT="75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2886</a:t>
                      </a:r>
                    </a:p>
                  </a:txBody>
                  <a:tcPr marL="7517" marR="7517" marT="75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2910</a:t>
                      </a:r>
                    </a:p>
                  </a:txBody>
                  <a:tcPr marL="7517" marR="7517" marT="75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2857</a:t>
                      </a:r>
                    </a:p>
                  </a:txBody>
                  <a:tcPr marL="7517" marR="7517" marT="75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2846</a:t>
                      </a:r>
                    </a:p>
                  </a:txBody>
                  <a:tcPr marL="7517" marR="7517" marT="75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1429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Kent, Surrey and Sussex Deanery</a:t>
                      </a:r>
                    </a:p>
                  </a:txBody>
                  <a:tcPr marL="7517" marR="7517" marT="75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158</a:t>
                      </a:r>
                    </a:p>
                  </a:txBody>
                  <a:tcPr marL="7517" marR="7517" marT="75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215</a:t>
                      </a:r>
                    </a:p>
                  </a:txBody>
                  <a:tcPr marL="7517" marR="7517" marT="75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276</a:t>
                      </a:r>
                    </a:p>
                  </a:txBody>
                  <a:tcPr marL="7517" marR="7517" marT="75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302</a:t>
                      </a:r>
                    </a:p>
                  </a:txBody>
                  <a:tcPr marL="7517" marR="7517" marT="75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2993</a:t>
                      </a:r>
                    </a:p>
                  </a:txBody>
                  <a:tcPr marL="7517" marR="7517" marT="75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3070</a:t>
                      </a:r>
                    </a:p>
                  </a:txBody>
                  <a:tcPr marL="7517" marR="7517" marT="75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3135</a:t>
                      </a:r>
                    </a:p>
                  </a:txBody>
                  <a:tcPr marL="7517" marR="7517" marT="75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3210</a:t>
                      </a:r>
                    </a:p>
                  </a:txBody>
                  <a:tcPr marL="7517" marR="7517" marT="75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1429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London Deanery</a:t>
                      </a:r>
                    </a:p>
                  </a:txBody>
                  <a:tcPr marL="7517" marR="7517" marT="75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869</a:t>
                      </a:r>
                    </a:p>
                  </a:txBody>
                  <a:tcPr marL="7517" marR="7517" marT="75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1009</a:t>
                      </a:r>
                    </a:p>
                  </a:txBody>
                  <a:tcPr marL="7517" marR="7517" marT="75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1173</a:t>
                      </a:r>
                    </a:p>
                  </a:txBody>
                  <a:tcPr marL="7517" marR="7517" marT="75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1161</a:t>
                      </a:r>
                    </a:p>
                  </a:txBody>
                  <a:tcPr marL="7517" marR="7517" marT="75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8573</a:t>
                      </a:r>
                    </a:p>
                  </a:txBody>
                  <a:tcPr marL="7517" marR="7517" marT="75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8607</a:t>
                      </a:r>
                    </a:p>
                  </a:txBody>
                  <a:tcPr marL="7517" marR="7517" marT="75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8151</a:t>
                      </a:r>
                    </a:p>
                  </a:txBody>
                  <a:tcPr marL="7517" marR="7517" marT="75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8214</a:t>
                      </a:r>
                    </a:p>
                  </a:txBody>
                  <a:tcPr marL="7517" marR="7517" marT="75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1429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Mersey Deanery</a:t>
                      </a:r>
                    </a:p>
                  </a:txBody>
                  <a:tcPr marL="7517" marR="7517" marT="75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177</a:t>
                      </a:r>
                    </a:p>
                  </a:txBody>
                  <a:tcPr marL="7517" marR="7517" marT="75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217</a:t>
                      </a:r>
                    </a:p>
                  </a:txBody>
                  <a:tcPr marL="7517" marR="7517" marT="75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277</a:t>
                      </a:r>
                    </a:p>
                  </a:txBody>
                  <a:tcPr marL="7517" marR="7517" marT="75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264</a:t>
                      </a:r>
                    </a:p>
                  </a:txBody>
                  <a:tcPr marL="7517" marR="7517" marT="75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2065</a:t>
                      </a:r>
                    </a:p>
                  </a:txBody>
                  <a:tcPr marL="7517" marR="7517" marT="75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2101</a:t>
                      </a:r>
                    </a:p>
                  </a:txBody>
                  <a:tcPr marL="7517" marR="7517" marT="75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2130</a:t>
                      </a:r>
                    </a:p>
                  </a:txBody>
                  <a:tcPr marL="7517" marR="7517" marT="75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2125</a:t>
                      </a:r>
                    </a:p>
                  </a:txBody>
                  <a:tcPr marL="7517" marR="7517" marT="75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1429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NHS Education for Scotland (East Region)</a:t>
                      </a:r>
                    </a:p>
                  </a:txBody>
                  <a:tcPr marL="7517" marR="7517" marT="75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</a:t>
                      </a:r>
                    </a:p>
                  </a:txBody>
                  <a:tcPr marL="7517" marR="7517" marT="75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</a:t>
                      </a:r>
                    </a:p>
                  </a:txBody>
                  <a:tcPr marL="7517" marR="7517" marT="75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49</a:t>
                      </a:r>
                    </a:p>
                  </a:txBody>
                  <a:tcPr marL="7517" marR="7517" marT="75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43</a:t>
                      </a:r>
                    </a:p>
                  </a:txBody>
                  <a:tcPr marL="7517" marR="7517" marT="75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457</a:t>
                      </a:r>
                    </a:p>
                  </a:txBody>
                  <a:tcPr marL="7517" marR="7517" marT="75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458</a:t>
                      </a:r>
                    </a:p>
                  </a:txBody>
                  <a:tcPr marL="7517" marR="7517" marT="75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477</a:t>
                      </a:r>
                    </a:p>
                  </a:txBody>
                  <a:tcPr marL="7517" marR="7517" marT="75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424</a:t>
                      </a:r>
                    </a:p>
                  </a:txBody>
                  <a:tcPr marL="7517" marR="7517" marT="75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1429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NHS Education for Scotland (North Region)</a:t>
                      </a:r>
                    </a:p>
                  </a:txBody>
                  <a:tcPr marL="7517" marR="7517" marT="75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</a:t>
                      </a:r>
                    </a:p>
                  </a:txBody>
                  <a:tcPr marL="7517" marR="7517" marT="75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58</a:t>
                      </a:r>
                    </a:p>
                  </a:txBody>
                  <a:tcPr marL="7517" marR="7517" marT="75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73</a:t>
                      </a:r>
                    </a:p>
                  </a:txBody>
                  <a:tcPr marL="7517" marR="7517" marT="75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62</a:t>
                      </a:r>
                    </a:p>
                  </a:txBody>
                  <a:tcPr marL="7517" marR="7517" marT="75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676</a:t>
                      </a:r>
                    </a:p>
                  </a:txBody>
                  <a:tcPr marL="7517" marR="7517" marT="75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655</a:t>
                      </a:r>
                    </a:p>
                  </a:txBody>
                  <a:tcPr marL="7517" marR="7517" marT="75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621</a:t>
                      </a:r>
                    </a:p>
                  </a:txBody>
                  <a:tcPr marL="7517" marR="7517" marT="75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636</a:t>
                      </a:r>
                    </a:p>
                  </a:txBody>
                  <a:tcPr marL="7517" marR="7517" marT="75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1429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NHS Education for Scotland (South-East Region)</a:t>
                      </a:r>
                    </a:p>
                  </a:txBody>
                  <a:tcPr marL="7517" marR="7517" marT="75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102</a:t>
                      </a:r>
                    </a:p>
                  </a:txBody>
                  <a:tcPr marL="7517" marR="7517" marT="75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105</a:t>
                      </a:r>
                    </a:p>
                  </a:txBody>
                  <a:tcPr marL="7517" marR="7517" marT="75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122</a:t>
                      </a:r>
                    </a:p>
                  </a:txBody>
                  <a:tcPr marL="7517" marR="7517" marT="75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149</a:t>
                      </a:r>
                    </a:p>
                  </a:txBody>
                  <a:tcPr marL="7517" marR="7517" marT="75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1069</a:t>
                      </a:r>
                    </a:p>
                  </a:txBody>
                  <a:tcPr marL="7517" marR="7517" marT="75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1094</a:t>
                      </a:r>
                    </a:p>
                  </a:txBody>
                  <a:tcPr marL="7517" marR="7517" marT="75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1110</a:t>
                      </a:r>
                    </a:p>
                  </a:txBody>
                  <a:tcPr marL="7517" marR="7517" marT="75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1139</a:t>
                      </a:r>
                    </a:p>
                  </a:txBody>
                  <a:tcPr marL="7517" marR="7517" marT="75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1429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NHS Education for Scotland (West Region)</a:t>
                      </a:r>
                    </a:p>
                  </a:txBody>
                  <a:tcPr marL="7517" marR="7517" marT="75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165</a:t>
                      </a:r>
                    </a:p>
                  </a:txBody>
                  <a:tcPr marL="7517" marR="7517" marT="75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188</a:t>
                      </a:r>
                    </a:p>
                  </a:txBody>
                  <a:tcPr marL="7517" marR="7517" marT="75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246</a:t>
                      </a:r>
                    </a:p>
                  </a:txBody>
                  <a:tcPr marL="7517" marR="7517" marT="75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243</a:t>
                      </a:r>
                    </a:p>
                  </a:txBody>
                  <a:tcPr marL="7517" marR="7517" marT="75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2168</a:t>
                      </a:r>
                    </a:p>
                  </a:txBody>
                  <a:tcPr marL="7517" marR="7517" marT="75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2314</a:t>
                      </a:r>
                    </a:p>
                  </a:txBody>
                  <a:tcPr marL="7517" marR="7517" marT="75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2277</a:t>
                      </a:r>
                    </a:p>
                  </a:txBody>
                  <a:tcPr marL="7517" marR="7517" marT="75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2287</a:t>
                      </a:r>
                    </a:p>
                  </a:txBody>
                  <a:tcPr marL="7517" marR="7517" marT="75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1429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NHS West Midlands Workforce Deanery</a:t>
                      </a:r>
                    </a:p>
                  </a:txBody>
                  <a:tcPr marL="7517" marR="7517" marT="75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387</a:t>
                      </a:r>
                    </a:p>
                  </a:txBody>
                  <a:tcPr marL="7517" marR="7517" marT="75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471</a:t>
                      </a:r>
                    </a:p>
                  </a:txBody>
                  <a:tcPr marL="7517" marR="7517" marT="75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548</a:t>
                      </a:r>
                    </a:p>
                  </a:txBody>
                  <a:tcPr marL="7517" marR="7517" marT="75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548</a:t>
                      </a:r>
                    </a:p>
                  </a:txBody>
                  <a:tcPr marL="7517" marR="7517" marT="75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3929</a:t>
                      </a:r>
                    </a:p>
                  </a:txBody>
                  <a:tcPr marL="7517" marR="7517" marT="75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4008</a:t>
                      </a:r>
                    </a:p>
                  </a:txBody>
                  <a:tcPr marL="7517" marR="7517" marT="75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3866</a:t>
                      </a:r>
                    </a:p>
                  </a:txBody>
                  <a:tcPr marL="7517" marR="7517" marT="75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3767</a:t>
                      </a:r>
                    </a:p>
                  </a:txBody>
                  <a:tcPr marL="7517" marR="7517" marT="75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1429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North Western Deanery</a:t>
                      </a:r>
                    </a:p>
                  </a:txBody>
                  <a:tcPr marL="7517" marR="7517" marT="75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254</a:t>
                      </a:r>
                    </a:p>
                  </a:txBody>
                  <a:tcPr marL="7517" marR="7517" marT="75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299</a:t>
                      </a:r>
                    </a:p>
                  </a:txBody>
                  <a:tcPr marL="7517" marR="7517" marT="75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369</a:t>
                      </a:r>
                    </a:p>
                  </a:txBody>
                  <a:tcPr marL="7517" marR="7517" marT="75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436</a:t>
                      </a:r>
                    </a:p>
                  </a:txBody>
                  <a:tcPr marL="7517" marR="7517" marT="75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3194</a:t>
                      </a:r>
                    </a:p>
                  </a:txBody>
                  <a:tcPr marL="7517" marR="7517" marT="75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3231</a:t>
                      </a:r>
                    </a:p>
                  </a:txBody>
                  <a:tcPr marL="7517" marR="7517" marT="75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3186</a:t>
                      </a:r>
                    </a:p>
                  </a:txBody>
                  <a:tcPr marL="7517" marR="7517" marT="75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3242</a:t>
                      </a:r>
                    </a:p>
                  </a:txBody>
                  <a:tcPr marL="7517" marR="7517" marT="75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1429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Northern Deanery</a:t>
                      </a:r>
                    </a:p>
                  </a:txBody>
                  <a:tcPr marL="7517" marR="7517" marT="75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186</a:t>
                      </a:r>
                    </a:p>
                  </a:txBody>
                  <a:tcPr marL="7517" marR="7517" marT="75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225</a:t>
                      </a:r>
                    </a:p>
                  </a:txBody>
                  <a:tcPr marL="7517" marR="7517" marT="75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287</a:t>
                      </a:r>
                    </a:p>
                  </a:txBody>
                  <a:tcPr marL="7517" marR="7517" marT="75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303</a:t>
                      </a:r>
                    </a:p>
                  </a:txBody>
                  <a:tcPr marL="7517" marR="7517" marT="75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2143</a:t>
                      </a:r>
                    </a:p>
                  </a:txBody>
                  <a:tcPr marL="7517" marR="7517" marT="75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2307</a:t>
                      </a:r>
                    </a:p>
                  </a:txBody>
                  <a:tcPr marL="7517" marR="7517" marT="75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2256</a:t>
                      </a:r>
                    </a:p>
                  </a:txBody>
                  <a:tcPr marL="7517" marR="7517" marT="75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2235</a:t>
                      </a:r>
                    </a:p>
                  </a:txBody>
                  <a:tcPr marL="7517" marR="7517" marT="75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1429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Northern Ireland Medical &amp; Dental Training Agency</a:t>
                      </a:r>
                    </a:p>
                  </a:txBody>
                  <a:tcPr marL="7517" marR="7517" marT="75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</a:t>
                      </a:r>
                    </a:p>
                  </a:txBody>
                  <a:tcPr marL="7517" marR="7517" marT="75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98</a:t>
                      </a:r>
                    </a:p>
                  </a:txBody>
                  <a:tcPr marL="7517" marR="7517" marT="75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151</a:t>
                      </a:r>
                    </a:p>
                  </a:txBody>
                  <a:tcPr marL="7517" marR="7517" marT="75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136</a:t>
                      </a:r>
                    </a:p>
                  </a:txBody>
                  <a:tcPr marL="7517" marR="7517" marT="75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1453</a:t>
                      </a:r>
                    </a:p>
                  </a:txBody>
                  <a:tcPr marL="7517" marR="7517" marT="75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1553</a:t>
                      </a:r>
                    </a:p>
                  </a:txBody>
                  <a:tcPr marL="7517" marR="7517" marT="75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1479</a:t>
                      </a:r>
                    </a:p>
                  </a:txBody>
                  <a:tcPr marL="7517" marR="7517" marT="75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1500</a:t>
                      </a:r>
                    </a:p>
                  </a:txBody>
                  <a:tcPr marL="7517" marR="7517" marT="75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1429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Oxford Deanery</a:t>
                      </a:r>
                    </a:p>
                  </a:txBody>
                  <a:tcPr marL="7517" marR="7517" marT="75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159</a:t>
                      </a:r>
                    </a:p>
                  </a:txBody>
                  <a:tcPr marL="7517" marR="7517" marT="75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163</a:t>
                      </a:r>
                    </a:p>
                  </a:txBody>
                  <a:tcPr marL="7517" marR="7517" marT="75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198</a:t>
                      </a:r>
                    </a:p>
                  </a:txBody>
                  <a:tcPr marL="7517" marR="7517" marT="75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231</a:t>
                      </a:r>
                    </a:p>
                  </a:txBody>
                  <a:tcPr marL="7517" marR="7517" marT="75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1587</a:t>
                      </a:r>
                    </a:p>
                  </a:txBody>
                  <a:tcPr marL="7517" marR="7517" marT="75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1606</a:t>
                      </a:r>
                    </a:p>
                  </a:txBody>
                  <a:tcPr marL="7517" marR="7517" marT="75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1526</a:t>
                      </a:r>
                    </a:p>
                  </a:txBody>
                  <a:tcPr marL="7517" marR="7517" marT="75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1519</a:t>
                      </a:r>
                    </a:p>
                  </a:txBody>
                  <a:tcPr marL="7517" marR="7517" marT="75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1429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Severn Deanery</a:t>
                      </a:r>
                    </a:p>
                  </a:txBody>
                  <a:tcPr marL="7517" marR="7517" marT="75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193</a:t>
                      </a:r>
                    </a:p>
                  </a:txBody>
                  <a:tcPr marL="7517" marR="7517" marT="75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222</a:t>
                      </a:r>
                    </a:p>
                  </a:txBody>
                  <a:tcPr marL="7517" marR="7517" marT="75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259</a:t>
                      </a:r>
                    </a:p>
                  </a:txBody>
                  <a:tcPr marL="7517" marR="7517" marT="75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275</a:t>
                      </a:r>
                    </a:p>
                  </a:txBody>
                  <a:tcPr marL="7517" marR="7517" marT="75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1761</a:t>
                      </a:r>
                    </a:p>
                  </a:txBody>
                  <a:tcPr marL="7517" marR="7517" marT="75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1761</a:t>
                      </a:r>
                    </a:p>
                  </a:txBody>
                  <a:tcPr marL="7517" marR="7517" marT="75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1741</a:t>
                      </a:r>
                    </a:p>
                  </a:txBody>
                  <a:tcPr marL="7517" marR="7517" marT="75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1747</a:t>
                      </a:r>
                    </a:p>
                  </a:txBody>
                  <a:tcPr marL="7517" marR="7517" marT="75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1429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South West Peninsula Deanery</a:t>
                      </a:r>
                    </a:p>
                  </a:txBody>
                  <a:tcPr marL="7517" marR="7517" marT="75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118</a:t>
                      </a:r>
                    </a:p>
                  </a:txBody>
                  <a:tcPr marL="7517" marR="7517" marT="75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121</a:t>
                      </a:r>
                    </a:p>
                  </a:txBody>
                  <a:tcPr marL="7517" marR="7517" marT="75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177</a:t>
                      </a:r>
                    </a:p>
                  </a:txBody>
                  <a:tcPr marL="7517" marR="7517" marT="75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211</a:t>
                      </a:r>
                    </a:p>
                  </a:txBody>
                  <a:tcPr marL="7517" marR="7517" marT="75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1256</a:t>
                      </a:r>
                    </a:p>
                  </a:txBody>
                  <a:tcPr marL="7517" marR="7517" marT="75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1240</a:t>
                      </a:r>
                    </a:p>
                  </a:txBody>
                  <a:tcPr marL="7517" marR="7517" marT="75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1226</a:t>
                      </a:r>
                    </a:p>
                  </a:txBody>
                  <a:tcPr marL="7517" marR="7517" marT="75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1244</a:t>
                      </a:r>
                    </a:p>
                  </a:txBody>
                  <a:tcPr marL="7517" marR="7517" marT="75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1429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Wales Deanery</a:t>
                      </a:r>
                    </a:p>
                  </a:txBody>
                  <a:tcPr marL="7517" marR="7517" marT="75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185</a:t>
                      </a:r>
                    </a:p>
                  </a:txBody>
                  <a:tcPr marL="7517" marR="7517" marT="75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204</a:t>
                      </a:r>
                    </a:p>
                  </a:txBody>
                  <a:tcPr marL="7517" marR="7517" marT="75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249</a:t>
                      </a:r>
                    </a:p>
                  </a:txBody>
                  <a:tcPr marL="7517" marR="7517" marT="75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267</a:t>
                      </a:r>
                    </a:p>
                  </a:txBody>
                  <a:tcPr marL="7517" marR="7517" marT="75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2131</a:t>
                      </a:r>
                    </a:p>
                  </a:txBody>
                  <a:tcPr marL="7517" marR="7517" marT="75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2033</a:t>
                      </a:r>
                    </a:p>
                  </a:txBody>
                  <a:tcPr marL="7517" marR="7517" marT="75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2082</a:t>
                      </a:r>
                    </a:p>
                  </a:txBody>
                  <a:tcPr marL="7517" marR="7517" marT="75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2039</a:t>
                      </a:r>
                    </a:p>
                  </a:txBody>
                  <a:tcPr marL="7517" marR="7517" marT="75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1429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Wessex Deanery</a:t>
                      </a:r>
                    </a:p>
                  </a:txBody>
                  <a:tcPr marL="7517" marR="7517" marT="75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178</a:t>
                      </a:r>
                    </a:p>
                  </a:txBody>
                  <a:tcPr marL="7517" marR="7517" marT="75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</a:t>
                      </a:r>
                    </a:p>
                  </a:txBody>
                  <a:tcPr marL="7517" marR="7517" marT="75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247</a:t>
                      </a:r>
                    </a:p>
                  </a:txBody>
                  <a:tcPr marL="7517" marR="7517" marT="75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263</a:t>
                      </a:r>
                    </a:p>
                  </a:txBody>
                  <a:tcPr marL="7517" marR="7517" marT="75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1821</a:t>
                      </a:r>
                    </a:p>
                  </a:txBody>
                  <a:tcPr marL="7517" marR="7517" marT="75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1804</a:t>
                      </a:r>
                    </a:p>
                  </a:txBody>
                  <a:tcPr marL="7517" marR="7517" marT="75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1741</a:t>
                      </a:r>
                    </a:p>
                  </a:txBody>
                  <a:tcPr marL="7517" marR="7517" marT="75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1733</a:t>
                      </a:r>
                    </a:p>
                  </a:txBody>
                  <a:tcPr marL="7517" marR="7517" marT="75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1429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Yorkshire and the Humber Postgraduate Deanery</a:t>
                      </a:r>
                    </a:p>
                  </a:txBody>
                  <a:tcPr marL="7517" marR="7517" marT="75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341</a:t>
                      </a:r>
                    </a:p>
                  </a:txBody>
                  <a:tcPr marL="7517" marR="7517" marT="75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450</a:t>
                      </a:r>
                    </a:p>
                  </a:txBody>
                  <a:tcPr marL="7517" marR="7517" marT="75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557</a:t>
                      </a:r>
                    </a:p>
                  </a:txBody>
                  <a:tcPr marL="7517" marR="7517" marT="75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606</a:t>
                      </a:r>
                    </a:p>
                  </a:txBody>
                  <a:tcPr marL="7517" marR="7517" marT="75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4235</a:t>
                      </a:r>
                    </a:p>
                  </a:txBody>
                  <a:tcPr marL="7517" marR="7517" marT="75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4259</a:t>
                      </a:r>
                    </a:p>
                  </a:txBody>
                  <a:tcPr marL="7517" marR="7517" marT="75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4060</a:t>
                      </a:r>
                    </a:p>
                  </a:txBody>
                  <a:tcPr marL="7517" marR="7517" marT="75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3949</a:t>
                      </a:r>
                    </a:p>
                  </a:txBody>
                  <a:tcPr marL="7517" marR="7517" marT="75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49344" y="5368637"/>
            <a:ext cx="7739079" cy="57708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050" i="1" dirty="0" smtClean="0">
                <a:latin typeface="+mj-lt"/>
              </a:rPr>
              <a:t>The combined LTFT and FT trainee numbers were used as the denominator to calculate </a:t>
            </a:r>
            <a:r>
              <a:rPr lang="en-GB" sz="1050" i="1" dirty="0" smtClean="0">
                <a:latin typeface="+mj-lt"/>
              </a:rPr>
              <a:t>the percentages shown in the previous slide. For example, in 2015, for the London Deanery, the figure of 12.38% of trainees being LTFT was calculated by dividing 1161 trainees by the sum of  LTFT (1161) and FT (8214 ) trainees (9375).</a:t>
            </a:r>
            <a:endParaRPr lang="en-GB" sz="1050" i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683456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0813" y="260648"/>
            <a:ext cx="7161212" cy="665162"/>
          </a:xfrm>
        </p:spPr>
        <p:txBody>
          <a:bodyPr/>
          <a:lstStyle/>
          <a:p>
            <a:r>
              <a:rPr lang="en-GB" dirty="0"/>
              <a:t>NTS respondents by </a:t>
            </a:r>
            <a:r>
              <a:rPr lang="en-GB" dirty="0" smtClean="0"/>
              <a:t>programme group</a:t>
            </a:r>
            <a:br>
              <a:rPr lang="en-GB" dirty="0" smtClean="0"/>
            </a:br>
            <a:r>
              <a:rPr lang="en-GB" dirty="0" smtClean="0"/>
              <a:t>(% respondents)</a:t>
            </a:r>
            <a:endParaRPr lang="en-GB" dirty="0"/>
          </a:p>
        </p:txBody>
      </p:sp>
      <p:pic>
        <p:nvPicPr>
          <p:cNvPr id="8" name="Picture 7"/>
          <p:cNvPicPr/>
          <p:nvPr/>
        </p:nvPicPr>
        <p:blipFill rotWithShape="1">
          <a:blip r:embed="rId2"/>
          <a:srcRect l="43151" t="65058" r="27690" b="29898"/>
          <a:stretch/>
        </p:blipFill>
        <p:spPr bwMode="auto">
          <a:xfrm>
            <a:off x="3736340" y="5805264"/>
            <a:ext cx="1671320" cy="1625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49137279"/>
              </p:ext>
            </p:extLst>
          </p:nvPr>
        </p:nvGraphicFramePr>
        <p:xfrm>
          <a:off x="0" y="1449000"/>
          <a:ext cx="4680000" cy="39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05253018"/>
              </p:ext>
            </p:extLst>
          </p:nvPr>
        </p:nvGraphicFramePr>
        <p:xfrm>
          <a:off x="4477510" y="1449000"/>
          <a:ext cx="4680000" cy="39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620227" y="1196752"/>
            <a:ext cx="4140691" cy="2616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100" i="1" dirty="0" smtClean="0">
                <a:latin typeface="+mj-lt"/>
              </a:rPr>
              <a:t>Please see denominators for percentages on the next slide</a:t>
            </a:r>
            <a:endParaRPr lang="en-GB" sz="1100" i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171945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0813" y="253091"/>
            <a:ext cx="7161212" cy="665162"/>
          </a:xfrm>
        </p:spPr>
        <p:txBody>
          <a:bodyPr/>
          <a:lstStyle/>
          <a:p>
            <a:r>
              <a:rPr lang="en-GB" dirty="0"/>
              <a:t>NTS respondents by programme </a:t>
            </a:r>
            <a:r>
              <a:rPr lang="en-GB" dirty="0" smtClean="0"/>
              <a:t>group</a:t>
            </a:r>
            <a:br>
              <a:rPr lang="en-GB" dirty="0" smtClean="0"/>
            </a:br>
            <a:r>
              <a:rPr lang="en-GB" dirty="0" smtClean="0"/>
              <a:t>(number of respondents)</a:t>
            </a:r>
            <a:endParaRPr lang="en-GB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9279062"/>
              </p:ext>
            </p:extLst>
          </p:nvPr>
        </p:nvGraphicFramePr>
        <p:xfrm>
          <a:off x="1279524" y="1179000"/>
          <a:ext cx="7252915" cy="3701224"/>
        </p:xfrm>
        <a:graphic>
          <a:graphicData uri="http://schemas.openxmlformats.org/drawingml/2006/table">
            <a:tbl>
              <a:tblPr/>
              <a:tblGrid>
                <a:gridCol w="1907195"/>
                <a:gridCol w="668215"/>
                <a:gridCol w="668215"/>
                <a:gridCol w="668215"/>
                <a:gridCol w="668215"/>
                <a:gridCol w="668215"/>
                <a:gridCol w="668215"/>
                <a:gridCol w="668215"/>
                <a:gridCol w="668215"/>
              </a:tblGrid>
              <a:tr h="326125">
                <a:tc>
                  <a:txBody>
                    <a:bodyPr/>
                    <a:lstStyle/>
                    <a:p>
                      <a:pPr algn="l" fontAlgn="b"/>
                      <a:r>
                        <a:rPr lang="en-GB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  <a:r>
                        <a:rPr lang="en-GB" sz="10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NTS respondents</a:t>
                      </a:r>
                      <a:r>
                        <a:rPr lang="en-GB" sz="105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by programme group</a:t>
                      </a:r>
                      <a:endParaRPr lang="en-GB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79" marR="9479" marT="94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GB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LTFT trainees</a:t>
                      </a:r>
                    </a:p>
                  </a:txBody>
                  <a:tcPr marL="9479" marR="9479" marT="94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GB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FT trainees</a:t>
                      </a:r>
                    </a:p>
                  </a:txBody>
                  <a:tcPr marL="9479" marR="9479" marT="94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</a:tr>
              <a:tr h="205832">
                <a:tc>
                  <a:txBody>
                    <a:bodyPr/>
                    <a:lstStyle/>
                    <a:p>
                      <a:pPr algn="l" fontAlgn="b"/>
                      <a:r>
                        <a:rPr lang="en-GB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Programme group</a:t>
                      </a:r>
                    </a:p>
                  </a:txBody>
                  <a:tcPr marL="9479" marR="9479" marT="94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2012</a:t>
                      </a:r>
                    </a:p>
                  </a:txBody>
                  <a:tcPr marL="9479" marR="9479" marT="94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2013</a:t>
                      </a:r>
                    </a:p>
                  </a:txBody>
                  <a:tcPr marL="9479" marR="9479" marT="94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2014</a:t>
                      </a:r>
                    </a:p>
                  </a:txBody>
                  <a:tcPr marL="9479" marR="9479" marT="94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2015</a:t>
                      </a:r>
                    </a:p>
                  </a:txBody>
                  <a:tcPr marL="9479" marR="9479" marT="94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2012</a:t>
                      </a:r>
                    </a:p>
                  </a:txBody>
                  <a:tcPr marL="9479" marR="9479" marT="94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2013</a:t>
                      </a:r>
                    </a:p>
                  </a:txBody>
                  <a:tcPr marL="9479" marR="9479" marT="94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2014</a:t>
                      </a:r>
                    </a:p>
                  </a:txBody>
                  <a:tcPr marL="9479" marR="9479" marT="94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2015</a:t>
                      </a:r>
                    </a:p>
                  </a:txBody>
                  <a:tcPr marL="9479" marR="9479" marT="94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</a:tr>
              <a:tr h="205832">
                <a:tc>
                  <a:txBody>
                    <a:bodyPr/>
                    <a:lstStyle/>
                    <a:p>
                      <a:pPr algn="l" fontAlgn="b"/>
                      <a:r>
                        <a:rPr lang="en-GB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ACCS</a:t>
                      </a:r>
                    </a:p>
                  </a:txBody>
                  <a:tcPr marL="9479" marR="9479" marT="94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</a:t>
                      </a:r>
                    </a:p>
                  </a:txBody>
                  <a:tcPr marL="9479" marR="9479" marT="94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43</a:t>
                      </a:r>
                    </a:p>
                  </a:txBody>
                  <a:tcPr marL="9479" marR="9479" marT="94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82</a:t>
                      </a:r>
                    </a:p>
                  </a:txBody>
                  <a:tcPr marL="9479" marR="9479" marT="94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66</a:t>
                      </a:r>
                    </a:p>
                  </a:txBody>
                  <a:tcPr marL="9479" marR="9479" marT="94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1084</a:t>
                      </a:r>
                    </a:p>
                  </a:txBody>
                  <a:tcPr marL="9479" marR="9479" marT="94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1141</a:t>
                      </a:r>
                    </a:p>
                  </a:txBody>
                  <a:tcPr marL="9479" marR="9479" marT="94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1235</a:t>
                      </a:r>
                    </a:p>
                  </a:txBody>
                  <a:tcPr marL="9479" marR="9479" marT="94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1084</a:t>
                      </a:r>
                    </a:p>
                  </a:txBody>
                  <a:tcPr marL="9479" marR="9479" marT="94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6029">
                <a:tc>
                  <a:txBody>
                    <a:bodyPr/>
                    <a:lstStyle/>
                    <a:p>
                      <a:pPr algn="l" fontAlgn="b"/>
                      <a:r>
                        <a:rPr lang="en-GB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Anaesthetics</a:t>
                      </a:r>
                    </a:p>
                  </a:txBody>
                  <a:tcPr marL="9479" marR="9479" marT="94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313</a:t>
                      </a:r>
                    </a:p>
                  </a:txBody>
                  <a:tcPr marL="9479" marR="9479" marT="94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387</a:t>
                      </a:r>
                    </a:p>
                  </a:txBody>
                  <a:tcPr marL="9479" marR="9479" marT="94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447</a:t>
                      </a:r>
                    </a:p>
                  </a:txBody>
                  <a:tcPr marL="9479" marR="9479" marT="94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425</a:t>
                      </a:r>
                    </a:p>
                  </a:txBody>
                  <a:tcPr marL="9479" marR="9479" marT="94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3149</a:t>
                      </a:r>
                    </a:p>
                  </a:txBody>
                  <a:tcPr marL="9479" marR="9479" marT="94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3207</a:t>
                      </a:r>
                    </a:p>
                  </a:txBody>
                  <a:tcPr marL="9479" marR="9479" marT="94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3046</a:t>
                      </a:r>
                    </a:p>
                  </a:txBody>
                  <a:tcPr marL="9479" marR="9479" marT="94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3067</a:t>
                      </a:r>
                    </a:p>
                  </a:txBody>
                  <a:tcPr marL="9479" marR="9479" marT="94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6029">
                <a:tc>
                  <a:txBody>
                    <a:bodyPr/>
                    <a:lstStyle/>
                    <a:p>
                      <a:pPr algn="l" fontAlgn="b"/>
                      <a:r>
                        <a:rPr lang="en-GB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Emergency Medicine</a:t>
                      </a:r>
                    </a:p>
                  </a:txBody>
                  <a:tcPr marL="9479" marR="9479" marT="94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62</a:t>
                      </a:r>
                    </a:p>
                  </a:txBody>
                  <a:tcPr marL="9479" marR="9479" marT="94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65</a:t>
                      </a:r>
                    </a:p>
                  </a:txBody>
                  <a:tcPr marL="9479" marR="9479" marT="94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84</a:t>
                      </a:r>
                    </a:p>
                  </a:txBody>
                  <a:tcPr marL="9479" marR="9479" marT="94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116</a:t>
                      </a:r>
                    </a:p>
                  </a:txBody>
                  <a:tcPr marL="9479" marR="9479" marT="94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488</a:t>
                      </a:r>
                    </a:p>
                  </a:txBody>
                  <a:tcPr marL="9479" marR="9479" marT="94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424</a:t>
                      </a:r>
                    </a:p>
                  </a:txBody>
                  <a:tcPr marL="9479" marR="9479" marT="94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366</a:t>
                      </a:r>
                    </a:p>
                  </a:txBody>
                  <a:tcPr marL="9479" marR="9479" marT="94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718</a:t>
                      </a:r>
                    </a:p>
                  </a:txBody>
                  <a:tcPr marL="9479" marR="9479" marT="94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6029">
                <a:tc>
                  <a:txBody>
                    <a:bodyPr/>
                    <a:lstStyle/>
                    <a:p>
                      <a:pPr algn="l" fontAlgn="b"/>
                      <a:r>
                        <a:rPr lang="en-GB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Foundation</a:t>
                      </a:r>
                    </a:p>
                  </a:txBody>
                  <a:tcPr marL="9479" marR="9479" marT="94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282</a:t>
                      </a:r>
                    </a:p>
                  </a:txBody>
                  <a:tcPr marL="9479" marR="9479" marT="94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336</a:t>
                      </a:r>
                    </a:p>
                  </a:txBody>
                  <a:tcPr marL="9479" marR="9479" marT="94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573</a:t>
                      </a:r>
                    </a:p>
                  </a:txBody>
                  <a:tcPr marL="9479" marR="9479" marT="94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580</a:t>
                      </a:r>
                    </a:p>
                  </a:txBody>
                  <a:tcPr marL="9479" marR="9479" marT="94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14015</a:t>
                      </a:r>
                    </a:p>
                  </a:txBody>
                  <a:tcPr marL="9479" marR="9479" marT="94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14279</a:t>
                      </a:r>
                    </a:p>
                  </a:txBody>
                  <a:tcPr marL="9479" marR="9479" marT="94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14522</a:t>
                      </a:r>
                    </a:p>
                  </a:txBody>
                  <a:tcPr marL="9479" marR="9479" marT="94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14469</a:t>
                      </a:r>
                    </a:p>
                  </a:txBody>
                  <a:tcPr marL="9479" marR="9479" marT="94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6029">
                <a:tc>
                  <a:txBody>
                    <a:bodyPr/>
                    <a:lstStyle/>
                    <a:p>
                      <a:pPr algn="l" fontAlgn="b"/>
                      <a:r>
                        <a:rPr lang="en-GB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GP</a:t>
                      </a:r>
                    </a:p>
                  </a:txBody>
                  <a:tcPr marL="9479" marR="9479" marT="94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1034</a:t>
                      </a:r>
                    </a:p>
                  </a:txBody>
                  <a:tcPr marL="9479" marR="9479" marT="94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1347</a:t>
                      </a:r>
                    </a:p>
                  </a:txBody>
                  <a:tcPr marL="9479" marR="9479" marT="94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1631</a:t>
                      </a:r>
                    </a:p>
                  </a:txBody>
                  <a:tcPr marL="9479" marR="9479" marT="94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1789</a:t>
                      </a:r>
                    </a:p>
                  </a:txBody>
                  <a:tcPr marL="9479" marR="9479" marT="94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7790</a:t>
                      </a:r>
                    </a:p>
                  </a:txBody>
                  <a:tcPr marL="9479" marR="9479" marT="94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8035</a:t>
                      </a:r>
                    </a:p>
                  </a:txBody>
                  <a:tcPr marL="9479" marR="9479" marT="94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7969</a:t>
                      </a:r>
                    </a:p>
                  </a:txBody>
                  <a:tcPr marL="9479" marR="9479" marT="94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7710</a:t>
                      </a:r>
                    </a:p>
                  </a:txBody>
                  <a:tcPr marL="9479" marR="9479" marT="94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6029">
                <a:tc>
                  <a:txBody>
                    <a:bodyPr/>
                    <a:lstStyle/>
                    <a:p>
                      <a:pPr algn="l" fontAlgn="b"/>
                      <a:r>
                        <a:rPr lang="en-GB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Medicine</a:t>
                      </a:r>
                    </a:p>
                  </a:txBody>
                  <a:tcPr marL="9479" marR="9479" marT="94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686</a:t>
                      </a:r>
                    </a:p>
                  </a:txBody>
                  <a:tcPr marL="9479" marR="9479" marT="94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714</a:t>
                      </a:r>
                    </a:p>
                  </a:txBody>
                  <a:tcPr marL="9479" marR="9479" marT="94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901</a:t>
                      </a:r>
                    </a:p>
                  </a:txBody>
                  <a:tcPr marL="9479" marR="9479" marT="94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916</a:t>
                      </a:r>
                    </a:p>
                  </a:txBody>
                  <a:tcPr marL="9479" marR="9479" marT="94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6858</a:t>
                      </a:r>
                    </a:p>
                  </a:txBody>
                  <a:tcPr marL="9479" marR="9479" marT="94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7043</a:t>
                      </a:r>
                    </a:p>
                  </a:txBody>
                  <a:tcPr marL="9479" marR="9479" marT="94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6995</a:t>
                      </a:r>
                    </a:p>
                  </a:txBody>
                  <a:tcPr marL="9479" marR="9479" marT="94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7164</a:t>
                      </a:r>
                    </a:p>
                  </a:txBody>
                  <a:tcPr marL="9479" marR="9479" marT="94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6029">
                <a:tc>
                  <a:txBody>
                    <a:bodyPr/>
                    <a:lstStyle/>
                    <a:p>
                      <a:pPr algn="l" fontAlgn="b"/>
                      <a:r>
                        <a:rPr lang="en-GB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Obstetrics and Gyanecology</a:t>
                      </a:r>
                    </a:p>
                  </a:txBody>
                  <a:tcPr marL="9479" marR="9479" marT="94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226</a:t>
                      </a:r>
                    </a:p>
                  </a:txBody>
                  <a:tcPr marL="9479" marR="9479" marT="94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262</a:t>
                      </a:r>
                    </a:p>
                  </a:txBody>
                  <a:tcPr marL="9479" marR="9479" marT="94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336</a:t>
                      </a:r>
                    </a:p>
                  </a:txBody>
                  <a:tcPr marL="9479" marR="9479" marT="94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336</a:t>
                      </a:r>
                    </a:p>
                  </a:txBody>
                  <a:tcPr marL="9479" marR="9479" marT="94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1695</a:t>
                      </a:r>
                    </a:p>
                  </a:txBody>
                  <a:tcPr marL="9479" marR="9479" marT="94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1664</a:t>
                      </a:r>
                    </a:p>
                  </a:txBody>
                  <a:tcPr marL="9479" marR="9479" marT="94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1462</a:t>
                      </a:r>
                    </a:p>
                  </a:txBody>
                  <a:tcPr marL="9479" marR="9479" marT="94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1411</a:t>
                      </a:r>
                    </a:p>
                  </a:txBody>
                  <a:tcPr marL="9479" marR="9479" marT="94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6029">
                <a:tc>
                  <a:txBody>
                    <a:bodyPr/>
                    <a:lstStyle/>
                    <a:p>
                      <a:pPr algn="l" fontAlgn="b"/>
                      <a:r>
                        <a:rPr lang="en-GB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Occupational Medicine</a:t>
                      </a:r>
                    </a:p>
                  </a:txBody>
                  <a:tcPr marL="9479" marR="9479" marT="94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9479" marR="9479" marT="94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</a:t>
                      </a:r>
                    </a:p>
                  </a:txBody>
                  <a:tcPr marL="9479" marR="9479" marT="94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479" marR="9479" marT="94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9479" marR="9479" marT="94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59</a:t>
                      </a:r>
                    </a:p>
                  </a:txBody>
                  <a:tcPr marL="9479" marR="9479" marT="94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</a:t>
                      </a:r>
                    </a:p>
                  </a:txBody>
                  <a:tcPr marL="9479" marR="9479" marT="94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48</a:t>
                      </a:r>
                    </a:p>
                  </a:txBody>
                  <a:tcPr marL="9479" marR="9479" marT="94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55</a:t>
                      </a:r>
                    </a:p>
                  </a:txBody>
                  <a:tcPr marL="9479" marR="9479" marT="94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6029">
                <a:tc>
                  <a:txBody>
                    <a:bodyPr/>
                    <a:lstStyle/>
                    <a:p>
                      <a:pPr algn="l" fontAlgn="b"/>
                      <a:r>
                        <a:rPr lang="en-GB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Ophthalmology</a:t>
                      </a:r>
                    </a:p>
                  </a:txBody>
                  <a:tcPr marL="9479" marR="9479" marT="94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</a:t>
                      </a:r>
                    </a:p>
                  </a:txBody>
                  <a:tcPr marL="9479" marR="9479" marT="94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44</a:t>
                      </a:r>
                    </a:p>
                  </a:txBody>
                  <a:tcPr marL="9479" marR="9479" marT="94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71</a:t>
                      </a:r>
                    </a:p>
                  </a:txBody>
                  <a:tcPr marL="9479" marR="9479" marT="94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61</a:t>
                      </a:r>
                    </a:p>
                  </a:txBody>
                  <a:tcPr marL="9479" marR="9479" marT="94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541</a:t>
                      </a:r>
                    </a:p>
                  </a:txBody>
                  <a:tcPr marL="9479" marR="9479" marT="94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533</a:t>
                      </a:r>
                    </a:p>
                  </a:txBody>
                  <a:tcPr marL="9479" marR="9479" marT="94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515</a:t>
                      </a:r>
                    </a:p>
                  </a:txBody>
                  <a:tcPr marL="9479" marR="9479" marT="94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518</a:t>
                      </a:r>
                    </a:p>
                  </a:txBody>
                  <a:tcPr marL="9479" marR="9479" marT="94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6029">
                <a:tc>
                  <a:txBody>
                    <a:bodyPr/>
                    <a:lstStyle/>
                    <a:p>
                      <a:pPr algn="l" fontAlgn="b"/>
                      <a:r>
                        <a:rPr lang="en-GB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Paediatrics and Child </a:t>
                      </a:r>
                      <a:r>
                        <a:rPr lang="en-GB" sz="10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Health</a:t>
                      </a:r>
                      <a:endParaRPr lang="en-GB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79" marR="9479" marT="94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542</a:t>
                      </a:r>
                    </a:p>
                  </a:txBody>
                  <a:tcPr marL="9479" marR="9479" marT="94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651</a:t>
                      </a:r>
                    </a:p>
                  </a:txBody>
                  <a:tcPr marL="9479" marR="9479" marT="94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718</a:t>
                      </a:r>
                    </a:p>
                  </a:txBody>
                  <a:tcPr marL="9479" marR="9479" marT="94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774</a:t>
                      </a:r>
                    </a:p>
                  </a:txBody>
                  <a:tcPr marL="9479" marR="9479" marT="94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2430</a:t>
                      </a:r>
                    </a:p>
                  </a:txBody>
                  <a:tcPr marL="9479" marR="9479" marT="94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2450</a:t>
                      </a:r>
                    </a:p>
                  </a:txBody>
                  <a:tcPr marL="9479" marR="9479" marT="94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2311</a:t>
                      </a:r>
                    </a:p>
                  </a:txBody>
                  <a:tcPr marL="9479" marR="9479" marT="94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2333</a:t>
                      </a:r>
                    </a:p>
                  </a:txBody>
                  <a:tcPr marL="9479" marR="9479" marT="94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6029">
                <a:tc>
                  <a:txBody>
                    <a:bodyPr/>
                    <a:lstStyle/>
                    <a:p>
                      <a:pPr algn="l" fontAlgn="b"/>
                      <a:r>
                        <a:rPr lang="en-GB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Pathology</a:t>
                      </a:r>
                    </a:p>
                  </a:txBody>
                  <a:tcPr marL="9479" marR="9479" marT="94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94</a:t>
                      </a:r>
                    </a:p>
                  </a:txBody>
                  <a:tcPr marL="9479" marR="9479" marT="94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108</a:t>
                      </a:r>
                    </a:p>
                  </a:txBody>
                  <a:tcPr marL="9479" marR="9479" marT="94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129</a:t>
                      </a:r>
                    </a:p>
                  </a:txBody>
                  <a:tcPr marL="9479" marR="9479" marT="94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126</a:t>
                      </a:r>
                    </a:p>
                  </a:txBody>
                  <a:tcPr marL="9479" marR="9479" marT="94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580</a:t>
                      </a:r>
                    </a:p>
                  </a:txBody>
                  <a:tcPr marL="9479" marR="9479" marT="94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544</a:t>
                      </a:r>
                    </a:p>
                  </a:txBody>
                  <a:tcPr marL="9479" marR="9479" marT="94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553</a:t>
                      </a:r>
                    </a:p>
                  </a:txBody>
                  <a:tcPr marL="9479" marR="9479" marT="94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543</a:t>
                      </a:r>
                    </a:p>
                  </a:txBody>
                  <a:tcPr marL="9479" marR="9479" marT="94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6029">
                <a:tc>
                  <a:txBody>
                    <a:bodyPr/>
                    <a:lstStyle/>
                    <a:p>
                      <a:pPr algn="l" fontAlgn="b"/>
                      <a:r>
                        <a:rPr lang="en-GB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Psychiatry</a:t>
                      </a:r>
                    </a:p>
                  </a:txBody>
                  <a:tcPr marL="9479" marR="9479" marT="94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360</a:t>
                      </a:r>
                    </a:p>
                  </a:txBody>
                  <a:tcPr marL="9479" marR="9479" marT="94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421</a:t>
                      </a:r>
                    </a:p>
                  </a:txBody>
                  <a:tcPr marL="9479" marR="9479" marT="94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470</a:t>
                      </a:r>
                    </a:p>
                  </a:txBody>
                  <a:tcPr marL="9479" marR="9479" marT="94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466</a:t>
                      </a:r>
                    </a:p>
                  </a:txBody>
                  <a:tcPr marL="9479" marR="9479" marT="94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2403</a:t>
                      </a:r>
                    </a:p>
                  </a:txBody>
                  <a:tcPr marL="9479" marR="9479" marT="94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2319</a:t>
                      </a:r>
                    </a:p>
                  </a:txBody>
                  <a:tcPr marL="9479" marR="9479" marT="94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2145</a:t>
                      </a:r>
                    </a:p>
                  </a:txBody>
                  <a:tcPr marL="9479" marR="9479" marT="94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2042</a:t>
                      </a:r>
                    </a:p>
                  </a:txBody>
                  <a:tcPr marL="9479" marR="9479" marT="94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6029">
                <a:tc>
                  <a:txBody>
                    <a:bodyPr/>
                    <a:lstStyle/>
                    <a:p>
                      <a:pPr algn="l" fontAlgn="b"/>
                      <a:r>
                        <a:rPr lang="en-GB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Public Health</a:t>
                      </a:r>
                    </a:p>
                  </a:txBody>
                  <a:tcPr marL="9479" marR="9479" marT="94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</a:t>
                      </a:r>
                    </a:p>
                  </a:txBody>
                  <a:tcPr marL="9479" marR="9479" marT="94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58</a:t>
                      </a:r>
                    </a:p>
                  </a:txBody>
                  <a:tcPr marL="9479" marR="9479" marT="94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61</a:t>
                      </a:r>
                    </a:p>
                  </a:txBody>
                  <a:tcPr marL="9479" marR="9479" marT="94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63</a:t>
                      </a:r>
                    </a:p>
                  </a:txBody>
                  <a:tcPr marL="9479" marR="9479" marT="94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139</a:t>
                      </a:r>
                    </a:p>
                  </a:txBody>
                  <a:tcPr marL="9479" marR="9479" marT="94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128</a:t>
                      </a:r>
                    </a:p>
                  </a:txBody>
                  <a:tcPr marL="9479" marR="9479" marT="94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123</a:t>
                      </a:r>
                    </a:p>
                  </a:txBody>
                  <a:tcPr marL="9479" marR="9479" marT="94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128</a:t>
                      </a:r>
                    </a:p>
                  </a:txBody>
                  <a:tcPr marL="9479" marR="9479" marT="94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6029">
                <a:tc>
                  <a:txBody>
                    <a:bodyPr/>
                    <a:lstStyle/>
                    <a:p>
                      <a:pPr algn="l" fontAlgn="b"/>
                      <a:r>
                        <a:rPr lang="en-GB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Radiology</a:t>
                      </a:r>
                    </a:p>
                  </a:txBody>
                  <a:tcPr marL="9479" marR="9479" marT="94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159</a:t>
                      </a:r>
                    </a:p>
                  </a:txBody>
                  <a:tcPr marL="9479" marR="9479" marT="94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166</a:t>
                      </a:r>
                    </a:p>
                  </a:txBody>
                  <a:tcPr marL="9479" marR="9479" marT="94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205</a:t>
                      </a:r>
                    </a:p>
                  </a:txBody>
                  <a:tcPr marL="9479" marR="9479" marT="94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184</a:t>
                      </a:r>
                    </a:p>
                  </a:txBody>
                  <a:tcPr marL="9479" marR="9479" marT="94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1179</a:t>
                      </a:r>
                    </a:p>
                  </a:txBody>
                  <a:tcPr marL="9479" marR="9479" marT="94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1220</a:t>
                      </a:r>
                    </a:p>
                  </a:txBody>
                  <a:tcPr marL="9479" marR="9479" marT="94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1203</a:t>
                      </a:r>
                    </a:p>
                  </a:txBody>
                  <a:tcPr marL="9479" marR="9479" marT="94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1210</a:t>
                      </a:r>
                    </a:p>
                  </a:txBody>
                  <a:tcPr marL="9479" marR="9479" marT="94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5832">
                <a:tc>
                  <a:txBody>
                    <a:bodyPr/>
                    <a:lstStyle/>
                    <a:p>
                      <a:pPr algn="l" fontAlgn="b"/>
                      <a:r>
                        <a:rPr lang="en-GB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Surgery</a:t>
                      </a:r>
                    </a:p>
                  </a:txBody>
                  <a:tcPr marL="9479" marR="9479" marT="94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221</a:t>
                      </a:r>
                    </a:p>
                  </a:txBody>
                  <a:tcPr marL="9479" marR="9479" marT="94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183</a:t>
                      </a:r>
                    </a:p>
                  </a:txBody>
                  <a:tcPr marL="9479" marR="9479" marT="94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291</a:t>
                      </a:r>
                    </a:p>
                  </a:txBody>
                  <a:tcPr marL="9479" marR="9479" marT="94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284</a:t>
                      </a:r>
                    </a:p>
                  </a:txBody>
                  <a:tcPr marL="9479" marR="9479" marT="94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4778</a:t>
                      </a:r>
                    </a:p>
                  </a:txBody>
                  <a:tcPr marL="9479" marR="9479" marT="94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4850</a:t>
                      </a:r>
                    </a:p>
                  </a:txBody>
                  <a:tcPr marL="9479" marR="9479" marT="94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4537</a:t>
                      </a:r>
                    </a:p>
                  </a:txBody>
                  <a:tcPr marL="9479" marR="9479" marT="94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4411</a:t>
                      </a:r>
                    </a:p>
                  </a:txBody>
                  <a:tcPr marL="9479" marR="9479" marT="94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5832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Total*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4091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4799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6009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6201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47188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47887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47030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46863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259301" y="4869160"/>
            <a:ext cx="32403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i="1" dirty="0" smtClean="0"/>
              <a:t>*Denominator used to calculate percentages</a:t>
            </a:r>
            <a:endParaRPr lang="en-GB" sz="1100" i="1" dirty="0"/>
          </a:p>
        </p:txBody>
      </p:sp>
    </p:spTree>
    <p:extLst>
      <p:ext uri="{BB962C8B-B14F-4D97-AF65-F5344CB8AC3E}">
        <p14:creationId xmlns:p14="http://schemas.microsoft.com/office/powerpoint/2010/main" val="16614679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/>
          <p:nvPr/>
        </p:nvPicPr>
        <p:blipFill rotWithShape="1">
          <a:blip r:embed="rId2"/>
          <a:srcRect l="44520" t="69354" r="15851" b="19218"/>
          <a:stretch/>
        </p:blipFill>
        <p:spPr bwMode="auto">
          <a:xfrm>
            <a:off x="2435242" y="5276548"/>
            <a:ext cx="4273516" cy="7694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Overall </a:t>
            </a:r>
            <a:r>
              <a:rPr lang="en-GB" dirty="0" smtClean="0"/>
              <a:t>Satisfaction, Clinical Supervision and Supportive Environment indicator scores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graphicFrame>
        <p:nvGraphicFramePr>
          <p:cNvPr id="18" name="Chart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85185694"/>
              </p:ext>
            </p:extLst>
          </p:nvPr>
        </p:nvGraphicFramePr>
        <p:xfrm>
          <a:off x="2232000" y="1449000"/>
          <a:ext cx="4680000" cy="39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Rounded Rectangle 2"/>
          <p:cNvSpPr/>
          <p:nvPr/>
        </p:nvSpPr>
        <p:spPr>
          <a:xfrm>
            <a:off x="6685348" y="5243187"/>
            <a:ext cx="2275577" cy="476726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b"/>
            <a:r>
              <a:rPr lang="en-GB" sz="1100" i="1" dirty="0" smtClean="0">
                <a:solidFill>
                  <a:srgbClr val="000000"/>
                </a:solidFill>
                <a:latin typeface="+mj-lt"/>
              </a:rPr>
              <a:t>NB. Supportive environment was a new </a:t>
            </a:r>
            <a:r>
              <a:rPr lang="en-GB" sz="1100" i="1" dirty="0">
                <a:solidFill>
                  <a:srgbClr val="000000"/>
                </a:solidFill>
                <a:latin typeface="+mj-lt"/>
              </a:rPr>
              <a:t>indicator in NTS 2015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620227" y="1193190"/>
            <a:ext cx="4140691" cy="2616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100" i="1" dirty="0" smtClean="0">
                <a:latin typeface="+mj-lt"/>
              </a:rPr>
              <a:t>Please see denominators for percentages on the next slide</a:t>
            </a:r>
            <a:endParaRPr lang="en-GB" sz="1100" i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651219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Thank you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433869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Training/Working LTFT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1600" dirty="0"/>
              <a:t>2012 / 2013 - Are you TRAINING LTFT?</a:t>
            </a:r>
          </a:p>
          <a:p>
            <a:r>
              <a:rPr lang="en-GB" sz="1600" dirty="0"/>
              <a:t>2014 / 2015 </a:t>
            </a:r>
            <a:r>
              <a:rPr lang="en-GB" sz="1600" dirty="0" smtClean="0"/>
              <a:t>- Are </a:t>
            </a:r>
            <a:r>
              <a:rPr lang="en-GB" sz="1600" dirty="0"/>
              <a:t>you WORKING LTFT</a:t>
            </a:r>
            <a:r>
              <a:rPr lang="en-GB" sz="1600" dirty="0" smtClean="0"/>
              <a:t>?</a:t>
            </a:r>
          </a:p>
          <a:p>
            <a:endParaRPr lang="en-GB" sz="1600" dirty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87186427"/>
              </p:ext>
            </p:extLst>
          </p:nvPr>
        </p:nvGraphicFramePr>
        <p:xfrm>
          <a:off x="2195736" y="2060848"/>
          <a:ext cx="4680000" cy="39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2613653"/>
              </p:ext>
            </p:extLst>
          </p:nvPr>
        </p:nvGraphicFramePr>
        <p:xfrm>
          <a:off x="5724127" y="1484784"/>
          <a:ext cx="3240360" cy="555568"/>
        </p:xfrm>
        <a:graphic>
          <a:graphicData uri="http://schemas.openxmlformats.org/drawingml/2006/table">
            <a:tbl>
              <a:tblPr/>
              <a:tblGrid>
                <a:gridCol w="1214884"/>
                <a:gridCol w="506369"/>
                <a:gridCol w="506369"/>
                <a:gridCol w="506369"/>
                <a:gridCol w="506369"/>
              </a:tblGrid>
              <a:tr h="188176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  <a:r>
                        <a:rPr lang="en-GB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#</a:t>
                      </a:r>
                      <a:r>
                        <a:rPr lang="en-GB" sz="11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NTS Respondents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</a:tr>
              <a:tr h="179216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Working LTFT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4091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4799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6202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176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51279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52686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53077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53126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53015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many hours per week are you contracted to </a:t>
            </a:r>
            <a:r>
              <a:rPr lang="en-GB" dirty="0" smtClean="0"/>
              <a:t>work? (% respondents)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29433802"/>
              </p:ext>
            </p:extLst>
          </p:nvPr>
        </p:nvGraphicFramePr>
        <p:xfrm>
          <a:off x="0" y="1629000"/>
          <a:ext cx="4680000" cy="39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12519243"/>
              </p:ext>
            </p:extLst>
          </p:nvPr>
        </p:nvGraphicFramePr>
        <p:xfrm>
          <a:off x="4464000" y="1629000"/>
          <a:ext cx="4680000" cy="39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2" name="Picture 11"/>
          <p:cNvPicPr/>
          <p:nvPr/>
        </p:nvPicPr>
        <p:blipFill rotWithShape="1">
          <a:blip r:embed="rId4"/>
          <a:srcRect l="19877" t="60971" r="12184" b="21624"/>
          <a:stretch/>
        </p:blipFill>
        <p:spPr bwMode="auto">
          <a:xfrm>
            <a:off x="2626043" y="5517232"/>
            <a:ext cx="3891915" cy="56070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620227" y="1294993"/>
            <a:ext cx="4140691" cy="2616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100" i="1" dirty="0" smtClean="0">
                <a:latin typeface="+mj-lt"/>
              </a:rPr>
              <a:t>Please see denominators for percentages on the next slide</a:t>
            </a:r>
            <a:endParaRPr lang="en-GB" sz="1100" i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52616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0813" y="260648"/>
            <a:ext cx="7161212" cy="665162"/>
          </a:xfrm>
        </p:spPr>
        <p:txBody>
          <a:bodyPr/>
          <a:lstStyle/>
          <a:p>
            <a:r>
              <a:rPr lang="en-GB" dirty="0"/>
              <a:t>How many hours per week are you contracted to work</a:t>
            </a:r>
            <a:r>
              <a:rPr lang="en-GB" dirty="0" smtClean="0"/>
              <a:t>? (number of respondents)</a:t>
            </a:r>
            <a:endParaRPr lang="en-GB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4141218"/>
              </p:ext>
            </p:extLst>
          </p:nvPr>
        </p:nvGraphicFramePr>
        <p:xfrm>
          <a:off x="971999" y="2169000"/>
          <a:ext cx="7272411" cy="2564977"/>
        </p:xfrm>
        <a:graphic>
          <a:graphicData uri="http://schemas.openxmlformats.org/drawingml/2006/table">
            <a:tbl>
              <a:tblPr/>
              <a:tblGrid>
                <a:gridCol w="1975867"/>
                <a:gridCol w="662068"/>
                <a:gridCol w="662068"/>
                <a:gridCol w="662068"/>
                <a:gridCol w="662068"/>
                <a:gridCol w="662068"/>
                <a:gridCol w="662068"/>
                <a:gridCol w="662068"/>
                <a:gridCol w="662068"/>
              </a:tblGrid>
              <a:tr h="299674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>
                          <a:latin typeface="Calibri" panose="020F0502020204030204" pitchFamily="34" charset="0"/>
                        </a:rPr>
                        <a:t>NTS respondents contracted working hours</a:t>
                      </a:r>
                    </a:p>
                  </a:txBody>
                  <a:tcPr marL="9371" marR="9371" marT="9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LTFT trainees</a:t>
                      </a:r>
                    </a:p>
                  </a:txBody>
                  <a:tcPr marL="9371" marR="9371" marT="9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FT trainees</a:t>
                      </a:r>
                    </a:p>
                  </a:txBody>
                  <a:tcPr marL="9371" marR="9371" marT="9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</a:tr>
              <a:tr h="286052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Response</a:t>
                      </a:r>
                    </a:p>
                  </a:txBody>
                  <a:tcPr marL="9371" marR="9371" marT="9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2012</a:t>
                      </a:r>
                    </a:p>
                  </a:txBody>
                  <a:tcPr marL="9371" marR="9371" marT="93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2013</a:t>
                      </a:r>
                    </a:p>
                  </a:txBody>
                  <a:tcPr marL="9371" marR="9371" marT="93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2014</a:t>
                      </a:r>
                    </a:p>
                  </a:txBody>
                  <a:tcPr marL="9371" marR="9371" marT="93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2015</a:t>
                      </a:r>
                    </a:p>
                  </a:txBody>
                  <a:tcPr marL="9371" marR="9371" marT="93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2012</a:t>
                      </a:r>
                    </a:p>
                  </a:txBody>
                  <a:tcPr marL="9371" marR="9371" marT="93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2013</a:t>
                      </a:r>
                    </a:p>
                  </a:txBody>
                  <a:tcPr marL="9371" marR="9371" marT="93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2014</a:t>
                      </a:r>
                    </a:p>
                  </a:txBody>
                  <a:tcPr marL="9371" marR="9371" marT="93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2015</a:t>
                      </a:r>
                    </a:p>
                  </a:txBody>
                  <a:tcPr marL="9371" marR="9371" marT="93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</a:tr>
              <a:tr h="272434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 or less</a:t>
                      </a:r>
                    </a:p>
                  </a:txBody>
                  <a:tcPr marL="9371" marR="9371" marT="9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169</a:t>
                      </a:r>
                    </a:p>
                  </a:txBody>
                  <a:tcPr marL="9371" marR="9371" marT="9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240</a:t>
                      </a:r>
                    </a:p>
                  </a:txBody>
                  <a:tcPr marL="9371" marR="9371" marT="9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232</a:t>
                      </a:r>
                    </a:p>
                  </a:txBody>
                  <a:tcPr marL="9371" marR="9371" marT="9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225</a:t>
                      </a:r>
                    </a:p>
                  </a:txBody>
                  <a:tcPr marL="9371" marR="9371" marT="9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9371" marR="9371" marT="9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371" marR="9371" marT="9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74</a:t>
                      </a:r>
                    </a:p>
                  </a:txBody>
                  <a:tcPr marL="9371" marR="9371" marT="9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</a:t>
                      </a:r>
                    </a:p>
                  </a:txBody>
                  <a:tcPr marL="9371" marR="9371" marT="9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2434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21-30</a:t>
                      </a:r>
                    </a:p>
                  </a:txBody>
                  <a:tcPr marL="9371" marR="9371" marT="9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2291</a:t>
                      </a:r>
                    </a:p>
                  </a:txBody>
                  <a:tcPr marL="9371" marR="9371" marT="9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2777</a:t>
                      </a:r>
                    </a:p>
                  </a:txBody>
                  <a:tcPr marL="9371" marR="9371" marT="9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2995</a:t>
                      </a:r>
                    </a:p>
                  </a:txBody>
                  <a:tcPr marL="9371" marR="9371" marT="9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3179</a:t>
                      </a:r>
                    </a:p>
                  </a:txBody>
                  <a:tcPr marL="9371" marR="9371" marT="9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63</a:t>
                      </a:r>
                    </a:p>
                  </a:txBody>
                  <a:tcPr marL="9371" marR="9371" marT="9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65</a:t>
                      </a:r>
                    </a:p>
                  </a:txBody>
                  <a:tcPr marL="9371" marR="9371" marT="9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79</a:t>
                      </a:r>
                    </a:p>
                  </a:txBody>
                  <a:tcPr marL="9371" marR="9371" marT="9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91</a:t>
                      </a:r>
                    </a:p>
                  </a:txBody>
                  <a:tcPr marL="9371" marR="9371" marT="9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2434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31-40</a:t>
                      </a:r>
                    </a:p>
                  </a:txBody>
                  <a:tcPr marL="9371" marR="9371" marT="9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954</a:t>
                      </a:r>
                    </a:p>
                  </a:txBody>
                  <a:tcPr marL="9371" marR="9371" marT="9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1137</a:t>
                      </a:r>
                    </a:p>
                  </a:txBody>
                  <a:tcPr marL="9371" marR="9371" marT="9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1406</a:t>
                      </a:r>
                    </a:p>
                  </a:txBody>
                  <a:tcPr marL="9371" marR="9371" marT="9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1486</a:t>
                      </a:r>
                    </a:p>
                  </a:txBody>
                  <a:tcPr marL="9371" marR="9371" marT="9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8552</a:t>
                      </a:r>
                    </a:p>
                  </a:txBody>
                  <a:tcPr marL="9371" marR="9371" marT="9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8544</a:t>
                      </a:r>
                    </a:p>
                  </a:txBody>
                  <a:tcPr marL="9371" marR="9371" marT="9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6529</a:t>
                      </a:r>
                    </a:p>
                  </a:txBody>
                  <a:tcPr marL="9371" marR="9371" marT="9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6684</a:t>
                      </a:r>
                    </a:p>
                  </a:txBody>
                  <a:tcPr marL="9371" marR="9371" marT="9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2434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41-48</a:t>
                      </a:r>
                    </a:p>
                  </a:txBody>
                  <a:tcPr marL="9371" marR="9371" marT="9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538</a:t>
                      </a:r>
                    </a:p>
                  </a:txBody>
                  <a:tcPr marL="9371" marR="9371" marT="9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527</a:t>
                      </a:r>
                    </a:p>
                  </a:txBody>
                  <a:tcPr marL="9371" marR="9371" marT="9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1140</a:t>
                      </a:r>
                    </a:p>
                  </a:txBody>
                  <a:tcPr marL="9371" marR="9371" marT="9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1095</a:t>
                      </a:r>
                    </a:p>
                  </a:txBody>
                  <a:tcPr marL="9371" marR="9371" marT="9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32463</a:t>
                      </a:r>
                    </a:p>
                  </a:txBody>
                  <a:tcPr marL="9371" marR="9371" marT="9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32906</a:t>
                      </a:r>
                    </a:p>
                  </a:txBody>
                  <a:tcPr marL="9371" marR="9371" marT="9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34647</a:t>
                      </a:r>
                    </a:p>
                  </a:txBody>
                  <a:tcPr marL="9371" marR="9371" marT="9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34447</a:t>
                      </a:r>
                    </a:p>
                  </a:txBody>
                  <a:tcPr marL="9371" marR="9371" marT="9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6052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49-56</a:t>
                      </a:r>
                    </a:p>
                  </a:txBody>
                  <a:tcPr marL="9371" marR="9371" marT="9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125</a:t>
                      </a:r>
                    </a:p>
                  </a:txBody>
                  <a:tcPr marL="9371" marR="9371" marT="9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</a:t>
                      </a:r>
                    </a:p>
                  </a:txBody>
                  <a:tcPr marL="9371" marR="9371" marT="9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207</a:t>
                      </a:r>
                    </a:p>
                  </a:txBody>
                  <a:tcPr marL="9371" marR="9371" marT="9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185</a:t>
                      </a:r>
                    </a:p>
                  </a:txBody>
                  <a:tcPr marL="9371" marR="9371" marT="9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5521</a:t>
                      </a:r>
                    </a:p>
                  </a:txBody>
                  <a:tcPr marL="9371" marR="9371" marT="9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5729</a:t>
                      </a:r>
                    </a:p>
                  </a:txBody>
                  <a:tcPr marL="9371" marR="9371" marT="9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5139</a:t>
                      </a:r>
                    </a:p>
                  </a:txBody>
                  <a:tcPr marL="9371" marR="9371" marT="9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5116</a:t>
                      </a:r>
                    </a:p>
                  </a:txBody>
                  <a:tcPr marL="9371" marR="9371" marT="9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6052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More than 56</a:t>
                      </a:r>
                    </a:p>
                  </a:txBody>
                  <a:tcPr marL="9371" marR="9371" marT="9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</a:t>
                      </a:r>
                    </a:p>
                  </a:txBody>
                  <a:tcPr marL="9371" marR="9371" marT="9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</a:t>
                      </a:r>
                    </a:p>
                  </a:txBody>
                  <a:tcPr marL="9371" marR="9371" marT="9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</a:t>
                      </a:r>
                    </a:p>
                  </a:txBody>
                  <a:tcPr marL="9371" marR="9371" marT="9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</a:t>
                      </a:r>
                    </a:p>
                  </a:txBody>
                  <a:tcPr marL="9371" marR="9371" marT="9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581</a:t>
                      </a:r>
                    </a:p>
                  </a:txBody>
                  <a:tcPr marL="9371" marR="9371" marT="9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638</a:t>
                      </a:r>
                    </a:p>
                  </a:txBody>
                  <a:tcPr marL="9371" marR="9371" marT="9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599</a:t>
                      </a:r>
                    </a:p>
                  </a:txBody>
                  <a:tcPr marL="9371" marR="9371" marT="9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511</a:t>
                      </a:r>
                    </a:p>
                  </a:txBody>
                  <a:tcPr marL="9371" marR="9371" marT="9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2434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71" marR="9371" marT="9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4091</a:t>
                      </a:r>
                    </a:p>
                  </a:txBody>
                  <a:tcPr marL="9371" marR="9371" marT="9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4799</a:t>
                      </a:r>
                    </a:p>
                  </a:txBody>
                  <a:tcPr marL="9371" marR="9371" marT="9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6010</a:t>
                      </a:r>
                    </a:p>
                  </a:txBody>
                  <a:tcPr marL="9371" marR="9371" marT="9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6202</a:t>
                      </a:r>
                    </a:p>
                  </a:txBody>
                  <a:tcPr marL="9371" marR="9371" marT="9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47188</a:t>
                      </a:r>
                    </a:p>
                  </a:txBody>
                  <a:tcPr marL="9371" marR="9371" marT="9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47887</a:t>
                      </a:r>
                    </a:p>
                  </a:txBody>
                  <a:tcPr marL="9371" marR="9371" marT="9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47067</a:t>
                      </a:r>
                    </a:p>
                  </a:txBody>
                  <a:tcPr marL="9371" marR="9371" marT="9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46924</a:t>
                      </a:r>
                    </a:p>
                  </a:txBody>
                  <a:tcPr marL="9371" marR="9371" marT="9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245857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 average, how many hours per week do you ACTUALLY work in this post</a:t>
            </a:r>
            <a:r>
              <a:rPr lang="en-GB" dirty="0" smtClean="0"/>
              <a:t>? (% respondents)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06881480"/>
              </p:ext>
            </p:extLst>
          </p:nvPr>
        </p:nvGraphicFramePr>
        <p:xfrm>
          <a:off x="0" y="1629000"/>
          <a:ext cx="4680000" cy="39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86656529"/>
              </p:ext>
            </p:extLst>
          </p:nvPr>
        </p:nvGraphicFramePr>
        <p:xfrm>
          <a:off x="4464000" y="1629000"/>
          <a:ext cx="4680000" cy="39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9" name="Picture 8"/>
          <p:cNvPicPr/>
          <p:nvPr/>
        </p:nvPicPr>
        <p:blipFill rotWithShape="1">
          <a:blip r:embed="rId4"/>
          <a:srcRect l="19877" t="60971" r="12184" b="21624"/>
          <a:stretch/>
        </p:blipFill>
        <p:spPr bwMode="auto">
          <a:xfrm>
            <a:off x="2626043" y="5517232"/>
            <a:ext cx="3891915" cy="56070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620227" y="1294993"/>
            <a:ext cx="4140691" cy="2616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100" i="1" dirty="0" smtClean="0">
                <a:latin typeface="+mj-lt"/>
              </a:rPr>
              <a:t>Please see denominators for percentages on the next slide</a:t>
            </a:r>
            <a:endParaRPr lang="en-GB" sz="1100" i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90714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0813" y="260648"/>
            <a:ext cx="7161212" cy="665162"/>
          </a:xfrm>
        </p:spPr>
        <p:txBody>
          <a:bodyPr/>
          <a:lstStyle/>
          <a:p>
            <a:r>
              <a:rPr lang="en-GB" sz="2000" dirty="0"/>
              <a:t>On average, how many hours per week do you ACTUALLY work in this </a:t>
            </a:r>
            <a:r>
              <a:rPr lang="en-GB" sz="2000" dirty="0" smtClean="0"/>
              <a:t>post? (number of respondents)</a:t>
            </a:r>
            <a:endParaRPr lang="en-GB" sz="20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0606076"/>
              </p:ext>
            </p:extLst>
          </p:nvPr>
        </p:nvGraphicFramePr>
        <p:xfrm>
          <a:off x="683568" y="2132856"/>
          <a:ext cx="7931652" cy="2520001"/>
        </p:xfrm>
        <a:graphic>
          <a:graphicData uri="http://schemas.openxmlformats.org/drawingml/2006/table">
            <a:tbl>
              <a:tblPr/>
              <a:tblGrid>
                <a:gridCol w="2477780"/>
                <a:gridCol w="681734"/>
                <a:gridCol w="681734"/>
                <a:gridCol w="681734"/>
                <a:gridCol w="681734"/>
                <a:gridCol w="681734"/>
                <a:gridCol w="681734"/>
                <a:gridCol w="681734"/>
                <a:gridCol w="681734"/>
              </a:tblGrid>
              <a:tr h="299676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en-US" sz="1100" b="1" dirty="0" smtClean="0">
                          <a:latin typeface="Calibri" panose="020F0502020204030204" pitchFamily="34" charset="0"/>
                        </a:rPr>
                        <a:t>NTS respondents actual</a:t>
                      </a:r>
                      <a:r>
                        <a:rPr lang="en-US" sz="1100" b="1" baseline="0" dirty="0" smtClean="0"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100" b="1" dirty="0" smtClean="0">
                          <a:latin typeface="Calibri" panose="020F0502020204030204" pitchFamily="34" charset="0"/>
                        </a:rPr>
                        <a:t>working hours</a:t>
                      </a:r>
                    </a:p>
                  </a:txBody>
                  <a:tcPr marL="9371" marR="9371" marT="9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LTFT trainees</a:t>
                      </a:r>
                    </a:p>
                  </a:txBody>
                  <a:tcPr marL="9371" marR="9371" marT="9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FT trainees</a:t>
                      </a:r>
                    </a:p>
                  </a:txBody>
                  <a:tcPr marL="9371" marR="9371" marT="9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</a:tr>
              <a:tr h="286055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Response</a:t>
                      </a:r>
                    </a:p>
                  </a:txBody>
                  <a:tcPr marL="9371" marR="9371" marT="9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2012</a:t>
                      </a:r>
                    </a:p>
                  </a:txBody>
                  <a:tcPr marL="9371" marR="9371" marT="93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2013</a:t>
                      </a:r>
                    </a:p>
                  </a:txBody>
                  <a:tcPr marL="9371" marR="9371" marT="93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2014</a:t>
                      </a:r>
                    </a:p>
                  </a:txBody>
                  <a:tcPr marL="9371" marR="9371" marT="93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2015</a:t>
                      </a:r>
                    </a:p>
                  </a:txBody>
                  <a:tcPr marL="9371" marR="9371" marT="93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2012</a:t>
                      </a:r>
                    </a:p>
                  </a:txBody>
                  <a:tcPr marL="9371" marR="9371" marT="93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2013</a:t>
                      </a:r>
                    </a:p>
                  </a:txBody>
                  <a:tcPr marL="9371" marR="9371" marT="93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2014</a:t>
                      </a:r>
                    </a:p>
                  </a:txBody>
                  <a:tcPr marL="9371" marR="9371" marT="93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2015</a:t>
                      </a:r>
                    </a:p>
                  </a:txBody>
                  <a:tcPr marL="9371" marR="9371" marT="93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</a:tr>
              <a:tr h="272432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 or less</a:t>
                      </a:r>
                    </a:p>
                  </a:txBody>
                  <a:tcPr marL="9371" marR="9371" marT="9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92</a:t>
                      </a:r>
                    </a:p>
                  </a:txBody>
                  <a:tcPr marL="9371" marR="9371" marT="9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139</a:t>
                      </a:r>
                    </a:p>
                  </a:txBody>
                  <a:tcPr marL="9371" marR="9371" marT="9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138</a:t>
                      </a:r>
                    </a:p>
                  </a:txBody>
                  <a:tcPr marL="9371" marR="9371" marT="9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134</a:t>
                      </a:r>
                    </a:p>
                  </a:txBody>
                  <a:tcPr marL="9371" marR="9371" marT="9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</a:t>
                      </a:r>
                    </a:p>
                  </a:txBody>
                  <a:tcPr marL="9371" marR="9371" marT="9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</a:t>
                      </a:r>
                    </a:p>
                  </a:txBody>
                  <a:tcPr marL="9371" marR="9371" marT="9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62</a:t>
                      </a:r>
                    </a:p>
                  </a:txBody>
                  <a:tcPr marL="9371" marR="9371" marT="9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92</a:t>
                      </a:r>
                    </a:p>
                  </a:txBody>
                  <a:tcPr marL="9371" marR="9371" marT="9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2432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21-30</a:t>
                      </a:r>
                    </a:p>
                  </a:txBody>
                  <a:tcPr marL="9371" marR="9371" marT="9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2051</a:t>
                      </a:r>
                    </a:p>
                  </a:txBody>
                  <a:tcPr marL="9371" marR="9371" marT="9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2482</a:t>
                      </a:r>
                    </a:p>
                  </a:txBody>
                  <a:tcPr marL="9371" marR="9371" marT="9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2644</a:t>
                      </a:r>
                    </a:p>
                  </a:txBody>
                  <a:tcPr marL="9371" marR="9371" marT="9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2824</a:t>
                      </a:r>
                    </a:p>
                  </a:txBody>
                  <a:tcPr marL="9371" marR="9371" marT="9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9371" marR="9371" marT="9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83</a:t>
                      </a:r>
                    </a:p>
                  </a:txBody>
                  <a:tcPr marL="9371" marR="9371" marT="9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</a:t>
                      </a:r>
                    </a:p>
                  </a:txBody>
                  <a:tcPr marL="9371" marR="9371" marT="9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81</a:t>
                      </a:r>
                    </a:p>
                  </a:txBody>
                  <a:tcPr marL="9371" marR="9371" marT="9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2432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31-40</a:t>
                      </a:r>
                    </a:p>
                  </a:txBody>
                  <a:tcPr marL="9371" marR="9371" marT="9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1107</a:t>
                      </a:r>
                    </a:p>
                  </a:txBody>
                  <a:tcPr marL="9371" marR="9371" marT="9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1355</a:t>
                      </a:r>
                    </a:p>
                  </a:txBody>
                  <a:tcPr marL="9371" marR="9371" marT="9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1536</a:t>
                      </a:r>
                    </a:p>
                  </a:txBody>
                  <a:tcPr marL="9371" marR="9371" marT="9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1652</a:t>
                      </a:r>
                    </a:p>
                  </a:txBody>
                  <a:tcPr marL="9371" marR="9371" marT="9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4165</a:t>
                      </a:r>
                    </a:p>
                  </a:txBody>
                  <a:tcPr marL="9371" marR="9371" marT="9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3709</a:t>
                      </a:r>
                    </a:p>
                  </a:txBody>
                  <a:tcPr marL="9371" marR="9371" marT="9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3062</a:t>
                      </a:r>
                    </a:p>
                  </a:txBody>
                  <a:tcPr marL="9371" marR="9371" marT="9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3170</a:t>
                      </a:r>
                    </a:p>
                  </a:txBody>
                  <a:tcPr marL="9371" marR="9371" marT="9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2432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41-48</a:t>
                      </a:r>
                    </a:p>
                  </a:txBody>
                  <a:tcPr marL="9371" marR="9371" marT="9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477</a:t>
                      </a:r>
                    </a:p>
                  </a:txBody>
                  <a:tcPr marL="9371" marR="9371" marT="9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453</a:t>
                      </a:r>
                    </a:p>
                  </a:txBody>
                  <a:tcPr marL="9371" marR="9371" marT="9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975</a:t>
                      </a:r>
                    </a:p>
                  </a:txBody>
                  <a:tcPr marL="9371" marR="9371" marT="9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993</a:t>
                      </a:r>
                    </a:p>
                  </a:txBody>
                  <a:tcPr marL="9371" marR="9371" marT="9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22679</a:t>
                      </a:r>
                    </a:p>
                  </a:txBody>
                  <a:tcPr marL="9371" marR="9371" marT="9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22384</a:t>
                      </a:r>
                    </a:p>
                  </a:txBody>
                  <a:tcPr marL="9371" marR="9371" marT="9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23554</a:t>
                      </a:r>
                    </a:p>
                  </a:txBody>
                  <a:tcPr marL="9371" marR="9371" marT="9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24069</a:t>
                      </a:r>
                    </a:p>
                  </a:txBody>
                  <a:tcPr marL="9371" marR="9371" marT="9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6055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49-56</a:t>
                      </a:r>
                    </a:p>
                  </a:txBody>
                  <a:tcPr marL="9371" marR="9371" marT="9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258</a:t>
                      </a:r>
                    </a:p>
                  </a:txBody>
                  <a:tcPr marL="9371" marR="9371" marT="9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268</a:t>
                      </a:r>
                    </a:p>
                  </a:txBody>
                  <a:tcPr marL="9371" marR="9371" marT="9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588</a:t>
                      </a:r>
                    </a:p>
                  </a:txBody>
                  <a:tcPr marL="9371" marR="9371" marT="9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486</a:t>
                      </a:r>
                    </a:p>
                  </a:txBody>
                  <a:tcPr marL="9371" marR="9371" marT="9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16216</a:t>
                      </a:r>
                    </a:p>
                  </a:txBody>
                  <a:tcPr marL="9371" marR="9371" marT="9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17100</a:t>
                      </a:r>
                    </a:p>
                  </a:txBody>
                  <a:tcPr marL="9371" marR="9371" marT="9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16794</a:t>
                      </a:r>
                    </a:p>
                  </a:txBody>
                  <a:tcPr marL="9371" marR="9371" marT="9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16198</a:t>
                      </a:r>
                    </a:p>
                  </a:txBody>
                  <a:tcPr marL="9371" marR="9371" marT="9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6055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More than 56</a:t>
                      </a:r>
                    </a:p>
                  </a:txBody>
                  <a:tcPr marL="9371" marR="9371" marT="9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106</a:t>
                      </a:r>
                    </a:p>
                  </a:txBody>
                  <a:tcPr marL="9371" marR="9371" marT="9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102</a:t>
                      </a:r>
                    </a:p>
                  </a:txBody>
                  <a:tcPr marL="9371" marR="9371" marT="9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129</a:t>
                      </a:r>
                    </a:p>
                  </a:txBody>
                  <a:tcPr marL="9371" marR="9371" marT="9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113</a:t>
                      </a:r>
                    </a:p>
                  </a:txBody>
                  <a:tcPr marL="9371" marR="9371" marT="9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4009</a:t>
                      </a:r>
                    </a:p>
                  </a:txBody>
                  <a:tcPr marL="9371" marR="9371" marT="9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4591</a:t>
                      </a:r>
                    </a:p>
                  </a:txBody>
                  <a:tcPr marL="9371" marR="9371" marT="9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3515</a:t>
                      </a:r>
                    </a:p>
                  </a:txBody>
                  <a:tcPr marL="9371" marR="9371" marT="9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3314</a:t>
                      </a:r>
                    </a:p>
                  </a:txBody>
                  <a:tcPr marL="9371" marR="9371" marT="9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2432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Total*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71" marR="9371" marT="9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4091</a:t>
                      </a:r>
                    </a:p>
                  </a:txBody>
                  <a:tcPr marL="9371" marR="9371" marT="9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4799</a:t>
                      </a:r>
                    </a:p>
                  </a:txBody>
                  <a:tcPr marL="9371" marR="9371" marT="9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6010</a:t>
                      </a:r>
                    </a:p>
                  </a:txBody>
                  <a:tcPr marL="9371" marR="9371" marT="9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6202</a:t>
                      </a:r>
                    </a:p>
                  </a:txBody>
                  <a:tcPr marL="9371" marR="9371" marT="9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47188</a:t>
                      </a:r>
                    </a:p>
                  </a:txBody>
                  <a:tcPr marL="9371" marR="9371" marT="9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47887</a:t>
                      </a:r>
                    </a:p>
                  </a:txBody>
                  <a:tcPr marL="9371" marR="9371" marT="9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47067</a:t>
                      </a:r>
                    </a:p>
                  </a:txBody>
                  <a:tcPr marL="9371" marR="9371" marT="9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46924</a:t>
                      </a:r>
                    </a:p>
                  </a:txBody>
                  <a:tcPr marL="9371" marR="9371" marT="9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459353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Are you disabled</a:t>
            </a:r>
            <a:r>
              <a:rPr lang="en-GB" dirty="0" smtClean="0"/>
              <a:t>? (% respondents)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32764332"/>
              </p:ext>
            </p:extLst>
          </p:nvPr>
        </p:nvGraphicFramePr>
        <p:xfrm>
          <a:off x="2232000" y="1628800"/>
          <a:ext cx="4680000" cy="39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9" name="Picture 8"/>
          <p:cNvPicPr/>
          <p:nvPr/>
        </p:nvPicPr>
        <p:blipFill rotWithShape="1">
          <a:blip r:embed="rId3"/>
          <a:srcRect l="45695" t="70920" r="30920" b="21878"/>
          <a:stretch/>
        </p:blipFill>
        <p:spPr bwMode="auto">
          <a:xfrm>
            <a:off x="3901758" y="5733256"/>
            <a:ext cx="1340485" cy="25781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620227" y="1189195"/>
            <a:ext cx="4140691" cy="2616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100" i="1" dirty="0" smtClean="0">
                <a:latin typeface="+mj-lt"/>
              </a:rPr>
              <a:t>Please see denominators for percentages on the next slide</a:t>
            </a:r>
            <a:endParaRPr lang="en-GB" sz="1100" i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05081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Are you disabled</a:t>
            </a:r>
            <a:r>
              <a:rPr lang="en-GB" dirty="0" smtClean="0"/>
              <a:t>? (number of respondents)</a:t>
            </a:r>
            <a:endParaRPr lang="en-GB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8090450"/>
              </p:ext>
            </p:extLst>
          </p:nvPr>
        </p:nvGraphicFramePr>
        <p:xfrm>
          <a:off x="1331999" y="2529001"/>
          <a:ext cx="7200442" cy="1799999"/>
        </p:xfrm>
        <a:graphic>
          <a:graphicData uri="http://schemas.openxmlformats.org/drawingml/2006/table">
            <a:tbl>
              <a:tblPr/>
              <a:tblGrid>
                <a:gridCol w="1956306"/>
                <a:gridCol w="655517"/>
                <a:gridCol w="655517"/>
                <a:gridCol w="655517"/>
                <a:gridCol w="655517"/>
                <a:gridCol w="655517"/>
                <a:gridCol w="655517"/>
                <a:gridCol w="655517"/>
                <a:gridCol w="655517"/>
              </a:tblGrid>
              <a:tr h="377143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NTS respondents reporting disability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71" marR="9371" marT="9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LTFT trainees</a:t>
                      </a:r>
                    </a:p>
                  </a:txBody>
                  <a:tcPr marL="9371" marR="9371" marT="9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FT trainees</a:t>
                      </a:r>
                    </a:p>
                  </a:txBody>
                  <a:tcPr marL="9371" marR="9371" marT="9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Response</a:t>
                      </a:r>
                    </a:p>
                  </a:txBody>
                  <a:tcPr marL="9371" marR="9371" marT="9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2012</a:t>
                      </a:r>
                    </a:p>
                  </a:txBody>
                  <a:tcPr marL="9371" marR="9371" marT="93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2013</a:t>
                      </a:r>
                    </a:p>
                  </a:txBody>
                  <a:tcPr marL="9371" marR="9371" marT="93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2014</a:t>
                      </a:r>
                    </a:p>
                  </a:txBody>
                  <a:tcPr marL="9371" marR="9371" marT="93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2015</a:t>
                      </a:r>
                    </a:p>
                  </a:txBody>
                  <a:tcPr marL="9371" marR="9371" marT="93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2012</a:t>
                      </a:r>
                    </a:p>
                  </a:txBody>
                  <a:tcPr marL="9371" marR="9371" marT="93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2013</a:t>
                      </a:r>
                    </a:p>
                  </a:txBody>
                  <a:tcPr marL="9371" marR="9371" marT="93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2014</a:t>
                      </a:r>
                    </a:p>
                  </a:txBody>
                  <a:tcPr marL="9371" marR="9371" marT="93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2015</a:t>
                      </a:r>
                    </a:p>
                  </a:txBody>
                  <a:tcPr marL="9371" marR="9371" marT="93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</a:tr>
              <a:tr h="342856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Yes</a:t>
                      </a:r>
                    </a:p>
                  </a:txBody>
                  <a:tcPr marL="9371" marR="9371" marT="9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65</a:t>
                      </a:r>
                    </a:p>
                  </a:txBody>
                  <a:tcPr marL="9371" marR="9371" marT="9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97</a:t>
                      </a:r>
                    </a:p>
                  </a:txBody>
                  <a:tcPr marL="9371" marR="9371" marT="9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147</a:t>
                      </a:r>
                    </a:p>
                  </a:txBody>
                  <a:tcPr marL="9371" marR="9371" marT="9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141</a:t>
                      </a:r>
                    </a:p>
                  </a:txBody>
                  <a:tcPr marL="9371" marR="9371" marT="9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284</a:t>
                      </a:r>
                    </a:p>
                  </a:txBody>
                  <a:tcPr marL="9371" marR="9371" marT="9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351</a:t>
                      </a:r>
                    </a:p>
                  </a:txBody>
                  <a:tcPr marL="9371" marR="9371" marT="9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332</a:t>
                      </a:r>
                    </a:p>
                  </a:txBody>
                  <a:tcPr marL="9371" marR="9371" marT="9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400</a:t>
                      </a:r>
                    </a:p>
                  </a:txBody>
                  <a:tcPr marL="9371" marR="9371" marT="9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</a:t>
                      </a:r>
                    </a:p>
                  </a:txBody>
                  <a:tcPr marL="9371" marR="9371" marT="9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4026</a:t>
                      </a:r>
                    </a:p>
                  </a:txBody>
                  <a:tcPr marL="9371" marR="9371" marT="9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4702</a:t>
                      </a:r>
                    </a:p>
                  </a:txBody>
                  <a:tcPr marL="9371" marR="9371" marT="9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5863</a:t>
                      </a:r>
                    </a:p>
                  </a:txBody>
                  <a:tcPr marL="9371" marR="9371" marT="9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6061</a:t>
                      </a:r>
                    </a:p>
                  </a:txBody>
                  <a:tcPr marL="9371" marR="9371" marT="9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46904</a:t>
                      </a:r>
                    </a:p>
                  </a:txBody>
                  <a:tcPr marL="9371" marR="9371" marT="9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47536</a:t>
                      </a:r>
                    </a:p>
                  </a:txBody>
                  <a:tcPr marL="9371" marR="9371" marT="9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46735</a:t>
                      </a:r>
                    </a:p>
                  </a:txBody>
                  <a:tcPr marL="9371" marR="9371" marT="9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46524</a:t>
                      </a:r>
                    </a:p>
                  </a:txBody>
                  <a:tcPr marL="9371" marR="9371" marT="9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Total*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71" marR="9371" marT="9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4091</a:t>
                      </a:r>
                    </a:p>
                  </a:txBody>
                  <a:tcPr marL="9371" marR="9371" marT="9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4799</a:t>
                      </a:r>
                    </a:p>
                  </a:txBody>
                  <a:tcPr marL="9371" marR="9371" marT="9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6010</a:t>
                      </a:r>
                    </a:p>
                  </a:txBody>
                  <a:tcPr marL="9371" marR="9371" marT="9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6202</a:t>
                      </a:r>
                    </a:p>
                  </a:txBody>
                  <a:tcPr marL="9371" marR="9371" marT="9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47188</a:t>
                      </a:r>
                    </a:p>
                  </a:txBody>
                  <a:tcPr marL="9371" marR="9371" marT="9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47887</a:t>
                      </a:r>
                    </a:p>
                  </a:txBody>
                  <a:tcPr marL="9371" marR="9371" marT="9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47067</a:t>
                      </a:r>
                    </a:p>
                  </a:txBody>
                  <a:tcPr marL="9371" marR="9371" marT="9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46924</a:t>
                      </a:r>
                    </a:p>
                  </a:txBody>
                  <a:tcPr marL="9371" marR="9371" marT="9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97200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is your gender? (% respondents)</a:t>
            </a:r>
            <a:endParaRPr lang="en-GB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14568767"/>
              </p:ext>
            </p:extLst>
          </p:nvPr>
        </p:nvGraphicFramePr>
        <p:xfrm>
          <a:off x="0" y="1449000"/>
          <a:ext cx="4680000" cy="39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98557963"/>
              </p:ext>
            </p:extLst>
          </p:nvPr>
        </p:nvGraphicFramePr>
        <p:xfrm>
          <a:off x="4464000" y="1449000"/>
          <a:ext cx="4680000" cy="39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6" name="Picture 5"/>
          <p:cNvPicPr/>
          <p:nvPr/>
        </p:nvPicPr>
        <p:blipFill rotWithShape="1">
          <a:blip r:embed="rId4"/>
          <a:srcRect l="83366" t="48532" r="3914" b="35986"/>
          <a:stretch/>
        </p:blipFill>
        <p:spPr bwMode="auto">
          <a:xfrm>
            <a:off x="4283968" y="5517232"/>
            <a:ext cx="728980" cy="49911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620227" y="1196752"/>
            <a:ext cx="4140691" cy="2616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100" i="1" dirty="0" smtClean="0">
                <a:latin typeface="+mj-lt"/>
              </a:rPr>
              <a:t>Please see denominators for percentages on the next slide</a:t>
            </a:r>
            <a:endParaRPr lang="en-GB" sz="1100" i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17581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GMC Design</Template>
  <TotalTime>1166</TotalTime>
  <Words>1170</Words>
  <Application>Microsoft Office PowerPoint</Application>
  <PresentationFormat>On-screen Show (4:3)</PresentationFormat>
  <Paragraphs>659</Paragraphs>
  <Slides>16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Custom Design</vt:lpstr>
      <vt:lpstr>LTFT Forum 2015  Results from National Training Survey (NTS)</vt:lpstr>
      <vt:lpstr>Training/Working LTFT</vt:lpstr>
      <vt:lpstr>How many hours per week are you contracted to work? (% respondents) </vt:lpstr>
      <vt:lpstr>How many hours per week are you contracted to work? (number of respondents)</vt:lpstr>
      <vt:lpstr>On average, how many hours per week do you ACTUALLY work in this post? (% respondents) </vt:lpstr>
      <vt:lpstr>On average, how many hours per week do you ACTUALLY work in this post? (number of respondents)</vt:lpstr>
      <vt:lpstr>Are you disabled? (% respondents) </vt:lpstr>
      <vt:lpstr>Are you disabled? (number of respondents)</vt:lpstr>
      <vt:lpstr>What is your gender? (% respondents)</vt:lpstr>
      <vt:lpstr>What is your gender? (number of respondents)</vt:lpstr>
      <vt:lpstr>NTS respondents within each deanery  (% respondents)</vt:lpstr>
      <vt:lpstr>NTS respondents within each deanery (number of respondents)</vt:lpstr>
      <vt:lpstr>NTS respondents by programme group (% respondents)</vt:lpstr>
      <vt:lpstr>NTS respondents by programme group (number of respondents)</vt:lpstr>
      <vt:lpstr>Overall Satisfaction, Clinical Supervision and Supportive Environment indicator scores </vt:lpstr>
      <vt:lpstr>Thank you</vt:lpstr>
    </vt:vector>
  </TitlesOfParts>
  <Company>GMC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gstewart</dc:creator>
  <cp:lastModifiedBy>Ioanna Maraki (0207 189 5249)</cp:lastModifiedBy>
  <cp:revision>94</cp:revision>
  <dcterms:created xsi:type="dcterms:W3CDTF">2012-10-18T15:13:53Z</dcterms:created>
  <dcterms:modified xsi:type="dcterms:W3CDTF">2015-10-09T11:47:46Z</dcterms:modified>
</cp:coreProperties>
</file>