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386800" cy="30279975"/>
  <p:notesSz cx="6858000" cy="9144000"/>
  <p:defaultTextStyle>
    <a:defPPr>
      <a:defRPr lang="en-US"/>
    </a:defPPr>
    <a:lvl1pPr algn="l" rtl="0" fontAlgn="base">
      <a:spcBef>
        <a:spcPct val="0"/>
      </a:spcBef>
      <a:spcAft>
        <a:spcPct val="0"/>
      </a:spcAft>
      <a:defRPr sz="5800" kern="1200">
        <a:solidFill>
          <a:schemeClr val="tx1"/>
        </a:solidFill>
        <a:latin typeface="Arial" charset="0"/>
        <a:ea typeface="+mn-ea"/>
        <a:cs typeface="Arial" charset="0"/>
      </a:defRPr>
    </a:lvl1pPr>
    <a:lvl2pPr marL="457200" algn="l" rtl="0" fontAlgn="base">
      <a:spcBef>
        <a:spcPct val="0"/>
      </a:spcBef>
      <a:spcAft>
        <a:spcPct val="0"/>
      </a:spcAft>
      <a:defRPr sz="5800" kern="1200">
        <a:solidFill>
          <a:schemeClr val="tx1"/>
        </a:solidFill>
        <a:latin typeface="Arial" charset="0"/>
        <a:ea typeface="+mn-ea"/>
        <a:cs typeface="Arial" charset="0"/>
      </a:defRPr>
    </a:lvl2pPr>
    <a:lvl3pPr marL="914400" algn="l" rtl="0" fontAlgn="base">
      <a:spcBef>
        <a:spcPct val="0"/>
      </a:spcBef>
      <a:spcAft>
        <a:spcPct val="0"/>
      </a:spcAft>
      <a:defRPr sz="5800" kern="1200">
        <a:solidFill>
          <a:schemeClr val="tx1"/>
        </a:solidFill>
        <a:latin typeface="Arial" charset="0"/>
        <a:ea typeface="+mn-ea"/>
        <a:cs typeface="Arial" charset="0"/>
      </a:defRPr>
    </a:lvl3pPr>
    <a:lvl4pPr marL="1371600" algn="l" rtl="0" fontAlgn="base">
      <a:spcBef>
        <a:spcPct val="0"/>
      </a:spcBef>
      <a:spcAft>
        <a:spcPct val="0"/>
      </a:spcAft>
      <a:defRPr sz="5800" kern="1200">
        <a:solidFill>
          <a:schemeClr val="tx1"/>
        </a:solidFill>
        <a:latin typeface="Arial" charset="0"/>
        <a:ea typeface="+mn-ea"/>
        <a:cs typeface="Arial" charset="0"/>
      </a:defRPr>
    </a:lvl4pPr>
    <a:lvl5pPr marL="1828800" algn="l" rtl="0" fontAlgn="base">
      <a:spcBef>
        <a:spcPct val="0"/>
      </a:spcBef>
      <a:spcAft>
        <a:spcPct val="0"/>
      </a:spcAft>
      <a:defRPr sz="5800" kern="1200">
        <a:solidFill>
          <a:schemeClr val="tx1"/>
        </a:solidFill>
        <a:latin typeface="Arial" charset="0"/>
        <a:ea typeface="+mn-ea"/>
        <a:cs typeface="Arial" charset="0"/>
      </a:defRPr>
    </a:lvl5pPr>
    <a:lvl6pPr marL="2286000" algn="l" defTabSz="914400" rtl="0" eaLnBrk="1" latinLnBrk="0" hangingPunct="1">
      <a:defRPr sz="5800" kern="1200">
        <a:solidFill>
          <a:schemeClr val="tx1"/>
        </a:solidFill>
        <a:latin typeface="Arial" charset="0"/>
        <a:ea typeface="+mn-ea"/>
        <a:cs typeface="Arial" charset="0"/>
      </a:defRPr>
    </a:lvl6pPr>
    <a:lvl7pPr marL="2743200" algn="l" defTabSz="914400" rtl="0" eaLnBrk="1" latinLnBrk="0" hangingPunct="1">
      <a:defRPr sz="5800" kern="1200">
        <a:solidFill>
          <a:schemeClr val="tx1"/>
        </a:solidFill>
        <a:latin typeface="Arial" charset="0"/>
        <a:ea typeface="+mn-ea"/>
        <a:cs typeface="Arial" charset="0"/>
      </a:defRPr>
    </a:lvl7pPr>
    <a:lvl8pPr marL="3200400" algn="l" defTabSz="914400" rtl="0" eaLnBrk="1" latinLnBrk="0" hangingPunct="1">
      <a:defRPr sz="5800" kern="1200">
        <a:solidFill>
          <a:schemeClr val="tx1"/>
        </a:solidFill>
        <a:latin typeface="Arial" charset="0"/>
        <a:ea typeface="+mn-ea"/>
        <a:cs typeface="Arial" charset="0"/>
      </a:defRPr>
    </a:lvl8pPr>
    <a:lvl9pPr marL="3657600" algn="l" defTabSz="914400" rtl="0" eaLnBrk="1" latinLnBrk="0" hangingPunct="1">
      <a:defRPr sz="58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C6"/>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85" autoAdjust="0"/>
  </p:normalViewPr>
  <p:slideViewPr>
    <p:cSldViewPr>
      <p:cViewPr>
        <p:scale>
          <a:sx n="50" d="100"/>
          <a:sy n="50" d="100"/>
        </p:scale>
        <p:origin x="192" y="618"/>
      </p:cViewPr>
      <p:guideLst>
        <p:guide orient="horz" pos="1676"/>
        <p:guide pos="13070"/>
        <p:guide pos="38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bwMode="auto">
          <a:xfrm>
            <a:off x="0" y="0"/>
            <a:ext cx="21386800" cy="30279975"/>
          </a:xfrm>
          <a:prstGeom prst="rect">
            <a:avLst/>
          </a:prstGeom>
          <a:noFill/>
          <a:ln w="6350" cap="flat" cmpd="sng" algn="ctr">
            <a:solidFill>
              <a:srgbClr val="FF0000"/>
            </a:solidFill>
            <a:prstDash val="solid"/>
            <a:round/>
            <a:headEnd type="none" w="med" len="med"/>
            <a:tailEnd type="none" w="med" len="med"/>
          </a:ln>
          <a:effectLst/>
        </p:spPr>
        <p:txBody>
          <a:bodyPr/>
          <a:lstStyle/>
          <a:p>
            <a:pPr defTabSz="2952750">
              <a:defRPr/>
            </a:pPr>
            <a:endParaRPr lang="en-GB">
              <a:cs typeface="+mn-cs"/>
            </a:endParaRPr>
          </a:p>
        </p:txBody>
      </p:sp>
      <p:sp>
        <p:nvSpPr>
          <p:cNvPr id="2" name="Title 1"/>
          <p:cNvSpPr>
            <a:spLocks noGrp="1"/>
          </p:cNvSpPr>
          <p:nvPr>
            <p:ph type="ctrTitle"/>
          </p:nvPr>
        </p:nvSpPr>
        <p:spPr>
          <a:xfrm>
            <a:off x="1603375" y="9405938"/>
            <a:ext cx="18180050" cy="6491287"/>
          </a:xfrm>
        </p:spPr>
        <p:txBody>
          <a:bodyPr/>
          <a:lstStyle/>
          <a:p>
            <a:r>
              <a:rPr lang="en-US" smtClean="0"/>
              <a:t>Click to edit Master title style</a:t>
            </a:r>
            <a:endParaRPr lang="en-US"/>
          </a:p>
        </p:txBody>
      </p:sp>
      <p:sp>
        <p:nvSpPr>
          <p:cNvPr id="3" name="Subtitle 2"/>
          <p:cNvSpPr>
            <a:spLocks noGrp="1"/>
          </p:cNvSpPr>
          <p:nvPr>
            <p:ph type="subTitle" idx="1"/>
          </p:nvPr>
        </p:nvSpPr>
        <p:spPr>
          <a:xfrm>
            <a:off x="3208338" y="17159288"/>
            <a:ext cx="14970125"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022EC3-D201-4C2F-873B-4F09350FE76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D76902-DF03-4F21-BAFC-60F767ECB8C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5113" y="1212850"/>
            <a:ext cx="4811712" cy="2583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9975" y="1212850"/>
            <a:ext cx="14282738" cy="2583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41B8EC-C4D9-454A-9899-29907FA85CA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2AA94E-31E8-4075-B185-1644FE1B13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100" y="19457988"/>
            <a:ext cx="18178463" cy="60134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689100" y="12833350"/>
            <a:ext cx="18178463"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DC2575-490F-4BE7-924F-BCA85148DE4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9975" y="7065963"/>
            <a:ext cx="9547225" cy="19981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769600" y="7065963"/>
            <a:ext cx="9547225" cy="19981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F1CE91-C001-404A-BECB-965C6F3C1C6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69975" y="6778625"/>
            <a:ext cx="944880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975" y="9602788"/>
            <a:ext cx="944880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0864850" y="6778625"/>
            <a:ext cx="945197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0864850" y="9602788"/>
            <a:ext cx="945197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86A6880-45E1-4229-A6EE-240F355B419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240ED26-2190-4F00-A323-BF62C2E996B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02AE07-15BE-4491-AE4A-2169ECF85D7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975" y="1204913"/>
            <a:ext cx="7035800" cy="51308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8361363" y="1204913"/>
            <a:ext cx="11955462"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69975" y="6335713"/>
            <a:ext cx="703580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D0AC53-5268-4FFD-AEB5-D39147413B5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2588" y="21196300"/>
            <a:ext cx="12831762" cy="2501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192588" y="2705100"/>
            <a:ext cx="12831762"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4192588" y="23698200"/>
            <a:ext cx="12831762"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6A585C-8D19-4DE9-86F4-CC0FA11F428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69975" y="1212850"/>
            <a:ext cx="192468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069975" y="7065963"/>
            <a:ext cx="19246850" cy="19981862"/>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069975" y="27574875"/>
            <a:ext cx="498951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en-US"/>
          </a:p>
        </p:txBody>
      </p:sp>
      <p:sp>
        <p:nvSpPr>
          <p:cNvPr id="1029" name="Rectangle 5"/>
          <p:cNvSpPr>
            <a:spLocks noGrp="1" noChangeArrowheads="1"/>
          </p:cNvSpPr>
          <p:nvPr>
            <p:ph type="ftr" sz="quarter" idx="3"/>
          </p:nvPr>
        </p:nvSpPr>
        <p:spPr bwMode="auto">
          <a:xfrm>
            <a:off x="7307263" y="27574875"/>
            <a:ext cx="67722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en-US"/>
          </a:p>
        </p:txBody>
      </p:sp>
      <p:sp>
        <p:nvSpPr>
          <p:cNvPr id="1030" name="Rectangle 6"/>
          <p:cNvSpPr>
            <a:spLocks noGrp="1" noChangeArrowheads="1"/>
          </p:cNvSpPr>
          <p:nvPr>
            <p:ph type="sldNum" sz="quarter" idx="4"/>
          </p:nvPr>
        </p:nvSpPr>
        <p:spPr bwMode="auto">
          <a:xfrm>
            <a:off x="15327313" y="27574875"/>
            <a:ext cx="498951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53B8760B-47ED-4CAF-9FCB-C0F3AA93AB4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8075" indent="-1108075"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800">
          <a:solidFill>
            <a:schemeClr val="tx1"/>
          </a:solidFill>
          <a:latin typeface="+mn-lt"/>
        </a:defRPr>
      </a:lvl3pPr>
      <a:lvl4pPr marL="5167313" indent="-739775" algn="l" defTabSz="2952750" rtl="0" eaLnBrk="0" fontAlgn="base" hangingPunct="0">
        <a:spcBef>
          <a:spcPct val="20000"/>
        </a:spcBef>
        <a:spcAft>
          <a:spcPct val="0"/>
        </a:spcAft>
        <a:buChar char="–"/>
        <a:defRPr sz="6400">
          <a:solidFill>
            <a:schemeClr val="tx1"/>
          </a:solidFill>
          <a:latin typeface="+mn-lt"/>
        </a:defRPr>
      </a:lvl4pPr>
      <a:lvl5pPr marL="6642100" indent="-736600" algn="l" defTabSz="2952750" rtl="0" eaLnBrk="0" fontAlgn="base" hangingPunct="0">
        <a:spcBef>
          <a:spcPct val="20000"/>
        </a:spcBef>
        <a:spcAft>
          <a:spcPct val="0"/>
        </a:spcAft>
        <a:buChar char="»"/>
        <a:defRPr sz="6400">
          <a:solidFill>
            <a:schemeClr val="tx1"/>
          </a:solidFill>
          <a:latin typeface="+mn-lt"/>
        </a:defRPr>
      </a:lvl5pPr>
      <a:lvl6pPr marL="7099300" indent="-736600" algn="l" defTabSz="2952750" rtl="0" fontAlgn="base">
        <a:spcBef>
          <a:spcPct val="20000"/>
        </a:spcBef>
        <a:spcAft>
          <a:spcPct val="0"/>
        </a:spcAft>
        <a:buChar char="»"/>
        <a:defRPr sz="6400">
          <a:solidFill>
            <a:schemeClr val="tx1"/>
          </a:solidFill>
          <a:latin typeface="+mn-lt"/>
        </a:defRPr>
      </a:lvl6pPr>
      <a:lvl7pPr marL="7556500" indent="-736600" algn="l" defTabSz="2952750" rtl="0" fontAlgn="base">
        <a:spcBef>
          <a:spcPct val="20000"/>
        </a:spcBef>
        <a:spcAft>
          <a:spcPct val="0"/>
        </a:spcAft>
        <a:buChar char="»"/>
        <a:defRPr sz="6400">
          <a:solidFill>
            <a:schemeClr val="tx1"/>
          </a:solidFill>
          <a:latin typeface="+mn-lt"/>
        </a:defRPr>
      </a:lvl7pPr>
      <a:lvl8pPr marL="8013700" indent="-736600" algn="l" defTabSz="2952750" rtl="0" fontAlgn="base">
        <a:spcBef>
          <a:spcPct val="20000"/>
        </a:spcBef>
        <a:spcAft>
          <a:spcPct val="0"/>
        </a:spcAft>
        <a:buChar char="»"/>
        <a:defRPr sz="6400">
          <a:solidFill>
            <a:schemeClr val="tx1"/>
          </a:solidFill>
          <a:latin typeface="+mn-lt"/>
        </a:defRPr>
      </a:lvl8pPr>
      <a:lvl9pPr marL="8470900" indent="-736600" algn="l" defTabSz="2952750" rtl="0" fontAlgn="base">
        <a:spcBef>
          <a:spcPct val="20000"/>
        </a:spcBef>
        <a:spcAft>
          <a:spcPct val="0"/>
        </a:spcAft>
        <a:buChar char="»"/>
        <a:defRPr sz="6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 Box 10"/>
          <p:cNvSpPr txBox="1">
            <a:spLocks noChangeArrowheads="1"/>
          </p:cNvSpPr>
          <p:nvPr/>
        </p:nvSpPr>
        <p:spPr bwMode="auto">
          <a:xfrm>
            <a:off x="10979152" y="5567295"/>
            <a:ext cx="9674225" cy="24533506"/>
          </a:xfrm>
          <a:prstGeom prst="rect">
            <a:avLst/>
          </a:prstGeom>
          <a:noFill/>
          <a:ln w="9525">
            <a:noFill/>
            <a:miter lim="800000"/>
            <a:headEnd/>
            <a:tailEnd/>
          </a:ln>
        </p:spPr>
        <p:txBody>
          <a:bodyPr lIns="64639" tIns="32319" rIns="64639" bIns="32319">
            <a:spAutoFit/>
          </a:bodyPr>
          <a:lstStyle/>
          <a:p>
            <a:pPr algn="just" defTabSz="2952750"/>
            <a:endParaRPr lang="en-GB" sz="2200" b="1" u="sng" dirty="0" smtClean="0">
              <a:solidFill>
                <a:srgbClr val="0072C6"/>
              </a:solidFill>
            </a:endParaRPr>
          </a:p>
          <a:p>
            <a:pPr algn="just" defTabSz="2952750"/>
            <a:r>
              <a:rPr lang="en-GB" sz="2400" b="1" u="sng" dirty="0" smtClean="0">
                <a:solidFill>
                  <a:srgbClr val="0072C6"/>
                </a:solidFill>
              </a:rPr>
              <a:t>Results</a:t>
            </a:r>
          </a:p>
          <a:p>
            <a:pPr algn="just" defTabSz="2952750"/>
            <a:endParaRPr lang="en-GB" sz="24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dirty="0" smtClean="0"/>
          </a:p>
          <a:p>
            <a:endParaRPr lang="en-GB" sz="2200" b="1" u="sng" dirty="0" smtClean="0">
              <a:solidFill>
                <a:srgbClr val="0072C6"/>
              </a:solidFill>
            </a:endParaRPr>
          </a:p>
          <a:p>
            <a:endParaRPr lang="en-GB" sz="2200" b="1" u="sng" dirty="0" smtClean="0">
              <a:solidFill>
                <a:srgbClr val="0072C6"/>
              </a:solidFill>
            </a:endParaRPr>
          </a:p>
          <a:p>
            <a:endParaRPr lang="en-GB" sz="2200" b="1" u="sng" dirty="0" smtClean="0">
              <a:solidFill>
                <a:srgbClr val="0072C6"/>
              </a:solidFill>
            </a:endParaRPr>
          </a:p>
          <a:p>
            <a:endParaRPr lang="en-GB" sz="2200" b="1" u="sng" dirty="0" smtClean="0">
              <a:solidFill>
                <a:srgbClr val="0072C6"/>
              </a:solidFill>
            </a:endParaRPr>
          </a:p>
          <a:p>
            <a:endParaRPr lang="en-GB" sz="2200" b="1" u="sng" dirty="0" smtClean="0">
              <a:solidFill>
                <a:srgbClr val="0072C6"/>
              </a:solidFill>
            </a:endParaRPr>
          </a:p>
          <a:p>
            <a:endParaRPr lang="en-GB" sz="2200" b="1" u="sng" dirty="0" smtClean="0">
              <a:solidFill>
                <a:srgbClr val="0072C6"/>
              </a:solidFill>
            </a:endParaRPr>
          </a:p>
          <a:p>
            <a:endParaRPr lang="en-GB" sz="2400" b="1" u="sng" dirty="0" smtClean="0">
              <a:solidFill>
                <a:srgbClr val="0072C6"/>
              </a:solidFill>
            </a:endParaRPr>
          </a:p>
          <a:p>
            <a:endParaRPr lang="en-GB" sz="2400" b="1" u="sng" dirty="0">
              <a:solidFill>
                <a:srgbClr val="0072C6"/>
              </a:solidFill>
            </a:endParaRPr>
          </a:p>
          <a:p>
            <a:endParaRPr lang="en-GB" sz="2400" b="1" u="sng" dirty="0" smtClean="0">
              <a:solidFill>
                <a:srgbClr val="0072C6"/>
              </a:solidFill>
            </a:endParaRPr>
          </a:p>
          <a:p>
            <a:r>
              <a:rPr lang="en-GB" sz="2400" b="1" u="sng" smtClean="0">
                <a:solidFill>
                  <a:srgbClr val="0072C6"/>
                </a:solidFill>
              </a:rPr>
              <a:t>Conclusions</a:t>
            </a:r>
            <a:endParaRPr lang="en-GB" sz="2400" b="1" u="sng" dirty="0" smtClean="0">
              <a:solidFill>
                <a:srgbClr val="0072C6"/>
              </a:solidFill>
            </a:endParaRPr>
          </a:p>
          <a:p>
            <a:endParaRPr lang="en-GB" sz="2200" b="1" u="sng" dirty="0" smtClean="0">
              <a:solidFill>
                <a:srgbClr val="0072C6"/>
              </a:solidFill>
            </a:endParaRPr>
          </a:p>
          <a:p>
            <a:pPr algn="just"/>
            <a:r>
              <a:rPr lang="en-GB" sz="2200" dirty="0" smtClean="0"/>
              <a:t>Good compliance with writing TTOs however there is room for improvement with adherence to filling in certain information parameters as per the national standard </a:t>
            </a:r>
          </a:p>
          <a:p>
            <a:pPr marL="342900" indent="-342900">
              <a:buFont typeface="Arial" pitchFamily="34" charset="0"/>
              <a:buChar char="•"/>
            </a:pPr>
            <a:endParaRPr lang="en-GB" sz="2200" b="1" dirty="0" smtClean="0"/>
          </a:p>
          <a:p>
            <a:pPr marL="342900" indent="-342900"/>
            <a:r>
              <a:rPr lang="en-GB" sz="2200" b="1" dirty="0" smtClean="0"/>
              <a:t>Suggestions for improvement:</a:t>
            </a:r>
          </a:p>
          <a:p>
            <a:pPr marL="342900" indent="-342900"/>
            <a:endParaRPr lang="en-GB" sz="2200" b="1" dirty="0" smtClean="0"/>
          </a:p>
          <a:p>
            <a:pPr marL="342900" indent="-342900" algn="just">
              <a:buFont typeface="Arial" pitchFamily="34" charset="0"/>
              <a:buChar char="•"/>
            </a:pPr>
            <a:r>
              <a:rPr lang="en-GB" sz="2200" b="1" dirty="0" smtClean="0"/>
              <a:t>Raise awareness and importance of writing discharge summaries and sending them by highlighting that delivering  this information on time is part of effective health care and responsibility of the health care professional writing/printing summary</a:t>
            </a:r>
          </a:p>
          <a:p>
            <a:pPr marL="342900" indent="-342900" algn="just">
              <a:buFont typeface="Arial" pitchFamily="34" charset="0"/>
              <a:buChar char="•"/>
            </a:pPr>
            <a:endParaRPr lang="en-GB" sz="2200" b="1" dirty="0" smtClean="0"/>
          </a:p>
          <a:p>
            <a:pPr marL="342900" indent="-342900" algn="just">
              <a:buFont typeface="Arial" pitchFamily="34" charset="0"/>
              <a:buChar char="•"/>
            </a:pPr>
            <a:r>
              <a:rPr lang="en-GB" sz="2200" b="1" dirty="0" smtClean="0"/>
              <a:t>Highlighting estimated date of discharge so discharge summaries can be done in a timely manner</a:t>
            </a:r>
          </a:p>
          <a:p>
            <a:pPr marL="342900" indent="-342900" algn="just">
              <a:buFont typeface="Arial" pitchFamily="34" charset="0"/>
              <a:buChar char="•"/>
            </a:pPr>
            <a:endParaRPr lang="en-GB" sz="2200" b="1" dirty="0" smtClean="0"/>
          </a:p>
          <a:p>
            <a:pPr marL="342900" indent="-342900" algn="just">
              <a:buFont typeface="Arial" pitchFamily="34" charset="0"/>
              <a:buChar char="•"/>
            </a:pPr>
            <a:r>
              <a:rPr lang="en-GB" sz="2200" b="1" dirty="0" smtClean="0"/>
              <a:t>Modifications in extra med discharge format (e.g. add bleep no, why change medication) as mandatory requirements to ensure that information is filled in </a:t>
            </a:r>
          </a:p>
          <a:p>
            <a:pPr marL="342900" indent="-342900" algn="just">
              <a:buFont typeface="Arial" pitchFamily="34" charset="0"/>
              <a:buChar char="•"/>
            </a:pPr>
            <a:endParaRPr lang="en-GB" sz="2200" b="1" dirty="0" smtClean="0"/>
          </a:p>
          <a:p>
            <a:pPr marL="342900" indent="-342900" algn="just">
              <a:buFont typeface="Arial" pitchFamily="34" charset="0"/>
              <a:buChar char="•"/>
            </a:pPr>
            <a:r>
              <a:rPr lang="en-GB" sz="2200" b="1" dirty="0" smtClean="0"/>
              <a:t>Having different sections for different categories of healthcare professionals e.g. A separate section for OT/PT/</a:t>
            </a:r>
            <a:r>
              <a:rPr lang="en-GB" sz="2200" b="1" dirty="0" err="1" smtClean="0"/>
              <a:t>Dietitians</a:t>
            </a:r>
            <a:r>
              <a:rPr lang="en-GB" sz="2200" b="1" dirty="0" smtClean="0"/>
              <a:t> so they can add their input</a:t>
            </a:r>
          </a:p>
          <a:p>
            <a:pPr marL="342900" indent="-342900">
              <a:buFont typeface="Arial" pitchFamily="34" charset="0"/>
              <a:buChar char="•"/>
            </a:pPr>
            <a:endParaRPr lang="en-GB" sz="2200" b="1" dirty="0" smtClean="0"/>
          </a:p>
          <a:p>
            <a:pPr marL="342900" indent="-342900">
              <a:buFont typeface="Arial" pitchFamily="34" charset="0"/>
              <a:buChar char="•"/>
            </a:pPr>
            <a:r>
              <a:rPr lang="en-GB" sz="2200" b="1" dirty="0" smtClean="0"/>
              <a:t>Re audit to continue the quality improvement</a:t>
            </a:r>
          </a:p>
          <a:p>
            <a:endParaRPr lang="en-GB" sz="2200" dirty="0" smtClean="0"/>
          </a:p>
          <a:p>
            <a:pPr algn="just"/>
            <a:r>
              <a:rPr lang="en-GB" sz="2200" dirty="0" smtClean="0"/>
              <a:t>By doing this, trusts will take a step towards achieving their Commissioning for Quality and Innovation targets and will ensure that patients and GPs are better informed about their care and any after care needed.</a:t>
            </a:r>
          </a:p>
          <a:p>
            <a:pPr algn="just"/>
            <a:endParaRPr lang="en-GB" sz="2200" dirty="0" smtClean="0"/>
          </a:p>
          <a:p>
            <a:pPr algn="just"/>
            <a:r>
              <a:rPr lang="en-GB" sz="2200" dirty="0" smtClean="0"/>
              <a:t>In the long term, this will improve the information provided to patients and create a better way of patients and GPs working together in an informed manner, and in turn could result in a reduction of readmissions.</a:t>
            </a:r>
          </a:p>
          <a:p>
            <a:pPr algn="just"/>
            <a:endParaRPr lang="en-GB" sz="2400" dirty="0" smtClean="0"/>
          </a:p>
          <a:p>
            <a:pPr algn="just"/>
            <a:r>
              <a:rPr lang="en-GB" sz="2400" b="1" u="sng" dirty="0" smtClean="0">
                <a:solidFill>
                  <a:srgbClr val="0072C6"/>
                </a:solidFill>
              </a:rPr>
              <a:t>References</a:t>
            </a:r>
          </a:p>
          <a:p>
            <a:pPr algn="just"/>
            <a:endParaRPr lang="en-GB" sz="2400" b="1" u="sng" dirty="0" smtClean="0">
              <a:solidFill>
                <a:srgbClr val="0072C6"/>
              </a:solidFill>
            </a:endParaRPr>
          </a:p>
          <a:p>
            <a:pPr algn="just"/>
            <a:r>
              <a:rPr lang="en-GB" sz="1600" b="1" dirty="0" smtClean="0"/>
              <a:t>“Electronic 24hr discharge summary implementation”, Clinical record standards. Health and Social care information centre.  (http://systems.hscic.gov.uk/clinrecords/24hour) </a:t>
            </a:r>
          </a:p>
          <a:p>
            <a:pPr algn="just"/>
            <a:r>
              <a:rPr lang="en-GB" sz="1600" b="1" dirty="0" smtClean="0"/>
              <a:t>Accessed 10/10/2014</a:t>
            </a:r>
            <a:endParaRPr lang="en-GB" sz="1600" b="1" u="sng" dirty="0" smtClean="0">
              <a:solidFill>
                <a:srgbClr val="0072C6"/>
              </a:solidFill>
            </a:endParaRPr>
          </a:p>
          <a:p>
            <a:endParaRPr lang="en-GB" sz="2400" dirty="0" smtClean="0"/>
          </a:p>
          <a:p>
            <a:endParaRPr lang="en-GB" sz="2400" dirty="0" smtClean="0"/>
          </a:p>
        </p:txBody>
      </p:sp>
      <p:sp>
        <p:nvSpPr>
          <p:cNvPr id="3075" name="Text Box 10"/>
          <p:cNvSpPr txBox="1">
            <a:spLocks noChangeArrowheads="1"/>
          </p:cNvSpPr>
          <p:nvPr/>
        </p:nvSpPr>
        <p:spPr bwMode="auto">
          <a:xfrm>
            <a:off x="620642" y="5210105"/>
            <a:ext cx="9674225" cy="24600191"/>
          </a:xfrm>
          <a:prstGeom prst="rect">
            <a:avLst/>
          </a:prstGeom>
          <a:noFill/>
          <a:ln w="9525">
            <a:noFill/>
            <a:miter lim="800000"/>
            <a:headEnd/>
            <a:tailEnd/>
          </a:ln>
        </p:spPr>
        <p:txBody>
          <a:bodyPr lIns="64639" tIns="32319" rIns="64639" bIns="32319">
            <a:spAutoFit/>
          </a:bodyPr>
          <a:lstStyle/>
          <a:p>
            <a:pPr defTabSz="2952750">
              <a:spcBef>
                <a:spcPct val="50000"/>
              </a:spcBef>
            </a:pPr>
            <a:endParaRPr lang="en-GB" sz="2100" dirty="0"/>
          </a:p>
          <a:p>
            <a:pPr defTabSz="2952750"/>
            <a:r>
              <a:rPr lang="en-GB" sz="2400" b="1" u="sng" dirty="0" smtClean="0">
                <a:solidFill>
                  <a:srgbClr val="0072C6"/>
                </a:solidFill>
              </a:rPr>
              <a:t>Abstract</a:t>
            </a:r>
          </a:p>
          <a:p>
            <a:pPr defTabSz="2952750"/>
            <a:endParaRPr lang="en-GB" sz="2200" b="1" u="sng" dirty="0" smtClean="0">
              <a:solidFill>
                <a:srgbClr val="0072C6"/>
              </a:solidFill>
            </a:endParaRPr>
          </a:p>
          <a:p>
            <a:pPr algn="just"/>
            <a:r>
              <a:rPr lang="en-GB" sz="2200" dirty="0" smtClean="0"/>
              <a:t>A standardised electronic discharge summary enables the continuous care of patients once they have been discharged from hospital, with consistent and relevant information in the right place in a timely manner. The Clinical Data Standards Assurance programme began a project to deliver a national, clinically-assured electronic discharge summary to the GP within 24 hours of the patient being discharged from hospital. The aim of this audit was to assess compliance of the acute medical wards to the nationally-agreed discharge summary headings as approved by the Royal College of Physicians professional record keeping standards work published by the Academy of Medical Royal College. </a:t>
            </a:r>
          </a:p>
          <a:p>
            <a:pPr algn="just" defTabSz="2952750">
              <a:spcAft>
                <a:spcPts val="1600"/>
              </a:spcAft>
            </a:pPr>
            <a:endParaRPr lang="en-GB" sz="2200" dirty="0"/>
          </a:p>
          <a:p>
            <a:pPr algn="just" defTabSz="2952750"/>
            <a:r>
              <a:rPr lang="en-GB" sz="2400" b="1" u="sng" dirty="0">
                <a:solidFill>
                  <a:srgbClr val="0072C6"/>
                </a:solidFill>
              </a:rPr>
              <a:t>Introduction</a:t>
            </a:r>
          </a:p>
          <a:p>
            <a:pPr algn="just"/>
            <a:endParaRPr lang="en-GB" sz="2200" dirty="0" smtClean="0"/>
          </a:p>
          <a:p>
            <a:pPr algn="just"/>
            <a:r>
              <a:rPr lang="en-GB" sz="2200" dirty="0" smtClean="0"/>
              <a:t>In August 2010, the Clinical Data Standards Assurance programme began a project to deliver a national, clinically-assured electronic Discharge Summary to the GP within 24 hours of the patient being discharged from hospital. This discharge summary was intended to be structured, standardised and generic thus, having the ability to be sent electronically from any acute hospital electronic health record system. </a:t>
            </a:r>
          </a:p>
          <a:p>
            <a:pPr algn="just"/>
            <a:endParaRPr lang="en-GB" sz="2200" dirty="0" smtClean="0"/>
          </a:p>
          <a:p>
            <a:pPr algn="just"/>
            <a:r>
              <a:rPr lang="en-GB" sz="2200" dirty="0" smtClean="0"/>
              <a:t>Discharge summaries are a means to deliver effective health care by sharing accurate, valid and critical patient information with the general practitioners in a timely fashion. The inability to share information leads to unnecessary duplication of  tests and delays in patients receiving appropriate treatment with potentially serious consequences which threaten both the patient safety and quality of care being provided. </a:t>
            </a:r>
          </a:p>
          <a:p>
            <a:pPr algn="just"/>
            <a:endParaRPr lang="en-GB" sz="2200" dirty="0" smtClean="0"/>
          </a:p>
          <a:p>
            <a:pPr algn="just" defTabSz="2952750"/>
            <a:r>
              <a:rPr lang="en-GB" sz="2200" dirty="0" smtClean="0"/>
              <a:t>This aim of this project was to look at local practice by reviewing the discharge summaries being issued from acute medical wards to assess if we are achieving the targets set by the Clinical Data Standards Assurance Programme in delivering complete and accurate information that meet the needs of the GP and patient. </a:t>
            </a:r>
          </a:p>
          <a:p>
            <a:pPr algn="just" defTabSz="2952750"/>
            <a:endParaRPr lang="en-GB" sz="2200" b="1" u="sng" dirty="0" smtClean="0">
              <a:solidFill>
                <a:srgbClr val="0072C6"/>
              </a:solidFill>
            </a:endParaRPr>
          </a:p>
          <a:p>
            <a:pPr algn="just" defTabSz="2952750"/>
            <a:r>
              <a:rPr lang="en-GB" sz="2400" b="1" u="sng" dirty="0" smtClean="0">
                <a:solidFill>
                  <a:srgbClr val="0072C6"/>
                </a:solidFill>
              </a:rPr>
              <a:t>Methodology</a:t>
            </a:r>
          </a:p>
          <a:p>
            <a:pPr algn="just" defTabSz="2952750"/>
            <a:endParaRPr lang="en-GB" sz="2200" dirty="0" smtClean="0"/>
          </a:p>
          <a:p>
            <a:pPr algn="just" defTabSz="2952750"/>
            <a:r>
              <a:rPr lang="en-GB" sz="2200" dirty="0" smtClean="0"/>
              <a:t>Audit standards: The Royal College of Physicians professional record keeping standards work published by the Academy of Medical Royal College discharge summary headings. </a:t>
            </a:r>
          </a:p>
          <a:p>
            <a:pPr marL="342900" indent="-342900" algn="just"/>
            <a:endParaRPr lang="en-GB" sz="2200" dirty="0" smtClean="0"/>
          </a:p>
          <a:p>
            <a:pPr marL="342900" indent="-342900" algn="just"/>
            <a:r>
              <a:rPr lang="en-GB" sz="2200" dirty="0" smtClean="0"/>
              <a:t>A questionnaire was designed using the audit standard which focused on the following headings:</a:t>
            </a:r>
          </a:p>
          <a:p>
            <a:pPr marL="342900" indent="-342900" algn="just"/>
            <a:endParaRPr lang="en-GB" sz="2200" dirty="0" smtClean="0"/>
          </a:p>
          <a:p>
            <a:pPr marL="342900" indent="-342900" algn="just">
              <a:buAutoNum type="arabicParenR"/>
            </a:pPr>
            <a:r>
              <a:rPr lang="en-GB" sz="2200" dirty="0" smtClean="0"/>
              <a:t>TTO Done  or not</a:t>
            </a:r>
          </a:p>
          <a:p>
            <a:pPr marL="342900" indent="-342900" algn="just">
              <a:buAutoNum type="arabicParenR"/>
            </a:pPr>
            <a:r>
              <a:rPr lang="en-GB" sz="2200" dirty="0" smtClean="0"/>
              <a:t>Date of Discharge documented</a:t>
            </a:r>
          </a:p>
          <a:p>
            <a:pPr marL="342900" indent="-342900" algn="just">
              <a:buAutoNum type="arabicParenR"/>
            </a:pPr>
            <a:r>
              <a:rPr lang="en-GB" sz="2200" dirty="0" smtClean="0"/>
              <a:t>Text satisfactory</a:t>
            </a:r>
          </a:p>
          <a:p>
            <a:pPr marL="342900" indent="-342900" algn="just">
              <a:buAutoNum type="arabicParenR"/>
            </a:pPr>
            <a:r>
              <a:rPr lang="en-GB" sz="2200" dirty="0" smtClean="0"/>
              <a:t>Presentation</a:t>
            </a:r>
          </a:p>
          <a:p>
            <a:pPr marL="342900" indent="-342900" algn="just">
              <a:buAutoNum type="arabicParenR"/>
            </a:pPr>
            <a:r>
              <a:rPr lang="en-GB" sz="2200" dirty="0" smtClean="0"/>
              <a:t>Investigation</a:t>
            </a:r>
          </a:p>
          <a:p>
            <a:pPr marL="342900" indent="-342900" algn="just">
              <a:buAutoNum type="arabicParenR"/>
            </a:pPr>
            <a:r>
              <a:rPr lang="en-GB" sz="2200" dirty="0" smtClean="0"/>
              <a:t>Discharge Destination</a:t>
            </a:r>
          </a:p>
          <a:p>
            <a:pPr marL="342900" indent="-342900" algn="just">
              <a:buAutoNum type="arabicParenR"/>
            </a:pPr>
            <a:r>
              <a:rPr lang="en-GB" sz="2200" dirty="0" smtClean="0"/>
              <a:t>Diagnosis</a:t>
            </a:r>
          </a:p>
          <a:p>
            <a:pPr marL="342900" indent="-342900" algn="just">
              <a:buAutoNum type="arabicParenR"/>
            </a:pPr>
            <a:r>
              <a:rPr lang="en-GB" sz="2200" dirty="0" smtClean="0"/>
              <a:t>Allergies documented</a:t>
            </a:r>
          </a:p>
          <a:p>
            <a:pPr marL="342900" indent="-342900" algn="just">
              <a:buAutoNum type="arabicParenR"/>
            </a:pPr>
            <a:r>
              <a:rPr lang="en-GB" sz="2200" dirty="0" smtClean="0"/>
              <a:t>Medication On Discharge</a:t>
            </a:r>
          </a:p>
          <a:p>
            <a:pPr marL="342900" indent="-342900" algn="just">
              <a:buAutoNum type="arabicParenR"/>
            </a:pPr>
            <a:r>
              <a:rPr lang="en-GB" sz="2200" dirty="0" smtClean="0"/>
              <a:t>Any medication changes documented clearly</a:t>
            </a:r>
          </a:p>
          <a:p>
            <a:pPr marL="342900" indent="-342900" algn="just">
              <a:buAutoNum type="arabicParenR"/>
            </a:pPr>
            <a:r>
              <a:rPr lang="en-GB" sz="2200" dirty="0" smtClean="0"/>
              <a:t>Any medication stopped documented clearly</a:t>
            </a:r>
          </a:p>
          <a:p>
            <a:pPr marL="342900" indent="-342900" algn="just">
              <a:buAutoNum type="arabicParenR"/>
            </a:pPr>
            <a:r>
              <a:rPr lang="en-GB" sz="2200" dirty="0" smtClean="0"/>
              <a:t>Follow up</a:t>
            </a:r>
          </a:p>
          <a:p>
            <a:pPr marL="342900" indent="-342900" algn="just">
              <a:buAutoNum type="arabicParenR"/>
            </a:pPr>
            <a:r>
              <a:rPr lang="en-GB" sz="2200" dirty="0" smtClean="0"/>
              <a:t>Sender name</a:t>
            </a:r>
          </a:p>
          <a:p>
            <a:pPr marL="342900" indent="-342900" algn="just">
              <a:buAutoNum type="arabicParenR"/>
            </a:pPr>
            <a:r>
              <a:rPr lang="en-GB" sz="2200" dirty="0" smtClean="0"/>
              <a:t>Bleep/Contact no</a:t>
            </a:r>
          </a:p>
          <a:p>
            <a:pPr marL="342900" indent="-342900" algn="just">
              <a:buAutoNum type="arabicParenR"/>
            </a:pPr>
            <a:r>
              <a:rPr lang="en-GB" sz="2200" dirty="0" smtClean="0"/>
              <a:t>Job title</a:t>
            </a:r>
          </a:p>
          <a:p>
            <a:pPr marL="342900" indent="-342900" algn="just">
              <a:buAutoNum type="arabicParenR"/>
            </a:pPr>
            <a:r>
              <a:rPr lang="en-GB" sz="2200" dirty="0" smtClean="0"/>
              <a:t>If patient died –was GP informed</a:t>
            </a:r>
          </a:p>
          <a:p>
            <a:pPr marL="342900" indent="-342900" algn="just">
              <a:buAutoNum type="arabicParenR"/>
            </a:pPr>
            <a:r>
              <a:rPr lang="en-GB" sz="2200" dirty="0" smtClean="0"/>
              <a:t>TTO Send late</a:t>
            </a:r>
          </a:p>
          <a:p>
            <a:pPr marL="342900" indent="-342900" algn="just">
              <a:buAutoNum type="arabicParenR"/>
            </a:pPr>
            <a:endParaRPr lang="en-GB" sz="2200" dirty="0" smtClean="0"/>
          </a:p>
          <a:p>
            <a:pPr algn="just" defTabSz="2952750"/>
            <a:endParaRPr lang="en-GB" sz="2000" b="1" u="sng" dirty="0" smtClean="0">
              <a:solidFill>
                <a:srgbClr val="0072C6"/>
              </a:solidFill>
            </a:endParaRPr>
          </a:p>
          <a:p>
            <a:pPr algn="just" defTabSz="2952750"/>
            <a:r>
              <a:rPr lang="en-GB" sz="2200" dirty="0" smtClean="0"/>
              <a:t>The sample comprised of cross checking medical discharge summaries from acute care wards in Broomfield Hospital over a fixed period in patients whose length of </a:t>
            </a:r>
            <a:r>
              <a:rPr lang="en-GB" sz="2200" dirty="0"/>
              <a:t> </a:t>
            </a:r>
            <a:r>
              <a:rPr lang="en-GB" sz="2200" dirty="0" smtClean="0"/>
              <a:t>admission was &gt; 24 hours. </a:t>
            </a:r>
          </a:p>
          <a:p>
            <a:pPr algn="just" defTabSz="2952750"/>
            <a:r>
              <a:rPr lang="en-GB" sz="2200" dirty="0" smtClean="0"/>
              <a:t>  </a:t>
            </a:r>
          </a:p>
          <a:p>
            <a:pPr algn="just" defTabSz="2952750"/>
            <a:r>
              <a:rPr lang="en-GB" sz="2200" dirty="0" smtClean="0"/>
              <a:t>Data was collected prospectively.</a:t>
            </a:r>
          </a:p>
          <a:p>
            <a:pPr marL="342900" indent="-342900"/>
            <a:endParaRPr lang="en-GB" sz="2200" dirty="0" smtClean="0"/>
          </a:p>
          <a:p>
            <a:endParaRPr lang="en-GB" sz="2400" dirty="0" smtClean="0"/>
          </a:p>
        </p:txBody>
      </p:sp>
      <p:sp>
        <p:nvSpPr>
          <p:cNvPr id="3077" name="Line 12"/>
          <p:cNvSpPr>
            <a:spLocks noChangeShapeType="1"/>
          </p:cNvSpPr>
          <p:nvPr/>
        </p:nvSpPr>
        <p:spPr bwMode="auto">
          <a:xfrm>
            <a:off x="10642600" y="5253038"/>
            <a:ext cx="0" cy="23633112"/>
          </a:xfrm>
          <a:prstGeom prst="line">
            <a:avLst/>
          </a:prstGeom>
          <a:noFill/>
          <a:ln w="6350">
            <a:solidFill>
              <a:schemeClr val="tx1"/>
            </a:solidFill>
            <a:round/>
            <a:headEnd/>
            <a:tailEnd/>
          </a:ln>
        </p:spPr>
        <p:txBody>
          <a:bodyPr/>
          <a:lstStyle/>
          <a:p>
            <a:endParaRPr lang="en-GB"/>
          </a:p>
        </p:txBody>
      </p:sp>
      <p:sp>
        <p:nvSpPr>
          <p:cNvPr id="3080" name="Rectangle 17"/>
          <p:cNvSpPr>
            <a:spLocks noChangeArrowheads="1"/>
          </p:cNvSpPr>
          <p:nvPr/>
        </p:nvSpPr>
        <p:spPr bwMode="auto">
          <a:xfrm>
            <a:off x="593725" y="612775"/>
            <a:ext cx="20121563" cy="4103688"/>
          </a:xfrm>
          <a:prstGeom prst="rect">
            <a:avLst/>
          </a:prstGeom>
          <a:solidFill>
            <a:srgbClr val="0072C6"/>
          </a:solidFill>
          <a:ln w="9525">
            <a:noFill/>
            <a:miter lim="800000"/>
            <a:headEnd/>
            <a:tailEnd/>
          </a:ln>
        </p:spPr>
        <p:txBody>
          <a:bodyPr wrap="none" anchor="ctr"/>
          <a:lstStyle/>
          <a:p>
            <a:endParaRPr lang="en-US"/>
          </a:p>
        </p:txBody>
      </p:sp>
      <p:sp>
        <p:nvSpPr>
          <p:cNvPr id="3082" name="Text Box 19"/>
          <p:cNvSpPr txBox="1">
            <a:spLocks noChangeArrowheads="1"/>
          </p:cNvSpPr>
          <p:nvPr/>
        </p:nvSpPr>
        <p:spPr bwMode="auto">
          <a:xfrm>
            <a:off x="906394" y="1209577"/>
            <a:ext cx="19505613" cy="4012504"/>
          </a:xfrm>
          <a:prstGeom prst="rect">
            <a:avLst/>
          </a:prstGeom>
          <a:noFill/>
          <a:ln w="9525">
            <a:noFill/>
            <a:miter lim="800000"/>
            <a:headEnd/>
            <a:tailEnd/>
          </a:ln>
        </p:spPr>
        <p:txBody>
          <a:bodyPr lIns="64639" tIns="32319" rIns="64639" bIns="32319">
            <a:spAutoFit/>
          </a:bodyPr>
          <a:lstStyle/>
          <a:p>
            <a:pPr marL="342900" indent="-342900" algn="ctr"/>
            <a:r>
              <a:rPr lang="en-GB" sz="4000" b="1" dirty="0" smtClean="0">
                <a:solidFill>
                  <a:schemeClr val="bg1"/>
                </a:solidFill>
              </a:rPr>
              <a:t>Electronic 24-hour discharge summary</a:t>
            </a:r>
          </a:p>
          <a:p>
            <a:pPr marL="342900" indent="-342900" algn="ctr"/>
            <a:r>
              <a:rPr lang="en-GB" sz="4000" dirty="0" smtClean="0">
                <a:solidFill>
                  <a:schemeClr val="bg1"/>
                </a:solidFill>
              </a:rPr>
              <a:t>National Standard for Patient Discharge  Summary Information</a:t>
            </a:r>
          </a:p>
          <a:p>
            <a:pPr marL="342900" indent="-342900" algn="ctr"/>
            <a:r>
              <a:rPr lang="en-GB" sz="4000" dirty="0" smtClean="0">
                <a:solidFill>
                  <a:schemeClr val="bg1"/>
                </a:solidFill>
              </a:rPr>
              <a:t>Health Information and Quality Authority</a:t>
            </a:r>
          </a:p>
          <a:p>
            <a:pPr algn="ctr" defTabSz="2952750">
              <a:spcBef>
                <a:spcPct val="50000"/>
              </a:spcBef>
            </a:pPr>
            <a:endParaRPr lang="en-GB" sz="4000" dirty="0">
              <a:solidFill>
                <a:schemeClr val="bg1"/>
              </a:solidFill>
            </a:endParaRPr>
          </a:p>
          <a:p>
            <a:pPr defTabSz="2952750">
              <a:spcBef>
                <a:spcPct val="50000"/>
              </a:spcBef>
            </a:pPr>
            <a:endParaRPr lang="en-US" sz="5100" dirty="0">
              <a:solidFill>
                <a:schemeClr val="bg1"/>
              </a:solidFill>
              <a:latin typeface="Arial Black" pitchFamily="34" charset="0"/>
            </a:endParaRPr>
          </a:p>
        </p:txBody>
      </p:sp>
      <p:sp>
        <p:nvSpPr>
          <p:cNvPr id="3083" name="Text Box 20"/>
          <p:cNvSpPr txBox="1">
            <a:spLocks noChangeArrowheads="1"/>
          </p:cNvSpPr>
          <p:nvPr/>
        </p:nvSpPr>
        <p:spPr bwMode="auto">
          <a:xfrm>
            <a:off x="1031875" y="3624263"/>
            <a:ext cx="19094450" cy="989012"/>
          </a:xfrm>
          <a:prstGeom prst="rect">
            <a:avLst/>
          </a:prstGeom>
          <a:noFill/>
          <a:ln w="9525">
            <a:noFill/>
            <a:miter lim="800000"/>
            <a:headEnd/>
            <a:tailEnd/>
          </a:ln>
        </p:spPr>
        <p:txBody>
          <a:bodyPr lIns="64639" tIns="32319" rIns="64639" bIns="32319">
            <a:spAutoFit/>
          </a:bodyPr>
          <a:lstStyle/>
          <a:p>
            <a:pPr algn="ctr" defTabSz="2952750"/>
            <a:r>
              <a:rPr lang="en-GB" sz="3000" dirty="0" smtClean="0">
                <a:solidFill>
                  <a:schemeClr val="bg1"/>
                </a:solidFill>
                <a:latin typeface="Arial Black" pitchFamily="34" charset="0"/>
              </a:rPr>
              <a:t>Dr H. </a:t>
            </a:r>
            <a:r>
              <a:rPr lang="en-GB" sz="3000" dirty="0" err="1" smtClean="0">
                <a:solidFill>
                  <a:schemeClr val="bg1"/>
                </a:solidFill>
                <a:latin typeface="Arial Black" pitchFamily="34" charset="0"/>
              </a:rPr>
              <a:t>Iftikhar</a:t>
            </a:r>
            <a:r>
              <a:rPr lang="en-GB" sz="3000" dirty="0" smtClean="0">
                <a:solidFill>
                  <a:schemeClr val="bg1"/>
                </a:solidFill>
                <a:latin typeface="Arial Black" pitchFamily="34" charset="0"/>
              </a:rPr>
              <a:t>, Dr S. </a:t>
            </a:r>
            <a:r>
              <a:rPr lang="en-GB" sz="3000" dirty="0" err="1" smtClean="0">
                <a:solidFill>
                  <a:schemeClr val="bg1"/>
                </a:solidFill>
                <a:latin typeface="Arial Black" pitchFamily="34" charset="0"/>
              </a:rPr>
              <a:t>Saber</a:t>
            </a:r>
            <a:r>
              <a:rPr lang="en-GB" sz="3000" dirty="0" smtClean="0">
                <a:solidFill>
                  <a:schemeClr val="bg1"/>
                </a:solidFill>
                <a:latin typeface="Arial Black" pitchFamily="34" charset="0"/>
              </a:rPr>
              <a:t>, Dr B. Band, Dr A. </a:t>
            </a:r>
            <a:r>
              <a:rPr lang="en-GB" sz="3000" dirty="0" err="1" smtClean="0">
                <a:solidFill>
                  <a:schemeClr val="bg1"/>
                </a:solidFill>
                <a:latin typeface="Arial Black" pitchFamily="34" charset="0"/>
              </a:rPr>
              <a:t>Qureshi</a:t>
            </a:r>
            <a:r>
              <a:rPr lang="en-GB" sz="3000" dirty="0" smtClean="0">
                <a:solidFill>
                  <a:schemeClr val="bg1"/>
                </a:solidFill>
                <a:latin typeface="Arial Black" pitchFamily="34" charset="0"/>
              </a:rPr>
              <a:t> </a:t>
            </a:r>
          </a:p>
          <a:p>
            <a:pPr algn="ctr" defTabSz="2952750"/>
            <a:r>
              <a:rPr lang="en-GB" sz="3000" dirty="0" smtClean="0">
                <a:solidFill>
                  <a:schemeClr val="bg1"/>
                </a:solidFill>
                <a:latin typeface="Arial Black" pitchFamily="34" charset="0"/>
              </a:rPr>
              <a:t>Department </a:t>
            </a:r>
            <a:r>
              <a:rPr lang="en-GB" sz="3000" dirty="0">
                <a:solidFill>
                  <a:schemeClr val="bg1"/>
                </a:solidFill>
                <a:latin typeface="Arial Black" pitchFamily="34" charset="0"/>
              </a:rPr>
              <a:t>of </a:t>
            </a:r>
            <a:r>
              <a:rPr lang="en-GB" sz="3000" dirty="0" smtClean="0">
                <a:solidFill>
                  <a:schemeClr val="bg1"/>
                </a:solidFill>
                <a:latin typeface="Arial Black" pitchFamily="34" charset="0"/>
              </a:rPr>
              <a:t>Elderly care, Broomfield </a:t>
            </a:r>
            <a:r>
              <a:rPr lang="en-GB" sz="3000" dirty="0">
                <a:solidFill>
                  <a:schemeClr val="bg1"/>
                </a:solidFill>
                <a:latin typeface="Arial Black" pitchFamily="34" charset="0"/>
              </a:rPr>
              <a:t>Hospital </a:t>
            </a:r>
            <a:r>
              <a:rPr lang="en-GB" sz="3000" dirty="0" smtClean="0">
                <a:solidFill>
                  <a:schemeClr val="bg1"/>
                </a:solidFill>
                <a:latin typeface="Arial Black" pitchFamily="34" charset="0"/>
              </a:rPr>
              <a:t>Mid Essex Hospital NHS </a:t>
            </a:r>
            <a:r>
              <a:rPr lang="en-GB" sz="3000" dirty="0">
                <a:solidFill>
                  <a:schemeClr val="bg1"/>
                </a:solidFill>
                <a:latin typeface="Arial Black" pitchFamily="34" charset="0"/>
              </a:rPr>
              <a:t>Trust</a:t>
            </a:r>
            <a:endParaRPr lang="en-US" sz="3000" dirty="0">
              <a:solidFill>
                <a:schemeClr val="bg1"/>
              </a:solidFill>
              <a:latin typeface="Arial Black" pitchFamily="34" charset="0"/>
            </a:endParaRPr>
          </a:p>
        </p:txBody>
      </p:sp>
      <p:sp>
        <p:nvSpPr>
          <p:cNvPr id="3084" name="Rectangle 11"/>
          <p:cNvSpPr>
            <a:spLocks noChangeArrowheads="1"/>
          </p:cNvSpPr>
          <p:nvPr/>
        </p:nvSpPr>
        <p:spPr bwMode="auto">
          <a:xfrm>
            <a:off x="593725" y="29325888"/>
            <a:ext cx="19946938" cy="144462"/>
          </a:xfrm>
          <a:prstGeom prst="rect">
            <a:avLst/>
          </a:prstGeom>
          <a:solidFill>
            <a:srgbClr val="0072C6"/>
          </a:solidFill>
          <a:ln w="9525" algn="ctr">
            <a:noFill/>
            <a:round/>
            <a:headEnd/>
            <a:tailEnd/>
          </a:ln>
        </p:spPr>
        <p:txBody>
          <a:bodyPr/>
          <a:lstStyle/>
          <a:p>
            <a:pPr defTabSz="2952750"/>
            <a:endParaRPr lang="en-GB"/>
          </a:p>
        </p:txBody>
      </p:sp>
      <p:graphicFrame>
        <p:nvGraphicFramePr>
          <p:cNvPr id="2" name="Table 1"/>
          <p:cNvGraphicFramePr>
            <a:graphicFrameLocks noGrp="1"/>
          </p:cNvGraphicFramePr>
          <p:nvPr>
            <p:extLst>
              <p:ext uri="{D42A27DB-BD31-4B8C-83A1-F6EECF244321}">
                <p14:modId xmlns:p14="http://schemas.microsoft.com/office/powerpoint/2010/main" val="1684030443"/>
              </p:ext>
            </p:extLst>
          </p:nvPr>
        </p:nvGraphicFramePr>
        <p:xfrm>
          <a:off x="11107391" y="6931075"/>
          <a:ext cx="9589839" cy="8118004"/>
        </p:xfrm>
        <a:graphic>
          <a:graphicData uri="http://schemas.openxmlformats.org/drawingml/2006/table">
            <a:tbl>
              <a:tblPr/>
              <a:tblGrid>
                <a:gridCol w="3877242"/>
                <a:gridCol w="1550179"/>
                <a:gridCol w="1505843"/>
                <a:gridCol w="1326504"/>
                <a:gridCol w="1330071"/>
              </a:tblGrid>
              <a:tr h="678403">
                <a:tc>
                  <a:txBody>
                    <a:bodyPr/>
                    <a:lstStyle/>
                    <a:p>
                      <a:pPr>
                        <a:spcAft>
                          <a:spcPts val="0"/>
                        </a:spcAft>
                      </a:pPr>
                      <a:r>
                        <a:rPr lang="en-GB" sz="1800" b="1" dirty="0">
                          <a:effectLst/>
                          <a:latin typeface="+mj-lt"/>
                          <a:ea typeface="Times New Roman"/>
                        </a:rPr>
                        <a:t> </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gridSpan="2">
                  <a:txBody>
                    <a:bodyPr/>
                    <a:lstStyle/>
                    <a:p>
                      <a:pPr algn="ctr">
                        <a:spcAft>
                          <a:spcPts val="0"/>
                        </a:spcAft>
                      </a:pPr>
                      <a:r>
                        <a:rPr lang="en-GB" sz="2400" b="1" dirty="0">
                          <a:effectLst/>
                          <a:latin typeface="+mj-lt"/>
                          <a:ea typeface="Times New Roman"/>
                        </a:rPr>
                        <a:t>INITIAL AUDIT</a:t>
                      </a:r>
                      <a:endParaRPr lang="en-GB" sz="24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hMerge="1">
                  <a:txBody>
                    <a:bodyPr/>
                    <a:lstStyle/>
                    <a:p>
                      <a:endParaRPr lang="en-GB"/>
                    </a:p>
                  </a:txBody>
                  <a:tcPr/>
                </a:tc>
                <a:tc gridSpan="2">
                  <a:txBody>
                    <a:bodyPr/>
                    <a:lstStyle/>
                    <a:p>
                      <a:pPr algn="ctr">
                        <a:spcAft>
                          <a:spcPts val="0"/>
                        </a:spcAft>
                      </a:pPr>
                      <a:r>
                        <a:rPr lang="en-GB" sz="2400" b="1" dirty="0">
                          <a:effectLst/>
                          <a:latin typeface="+mj-lt"/>
                          <a:ea typeface="Times New Roman"/>
                        </a:rPr>
                        <a:t>QUALITY IMPROVEMENT </a:t>
                      </a:r>
                      <a:endParaRPr lang="en-GB" sz="24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hMerge="1">
                  <a:txBody>
                    <a:bodyPr/>
                    <a:lstStyle/>
                    <a:p>
                      <a:endParaRPr lang="en-GB"/>
                    </a:p>
                  </a:txBody>
                  <a:tcPr/>
                </a:tc>
              </a:tr>
              <a:tr h="300335">
                <a:tc>
                  <a:txBody>
                    <a:bodyPr/>
                    <a:lstStyle/>
                    <a:p>
                      <a:pPr lvl="0">
                        <a:spcAft>
                          <a:spcPts val="0"/>
                        </a:spcAft>
                      </a:pPr>
                      <a:r>
                        <a:rPr lang="en-GB" sz="1800" b="1" dirty="0">
                          <a:effectLst/>
                          <a:latin typeface="+mj-lt"/>
                          <a:ea typeface="Times New Roman"/>
                        </a:rPr>
                        <a:t> </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YES</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NO</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YES</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NO</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dirty="0">
                          <a:effectLst/>
                          <a:latin typeface="+mj-lt"/>
                          <a:ea typeface="Times New Roman"/>
                        </a:rPr>
                        <a:t>TTO DONE</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92%</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8%</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94%</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6%</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621871">
                <a:tc>
                  <a:txBody>
                    <a:bodyPr/>
                    <a:lstStyle/>
                    <a:p>
                      <a:pPr lvl="0" algn="ctr">
                        <a:spcAft>
                          <a:spcPts val="0"/>
                        </a:spcAft>
                      </a:pPr>
                      <a:r>
                        <a:rPr lang="en-GB" sz="2000" b="1" dirty="0">
                          <a:effectLst/>
                          <a:latin typeface="+mj-lt"/>
                          <a:ea typeface="Times New Roman"/>
                        </a:rPr>
                        <a:t>DATE OF DISCHARGE DOCUMENTED</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68%</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32%</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94%</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6%</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dirty="0">
                          <a:effectLst/>
                          <a:latin typeface="+mj-lt"/>
                          <a:ea typeface="Times New Roman"/>
                        </a:rPr>
                        <a:t>TEXT SATISFACTORY</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89%</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11%</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94%</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6%</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a:effectLst/>
                          <a:latin typeface="+mj-lt"/>
                          <a:ea typeface="Times New Roman"/>
                        </a:rPr>
                        <a:t>PRESENTATION</a:t>
                      </a:r>
                      <a:endParaRPr lang="en-GB" sz="20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93%</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7%</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94%</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6%</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dirty="0">
                          <a:effectLst/>
                          <a:latin typeface="+mj-lt"/>
                          <a:ea typeface="Times New Roman"/>
                        </a:rPr>
                        <a:t>INVESTIGATION</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89%</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11%</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90%</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10%</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dirty="0">
                          <a:effectLst/>
                          <a:latin typeface="+mj-lt"/>
                          <a:ea typeface="Times New Roman"/>
                        </a:rPr>
                        <a:t>DISCHARGE DESTINATION</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83%</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17%</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94%</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6%</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a:effectLst/>
                          <a:latin typeface="+mj-lt"/>
                          <a:ea typeface="Times New Roman"/>
                        </a:rPr>
                        <a:t>DIAGNOSIS</a:t>
                      </a:r>
                      <a:endParaRPr lang="en-GB" sz="20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76%</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24%</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78%</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22%</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a:effectLst/>
                          <a:latin typeface="+mj-lt"/>
                          <a:ea typeface="Times New Roman"/>
                        </a:rPr>
                        <a:t>ALLERGY DOCUMENTED</a:t>
                      </a:r>
                      <a:endParaRPr lang="en-GB" sz="20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76%</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24%</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74%</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26%</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a:effectLst/>
                          <a:latin typeface="+mj-lt"/>
                          <a:ea typeface="Times New Roman"/>
                        </a:rPr>
                        <a:t>MEDICATION  DISCHARGE</a:t>
                      </a:r>
                      <a:endParaRPr lang="en-GB" sz="20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72%</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20%</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92%</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621871">
                <a:tc>
                  <a:txBody>
                    <a:bodyPr/>
                    <a:lstStyle/>
                    <a:p>
                      <a:pPr lvl="0" algn="ctr">
                        <a:spcAft>
                          <a:spcPts val="0"/>
                        </a:spcAft>
                      </a:pPr>
                      <a:r>
                        <a:rPr lang="en-GB" sz="2000" b="1" dirty="0">
                          <a:effectLst/>
                          <a:latin typeface="+mj-lt"/>
                          <a:ea typeface="Times New Roman"/>
                        </a:rPr>
                        <a:t>MEDICATION CHANGE DOCUMENTED</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23%</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26%</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92%</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621871">
                <a:tc>
                  <a:txBody>
                    <a:bodyPr/>
                    <a:lstStyle/>
                    <a:p>
                      <a:pPr lvl="0" algn="ctr">
                        <a:spcAft>
                          <a:spcPts val="0"/>
                        </a:spcAft>
                      </a:pPr>
                      <a:r>
                        <a:rPr lang="en-GB" sz="2000" b="1" dirty="0">
                          <a:effectLst/>
                          <a:latin typeface="+mj-lt"/>
                          <a:ea typeface="Times New Roman"/>
                        </a:rPr>
                        <a:t>MEDICATION STOPPED DOCUMENTED</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13%</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21%</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90%</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4%</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dirty="0">
                          <a:effectLst/>
                          <a:latin typeface="+mj-lt"/>
                          <a:ea typeface="Times New Roman"/>
                        </a:rPr>
                        <a:t>FOLLOW UP</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69%</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31%</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80%</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20%</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dirty="0">
                          <a:effectLst/>
                          <a:latin typeface="+mj-lt"/>
                          <a:ea typeface="Times New Roman"/>
                        </a:rPr>
                        <a:t>SENDER NAME</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93%</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7%</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98%</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dirty="0">
                          <a:effectLst/>
                          <a:latin typeface="+mj-lt"/>
                          <a:ea typeface="Times New Roman"/>
                        </a:rPr>
                        <a:t>BLEEP NO </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1%</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99%</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98%</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a:effectLst/>
                          <a:latin typeface="+mj-lt"/>
                          <a:ea typeface="Times New Roman"/>
                        </a:rPr>
                        <a:t>JOBTITLE</a:t>
                      </a:r>
                      <a:endParaRPr lang="en-GB" sz="20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93%</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7%</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98%</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dirty="0">
                          <a:effectLst/>
                          <a:latin typeface="+mj-lt"/>
                          <a:ea typeface="Times New Roman"/>
                        </a:rPr>
                        <a:t>PATIENT DIED GP INFORMED</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0%</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2%</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0%</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0%</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310935">
                <a:tc>
                  <a:txBody>
                    <a:bodyPr/>
                    <a:lstStyle/>
                    <a:p>
                      <a:pPr lvl="0" algn="ctr">
                        <a:spcAft>
                          <a:spcPts val="0"/>
                        </a:spcAft>
                      </a:pPr>
                      <a:r>
                        <a:rPr lang="en-GB" sz="2000" b="1" dirty="0">
                          <a:effectLst/>
                          <a:latin typeface="+mj-lt"/>
                          <a:ea typeface="Times New Roman"/>
                        </a:rPr>
                        <a:t>TTO SEND LATE</a:t>
                      </a:r>
                      <a:endParaRPr lang="en-GB" sz="20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16%</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a:effectLst/>
                          <a:latin typeface="+mj-lt"/>
                          <a:ea typeface="Times New Roman"/>
                        </a:rPr>
                        <a:t> </a:t>
                      </a:r>
                      <a:endParaRPr lang="en-GB" sz="180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14%</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lvl="0" algn="ctr">
                        <a:spcAft>
                          <a:spcPts val="0"/>
                        </a:spcAft>
                      </a:pPr>
                      <a:r>
                        <a:rPr lang="en-GB" sz="1800" b="1" dirty="0">
                          <a:effectLst/>
                          <a:latin typeface="+mj-lt"/>
                          <a:ea typeface="Times New Roman"/>
                        </a:rPr>
                        <a:t> </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r>
              <a:tr h="867446">
                <a:tc>
                  <a:txBody>
                    <a:bodyPr/>
                    <a:lstStyle/>
                    <a:p>
                      <a:pPr>
                        <a:spcAft>
                          <a:spcPts val="0"/>
                        </a:spcAft>
                      </a:pPr>
                      <a:r>
                        <a:rPr lang="en-GB" sz="1800" b="1" dirty="0">
                          <a:effectLst/>
                          <a:latin typeface="+mj-lt"/>
                          <a:ea typeface="Times New Roman"/>
                        </a:rPr>
                        <a:t> </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algn="r">
                        <a:spcAft>
                          <a:spcPts val="0"/>
                        </a:spcAft>
                      </a:pPr>
                      <a:r>
                        <a:rPr lang="en-GB" sz="1800" b="1" dirty="0">
                          <a:effectLst/>
                          <a:latin typeface="+mj-lt"/>
                          <a:ea typeface="Times New Roman"/>
                        </a:rPr>
                        <a:t> </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a:txBody>
                    <a:bodyPr/>
                    <a:lstStyle/>
                    <a:p>
                      <a:pPr algn="ctr">
                        <a:spcAft>
                          <a:spcPts val="0"/>
                        </a:spcAft>
                      </a:pPr>
                      <a:r>
                        <a:rPr lang="en-GB" sz="1800" b="1" dirty="0">
                          <a:effectLst/>
                          <a:latin typeface="+mj-lt"/>
                          <a:ea typeface="Times New Roman"/>
                        </a:rPr>
                        <a:t> </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gridSpan="2">
                  <a:txBody>
                    <a:bodyPr/>
                    <a:lstStyle/>
                    <a:p>
                      <a:pPr algn="r">
                        <a:spcAft>
                          <a:spcPts val="0"/>
                        </a:spcAft>
                      </a:pPr>
                      <a:r>
                        <a:rPr lang="en-GB" sz="1800" b="1" dirty="0">
                          <a:effectLst/>
                          <a:latin typeface="+mj-lt"/>
                          <a:ea typeface="Times New Roman"/>
                        </a:rPr>
                        <a:t>TTO done but not sent = 22</a:t>
                      </a:r>
                      <a:r>
                        <a:rPr lang="en-GB" sz="1800" b="1" dirty="0" smtClean="0">
                          <a:effectLst/>
                          <a:latin typeface="+mj-lt"/>
                          <a:ea typeface="Times New Roman"/>
                        </a:rPr>
                        <a:t>%</a:t>
                      </a:r>
                      <a:r>
                        <a:rPr lang="en-GB" sz="1800" b="1" dirty="0">
                          <a:effectLst/>
                          <a:latin typeface="+mj-lt"/>
                          <a:ea typeface="Times New Roman"/>
                        </a:rPr>
                        <a:t> </a:t>
                      </a:r>
                      <a:endParaRPr lang="en-GB" sz="1800" dirty="0">
                        <a:effectLst/>
                        <a:latin typeface="+mj-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alpha val="56000"/>
                      </a:srgbClr>
                    </a:solidFill>
                  </a:tcPr>
                </a:tc>
                <a:tc hMerge="1">
                  <a:txBody>
                    <a:bodyPr/>
                    <a:lstStyle/>
                    <a:p>
                      <a:endParaRPr lang="en-GB"/>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5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5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568</TotalTime>
  <Words>888</Words>
  <Application>Microsoft Office PowerPoint</Application>
  <PresentationFormat>Custom</PresentationFormat>
  <Paragraphs>197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The Ipswich Hospital NHS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stewardr</dc:creator>
  <cp:lastModifiedBy>Munro, Sarah</cp:lastModifiedBy>
  <cp:revision>64</cp:revision>
  <dcterms:created xsi:type="dcterms:W3CDTF">2007-05-10T15:20:47Z</dcterms:created>
  <dcterms:modified xsi:type="dcterms:W3CDTF">2015-06-05T14:57:40Z</dcterms:modified>
</cp:coreProperties>
</file>