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5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17789-7D8A-4F18-B9EF-E3FEFBC1FF77}" v="85" dt="2023-06-29T14:12:53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660"/>
  </p:normalViewPr>
  <p:slideViewPr>
    <p:cSldViewPr snapToGrid="0">
      <p:cViewPr>
        <p:scale>
          <a:sx n="103" d="100"/>
          <a:sy n="103" d="100"/>
        </p:scale>
        <p:origin x="8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1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EFCB1-CA83-4EA2-AF94-3E6C1BB7AC60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325E3-66F5-4FAD-94B9-79BDEEEA1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5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r.riasat@nhs.ne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Jude.banyard@hee.nhs.uk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57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NHEFT Programme Director: Dr Rahhiel Riasat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hlinkClick r:id="rId3"/>
              </a:rPr>
              <a:t>r.riasat@nhs.net</a:t>
            </a: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Administrator for NHEFT: Jude Banyard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hlinkClick r:id="rId4"/>
              </a:rPr>
              <a:t>Jude.banyard@hee.nhs.uk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35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fontAlgn="base"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HEFT stands for is the Health Equity Focused Training programme. 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lnSpc>
                <a:spcPct val="150000"/>
              </a:lnSpc>
            </a:pPr>
            <a:r>
              <a:rPr lang="en-GB" sz="1200" dirty="0">
                <a:solidFill>
                  <a:srgbClr val="4471C4"/>
                </a:solidFill>
                <a:latin typeface="Arial" panose="020B0604020202020204" pitchFamily="34" charset="0"/>
              </a:rPr>
              <a:t>A</a:t>
            </a: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n enhanced training programme with a focus on health equity, hoping to create the Deep End workforce and leadership of the future. </a:t>
            </a:r>
          </a:p>
          <a:p>
            <a:pPr rtl="0" fontAlgn="base">
              <a:lnSpc>
                <a:spcPct val="150000"/>
              </a:lnSpc>
            </a:pPr>
            <a:r>
              <a:rPr lang="en-GB" sz="1200" dirty="0">
                <a:solidFill>
                  <a:srgbClr val="4471C4"/>
                </a:solidFill>
                <a:latin typeface="Arial" panose="020B0604020202020204" pitchFamily="34" charset="0"/>
              </a:rPr>
              <a:t>You will have the standard t</a:t>
            </a: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hree years of GP training, alongside colleagues who are not undertaking HEFT, meeting all standard curriculum requirements.</a:t>
            </a:r>
            <a:r>
              <a:rPr lang="en-GB" sz="1200" b="0" i="0" dirty="0">
                <a:solidFill>
                  <a:srgbClr val="4471C4"/>
                </a:solidFill>
                <a:effectLst/>
                <a:latin typeface="WordVisiCarriageReturn_MSFontService"/>
              </a:rPr>
              <a:t>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43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HEFT training is allocated to you during the GP recruitment process. </a:t>
            </a:r>
          </a:p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Each GP Speciality Training Programme has their own processes and procedures for how posts are allocated</a:t>
            </a:r>
          </a:p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For further details, seek advice from your GP Speciality Training Programme Directors</a:t>
            </a:r>
            <a:endParaRPr lang="en-GB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267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Health inequalities are widening and due to austerity</a:t>
            </a:r>
          </a:p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In most cities and towns, there are areas of deprivation, where health inequalities are stark. 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4471C4"/>
                </a:solidFill>
                <a:latin typeface="Arial" panose="020B0604020202020204" pitchFamily="34" charset="0"/>
              </a:rPr>
              <a:t>GP practices in these areas have been termed ‘Deep End GP practices’</a:t>
            </a:r>
            <a:endParaRPr lang="en-GB" sz="1200" b="0" i="0" dirty="0">
              <a:solidFill>
                <a:srgbClr val="4471C4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4471C4"/>
                </a:solidFill>
                <a:latin typeface="Arial" panose="020B0604020202020204" pitchFamily="34" charset="0"/>
              </a:rPr>
              <a:t>Many of these Deep End practices are not training practices because they do not have the capacity to deliver training. Therefore, GP’s in training may have limited exposure</a:t>
            </a:r>
            <a:endParaRPr lang="en-GB" sz="1200" b="0" i="0" dirty="0">
              <a:solidFill>
                <a:srgbClr val="4471C4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The HEFT programme gives you the knowledge and skills to enable you to work confidently with people from underserved communities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4471C4"/>
                </a:solidFill>
                <a:latin typeface="Arial" panose="020B0604020202020204" pitchFamily="34" charset="0"/>
              </a:rPr>
              <a:t>Good position to apply to join the Trailblazer Deprivation Fellowship Programme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92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Attendance is mandatory at the National HEFT sessions </a:t>
            </a:r>
            <a:endParaRPr lang="en-GB" sz="18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You will need to attend at least 80% of teaching sessions </a:t>
            </a:r>
            <a:endParaRPr lang="en-GB" sz="18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Share learning with peers on your speciality training programme</a:t>
            </a:r>
          </a:p>
          <a:p>
            <a:pPr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are encouraged to do a QIA/QIP with a </a:t>
            </a:r>
            <a:r>
              <a:rPr lang="en-GB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ealth equity focus</a:t>
            </a:r>
          </a:p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will have the opportunity to: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oin Balint groups, 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Health inequalities  focused 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</a:p>
          <a:p>
            <a:pPr lvl="1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 in the national HEFT programme</a:t>
            </a:r>
            <a:endParaRPr lang="en-GB" sz="1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99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Some regions have a regional HEFT programme which supplements the learning in the National programme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These programmes aim to provide regional and local support 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Not all regions have regional HEFT programmes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The offer and programmes are variable depending on which region you are in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Contact the National team or your Speciality Training Programme Directors for more information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87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On average, every two months there is a 2-3 hour, online educational session delivered on MS Teams. </a:t>
            </a:r>
          </a:p>
          <a:p>
            <a:pPr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You will require a fully functional microphone and camera to fully participate in these sessions. If you join but cannot use your camera or microphone, you risk being marked absent</a:t>
            </a:r>
          </a:p>
          <a:p>
            <a:pPr rtl="0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This session is hosted by a GP TPD</a:t>
            </a: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 and often by co-facilitated by a Trailblazer fellow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F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ormat of the sessions varies depending on the topic</a:t>
            </a:r>
            <a:endParaRPr lang="en-GB" sz="1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rtl="0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Expert speakers will join the sessions</a:t>
            </a:r>
          </a:p>
          <a:p>
            <a:pPr rtl="0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Y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ou will: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S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hare your QIP/QIA/leadership projects</a:t>
            </a:r>
          </a:p>
          <a:p>
            <a:pPr lvl="1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Work through cases 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Practice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communication skills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479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You will need to book study leave to attend the national HEFT education training sessions </a:t>
            </a:r>
          </a:p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GP Speciality Training Programme Training Programme Directors will need to approve and sign the study leave forms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90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Your programme of placements and rotations will be decided by your GP Speciality Training Programme Training Programme Directors</a:t>
            </a:r>
          </a:p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They will endeavour to place you in a GP practice serving population affecting by levels of inequity.</a:t>
            </a:r>
          </a:p>
          <a:p>
            <a:pPr>
              <a:lnSpc>
                <a:spcPct val="150000"/>
              </a:lnSpc>
            </a:pPr>
            <a:r>
              <a:rPr lang="en-GB" sz="12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Health inequalities are all around us and you will be able to apply what you learn on the National HEFT programme in any post during your GP training</a:t>
            </a:r>
            <a:endParaRPr lang="en-GB" sz="1200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25E3-66F5-4FAD-94B9-79BDEEEA15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6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49A0-E714-479A-C501-E4EA23685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EADA4-0677-29AC-9027-70120C404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FEAF0-F621-0F6B-712A-1A741BB4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87A6-4461-D88A-44A8-FB3FDA2D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D50C9-B577-A156-374A-7F9FDD8E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7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DA60-361D-4A73-2125-F098989F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BFF4D-2DFC-BD39-6200-9E98B6622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19D90-68BF-DAB3-C5D1-6F08A34C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DDA0-AC14-0773-76E5-B6D21FC0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A2EBA-C96C-C664-B679-7B2A9739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6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4D1AD-1D2E-B732-6D87-43320E833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03FAD-FD4A-F0F8-5627-CFEBC995E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4F5A1-9542-B0FA-E37F-9C743EB8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27819-8D3C-CEC4-CC01-2947C06D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ACD46-1291-24E9-AE56-E88908D0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84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2A9D-69F3-5132-B229-0ED64C1C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0DE7B-A179-073F-DE76-22C501648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97FD4-17E5-95C9-EC35-DCB6D028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B0F9-0B45-6217-E9F2-7B9C0F60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DEA6A-EC6F-44CD-FA08-4904C703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3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01BC-F3CC-20EC-7E38-672CDC26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59430-3873-5F8D-FBED-880A3C265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924CC-8CC5-FDDC-3E62-AD55B9D9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8F430-73F3-BCC9-C33E-4B63B5F8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B6DE3-5DA4-CB2D-3DBE-3F243F411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8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1299D-4A1C-4C48-81A5-C9693E1B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83299-142D-4AB4-9124-54FC349E9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DB6-C1E5-EFBA-A100-7BE0EA0F7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AECEF-B159-E572-2FE5-DE2524E84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405C2-7272-BB58-82F0-D04AEEDE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BE2E6-D6FD-7A71-5378-FA5FFF98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6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A3CC8-5773-4DE8-7557-46C8B8C8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8B997-0A5E-98CC-3E9A-BEFD20C37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0485F-B6BA-08FB-2DFC-A52D680D2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88CE7-6767-34D7-30F7-8628D5EF8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ABF0B-9392-111A-BBD9-AC4EBA912A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77E52E-B09F-0272-48D6-B4F8CBF8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46980-D68A-96B6-8C8D-80631CE3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08D53-8CEF-EC63-392F-698675BF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18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ED50-C51B-BC4F-A6EA-AA7157FE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5522A-A0A8-B6B8-3BCC-833B6B30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91887-A619-E7E4-3B17-1E04FF25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71E13-AFFB-0221-C35F-4F3D4C80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3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8FD0F-F22D-7F6E-EFDE-21CA43E9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28873-CBDD-C200-1AFB-8F6750E4B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46172-2B1E-0E85-DA0C-EA1002AD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77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0D9A8-9B16-D134-ABAB-7B513C09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C9BCF-73FB-DCF2-99C6-35358F41C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7C3E5-9F61-89FE-8C56-B4BA5AAFC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8FF94-C911-304C-08BA-850B4339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DCFB0-1F70-968F-9FCC-C622B899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5B8C7-EE90-EC7E-9AFA-84B6E3E2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98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88AD-C2BC-9694-D9FE-157E1DEA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895FC-D436-BEF9-5811-3979E5EB9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F3C79-9BB5-38D5-C1E1-C1F561957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83C3E-FA67-B02F-5803-596C2750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88EEA-BDE5-8A3E-6F91-21C52B608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30AD-CF30-AAD5-0663-105F8045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4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26798-8B90-0165-0986-CA75336D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0DD8F-1D36-74D9-C9C4-543A5B887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70E2C-1730-BF3E-BDD6-75908ADE3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644CB-B1B5-4658-BC35-C2D9C3E2B21A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C846C-0173-3461-4193-0ECA1DA42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2ECF0-2AEB-F831-116C-082F1BBBA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38D85-7D6F-4998-83E8-5F064F543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2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r.riasat@nhs.net" TargetMode="External"/><Relationship Id="rId5" Type="http://schemas.openxmlformats.org/officeDocument/2006/relationships/hyperlink" Target="mailto:Jude.banyard@hee.nhs.uk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F9866A9-B167-4D75-8F7F-360025AD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1036" name="Color">
              <a:extLst>
                <a:ext uri="{FF2B5EF4-FFF2-40B4-BE49-F238E27FC236}">
                  <a16:creationId xmlns:a16="http://schemas.microsoft.com/office/drawing/2014/main" id="{C2DD07C1-6CFB-48E5-AD0E-AC091042B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Color">
              <a:extLst>
                <a:ext uri="{FF2B5EF4-FFF2-40B4-BE49-F238E27FC236}">
                  <a16:creationId xmlns:a16="http://schemas.microsoft.com/office/drawing/2014/main" id="{F9A8FC0F-BD29-4D9A-ABF1-D75E3A269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C1D27AA-005F-DD6C-B5D4-F8A8B9487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71578" y="852442"/>
            <a:ext cx="1578880" cy="85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7AE467-7205-9C43-AC9C-67E0BAC5D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8" y="1014574"/>
            <a:ext cx="9070984" cy="2226769"/>
          </a:xfrm>
        </p:spPr>
        <p:txBody>
          <a:bodyPr anchor="ctr"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+mn-lt"/>
              </a:rPr>
              <a:t>HEFT </a:t>
            </a:r>
            <a:br>
              <a:rPr lang="en-GB" sz="4800" b="1" dirty="0">
                <a:solidFill>
                  <a:schemeClr val="bg1"/>
                </a:solidFill>
                <a:latin typeface="+mn-lt"/>
              </a:rPr>
            </a:br>
            <a:r>
              <a:rPr lang="en-GB" sz="4800" b="1" dirty="0">
                <a:solidFill>
                  <a:schemeClr val="bg1"/>
                </a:solidFill>
                <a:latin typeface="+mn-lt"/>
              </a:rPr>
              <a:t>Frequently Asked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6B63F-A26A-7E10-EEA2-E8D6A7439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8" y="3640633"/>
            <a:ext cx="10510546" cy="2487212"/>
          </a:xfrm>
        </p:spPr>
        <p:txBody>
          <a:bodyPr anchor="ctr">
            <a:norm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Health Equity Focused Training Programme</a:t>
            </a:r>
          </a:p>
          <a:p>
            <a:r>
              <a:rPr lang="en-GB" sz="2800" dirty="0">
                <a:solidFill>
                  <a:schemeClr val="accent1"/>
                </a:solidFill>
              </a:rPr>
              <a:t>for GP’s in training across England</a:t>
            </a:r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1F51C37B-3674-2523-90E4-312ED4BF6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3FD34DD9-3E4F-7A9C-1FD2-28CA0D024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46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5"/>
    </mc:Choice>
    <mc:Fallback xmlns="">
      <p:transition spd="slow" advTm="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59B3-9A49-E569-2210-2E3A0812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837"/>
            <a:ext cx="8546757" cy="151370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Who do I contact for more information about the National HEFT Programme?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4738A-D910-FAF2-3454-199EAF67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6703"/>
            <a:ext cx="10515600" cy="352026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	Jude Banyard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Administrator for NHEFT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hlinkClick r:id="rId5"/>
              </a:rPr>
              <a:t>Jude.banyard@hee.nhs.uk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	Dr Rahhiel Riasat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accent1"/>
                </a:solidFill>
              </a:rPr>
              <a:t>NHEFT Programme Director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accent1"/>
                </a:solidFill>
                <a:hlinkClick r:id="rId6"/>
              </a:rPr>
              <a:t>r.riasat@nhs.net</a:t>
            </a:r>
            <a:endParaRPr lang="en-GB" sz="1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567922-9238-CE43-EE74-90E9755EC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48" y="830220"/>
            <a:ext cx="99471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481A2C1-A74C-9C13-171F-7B0645922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22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0"/>
    </mc:Choice>
    <mc:Fallback xmlns="">
      <p:transition spd="slow" advTm="2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1A3E-2F5F-9ABB-6504-6E14D64B2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is HEFT?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57D93-B631-9FF1-FB74-D20D39E67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627973" cy="4351338"/>
          </a:xfrm>
        </p:spPr>
        <p:txBody>
          <a:bodyPr>
            <a:normAutofit/>
          </a:bodyPr>
          <a:lstStyle/>
          <a:p>
            <a:pPr algn="just" rtl="0" fontAlgn="base"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HEFT stands for Health Equity Focused Training 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This is an enhanced training programme with a focus on health equity, hoping to create the Deep End workforce and leadership of the future</a:t>
            </a:r>
          </a:p>
          <a:p>
            <a:pPr rtl="0" fontAlgn="base">
              <a:lnSpc>
                <a:spcPct val="150000"/>
              </a:lnSpc>
            </a:pPr>
            <a:r>
              <a:rPr lang="en-GB" sz="1800" dirty="0">
                <a:solidFill>
                  <a:srgbClr val="4471C4"/>
                </a:solidFill>
                <a:latin typeface="Arial" panose="020B0604020202020204" pitchFamily="34" charset="0"/>
              </a:rPr>
              <a:t>You will have the standard t</a:t>
            </a: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hree years of GP training, alongside colleagues who are not undertaking HEFT</a:t>
            </a:r>
          </a:p>
          <a:p>
            <a:pPr rtl="0" fontAlgn="base">
              <a:lnSpc>
                <a:spcPct val="150000"/>
              </a:lnSpc>
            </a:pPr>
            <a:r>
              <a:rPr lang="en-GB" sz="1800" dirty="0">
                <a:solidFill>
                  <a:srgbClr val="4471C4"/>
                </a:solidFill>
                <a:latin typeface="Arial" panose="020B0604020202020204" pitchFamily="34" charset="0"/>
              </a:rPr>
              <a:t>You will be expected to meet </a:t>
            </a: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all the standard RCGP curriculum requirements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928296-F73E-8B0F-CBE7-D6201B35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48" y="830220"/>
            <a:ext cx="99471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E3D7CE46-30CE-71CD-8C12-34F61985D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66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1"/>
    </mc:Choice>
    <mc:Fallback xmlns="">
      <p:transition spd="slow" advTm="3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7935-D767-86CB-6005-2B6DF59C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am I a HEFT Trainee?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C4A09-ADA3-6935-D566-58162A621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7236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HEFT training is allocated during GP recruitment</a:t>
            </a:r>
          </a:p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Each GP Speciality Training Programme has their own processes and procedures for how posts are allocated</a:t>
            </a:r>
          </a:p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For further details, seek advice from your GP Speciality Training Programme Directors</a:t>
            </a:r>
            <a:endParaRPr lang="en-GB" sz="1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oubtful man in pink background">
            <a:extLst>
              <a:ext uri="{FF2B5EF4-FFF2-40B4-BE49-F238E27FC236}">
                <a16:creationId xmlns:a16="http://schemas.microsoft.com/office/drawing/2014/main" id="{C4BCA4D7-6863-D720-69CE-DE0BBB111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93" y="4133293"/>
            <a:ext cx="3065505" cy="204367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F6DAE3F-6E9D-3155-E056-2615F15AB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87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7"/>
    </mc:Choice>
    <mc:Fallback xmlns="">
      <p:transition spd="slow" advTm="23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EDE69-229F-2688-D7F4-D7126B959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What are the benefits of being on the HEFT Programme?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407D5-D445-9E0C-B9BA-41BBB1A46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Health inequalities are widening due to austerity</a:t>
            </a:r>
          </a:p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In most cities and towns, there are areas of deprivation, where health inequalities are stark 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4471C4"/>
                </a:solidFill>
                <a:latin typeface="Arial" panose="020B0604020202020204" pitchFamily="34" charset="0"/>
              </a:rPr>
              <a:t>GP practices in these areas have been termed ‘Deep End GP practices’</a:t>
            </a:r>
            <a:endParaRPr lang="en-GB" sz="1800" b="0" i="0" dirty="0">
              <a:solidFill>
                <a:srgbClr val="4471C4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4471C4"/>
                </a:solidFill>
                <a:latin typeface="Arial" panose="020B0604020202020204" pitchFamily="34" charset="0"/>
              </a:rPr>
              <a:t>Many of these Deep End practices do not have the capacity to deliver training. Therefore, GP’s in training lack experience working in these environments, when they have completed their training</a:t>
            </a:r>
            <a:endParaRPr lang="en-GB" sz="1800" b="0" i="0" dirty="0">
              <a:solidFill>
                <a:srgbClr val="4471C4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The HEFT programme hopes to give you the knowledge and skills to enable you to work confidently with underserved communities and the potential to thrive in Deep End Practices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4471C4"/>
                </a:solidFill>
                <a:latin typeface="Arial" panose="020B0604020202020204" pitchFamily="34" charset="0"/>
              </a:rPr>
              <a:t>Good position to apply to join the Trailblazer Deprivation Fellowship Programme </a:t>
            </a:r>
            <a:endParaRPr lang="en-GB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F726C214-5C91-2F64-A4E6-C6B19D83D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46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4"/>
    </mc:Choice>
    <mc:Fallback xmlns="">
      <p:transition spd="slow" advTm="56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7193-97B2-C414-2F25-F7467375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358" y="262996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en-GB" b="0" i="0" dirty="0">
                <a:effectLst/>
              </a:rPr>
              <a:t>Are there any additional  commitments?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507A6-4283-84BD-8E1A-E2A98AD67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73" y="2014151"/>
            <a:ext cx="5999205" cy="4337222"/>
          </a:xfrm>
        </p:spPr>
        <p:txBody>
          <a:bodyPr>
            <a:normAutofit fontScale="92500" lnSpcReduction="10000"/>
          </a:bodyPr>
          <a:lstStyle/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Attendance is mandatory at the National HEFT sessions </a:t>
            </a:r>
            <a:endParaRPr lang="en-GB" sz="18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You will need to attend at least 80% of teaching sessions </a:t>
            </a:r>
            <a:endParaRPr lang="en-GB" sz="18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Share learning with peers on your speciality training programme</a:t>
            </a:r>
          </a:p>
          <a:p>
            <a:pPr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are encouraged to do a QIA/QIP with a </a:t>
            </a:r>
            <a:r>
              <a:rPr lang="en-GB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ealth equity focus</a:t>
            </a:r>
          </a:p>
          <a:p>
            <a:pPr rtl="0" fontAlgn="base">
              <a:lnSpc>
                <a:spcPct val="150000"/>
              </a:lnSpc>
            </a:pPr>
            <a:r>
              <a:rPr lang="en-GB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will have the opportunity to: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oin Balint groups, 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Health inequalities focused 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</a:p>
          <a:p>
            <a:pPr lvl="1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 in the national HEFT programme</a:t>
            </a:r>
            <a:endParaRPr lang="en-GB" sz="1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Picture 4" descr="Colorful pencils in a row to form a graph">
            <a:extLst>
              <a:ext uri="{FF2B5EF4-FFF2-40B4-BE49-F238E27FC236}">
                <a16:creationId xmlns:a16="http://schemas.microsoft.com/office/drawing/2014/main" id="{9447B55F-B8C8-3A61-6527-17B8EEA597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r="2234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25CD763-0D3E-22A3-2B65-915BA0FE8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76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8"/>
    </mc:Choice>
    <mc:Fallback xmlns="">
      <p:transition spd="slow" advTm="3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699A-4CCA-7841-DE4B-7EEAD4DE0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/>
              <a:t>Do I have to attend a Regional HEFT Programme?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9840-B489-9E94-DE20-799CEFAB4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Some regions have a regional HEFT programme which supplements the learning in the National programme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These programmes aim to provide regional and local support 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Not all regions have regional HEFT programmes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The offer and programmes are variable depending on which region you are in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Contact the National team or your Speciality Training Programme Directors for more information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61B8086-25BF-70E3-11CB-72E0E906E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18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3"/>
    </mc:Choice>
    <mc:Fallback xmlns="">
      <p:transition spd="slow" advTm="3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EF8F6-CB0C-6E44-B892-BD7E06E1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sz="4100" b="0" i="0">
                <a:effectLst/>
              </a:rPr>
              <a:t>What does the National HEFT </a:t>
            </a:r>
            <a:r>
              <a:rPr lang="en-GB" sz="4100"/>
              <a:t>P</a:t>
            </a:r>
            <a:r>
              <a:rPr lang="en-GB" sz="4100" b="0" i="0">
                <a:effectLst/>
              </a:rPr>
              <a:t>rogram involve? </a:t>
            </a:r>
            <a:endParaRPr lang="en-GB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15405-D31B-3220-204D-0C142A8A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157"/>
            <a:ext cx="6928022" cy="4651718"/>
          </a:xfrm>
        </p:spPr>
        <p:txBody>
          <a:bodyPr>
            <a:normAutofit/>
          </a:bodyPr>
          <a:lstStyle/>
          <a:p>
            <a:pPr rtl="0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On average, every two months there is a 2-3 hour, online educational session delivered on MS Teams</a:t>
            </a:r>
          </a:p>
          <a:p>
            <a:pPr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You will require a fully functional microphone and camera to fully participate in these sessions, otherwise you risk being marked absent</a:t>
            </a:r>
          </a:p>
          <a:p>
            <a:pPr rtl="0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S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essions are hosted by the national p</a:t>
            </a: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rogramme director</a:t>
            </a:r>
            <a:endParaRPr lang="en-GB" sz="1400" b="0" i="0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F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ormat of the sessions will vary depending upon the topic</a:t>
            </a:r>
            <a:endParaRPr lang="en-GB" sz="1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rtl="0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Y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ou will: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Hear from e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xpert speakers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S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hare your QIP/QIA/leadership projects</a:t>
            </a:r>
          </a:p>
          <a:p>
            <a:pPr lvl="1" fontAlgn="base">
              <a:lnSpc>
                <a:spcPct val="150000"/>
              </a:lnSpc>
            </a:pP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Work through cases </a:t>
            </a:r>
          </a:p>
          <a:p>
            <a:pPr lvl="1" fontAlgn="base">
              <a:lnSpc>
                <a:spcPct val="150000"/>
              </a:lnSpc>
            </a:pPr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</a:rPr>
              <a:t>Practice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communication skills</a:t>
            </a:r>
          </a:p>
          <a:p>
            <a:endParaRPr lang="en-GB" sz="1400" dirty="0"/>
          </a:p>
        </p:txBody>
      </p:sp>
      <p:pic>
        <p:nvPicPr>
          <p:cNvPr id="5" name="Picture 4" descr="Top shot of a representation of networks with stick figures.">
            <a:extLst>
              <a:ext uri="{FF2B5EF4-FFF2-40B4-BE49-F238E27FC236}">
                <a16:creationId xmlns:a16="http://schemas.microsoft.com/office/drawing/2014/main" id="{D5635A30-2A56-B9BD-0B41-3D9BC8D07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7" r="9554"/>
          <a:stretch/>
        </p:blipFill>
        <p:spPr>
          <a:xfrm>
            <a:off x="7865076" y="10"/>
            <a:ext cx="4326924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3169060-58C5-BC1F-1317-F1C892300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13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0"/>
    </mc:Choice>
    <mc:Fallback xmlns="">
      <p:transition spd="slow" advTm="5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BF94-1B21-A9BA-1FEB-3687F002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3100" b="0" i="0">
                <a:solidFill>
                  <a:srgbClr val="000000"/>
                </a:solidFill>
                <a:effectLst/>
              </a:rPr>
              <a:t>Do I need to book study Leave </a:t>
            </a:r>
            <a:br>
              <a:rPr lang="en-GB" sz="3100" b="0" i="0">
                <a:solidFill>
                  <a:srgbClr val="000000"/>
                </a:solidFill>
                <a:effectLst/>
              </a:rPr>
            </a:br>
            <a:r>
              <a:rPr lang="en-GB" sz="3100" b="0" i="0">
                <a:solidFill>
                  <a:srgbClr val="000000"/>
                </a:solidFill>
                <a:effectLst/>
              </a:rPr>
              <a:t>to attend the National HEFT sessions? </a:t>
            </a:r>
            <a:br>
              <a:rPr lang="en-GB" sz="18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12CC2-B755-B4A8-EEB3-F55E8E373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934"/>
            <a:ext cx="4423720" cy="37550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You will need to book study leave to attend the national HEFT sessions </a:t>
            </a:r>
          </a:p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4471C4"/>
                </a:solidFill>
                <a:effectLst/>
                <a:latin typeface="Arial" panose="020B0604020202020204" pitchFamily="34" charset="0"/>
              </a:rPr>
              <a:t>GP Speciality Training Programme Directors will need to approve and sign your study leave forms </a:t>
            </a:r>
            <a:endParaRPr lang="en-GB" dirty="0"/>
          </a:p>
        </p:txBody>
      </p:sp>
      <p:pic>
        <p:nvPicPr>
          <p:cNvPr id="5" name="Picture 4" descr="Stack of multicolored books">
            <a:extLst>
              <a:ext uri="{FF2B5EF4-FFF2-40B4-BE49-F238E27FC236}">
                <a16:creationId xmlns:a16="http://schemas.microsoft.com/office/drawing/2014/main" id="{5E4EA2E8-2A8D-3345-A8CF-497349556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05" y="1548585"/>
            <a:ext cx="6064686" cy="4067561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5AC386C-FE9F-76EE-B643-F8F86B2A5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45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6"/>
    </mc:Choice>
    <mc:Fallback xmlns="">
      <p:transition spd="slow" advTm="19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14D46-F4FD-74DA-8122-B14BA531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pPr algn="ctr"/>
            <a:r>
              <a:rPr lang="en-GB" sz="3700" b="0" i="0" dirty="0">
                <a:effectLst/>
              </a:rPr>
              <a:t>What kind of placements/rotations will I have? </a:t>
            </a:r>
            <a:endParaRPr lang="en-GB" sz="3700" dirty="0"/>
          </a:p>
        </p:txBody>
      </p:sp>
      <p:pic>
        <p:nvPicPr>
          <p:cNvPr id="5" name="Picture 4" descr="Device on a finger">
            <a:extLst>
              <a:ext uri="{FF2B5EF4-FFF2-40B4-BE49-F238E27FC236}">
                <a16:creationId xmlns:a16="http://schemas.microsoft.com/office/drawing/2014/main" id="{08CB27F7-8D3E-8933-3B6D-F027F06A8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39489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9" name="Picture 8" descr="Smiling people packing food">
            <a:extLst>
              <a:ext uri="{FF2B5EF4-FFF2-40B4-BE49-F238E27FC236}">
                <a16:creationId xmlns:a16="http://schemas.microsoft.com/office/drawing/2014/main" id="{0C5420FB-97D3-7D97-3597-7D511E17EA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5474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7" name="Picture 6" descr="Donation box with clothes on table">
            <a:extLst>
              <a:ext uri="{FF2B5EF4-FFF2-40B4-BE49-F238E27FC236}">
                <a16:creationId xmlns:a16="http://schemas.microsoft.com/office/drawing/2014/main" id="{DCC7E21F-99AE-5CEB-4B43-2EFE96DC43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5" r="1" b="15606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1E2C6-4028-8A06-9A63-FD3F56C44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Your programme of placements and rotations will be decided by your GP Speciality Training Programme Directors</a:t>
            </a:r>
          </a:p>
          <a:p>
            <a:pPr>
              <a:lnSpc>
                <a:spcPct val="150000"/>
              </a:lnSpc>
            </a:pPr>
            <a:r>
              <a:rPr lang="en-GB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They will endeavour to place you in a GP practice serving population affecting by levels of inequity.</a:t>
            </a:r>
          </a:p>
          <a:p>
            <a:pPr>
              <a:lnSpc>
                <a:spcPct val="150000"/>
              </a:lnSpc>
            </a:pPr>
            <a:r>
              <a:rPr lang="en-GB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Health inequalities are all around us and you will be able to apply what you learn on the National HEFT programme in any post during your GP training</a:t>
            </a: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78D2D0B-A460-EDB8-C38D-76639A7E4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63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7"/>
    </mc:Choice>
    <mc:Fallback xmlns="">
      <p:transition spd="slow" advTm="3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5D7DE26ED4DE47B06F0B24B91FA668" ma:contentTypeVersion="12" ma:contentTypeDescription="Create a new document." ma:contentTypeScope="" ma:versionID="b48a19f483ed69eefe94e3ab856b5d9d">
  <xsd:schema xmlns:xsd="http://www.w3.org/2001/XMLSchema" xmlns:xs="http://www.w3.org/2001/XMLSchema" xmlns:p="http://schemas.microsoft.com/office/2006/metadata/properties" xmlns:ns2="1ee20176-7b3e-48f0-92a0-498e9906f4cc" xmlns:ns3="0958ee66-8ffa-40f7-9e2b-88256118b88f" targetNamespace="http://schemas.microsoft.com/office/2006/metadata/properties" ma:root="true" ma:fieldsID="61855367ac66d82dce231abfe3da374d" ns2:_="" ns3:_="">
    <xsd:import namespace="1ee20176-7b3e-48f0-92a0-498e9906f4cc"/>
    <xsd:import namespace="0958ee66-8ffa-40f7-9e2b-88256118b8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20176-7b3e-48f0-92a0-498e9906f4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8ee66-8ffa-40f7-9e2b-88256118b88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857188-DDC0-4B4D-B08F-905205EF508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32B8DAA-CA23-43D9-BBF0-5614C3C654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4F862A-0B53-478D-BA3A-B2AF70306B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e20176-7b3e-48f0-92a0-498e9906f4cc"/>
    <ds:schemaRef ds:uri="0958ee66-8ffa-40f7-9e2b-88256118b8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1191</Words>
  <Application>Microsoft Office PowerPoint</Application>
  <PresentationFormat>Widescreen</PresentationFormat>
  <Paragraphs>113</Paragraphs>
  <Slides>10</Slides>
  <Notes>10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HEFT  Frequently Asked Questions</vt:lpstr>
      <vt:lpstr>What is HEFT?</vt:lpstr>
      <vt:lpstr>Why am I a HEFT Trainee?</vt:lpstr>
      <vt:lpstr>What are the benefits of being on the HEFT Programme?</vt:lpstr>
      <vt:lpstr>Are there any additional  commitments? </vt:lpstr>
      <vt:lpstr>Do I have to attend a Regional HEFT Programme?</vt:lpstr>
      <vt:lpstr>What does the National HEFT Program involve? </vt:lpstr>
      <vt:lpstr>Do I need to book study Leave  to attend the National HEFT sessions?  </vt:lpstr>
      <vt:lpstr>What kind of placements/rotations will I have? </vt:lpstr>
      <vt:lpstr>Who do I contact for more information about the National HEFT Programme?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Rahhiel Riasat</dc:creator>
  <cp:lastModifiedBy>Rahhiel Riasat</cp:lastModifiedBy>
  <cp:revision>3</cp:revision>
  <dcterms:created xsi:type="dcterms:W3CDTF">2023-06-29T11:14:31Z</dcterms:created>
  <dcterms:modified xsi:type="dcterms:W3CDTF">2023-07-04T14:49:37Z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0x010100535D7DE26ED4DE47B06F0B24B91FA668</vt:lpwstr>
  </property>
</Properties>
</file>