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AE014F-CF22-4311-B194-78334CC213AB}" type="datetimeFigureOut">
              <a:rPr lang="en-GB" smtClean="0"/>
              <a:t>31/05/2023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4B8A17-8210-41FF-B1C8-21B9329FA6DE}" type="slidenum">
              <a:rPr lang="en-GB" smtClean="0"/>
              <a:t>‹#›</a:t>
            </a:fld>
            <a:endParaRPr lang="en-GB"/>
          </a:p>
        </p:txBody>
      </p:sp>
    </p:spTree>
    <p:extLst>
      <p:ext uri="{BB962C8B-B14F-4D97-AF65-F5344CB8AC3E}">
        <p14:creationId xmlns:p14="http://schemas.microsoft.com/office/powerpoint/2010/main" val="2608215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AE014F-CF22-4311-B194-78334CC213AB}" type="datetimeFigureOut">
              <a:rPr lang="en-GB" smtClean="0"/>
              <a:t>31/05/2023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4B8A17-8210-41FF-B1C8-21B9329FA6DE}" type="slidenum">
              <a:rPr lang="en-GB" smtClean="0"/>
              <a:t>‹#›</a:t>
            </a:fld>
            <a:endParaRPr lang="en-GB"/>
          </a:p>
        </p:txBody>
      </p:sp>
    </p:spTree>
    <p:extLst>
      <p:ext uri="{BB962C8B-B14F-4D97-AF65-F5344CB8AC3E}">
        <p14:creationId xmlns:p14="http://schemas.microsoft.com/office/powerpoint/2010/main" val="462074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AE014F-CF22-4311-B194-78334CC213AB}" type="datetimeFigureOut">
              <a:rPr lang="en-GB" smtClean="0"/>
              <a:t>31/05/2023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4B8A17-8210-41FF-B1C8-21B9329FA6DE}"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32966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AE014F-CF22-4311-B194-78334CC213AB}" type="datetimeFigureOut">
              <a:rPr lang="en-GB" smtClean="0"/>
              <a:t>31/05/2023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4B8A17-8210-41FF-B1C8-21B9329FA6DE}" type="slidenum">
              <a:rPr lang="en-GB" smtClean="0"/>
              <a:t>‹#›</a:t>
            </a:fld>
            <a:endParaRPr lang="en-GB"/>
          </a:p>
        </p:txBody>
      </p:sp>
    </p:spTree>
    <p:extLst>
      <p:ext uri="{BB962C8B-B14F-4D97-AF65-F5344CB8AC3E}">
        <p14:creationId xmlns:p14="http://schemas.microsoft.com/office/powerpoint/2010/main" val="1897601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AE014F-CF22-4311-B194-78334CC213AB}" type="datetimeFigureOut">
              <a:rPr lang="en-GB" smtClean="0"/>
              <a:t>31/05/2023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4B8A17-8210-41FF-B1C8-21B9329FA6DE}"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07641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AE014F-CF22-4311-B194-78334CC213AB}" type="datetimeFigureOut">
              <a:rPr lang="en-GB" smtClean="0"/>
              <a:t>31/05/2023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4B8A17-8210-41FF-B1C8-21B9329FA6DE}" type="slidenum">
              <a:rPr lang="en-GB" smtClean="0"/>
              <a:t>‹#›</a:t>
            </a:fld>
            <a:endParaRPr lang="en-GB"/>
          </a:p>
        </p:txBody>
      </p:sp>
    </p:spTree>
    <p:extLst>
      <p:ext uri="{BB962C8B-B14F-4D97-AF65-F5344CB8AC3E}">
        <p14:creationId xmlns:p14="http://schemas.microsoft.com/office/powerpoint/2010/main" val="3983782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AE014F-CF22-4311-B194-78334CC213AB}" type="datetimeFigureOut">
              <a:rPr lang="en-GB" smtClean="0"/>
              <a:t>31/05/2023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4B8A17-8210-41FF-B1C8-21B9329FA6DE}" type="slidenum">
              <a:rPr lang="en-GB" smtClean="0"/>
              <a:t>‹#›</a:t>
            </a:fld>
            <a:endParaRPr lang="en-GB"/>
          </a:p>
        </p:txBody>
      </p:sp>
    </p:spTree>
    <p:extLst>
      <p:ext uri="{BB962C8B-B14F-4D97-AF65-F5344CB8AC3E}">
        <p14:creationId xmlns:p14="http://schemas.microsoft.com/office/powerpoint/2010/main" val="2485414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AE014F-CF22-4311-B194-78334CC213AB}" type="datetimeFigureOut">
              <a:rPr lang="en-GB" smtClean="0"/>
              <a:t>31/05/2023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4B8A17-8210-41FF-B1C8-21B9329FA6DE}" type="slidenum">
              <a:rPr lang="en-GB" smtClean="0"/>
              <a:t>‹#›</a:t>
            </a:fld>
            <a:endParaRPr lang="en-GB"/>
          </a:p>
        </p:txBody>
      </p:sp>
    </p:spTree>
    <p:extLst>
      <p:ext uri="{BB962C8B-B14F-4D97-AF65-F5344CB8AC3E}">
        <p14:creationId xmlns:p14="http://schemas.microsoft.com/office/powerpoint/2010/main" val="3157848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AE014F-CF22-4311-B194-78334CC213AB}" type="datetimeFigureOut">
              <a:rPr lang="en-GB" smtClean="0"/>
              <a:t>31/05/2023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4B8A17-8210-41FF-B1C8-21B9329FA6DE}" type="slidenum">
              <a:rPr lang="en-GB" smtClean="0"/>
              <a:t>‹#›</a:t>
            </a:fld>
            <a:endParaRPr lang="en-GB"/>
          </a:p>
        </p:txBody>
      </p:sp>
    </p:spTree>
    <p:extLst>
      <p:ext uri="{BB962C8B-B14F-4D97-AF65-F5344CB8AC3E}">
        <p14:creationId xmlns:p14="http://schemas.microsoft.com/office/powerpoint/2010/main" val="3883356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AE014F-CF22-4311-B194-78334CC213AB}" type="datetimeFigureOut">
              <a:rPr lang="en-GB" smtClean="0"/>
              <a:t>31/05/2023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4B8A17-8210-41FF-B1C8-21B9329FA6DE}" type="slidenum">
              <a:rPr lang="en-GB" smtClean="0"/>
              <a:t>‹#›</a:t>
            </a:fld>
            <a:endParaRPr lang="en-GB"/>
          </a:p>
        </p:txBody>
      </p:sp>
    </p:spTree>
    <p:extLst>
      <p:ext uri="{BB962C8B-B14F-4D97-AF65-F5344CB8AC3E}">
        <p14:creationId xmlns:p14="http://schemas.microsoft.com/office/powerpoint/2010/main" val="2835757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AE014F-CF22-4311-B194-78334CC213AB}" type="datetimeFigureOut">
              <a:rPr lang="en-GB" smtClean="0"/>
              <a:t>31/05/2023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4B8A17-8210-41FF-B1C8-21B9329FA6DE}" type="slidenum">
              <a:rPr lang="en-GB" smtClean="0"/>
              <a:t>‹#›</a:t>
            </a:fld>
            <a:endParaRPr lang="en-GB"/>
          </a:p>
        </p:txBody>
      </p:sp>
    </p:spTree>
    <p:extLst>
      <p:ext uri="{BB962C8B-B14F-4D97-AF65-F5344CB8AC3E}">
        <p14:creationId xmlns:p14="http://schemas.microsoft.com/office/powerpoint/2010/main" val="3158826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AE014F-CF22-4311-B194-78334CC213AB}" type="datetimeFigureOut">
              <a:rPr lang="en-GB" smtClean="0"/>
              <a:t>31/05/2023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44B8A17-8210-41FF-B1C8-21B9329FA6DE}" type="slidenum">
              <a:rPr lang="en-GB" smtClean="0"/>
              <a:t>‹#›</a:t>
            </a:fld>
            <a:endParaRPr lang="en-GB"/>
          </a:p>
        </p:txBody>
      </p:sp>
    </p:spTree>
    <p:extLst>
      <p:ext uri="{BB962C8B-B14F-4D97-AF65-F5344CB8AC3E}">
        <p14:creationId xmlns:p14="http://schemas.microsoft.com/office/powerpoint/2010/main" val="4224613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AE014F-CF22-4311-B194-78334CC213AB}" type="datetimeFigureOut">
              <a:rPr lang="en-GB" smtClean="0"/>
              <a:t>31/05/2023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44B8A17-8210-41FF-B1C8-21B9329FA6DE}" type="slidenum">
              <a:rPr lang="en-GB" smtClean="0"/>
              <a:t>‹#›</a:t>
            </a:fld>
            <a:endParaRPr lang="en-GB"/>
          </a:p>
        </p:txBody>
      </p:sp>
    </p:spTree>
    <p:extLst>
      <p:ext uri="{BB962C8B-B14F-4D97-AF65-F5344CB8AC3E}">
        <p14:creationId xmlns:p14="http://schemas.microsoft.com/office/powerpoint/2010/main" val="306039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AE014F-CF22-4311-B194-78334CC213AB}" type="datetimeFigureOut">
              <a:rPr lang="en-GB" smtClean="0"/>
              <a:t>31/05/2023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4B8A17-8210-41FF-B1C8-21B9329FA6DE}" type="slidenum">
              <a:rPr lang="en-GB" smtClean="0"/>
              <a:t>‹#›</a:t>
            </a:fld>
            <a:endParaRPr lang="en-GB"/>
          </a:p>
        </p:txBody>
      </p:sp>
    </p:spTree>
    <p:extLst>
      <p:ext uri="{BB962C8B-B14F-4D97-AF65-F5344CB8AC3E}">
        <p14:creationId xmlns:p14="http://schemas.microsoft.com/office/powerpoint/2010/main" val="2584332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AE014F-CF22-4311-B194-78334CC213AB}" type="datetimeFigureOut">
              <a:rPr lang="en-GB" smtClean="0"/>
              <a:t>31/05/2023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4B8A17-8210-41FF-B1C8-21B9329FA6DE}" type="slidenum">
              <a:rPr lang="en-GB" smtClean="0"/>
              <a:t>‹#›</a:t>
            </a:fld>
            <a:endParaRPr lang="en-GB"/>
          </a:p>
        </p:txBody>
      </p:sp>
    </p:spTree>
    <p:extLst>
      <p:ext uri="{BB962C8B-B14F-4D97-AF65-F5344CB8AC3E}">
        <p14:creationId xmlns:p14="http://schemas.microsoft.com/office/powerpoint/2010/main" val="703538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AE014F-CF22-4311-B194-78334CC213AB}" type="datetimeFigureOut">
              <a:rPr lang="en-GB" smtClean="0"/>
              <a:t>31/05/2023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4B8A17-8210-41FF-B1C8-21B9329FA6DE}" type="slidenum">
              <a:rPr lang="en-GB" smtClean="0"/>
              <a:t>‹#›</a:t>
            </a:fld>
            <a:endParaRPr lang="en-GB"/>
          </a:p>
        </p:txBody>
      </p:sp>
    </p:spTree>
    <p:extLst>
      <p:ext uri="{BB962C8B-B14F-4D97-AF65-F5344CB8AC3E}">
        <p14:creationId xmlns:p14="http://schemas.microsoft.com/office/powerpoint/2010/main" val="3107502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7AE014F-CF22-4311-B194-78334CC213AB}" type="datetimeFigureOut">
              <a:rPr lang="en-GB" smtClean="0"/>
              <a:t>31/05/2023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44B8A17-8210-41FF-B1C8-21B9329FA6DE}" type="slidenum">
              <a:rPr lang="en-GB" smtClean="0"/>
              <a:t>‹#›</a:t>
            </a:fld>
            <a:endParaRPr lang="en-GB"/>
          </a:p>
        </p:txBody>
      </p:sp>
    </p:spTree>
    <p:extLst>
      <p:ext uri="{BB962C8B-B14F-4D97-AF65-F5344CB8AC3E}">
        <p14:creationId xmlns:p14="http://schemas.microsoft.com/office/powerpoint/2010/main" val="1890733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65C18-517F-213E-C151-A83FD7A82CE5}"/>
              </a:ext>
            </a:extLst>
          </p:cNvPr>
          <p:cNvSpPr>
            <a:spLocks noGrp="1"/>
          </p:cNvSpPr>
          <p:nvPr>
            <p:ph type="ctrTitle"/>
          </p:nvPr>
        </p:nvSpPr>
        <p:spPr/>
        <p:txBody>
          <a:bodyPr/>
          <a:lstStyle/>
          <a:p>
            <a:r>
              <a:rPr lang="en-GB" dirty="0"/>
              <a:t>Health Deprivation Fellowship Project Work </a:t>
            </a:r>
          </a:p>
        </p:txBody>
      </p:sp>
      <p:sp>
        <p:nvSpPr>
          <p:cNvPr id="3" name="Subtitle 2">
            <a:extLst>
              <a:ext uri="{FF2B5EF4-FFF2-40B4-BE49-F238E27FC236}">
                <a16:creationId xmlns:a16="http://schemas.microsoft.com/office/drawing/2014/main" id="{C140B844-83ED-BE0F-927A-C06B3DFFB31E}"/>
              </a:ext>
            </a:extLst>
          </p:cNvPr>
          <p:cNvSpPr>
            <a:spLocks noGrp="1"/>
          </p:cNvSpPr>
          <p:nvPr>
            <p:ph type="subTitle" idx="1"/>
          </p:nvPr>
        </p:nvSpPr>
        <p:spPr/>
        <p:txBody>
          <a:bodyPr/>
          <a:lstStyle/>
          <a:p>
            <a:r>
              <a:rPr lang="en-GB" dirty="0"/>
              <a:t>Rajan Nimalanathan</a:t>
            </a:r>
          </a:p>
        </p:txBody>
      </p:sp>
    </p:spTree>
    <p:extLst>
      <p:ext uri="{BB962C8B-B14F-4D97-AF65-F5344CB8AC3E}">
        <p14:creationId xmlns:p14="http://schemas.microsoft.com/office/powerpoint/2010/main" val="1222751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5E2BA-ABCB-F7C0-CB71-6714FA180D4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72E25BF-A383-9682-39C2-F3CE43DE892B}"/>
              </a:ext>
            </a:extLst>
          </p:cNvPr>
          <p:cNvSpPr>
            <a:spLocks noGrp="1"/>
          </p:cNvSpPr>
          <p:nvPr>
            <p:ph idx="1"/>
          </p:nvPr>
        </p:nvSpPr>
        <p:spPr/>
        <p:txBody>
          <a:bodyPr/>
          <a:lstStyle/>
          <a:p>
            <a:r>
              <a:rPr lang="en-GB" dirty="0"/>
              <a:t>↵Gill PS, Kai J, Bhopal RS, et al. Health Care Needs Assessment: Black and Minority Ethnic Groups. (book auth.) Stevens A, </a:t>
            </a:r>
            <a:r>
              <a:rPr lang="en-GB" dirty="0" err="1"/>
              <a:t>Mant</a:t>
            </a:r>
            <a:r>
              <a:rPr lang="en-GB" dirty="0"/>
              <a:t> J Rafferty J. Health Care Needs Assessment. The epidemiologically based needs assessment reviews. Third series. Abingdon: Radcliffe Publishing Ltd, 2007.Google Scholar</a:t>
            </a:r>
          </a:p>
          <a:p>
            <a:r>
              <a:rPr lang="en-GB" dirty="0"/>
              <a:t>↵</a:t>
            </a:r>
            <a:r>
              <a:rPr lang="en-GB" dirty="0" err="1"/>
              <a:t>Capuccio</a:t>
            </a:r>
            <a:r>
              <a:rPr lang="en-GB" dirty="0"/>
              <a:t> FP, Kerry S, Forbes L, et al. Blood pressure control by home monitoring: meta-analysis of randomised trials. BMJ 2004;329:145.Abstract/FREE Full </a:t>
            </a:r>
            <a:r>
              <a:rPr lang="en-GB" dirty="0" err="1"/>
              <a:t>TextGoogle</a:t>
            </a:r>
            <a:r>
              <a:rPr lang="en-GB" dirty="0"/>
              <a:t> Scholar</a:t>
            </a:r>
          </a:p>
          <a:p>
            <a:endParaRPr lang="en-GB" dirty="0"/>
          </a:p>
          <a:p>
            <a:r>
              <a:rPr lang="en-GB" dirty="0"/>
              <a:t>Victor RG, </a:t>
            </a:r>
            <a:r>
              <a:rPr lang="en-GB" dirty="0" err="1"/>
              <a:t>Blyler</a:t>
            </a:r>
            <a:r>
              <a:rPr lang="en-GB" dirty="0"/>
              <a:t> CA, Li N, Lynch K, Moy NB, Rashid M, Chang LC, Handler J, </a:t>
            </a:r>
            <a:r>
              <a:rPr lang="en-GB" dirty="0" err="1"/>
              <a:t>Brettler</a:t>
            </a:r>
            <a:r>
              <a:rPr lang="en-GB" dirty="0"/>
              <a:t> J, Rader F, </a:t>
            </a:r>
            <a:r>
              <a:rPr lang="en-GB" dirty="0">
                <a:effectLst/>
              </a:rPr>
              <a:t>et al</a:t>
            </a:r>
            <a:r>
              <a:rPr lang="en-GB" b="0" i="0" dirty="0">
                <a:solidFill>
                  <a:srgbClr val="000000"/>
                </a:solidFill>
                <a:effectLst/>
                <a:latin typeface="HelveticaNeue"/>
              </a:rPr>
              <a:t>. Sustainability of blood pressure reduction in Black </a:t>
            </a:r>
            <a:r>
              <a:rPr lang="en-GB" b="0" i="0" dirty="0" err="1">
                <a:solidFill>
                  <a:srgbClr val="000000"/>
                </a:solidFill>
                <a:effectLst/>
                <a:latin typeface="HelveticaNeue"/>
              </a:rPr>
              <a:t>barbershops.</a:t>
            </a:r>
            <a:r>
              <a:rPr lang="en-GB" b="1" i="0" dirty="0" err="1">
                <a:solidFill>
                  <a:srgbClr val="000000"/>
                </a:solidFill>
                <a:effectLst/>
                <a:latin typeface="HelveticaNeue"/>
              </a:rPr>
              <a:t>Circulation</a:t>
            </a:r>
            <a:r>
              <a:rPr lang="en-GB" b="0" i="0" dirty="0">
                <a:solidFill>
                  <a:srgbClr val="000000"/>
                </a:solidFill>
                <a:effectLst/>
                <a:latin typeface="HelveticaNeue"/>
              </a:rPr>
              <a:t>. 2019; 139:10–19. </a:t>
            </a:r>
            <a:r>
              <a:rPr lang="en-GB" b="0" i="0" dirty="0" err="1">
                <a:solidFill>
                  <a:srgbClr val="000000"/>
                </a:solidFill>
                <a:effectLst/>
                <a:latin typeface="HelveticaNeue"/>
              </a:rPr>
              <a:t>doi</a:t>
            </a:r>
            <a:r>
              <a:rPr lang="en-GB" b="0" i="0" dirty="0">
                <a:solidFill>
                  <a:srgbClr val="000000"/>
                </a:solidFill>
                <a:effectLst/>
                <a:latin typeface="HelveticaNeue"/>
              </a:rPr>
              <a:t>: 10.1161/CIRCULATIONAHA.118.038165</a:t>
            </a:r>
            <a:endParaRPr lang="en-GB" dirty="0"/>
          </a:p>
        </p:txBody>
      </p:sp>
    </p:spTree>
    <p:extLst>
      <p:ext uri="{BB962C8B-B14F-4D97-AF65-F5344CB8AC3E}">
        <p14:creationId xmlns:p14="http://schemas.microsoft.com/office/powerpoint/2010/main" val="1771768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004F2-6AB1-C80C-97DC-4BFDCEC3D013}"/>
              </a:ext>
            </a:extLst>
          </p:cNvPr>
          <p:cNvSpPr>
            <a:spLocks noGrp="1"/>
          </p:cNvSpPr>
          <p:nvPr>
            <p:ph type="title"/>
          </p:nvPr>
        </p:nvSpPr>
        <p:spPr/>
        <p:txBody>
          <a:bodyPr/>
          <a:lstStyle/>
          <a:p>
            <a:r>
              <a:rPr lang="en-GB" dirty="0"/>
              <a:t>Championing Health Inequality work </a:t>
            </a:r>
          </a:p>
        </p:txBody>
      </p:sp>
      <p:sp>
        <p:nvSpPr>
          <p:cNvPr id="3" name="Content Placeholder 2">
            <a:extLst>
              <a:ext uri="{FF2B5EF4-FFF2-40B4-BE49-F238E27FC236}">
                <a16:creationId xmlns:a16="http://schemas.microsoft.com/office/drawing/2014/main" id="{CEF03DE3-7B55-5A8F-27E4-B5027761A167}"/>
              </a:ext>
            </a:extLst>
          </p:cNvPr>
          <p:cNvSpPr>
            <a:spLocks noGrp="1"/>
          </p:cNvSpPr>
          <p:nvPr>
            <p:ph idx="1"/>
          </p:nvPr>
        </p:nvSpPr>
        <p:spPr/>
        <p:txBody>
          <a:bodyPr>
            <a:normAutofit/>
          </a:bodyPr>
          <a:lstStyle/>
          <a:p>
            <a:pPr marL="0" indent="0">
              <a:buNone/>
            </a:pPr>
            <a:r>
              <a:rPr lang="en-GB" u="sng" dirty="0"/>
              <a:t>PCN health inequalities lead </a:t>
            </a:r>
          </a:p>
          <a:p>
            <a:pPr marL="0" indent="0">
              <a:buNone/>
            </a:pPr>
            <a:endParaRPr lang="en-GB" u="sng" dirty="0"/>
          </a:p>
          <a:p>
            <a:r>
              <a:rPr lang="en-GB" dirty="0"/>
              <a:t>Teaching within the PCN</a:t>
            </a:r>
          </a:p>
          <a:p>
            <a:endParaRPr lang="en-GB" dirty="0"/>
          </a:p>
          <a:p>
            <a:r>
              <a:rPr lang="en-GB" dirty="0"/>
              <a:t>Identifying and engaging with community projects and individuals</a:t>
            </a:r>
          </a:p>
          <a:p>
            <a:pPr marL="0" indent="0">
              <a:buNone/>
            </a:pPr>
            <a:r>
              <a:rPr lang="en-GB" dirty="0"/>
              <a:t> </a:t>
            </a:r>
          </a:p>
          <a:p>
            <a:r>
              <a:rPr lang="en-GB" dirty="0"/>
              <a:t>MDT network</a:t>
            </a:r>
          </a:p>
          <a:p>
            <a:endParaRPr lang="en-GB" dirty="0"/>
          </a:p>
          <a:p>
            <a:r>
              <a:rPr lang="en-GB" dirty="0"/>
              <a:t>Teaching medical students and registrars</a:t>
            </a:r>
          </a:p>
          <a:p>
            <a:endParaRPr lang="en-GB" dirty="0"/>
          </a:p>
          <a:p>
            <a:endParaRPr lang="en-GB" dirty="0"/>
          </a:p>
        </p:txBody>
      </p:sp>
    </p:spTree>
    <p:extLst>
      <p:ext uri="{BB962C8B-B14F-4D97-AF65-F5344CB8AC3E}">
        <p14:creationId xmlns:p14="http://schemas.microsoft.com/office/powerpoint/2010/main" val="2744163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6ED4E-37E3-F6F2-A0F6-05857C67D3B4}"/>
              </a:ext>
            </a:extLst>
          </p:cNvPr>
          <p:cNvSpPr>
            <a:spLocks noGrp="1"/>
          </p:cNvSpPr>
          <p:nvPr>
            <p:ph type="title"/>
          </p:nvPr>
        </p:nvSpPr>
        <p:spPr/>
        <p:txBody>
          <a:bodyPr/>
          <a:lstStyle/>
          <a:p>
            <a:r>
              <a:rPr lang="en-GB" dirty="0"/>
              <a:t>Watford Council Health Hubs</a:t>
            </a:r>
          </a:p>
        </p:txBody>
      </p:sp>
      <p:sp>
        <p:nvSpPr>
          <p:cNvPr id="3" name="Content Placeholder 2">
            <a:extLst>
              <a:ext uri="{FF2B5EF4-FFF2-40B4-BE49-F238E27FC236}">
                <a16:creationId xmlns:a16="http://schemas.microsoft.com/office/drawing/2014/main" id="{1F9B34C5-C977-9CF7-3D0D-41221DE57371}"/>
              </a:ext>
            </a:extLst>
          </p:cNvPr>
          <p:cNvSpPr>
            <a:spLocks noGrp="1"/>
          </p:cNvSpPr>
          <p:nvPr>
            <p:ph idx="1"/>
          </p:nvPr>
        </p:nvSpPr>
        <p:spPr/>
        <p:txBody>
          <a:bodyPr/>
          <a:lstStyle/>
          <a:p>
            <a:r>
              <a:rPr lang="en-GB" dirty="0"/>
              <a:t>Working with Hertfordshire community engagement officers </a:t>
            </a:r>
          </a:p>
          <a:p>
            <a:endParaRPr lang="en-GB" dirty="0"/>
          </a:p>
          <a:p>
            <a:r>
              <a:rPr lang="en-GB" dirty="0"/>
              <a:t>Watford and Three Rivers Refugee Centre health outreach </a:t>
            </a:r>
          </a:p>
          <a:p>
            <a:endParaRPr lang="en-GB" dirty="0"/>
          </a:p>
          <a:p>
            <a:r>
              <a:rPr lang="en-GB" dirty="0"/>
              <a:t>Watford social housing healthy hub day </a:t>
            </a:r>
          </a:p>
          <a:p>
            <a:endParaRPr lang="en-GB" dirty="0"/>
          </a:p>
          <a:p>
            <a:r>
              <a:rPr lang="en-GB" dirty="0"/>
              <a:t>Health forum with EKTA group</a:t>
            </a:r>
          </a:p>
        </p:txBody>
      </p:sp>
    </p:spTree>
    <p:extLst>
      <p:ext uri="{BB962C8B-B14F-4D97-AF65-F5344CB8AC3E}">
        <p14:creationId xmlns:p14="http://schemas.microsoft.com/office/powerpoint/2010/main" val="1851483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A1909-1E0D-EED4-2D4B-3837BB10C55B}"/>
              </a:ext>
            </a:extLst>
          </p:cNvPr>
          <p:cNvSpPr>
            <a:spLocks noGrp="1"/>
          </p:cNvSpPr>
          <p:nvPr>
            <p:ph type="title"/>
          </p:nvPr>
        </p:nvSpPr>
        <p:spPr/>
        <p:txBody>
          <a:bodyPr/>
          <a:lstStyle/>
          <a:p>
            <a:r>
              <a:rPr lang="en-GB" dirty="0"/>
              <a:t>Watford Community bicycle Hub scheme </a:t>
            </a:r>
          </a:p>
        </p:txBody>
      </p:sp>
      <p:sp>
        <p:nvSpPr>
          <p:cNvPr id="3" name="Content Placeholder 2">
            <a:extLst>
              <a:ext uri="{FF2B5EF4-FFF2-40B4-BE49-F238E27FC236}">
                <a16:creationId xmlns:a16="http://schemas.microsoft.com/office/drawing/2014/main" id="{38D7CEE3-40D3-0AA5-2C48-914F051F1158}"/>
              </a:ext>
            </a:extLst>
          </p:cNvPr>
          <p:cNvSpPr>
            <a:spLocks noGrp="1"/>
          </p:cNvSpPr>
          <p:nvPr>
            <p:ph idx="1"/>
          </p:nvPr>
        </p:nvSpPr>
        <p:spPr/>
        <p:txBody>
          <a:bodyPr/>
          <a:lstStyle/>
          <a:p>
            <a:r>
              <a:rPr lang="en-GB" dirty="0"/>
              <a:t>Free Lessons and help accessing bicycles </a:t>
            </a:r>
          </a:p>
          <a:p>
            <a:endParaRPr lang="en-GB" dirty="0"/>
          </a:p>
          <a:p>
            <a:r>
              <a:rPr lang="en-GB" dirty="0"/>
              <a:t>Targeting vulnerable groups in the community e.g. SMI</a:t>
            </a:r>
          </a:p>
          <a:p>
            <a:endParaRPr lang="en-GB" dirty="0"/>
          </a:p>
          <a:p>
            <a:r>
              <a:rPr lang="en-GB" dirty="0"/>
              <a:t>Benefits of aerobic exercise on mental health well established </a:t>
            </a:r>
          </a:p>
          <a:p>
            <a:endParaRPr lang="en-GB" dirty="0"/>
          </a:p>
          <a:p>
            <a:r>
              <a:rPr lang="en-GB" dirty="0"/>
              <a:t>Economic benefits even more relevant in current economic climate </a:t>
            </a:r>
          </a:p>
          <a:p>
            <a:endParaRPr lang="en-GB" dirty="0"/>
          </a:p>
          <a:p>
            <a:r>
              <a:rPr lang="en-GB" dirty="0"/>
              <a:t>Enabling individuals </a:t>
            </a:r>
          </a:p>
          <a:p>
            <a:endParaRPr lang="en-GB" dirty="0"/>
          </a:p>
        </p:txBody>
      </p:sp>
    </p:spTree>
    <p:extLst>
      <p:ext uri="{BB962C8B-B14F-4D97-AF65-F5344CB8AC3E}">
        <p14:creationId xmlns:p14="http://schemas.microsoft.com/office/powerpoint/2010/main" val="4294926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CB425-023A-5153-AB1D-EE9975E9CB88}"/>
              </a:ext>
            </a:extLst>
          </p:cNvPr>
          <p:cNvSpPr>
            <a:spLocks noGrp="1"/>
          </p:cNvSpPr>
          <p:nvPr>
            <p:ph type="title"/>
          </p:nvPr>
        </p:nvSpPr>
        <p:spPr/>
        <p:txBody>
          <a:bodyPr/>
          <a:lstStyle/>
          <a:p>
            <a:r>
              <a:rPr lang="en-GB" dirty="0"/>
              <a:t>Watford Community bicycle Hub scheme </a:t>
            </a:r>
          </a:p>
        </p:txBody>
      </p:sp>
      <p:sp>
        <p:nvSpPr>
          <p:cNvPr id="3" name="Content Placeholder 2">
            <a:extLst>
              <a:ext uri="{FF2B5EF4-FFF2-40B4-BE49-F238E27FC236}">
                <a16:creationId xmlns:a16="http://schemas.microsoft.com/office/drawing/2014/main" id="{3282960A-923F-890F-954A-0DF087B73159}"/>
              </a:ext>
            </a:extLst>
          </p:cNvPr>
          <p:cNvSpPr>
            <a:spLocks noGrp="1"/>
          </p:cNvSpPr>
          <p:nvPr>
            <p:ph idx="1"/>
          </p:nvPr>
        </p:nvSpPr>
        <p:spPr>
          <a:xfrm>
            <a:off x="391890" y="2367628"/>
            <a:ext cx="3955028" cy="2559974"/>
          </a:xfrm>
          <a:solidFill>
            <a:schemeClr val="accent4">
              <a:lumMod val="40000"/>
              <a:lumOff val="60000"/>
            </a:schemeClr>
          </a:solidFill>
          <a:ln>
            <a:solidFill>
              <a:schemeClr val="tx1">
                <a:lumMod val="85000"/>
                <a:lumOff val="15000"/>
              </a:schemeClr>
            </a:solidFill>
          </a:ln>
        </p:spPr>
        <p:txBody>
          <a:bodyPr/>
          <a:lstStyle/>
          <a:p>
            <a:pPr marL="0" indent="0" algn="ctr">
              <a:buNone/>
            </a:pPr>
            <a:r>
              <a:rPr lang="en-GB" sz="1400" u="sng" dirty="0"/>
              <a:t>Challenges the Project faced</a:t>
            </a:r>
          </a:p>
          <a:p>
            <a:pPr marL="0" indent="0" algn="ctr">
              <a:buNone/>
            </a:pPr>
            <a:endParaRPr lang="en-GB" sz="1400" u="sng" dirty="0"/>
          </a:p>
          <a:p>
            <a:r>
              <a:rPr lang="en-GB" sz="1400" dirty="0"/>
              <a:t>Poor foot-fall with service</a:t>
            </a:r>
          </a:p>
          <a:p>
            <a:r>
              <a:rPr lang="en-GB" sz="1400" dirty="0"/>
              <a:t>Difficulty targeting appropriate people</a:t>
            </a:r>
          </a:p>
          <a:p>
            <a:r>
              <a:rPr lang="en-GB" sz="1400" dirty="0"/>
              <a:t>Sustainability </a:t>
            </a:r>
          </a:p>
          <a:p>
            <a:pPr marL="0" indent="0">
              <a:buNone/>
            </a:pPr>
            <a:endParaRPr lang="en-GB" dirty="0"/>
          </a:p>
          <a:p>
            <a:pPr marL="0" indent="0">
              <a:buNone/>
            </a:pPr>
            <a:endParaRPr lang="en-GB" dirty="0"/>
          </a:p>
        </p:txBody>
      </p:sp>
      <p:sp>
        <p:nvSpPr>
          <p:cNvPr id="4" name="Content Placeholder 2">
            <a:extLst>
              <a:ext uri="{FF2B5EF4-FFF2-40B4-BE49-F238E27FC236}">
                <a16:creationId xmlns:a16="http://schemas.microsoft.com/office/drawing/2014/main" id="{E7407C6B-E67D-E879-1FB0-4F4BCDEAFBF7}"/>
              </a:ext>
            </a:extLst>
          </p:cNvPr>
          <p:cNvSpPr txBox="1">
            <a:spLocks/>
          </p:cNvSpPr>
          <p:nvPr/>
        </p:nvSpPr>
        <p:spPr>
          <a:xfrm>
            <a:off x="5977288" y="2367628"/>
            <a:ext cx="4583779" cy="2590991"/>
          </a:xfrm>
          <a:prstGeom prst="rect">
            <a:avLst/>
          </a:prstGeom>
          <a:solidFill>
            <a:schemeClr val="accent2">
              <a:lumMod val="40000"/>
              <a:lumOff val="60000"/>
            </a:schemeClr>
          </a:solidFill>
          <a:ln>
            <a:solidFill>
              <a:schemeClr val="tx1">
                <a:lumMod val="85000"/>
                <a:lumOff val="15000"/>
              </a:schemeClr>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en-GB" sz="1400" u="sng" dirty="0"/>
              <a:t>Interventions</a:t>
            </a:r>
          </a:p>
          <a:p>
            <a:pPr marL="0" indent="0" algn="ctr">
              <a:buFont typeface="Wingdings 3" charset="2"/>
              <a:buNone/>
            </a:pPr>
            <a:endParaRPr lang="en-GB" dirty="0"/>
          </a:p>
          <a:p>
            <a:pPr>
              <a:buFont typeface="Wingdings" panose="05000000000000000000" pitchFamily="2" charset="2"/>
              <a:buChar char="ü"/>
            </a:pPr>
            <a:r>
              <a:rPr lang="en-GB" sz="1400" dirty="0"/>
              <a:t>Increasing GP awareness of service within PCN and beyond. </a:t>
            </a:r>
          </a:p>
          <a:p>
            <a:pPr>
              <a:buFont typeface="Wingdings" panose="05000000000000000000" pitchFamily="2" charset="2"/>
              <a:buChar char="ü"/>
            </a:pPr>
            <a:r>
              <a:rPr lang="en-GB" sz="1400" dirty="0"/>
              <a:t>MDT community networking </a:t>
            </a:r>
          </a:p>
          <a:p>
            <a:pPr>
              <a:buFont typeface="Wingdings" panose="05000000000000000000" pitchFamily="2" charset="2"/>
              <a:buChar char="ü"/>
            </a:pPr>
            <a:r>
              <a:rPr lang="en-GB" sz="1400" dirty="0"/>
              <a:t>Cycle hub welcoming day </a:t>
            </a:r>
          </a:p>
          <a:p>
            <a:pPr>
              <a:buFont typeface="Wingdings" panose="05000000000000000000" pitchFamily="2" charset="2"/>
              <a:buChar char="ü"/>
            </a:pPr>
            <a:r>
              <a:rPr lang="en-GB" sz="1400" dirty="0" err="1"/>
              <a:t>Accurx</a:t>
            </a:r>
            <a:r>
              <a:rPr lang="en-GB" sz="1400" dirty="0"/>
              <a:t> templating</a:t>
            </a:r>
          </a:p>
        </p:txBody>
      </p:sp>
      <p:sp>
        <p:nvSpPr>
          <p:cNvPr id="5" name="Arrow: Right 4">
            <a:extLst>
              <a:ext uri="{FF2B5EF4-FFF2-40B4-BE49-F238E27FC236}">
                <a16:creationId xmlns:a16="http://schemas.microsoft.com/office/drawing/2014/main" id="{DFFD9AAB-5F6D-622F-045F-98613882B891}"/>
              </a:ext>
            </a:extLst>
          </p:cNvPr>
          <p:cNvSpPr/>
          <p:nvPr/>
        </p:nvSpPr>
        <p:spPr>
          <a:xfrm>
            <a:off x="4804294" y="3461218"/>
            <a:ext cx="715617" cy="2948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52122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EE193-AB14-207E-72E3-D4C1C41177CE}"/>
              </a:ext>
            </a:extLst>
          </p:cNvPr>
          <p:cNvSpPr>
            <a:spLocks noGrp="1"/>
          </p:cNvSpPr>
          <p:nvPr>
            <p:ph type="title"/>
          </p:nvPr>
        </p:nvSpPr>
        <p:spPr>
          <a:xfrm>
            <a:off x="677334" y="640596"/>
            <a:ext cx="8596668" cy="1320800"/>
          </a:xfrm>
        </p:spPr>
        <p:txBody>
          <a:bodyPr/>
          <a:lstStyle/>
          <a:p>
            <a:r>
              <a:rPr lang="en-GB" dirty="0"/>
              <a:t>Childhood Obesity – </a:t>
            </a:r>
            <a:r>
              <a:rPr lang="en-GB" dirty="0" err="1"/>
              <a:t>Beezee</a:t>
            </a:r>
            <a:r>
              <a:rPr lang="en-GB" dirty="0"/>
              <a:t> Bodies  </a:t>
            </a:r>
          </a:p>
        </p:txBody>
      </p:sp>
      <p:sp>
        <p:nvSpPr>
          <p:cNvPr id="5" name="Content Placeholder 4">
            <a:extLst>
              <a:ext uri="{FF2B5EF4-FFF2-40B4-BE49-F238E27FC236}">
                <a16:creationId xmlns:a16="http://schemas.microsoft.com/office/drawing/2014/main" id="{74A4BFD6-E438-7EDE-4102-8827B3BA36F2}"/>
              </a:ext>
            </a:extLst>
          </p:cNvPr>
          <p:cNvSpPr>
            <a:spLocks noGrp="1"/>
          </p:cNvSpPr>
          <p:nvPr>
            <p:ph idx="1"/>
          </p:nvPr>
        </p:nvSpPr>
        <p:spPr>
          <a:xfrm>
            <a:off x="4583870" y="2175592"/>
            <a:ext cx="1913972" cy="3108543"/>
          </a:xfrm>
          <a:ln w="38100">
            <a:solidFill>
              <a:srgbClr val="92D050"/>
            </a:solidFill>
          </a:ln>
        </p:spPr>
        <p:txBody>
          <a:bodyPr>
            <a:normAutofit/>
          </a:bodyPr>
          <a:lstStyle/>
          <a:p>
            <a:endParaRPr lang="en-GB" sz="1400" dirty="0"/>
          </a:p>
          <a:p>
            <a:r>
              <a:rPr lang="en-GB" sz="1400" dirty="0"/>
              <a:t>PCN education </a:t>
            </a:r>
          </a:p>
          <a:p>
            <a:r>
              <a:rPr lang="en-GB" sz="1400" dirty="0"/>
              <a:t>EMIS search to identify eligible children &gt;2yrs old with a BMI above 91</a:t>
            </a:r>
            <a:r>
              <a:rPr lang="en-GB" sz="1400" baseline="30000" dirty="0"/>
              <a:t>st</a:t>
            </a:r>
            <a:r>
              <a:rPr lang="en-GB" sz="1400" dirty="0"/>
              <a:t> centile.</a:t>
            </a:r>
          </a:p>
          <a:p>
            <a:r>
              <a:rPr lang="en-GB" sz="1400" dirty="0"/>
              <a:t>Targeted text message initiative </a:t>
            </a:r>
          </a:p>
          <a:p>
            <a:endParaRPr lang="en-GB" dirty="0"/>
          </a:p>
          <a:p>
            <a:endParaRPr lang="en-GB" dirty="0"/>
          </a:p>
          <a:p>
            <a:endParaRPr lang="en-GB" dirty="0"/>
          </a:p>
          <a:p>
            <a:endParaRPr lang="en-GB" dirty="0"/>
          </a:p>
        </p:txBody>
      </p:sp>
      <p:sp>
        <p:nvSpPr>
          <p:cNvPr id="6" name="TextBox 5">
            <a:extLst>
              <a:ext uri="{FF2B5EF4-FFF2-40B4-BE49-F238E27FC236}">
                <a16:creationId xmlns:a16="http://schemas.microsoft.com/office/drawing/2014/main" id="{E446BA43-5A34-2659-2A60-5AB72CD67F97}"/>
              </a:ext>
            </a:extLst>
          </p:cNvPr>
          <p:cNvSpPr txBox="1"/>
          <p:nvPr/>
        </p:nvSpPr>
        <p:spPr>
          <a:xfrm>
            <a:off x="677334" y="2175592"/>
            <a:ext cx="2205430" cy="3108543"/>
          </a:xfrm>
          <a:prstGeom prst="rect">
            <a:avLst/>
          </a:prstGeom>
          <a:noFill/>
          <a:ln w="38100">
            <a:solidFill>
              <a:srgbClr val="92D050"/>
            </a:solidFill>
          </a:ln>
        </p:spPr>
        <p:txBody>
          <a:bodyPr wrap="square" rtlCol="0">
            <a:spAutoFit/>
          </a:bodyPr>
          <a:lstStyle/>
          <a:p>
            <a:pPr algn="ctr"/>
            <a:endParaRPr lang="en-GB" sz="1400" dirty="0"/>
          </a:p>
          <a:p>
            <a:pPr algn="ctr"/>
            <a:r>
              <a:rPr lang="en-GB" sz="1400" dirty="0"/>
              <a:t>Dedicated team of nutritionists and behaviour change experts to help make real, long lasting changes towards a healthier lifestyle. They run weight management and healthy lifestyle programmes for adults and families across the UK.</a:t>
            </a:r>
          </a:p>
          <a:p>
            <a:pPr algn="ctr"/>
            <a:endParaRPr lang="en-GB" sz="1400" dirty="0"/>
          </a:p>
        </p:txBody>
      </p:sp>
      <p:sp>
        <p:nvSpPr>
          <p:cNvPr id="7" name="TextBox 6">
            <a:extLst>
              <a:ext uri="{FF2B5EF4-FFF2-40B4-BE49-F238E27FC236}">
                <a16:creationId xmlns:a16="http://schemas.microsoft.com/office/drawing/2014/main" id="{94C1AF45-7715-8BAB-FCB4-47C1A9210E92}"/>
              </a:ext>
            </a:extLst>
          </p:cNvPr>
          <p:cNvSpPr txBox="1"/>
          <p:nvPr/>
        </p:nvSpPr>
        <p:spPr>
          <a:xfrm>
            <a:off x="2990716" y="3235859"/>
            <a:ext cx="2703444" cy="369332"/>
          </a:xfrm>
          <a:prstGeom prst="rect">
            <a:avLst/>
          </a:prstGeom>
          <a:noFill/>
        </p:spPr>
        <p:txBody>
          <a:bodyPr wrap="square" rtlCol="0">
            <a:spAutoFit/>
          </a:bodyPr>
          <a:lstStyle/>
          <a:p>
            <a:r>
              <a:rPr lang="en-GB" dirty="0"/>
              <a:t>Can we help?</a:t>
            </a:r>
          </a:p>
        </p:txBody>
      </p:sp>
      <p:cxnSp>
        <p:nvCxnSpPr>
          <p:cNvPr id="9" name="Straight Arrow Connector 8">
            <a:extLst>
              <a:ext uri="{FF2B5EF4-FFF2-40B4-BE49-F238E27FC236}">
                <a16:creationId xmlns:a16="http://schemas.microsoft.com/office/drawing/2014/main" id="{3B078F92-8C76-7283-26F2-1752383C7569}"/>
              </a:ext>
            </a:extLst>
          </p:cNvPr>
          <p:cNvCxnSpPr>
            <a:cxnSpLocks/>
          </p:cNvCxnSpPr>
          <p:nvPr/>
        </p:nvCxnSpPr>
        <p:spPr>
          <a:xfrm>
            <a:off x="3074504" y="3622141"/>
            <a:ext cx="1351722"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pic>
        <p:nvPicPr>
          <p:cNvPr id="15" name="Picture 14">
            <a:extLst>
              <a:ext uri="{FF2B5EF4-FFF2-40B4-BE49-F238E27FC236}">
                <a16:creationId xmlns:a16="http://schemas.microsoft.com/office/drawing/2014/main" id="{C0D21F5D-BAA2-E03E-7CEA-426511E02F3A}"/>
              </a:ext>
            </a:extLst>
          </p:cNvPr>
          <p:cNvPicPr>
            <a:picLocks noChangeAspect="1"/>
          </p:cNvPicPr>
          <p:nvPr/>
        </p:nvPicPr>
        <p:blipFill>
          <a:blip r:embed="rId2"/>
          <a:stretch>
            <a:fillRect/>
          </a:stretch>
        </p:blipFill>
        <p:spPr>
          <a:xfrm>
            <a:off x="6566864" y="3498195"/>
            <a:ext cx="1524132" cy="231668"/>
          </a:xfrm>
          <a:prstGeom prst="rect">
            <a:avLst/>
          </a:prstGeom>
        </p:spPr>
      </p:pic>
      <p:sp>
        <p:nvSpPr>
          <p:cNvPr id="17" name="TextBox 16">
            <a:extLst>
              <a:ext uri="{FF2B5EF4-FFF2-40B4-BE49-F238E27FC236}">
                <a16:creationId xmlns:a16="http://schemas.microsoft.com/office/drawing/2014/main" id="{47D25BDD-A49F-D69F-5709-A4609687D825}"/>
              </a:ext>
            </a:extLst>
          </p:cNvPr>
          <p:cNvSpPr txBox="1"/>
          <p:nvPr/>
        </p:nvSpPr>
        <p:spPr>
          <a:xfrm>
            <a:off x="6808296" y="3235859"/>
            <a:ext cx="2703444" cy="369332"/>
          </a:xfrm>
          <a:prstGeom prst="rect">
            <a:avLst/>
          </a:prstGeom>
          <a:noFill/>
        </p:spPr>
        <p:txBody>
          <a:bodyPr wrap="square" rtlCol="0">
            <a:spAutoFit/>
          </a:bodyPr>
          <a:lstStyle/>
          <a:p>
            <a:r>
              <a:rPr lang="en-GB" dirty="0"/>
              <a:t>Results</a:t>
            </a:r>
          </a:p>
        </p:txBody>
      </p:sp>
      <p:sp>
        <p:nvSpPr>
          <p:cNvPr id="18" name="Content Placeholder 4">
            <a:extLst>
              <a:ext uri="{FF2B5EF4-FFF2-40B4-BE49-F238E27FC236}">
                <a16:creationId xmlns:a16="http://schemas.microsoft.com/office/drawing/2014/main" id="{22D147E1-A6CD-E1F0-D271-0FCEFDC0A398}"/>
              </a:ext>
            </a:extLst>
          </p:cNvPr>
          <p:cNvSpPr txBox="1">
            <a:spLocks/>
          </p:cNvSpPr>
          <p:nvPr/>
        </p:nvSpPr>
        <p:spPr>
          <a:xfrm>
            <a:off x="8198948" y="2175591"/>
            <a:ext cx="1913972" cy="3108543"/>
          </a:xfrm>
          <a:prstGeom prst="rect">
            <a:avLst/>
          </a:prstGeom>
          <a:ln w="38100">
            <a:solidFill>
              <a:srgbClr val="92D050"/>
            </a:solidFill>
          </a:ln>
        </p:spPr>
        <p:txBody>
          <a:bodyPr vert="horz" lIns="91440" tIns="45720" rIns="91440" bIns="45720" rtlCol="0">
            <a:normAutofit fontScale="850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en-GB" sz="1400" dirty="0"/>
          </a:p>
          <a:p>
            <a:r>
              <a:rPr lang="en-GB" sz="1800" i="0" dirty="0">
                <a:solidFill>
                  <a:srgbClr val="000000"/>
                </a:solidFill>
                <a:effectLst/>
                <a:latin typeface="inherit"/>
              </a:rPr>
              <a:t>74 out of 240 patients used the weblink and visited the webpage at least once. </a:t>
            </a:r>
            <a:r>
              <a:rPr lang="en-GB" dirty="0">
                <a:solidFill>
                  <a:srgbClr val="000000"/>
                </a:solidFill>
                <a:latin typeface="inherit"/>
              </a:rPr>
              <a:t>(</a:t>
            </a:r>
            <a:r>
              <a:rPr lang="en-GB" sz="1800" i="0" dirty="0">
                <a:solidFill>
                  <a:srgbClr val="000000"/>
                </a:solidFill>
                <a:effectLst/>
                <a:latin typeface="inherit"/>
              </a:rPr>
              <a:t>31% click-through rate</a:t>
            </a:r>
            <a:r>
              <a:rPr lang="en-GB" dirty="0">
                <a:solidFill>
                  <a:srgbClr val="000000"/>
                </a:solidFill>
                <a:latin typeface="inherit"/>
              </a:rPr>
              <a:t>)</a:t>
            </a:r>
          </a:p>
          <a:p>
            <a:r>
              <a:rPr lang="en-GB" i="0" dirty="0">
                <a:solidFill>
                  <a:srgbClr val="000000"/>
                </a:solidFill>
                <a:effectLst/>
                <a:latin typeface="Calibri" panose="020F0502020204030204" pitchFamily="34" charset="0"/>
              </a:rPr>
              <a:t> 8 form fills off the back of these visits. (11% conversion rate)</a:t>
            </a:r>
          </a:p>
          <a:p>
            <a:endParaRPr lang="en-GB" dirty="0">
              <a:solidFill>
                <a:srgbClr val="000000"/>
              </a:solidFill>
              <a:latin typeface="inherit"/>
            </a:endParaRPr>
          </a:p>
          <a:p>
            <a:pPr marL="0" indent="0">
              <a:buNone/>
            </a:pPr>
            <a:endParaRPr lang="en-GB" dirty="0"/>
          </a:p>
          <a:p>
            <a:endParaRPr lang="en-GB" dirty="0"/>
          </a:p>
          <a:p>
            <a:endParaRPr lang="en-GB" dirty="0"/>
          </a:p>
          <a:p>
            <a:endParaRPr lang="en-GB" dirty="0"/>
          </a:p>
        </p:txBody>
      </p:sp>
    </p:spTree>
    <p:extLst>
      <p:ext uri="{BB962C8B-B14F-4D97-AF65-F5344CB8AC3E}">
        <p14:creationId xmlns:p14="http://schemas.microsoft.com/office/powerpoint/2010/main" val="2845153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593B7-D936-E86B-C0BE-3D4337B23643}"/>
              </a:ext>
            </a:extLst>
          </p:cNvPr>
          <p:cNvSpPr>
            <a:spLocks noGrp="1"/>
          </p:cNvSpPr>
          <p:nvPr>
            <p:ph type="title"/>
          </p:nvPr>
        </p:nvSpPr>
        <p:spPr/>
        <p:txBody>
          <a:bodyPr/>
          <a:lstStyle/>
          <a:p>
            <a:r>
              <a:rPr lang="en-GB" dirty="0"/>
              <a:t>Future work - Barbershop Hypertension Project </a:t>
            </a:r>
          </a:p>
        </p:txBody>
      </p:sp>
      <p:sp>
        <p:nvSpPr>
          <p:cNvPr id="3" name="Content Placeholder 2">
            <a:extLst>
              <a:ext uri="{FF2B5EF4-FFF2-40B4-BE49-F238E27FC236}">
                <a16:creationId xmlns:a16="http://schemas.microsoft.com/office/drawing/2014/main" id="{620EFB6C-6EE1-2D68-378C-3BB49ADC8466}"/>
              </a:ext>
            </a:extLst>
          </p:cNvPr>
          <p:cNvSpPr>
            <a:spLocks noGrp="1"/>
          </p:cNvSpPr>
          <p:nvPr>
            <p:ph idx="1"/>
          </p:nvPr>
        </p:nvSpPr>
        <p:spPr/>
        <p:txBody>
          <a:bodyPr/>
          <a:lstStyle/>
          <a:p>
            <a:pPr marL="0" indent="0">
              <a:buNone/>
            </a:pPr>
            <a:r>
              <a:rPr lang="en-GB" u="sng" dirty="0"/>
              <a:t>What is the clinical need?</a:t>
            </a:r>
          </a:p>
          <a:p>
            <a:pPr marL="0" indent="0">
              <a:buNone/>
            </a:pPr>
            <a:endParaRPr lang="en-GB" u="sng" dirty="0"/>
          </a:p>
          <a:p>
            <a:r>
              <a:rPr lang="en-GB" dirty="0">
                <a:latin typeface="+mj-lt"/>
              </a:rPr>
              <a:t>CORE20plus5 </a:t>
            </a:r>
          </a:p>
          <a:p>
            <a:r>
              <a:rPr lang="en-GB" b="0" i="0" dirty="0">
                <a:solidFill>
                  <a:srgbClr val="3F525F"/>
                </a:solidFill>
                <a:effectLst/>
                <a:latin typeface="Frutiger W01"/>
              </a:rPr>
              <a:t>The proportion of adults in the population with untreated hypertension fluctuated between 11% and 14% from 2011 to 2019.</a:t>
            </a:r>
            <a:endParaRPr lang="en-GB" dirty="0">
              <a:latin typeface="+mj-lt"/>
            </a:endParaRPr>
          </a:p>
          <a:p>
            <a:r>
              <a:rPr lang="en-GB" b="0" i="0" dirty="0">
                <a:solidFill>
                  <a:srgbClr val="3F525F"/>
                </a:solidFill>
                <a:effectLst/>
                <a:latin typeface="Frutiger W01"/>
              </a:rPr>
              <a:t>Higher prevalence and worse CV outcomes. After accounting for age, hypertension was highest among black Caribbean, black African and Pakistani adults and was lowest among adults from Chinese and Other white backgrounds.</a:t>
            </a:r>
          </a:p>
          <a:p>
            <a:endParaRPr lang="en-GB" dirty="0"/>
          </a:p>
          <a:p>
            <a:endParaRPr lang="en-GB" dirty="0"/>
          </a:p>
        </p:txBody>
      </p:sp>
    </p:spTree>
    <p:extLst>
      <p:ext uri="{BB962C8B-B14F-4D97-AF65-F5344CB8AC3E}">
        <p14:creationId xmlns:p14="http://schemas.microsoft.com/office/powerpoint/2010/main" val="1910808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6151D-D532-5969-F591-B7B0D125AE5A}"/>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9DCD7A86-DCA5-B532-7EDA-5DBD9F0E15A0}"/>
              </a:ext>
            </a:extLst>
          </p:cNvPr>
          <p:cNvSpPr>
            <a:spLocks noGrp="1"/>
          </p:cNvSpPr>
          <p:nvPr>
            <p:ph idx="1"/>
          </p:nvPr>
        </p:nvSpPr>
        <p:spPr/>
        <p:txBody>
          <a:bodyPr/>
          <a:lstStyle/>
          <a:p>
            <a:r>
              <a:rPr lang="en-GB" dirty="0"/>
              <a:t>Los Angeles Barbershop BP study (LABBPS)</a:t>
            </a:r>
          </a:p>
          <a:p>
            <a:pPr marL="0" indent="0">
              <a:buNone/>
            </a:pPr>
            <a:endParaRPr lang="en-GB" dirty="0"/>
          </a:p>
          <a:p>
            <a:r>
              <a:rPr lang="en-GB" dirty="0"/>
              <a:t>London South Bank University – Barbershop Hypertension case finding </a:t>
            </a:r>
          </a:p>
          <a:p>
            <a:endParaRPr lang="en-GB" dirty="0"/>
          </a:p>
          <a:p>
            <a:endParaRPr lang="en-GB" dirty="0"/>
          </a:p>
          <a:p>
            <a:r>
              <a:rPr lang="en-GB" dirty="0"/>
              <a:t>Why Barber Shops?</a:t>
            </a:r>
          </a:p>
          <a:p>
            <a:pPr marL="0" indent="0">
              <a:buNone/>
            </a:pPr>
            <a:r>
              <a:rPr lang="en-GB" dirty="0"/>
              <a:t>Strong connections to community, people are seated for long periods, open long hours, barbers tend to be trusted by their regular customers and have longstanding relationships </a:t>
            </a:r>
          </a:p>
        </p:txBody>
      </p:sp>
    </p:spTree>
    <p:extLst>
      <p:ext uri="{BB962C8B-B14F-4D97-AF65-F5344CB8AC3E}">
        <p14:creationId xmlns:p14="http://schemas.microsoft.com/office/powerpoint/2010/main" val="1169446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AE442-06DB-415C-4146-85E322F597A2}"/>
              </a:ext>
            </a:extLst>
          </p:cNvPr>
          <p:cNvSpPr>
            <a:spLocks noGrp="1"/>
          </p:cNvSpPr>
          <p:nvPr>
            <p:ph type="title"/>
          </p:nvPr>
        </p:nvSpPr>
        <p:spPr/>
        <p:txBody>
          <a:bodyPr/>
          <a:lstStyle/>
          <a:p>
            <a:r>
              <a:rPr lang="en-GB" dirty="0"/>
              <a:t>Barbershop Hypertension Project</a:t>
            </a:r>
          </a:p>
        </p:txBody>
      </p:sp>
      <p:sp>
        <p:nvSpPr>
          <p:cNvPr id="3" name="Content Placeholder 2">
            <a:extLst>
              <a:ext uri="{FF2B5EF4-FFF2-40B4-BE49-F238E27FC236}">
                <a16:creationId xmlns:a16="http://schemas.microsoft.com/office/drawing/2014/main" id="{10FB8762-D820-27CC-2E6A-99866C8C7129}"/>
              </a:ext>
            </a:extLst>
          </p:cNvPr>
          <p:cNvSpPr>
            <a:spLocks noGrp="1"/>
          </p:cNvSpPr>
          <p:nvPr>
            <p:ph idx="1"/>
          </p:nvPr>
        </p:nvSpPr>
        <p:spPr/>
        <p:txBody>
          <a:bodyPr/>
          <a:lstStyle/>
          <a:p>
            <a:r>
              <a:rPr lang="en-GB" dirty="0"/>
              <a:t>Training group of barbers to perform BP checks on customers over 40 who are not already on BP medication  </a:t>
            </a:r>
          </a:p>
          <a:p>
            <a:r>
              <a:rPr lang="en-GB" dirty="0"/>
              <a:t>Streaming positive cases into community pharmacy hypertension project </a:t>
            </a:r>
          </a:p>
          <a:p>
            <a:endParaRPr lang="en-GB" dirty="0"/>
          </a:p>
        </p:txBody>
      </p:sp>
    </p:spTree>
    <p:extLst>
      <p:ext uri="{BB962C8B-B14F-4D97-AF65-F5344CB8AC3E}">
        <p14:creationId xmlns:p14="http://schemas.microsoft.com/office/powerpoint/2010/main" val="237516561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244</TotalTime>
  <Words>554</Words>
  <Application>Microsoft Office PowerPoint</Application>
  <PresentationFormat>Widescreen</PresentationFormat>
  <Paragraphs>80</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Calibri</vt:lpstr>
      <vt:lpstr>Frutiger W01</vt:lpstr>
      <vt:lpstr>HelveticaNeue</vt:lpstr>
      <vt:lpstr>inherit</vt:lpstr>
      <vt:lpstr>Trebuchet MS</vt:lpstr>
      <vt:lpstr>Wingdings</vt:lpstr>
      <vt:lpstr>Wingdings 3</vt:lpstr>
      <vt:lpstr>Facet</vt:lpstr>
      <vt:lpstr>Health Deprivation Fellowship Project Work </vt:lpstr>
      <vt:lpstr>Championing Health Inequality work </vt:lpstr>
      <vt:lpstr>Watford Council Health Hubs</vt:lpstr>
      <vt:lpstr>Watford Community bicycle Hub scheme </vt:lpstr>
      <vt:lpstr>Watford Community bicycle Hub scheme </vt:lpstr>
      <vt:lpstr>Childhood Obesity – Beezee Bodies  </vt:lpstr>
      <vt:lpstr>Future work - Barbershop Hypertension Project </vt:lpstr>
      <vt:lpstr>Background</vt:lpstr>
      <vt:lpstr>Barbershop Hypertension Project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Deprivation Fellowship Project Work </dc:title>
  <dc:creator>NIMALANATHAN, Rajan (ATTENBOROUGH SURGERY)</dc:creator>
  <cp:lastModifiedBy>Connor Harrington</cp:lastModifiedBy>
  <cp:revision>2</cp:revision>
  <dcterms:created xsi:type="dcterms:W3CDTF">2023-03-10T09:44:04Z</dcterms:created>
  <dcterms:modified xsi:type="dcterms:W3CDTF">2023-05-31T14:24:27Z</dcterms:modified>
</cp:coreProperties>
</file>