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1"/>
  </p:sldMasterIdLst>
  <p:notesMasterIdLst>
    <p:notesMasterId r:id="rId27"/>
  </p:notesMasterIdLst>
  <p:sldIdLst>
    <p:sldId id="256" r:id="rId2"/>
    <p:sldId id="274" r:id="rId3"/>
    <p:sldId id="257" r:id="rId4"/>
    <p:sldId id="258" r:id="rId5"/>
    <p:sldId id="286" r:id="rId6"/>
    <p:sldId id="279" r:id="rId7"/>
    <p:sldId id="282" r:id="rId8"/>
    <p:sldId id="281" r:id="rId9"/>
    <p:sldId id="289" r:id="rId10"/>
    <p:sldId id="284" r:id="rId11"/>
    <p:sldId id="285" r:id="rId12"/>
    <p:sldId id="259" r:id="rId13"/>
    <p:sldId id="262" r:id="rId14"/>
    <p:sldId id="287" r:id="rId15"/>
    <p:sldId id="276" r:id="rId16"/>
    <p:sldId id="283" r:id="rId17"/>
    <p:sldId id="260" r:id="rId18"/>
    <p:sldId id="267" r:id="rId19"/>
    <p:sldId id="288" r:id="rId20"/>
    <p:sldId id="263" r:id="rId21"/>
    <p:sldId id="264" r:id="rId22"/>
    <p:sldId id="265" r:id="rId23"/>
    <p:sldId id="270" r:id="rId24"/>
    <p:sldId id="273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EE82B-BB66-2C40-A8C1-249E685F2494}" type="datetimeFigureOut">
              <a:rPr lang="en-US" smtClean="0"/>
              <a:t>03/02/2016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1740E-141C-054C-9E6D-0FC4EEB76D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21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Show the AHP video</a:t>
            </a:r>
            <a:r>
              <a:rPr lang="en-GB" baseline="0" dirty="0" smtClean="0"/>
              <a:t> at this point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1740E-141C-054C-9E6D-0FC4EEB76D5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9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03/02/2016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February 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17D0EFEE-2756-4A20-BF2A-63F0A94F99AC}" type="datetime4">
              <a:rPr lang="en-US" smtClean="0"/>
              <a:pPr/>
              <a:t>February 3,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February 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February 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03/02/2016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03/02/2016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February 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February 3,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February 3,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February 3,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6EAD5615-7F4F-4584-84D5-CC95918C321F}" type="datetime4">
              <a:rPr lang="en-US" smtClean="0"/>
              <a:pPr/>
              <a:t>February 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February 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tisi@nhs.net" TargetMode="External"/><Relationship Id="rId3" Type="http://schemas.openxmlformats.org/officeDocument/2006/relationships/hyperlink" Target="mailto:hilaryfoster@nhs.ne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Global Health</a:t>
            </a:r>
            <a:br>
              <a:rPr lang="en-GB" dirty="0" smtClean="0"/>
            </a:br>
            <a:r>
              <a:rPr lang="en-GB" dirty="0" smtClean="0"/>
              <a:t>in </a:t>
            </a:r>
            <a:r>
              <a:rPr lang="en-GB" dirty="0" smtClean="0"/>
              <a:t>HEE in the </a:t>
            </a:r>
            <a:r>
              <a:rPr lang="en-GB" dirty="0" err="1" smtClean="0"/>
              <a:t>EoE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What’s not to like?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Roger Tisi</a:t>
            </a:r>
          </a:p>
          <a:p>
            <a:r>
              <a:rPr lang="en-GB" dirty="0" smtClean="0"/>
              <a:t>APD, </a:t>
            </a:r>
            <a:r>
              <a:rPr lang="en-GB" dirty="0" smtClean="0"/>
              <a:t>HEE</a:t>
            </a:r>
          </a:p>
          <a:p>
            <a:r>
              <a:rPr lang="en-GB" dirty="0" smtClean="0"/>
              <a:t>Spring Symposium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08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e-portfolio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would hate </a:t>
            </a:r>
            <a:r>
              <a:rPr lang="en-GB" dirty="0" smtClean="0"/>
              <a:t>them</a:t>
            </a:r>
            <a:r>
              <a:rPr lang="en-GB" dirty="0" smtClean="0"/>
              <a:t> </a:t>
            </a:r>
            <a:r>
              <a:rPr lang="en-GB" dirty="0" smtClean="0"/>
              <a:t>to miss it but…</a:t>
            </a:r>
          </a:p>
          <a:p>
            <a:r>
              <a:rPr lang="en-GB" dirty="0" smtClean="0"/>
              <a:t>We don’t insist on WPBAs</a:t>
            </a:r>
          </a:p>
          <a:p>
            <a:r>
              <a:rPr lang="en-GB" dirty="0" smtClean="0"/>
              <a:t>We do like </a:t>
            </a:r>
            <a:r>
              <a:rPr lang="en-GB" dirty="0" smtClean="0"/>
              <a:t>trainees</a:t>
            </a:r>
            <a:r>
              <a:rPr lang="en-GB" dirty="0" smtClean="0"/>
              <a:t> </a:t>
            </a:r>
            <a:r>
              <a:rPr lang="en-GB" dirty="0" smtClean="0"/>
              <a:t>to use it to keep in touch</a:t>
            </a:r>
          </a:p>
          <a:p>
            <a:r>
              <a:rPr lang="en-GB" dirty="0" smtClean="0"/>
              <a:t>Remember, </a:t>
            </a:r>
            <a:r>
              <a:rPr lang="en-GB" dirty="0" smtClean="0"/>
              <a:t>they </a:t>
            </a:r>
            <a:r>
              <a:rPr lang="en-GB" dirty="0" smtClean="0"/>
              <a:t>are OOP…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80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Employment implications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do not lose your NTN</a:t>
            </a:r>
          </a:p>
          <a:p>
            <a:r>
              <a:rPr lang="en-GB" dirty="0" smtClean="0"/>
              <a:t>It does not affect your duration of service (</a:t>
            </a:r>
            <a:r>
              <a:rPr lang="en-GB" i="1" dirty="0" smtClean="0"/>
              <a:t>but does not add to it)</a:t>
            </a:r>
          </a:p>
          <a:p>
            <a:r>
              <a:rPr lang="en-GB" dirty="0" smtClean="0"/>
              <a:t>http</a:t>
            </a:r>
            <a:r>
              <a:rPr lang="en-GB" dirty="0"/>
              <a:t>://</a:t>
            </a:r>
            <a:r>
              <a:rPr lang="en-GB" dirty="0" err="1"/>
              <a:t>bma.org.uk</a:t>
            </a:r>
            <a:r>
              <a:rPr lang="en-GB" dirty="0"/>
              <a:t>/developing-your-career/specialty-training/out-of-programme</a:t>
            </a:r>
          </a:p>
        </p:txBody>
      </p:sp>
    </p:spTree>
    <p:extLst>
      <p:ext uri="{BB962C8B-B14F-4D97-AF65-F5344CB8AC3E}">
        <p14:creationId xmlns:p14="http://schemas.microsoft.com/office/powerpoint/2010/main" val="339388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it like?</a:t>
            </a:r>
            <a:endParaRPr lang="en-GB" dirty="0"/>
          </a:p>
        </p:txBody>
      </p:sp>
      <p:pic>
        <p:nvPicPr>
          <p:cNvPr id="4" name="Content Placeholder 3" descr="IMG_674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8" b="13218"/>
          <a:stretch>
            <a:fillRect/>
          </a:stretch>
        </p:blipFill>
        <p:spPr/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5074723"/>
            <a:ext cx="43307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4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short film </a:t>
            </a:r>
            <a:r>
              <a:rPr lang="en-GB" dirty="0" smtClean="0"/>
              <a:t>…</a:t>
            </a:r>
            <a:endParaRPr lang="en-GB" dirty="0"/>
          </a:p>
        </p:txBody>
      </p:sp>
      <p:pic>
        <p:nvPicPr>
          <p:cNvPr id="6" name="Content Placeholder 5" descr="P1000539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1" b="133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202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to </a:t>
            </a:r>
            <a:r>
              <a:rPr lang="en-US" dirty="0" err="1" smtClean="0"/>
              <a:t>Geeta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60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Global Health Fellowships</a:t>
            </a:r>
          </a:p>
          <a:p>
            <a:r>
              <a:rPr lang="en-GB" dirty="0" smtClean="0"/>
              <a:t>Joint working with other LETBs</a:t>
            </a:r>
          </a:p>
          <a:p>
            <a:r>
              <a:rPr lang="en-GB" dirty="0" smtClean="0"/>
              <a:t>Stimulating recruitment</a:t>
            </a:r>
          </a:p>
          <a:p>
            <a:r>
              <a:rPr lang="en-GB" dirty="0" smtClean="0"/>
              <a:t>Developing the concept of Global </a:t>
            </a:r>
            <a:r>
              <a:rPr lang="en-GB" dirty="0"/>
              <a:t>H</a:t>
            </a:r>
            <a:r>
              <a:rPr lang="en-GB" dirty="0" smtClean="0"/>
              <a:t>ealth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393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might this mean for </a:t>
            </a:r>
            <a:r>
              <a:rPr lang="en-GB" dirty="0" smtClean="0"/>
              <a:t>trainees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Kudos</a:t>
            </a:r>
          </a:p>
          <a:p>
            <a:r>
              <a:rPr lang="en-GB" dirty="0" smtClean="0"/>
              <a:t>Funding</a:t>
            </a:r>
          </a:p>
          <a:p>
            <a:r>
              <a:rPr lang="en-GB" dirty="0" smtClean="0"/>
              <a:t>Educational and pastoral support</a:t>
            </a:r>
          </a:p>
          <a:p>
            <a:r>
              <a:rPr lang="en-GB" dirty="0" smtClean="0"/>
              <a:t>A chance to develop a career in Global </a:t>
            </a:r>
            <a:r>
              <a:rPr lang="en-GB" dirty="0" smtClean="0"/>
              <a:t>Health</a:t>
            </a:r>
          </a:p>
          <a:p>
            <a:r>
              <a:rPr lang="en-GB" dirty="0" smtClean="0"/>
              <a:t>Leadership experience (in several arenas)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994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elephant in the room?</a:t>
            </a:r>
            <a:endParaRPr lang="en-GB" dirty="0"/>
          </a:p>
        </p:txBody>
      </p:sp>
      <p:pic>
        <p:nvPicPr>
          <p:cNvPr id="6" name="Content Placeholder 5" descr="P100051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1" b="133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93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GB" dirty="0" smtClean="0"/>
              <a:t>Disruption to training and employment?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Visas and registration</a:t>
            </a:r>
            <a:endParaRPr lang="en-GB" dirty="0"/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Homesickness and culture shock</a:t>
            </a:r>
            <a:endParaRPr lang="en-GB" dirty="0"/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Illness and accident</a:t>
            </a:r>
            <a:endParaRPr lang="en-GB" dirty="0"/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Responsibility (or lack of it)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Does not count towards your CCT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32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GB" dirty="0" err="1" smtClean="0"/>
              <a:t>Uni</a:t>
            </a:r>
            <a:r>
              <a:rPr lang="en-GB" dirty="0" smtClean="0"/>
              <a:t>-professional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Ability of AHP to cope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Can we spot suitable candidates at recruitment?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Can we resource this locally?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When it goes belly up…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02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Happy as a pig in mud…</a:t>
            </a:r>
            <a:endParaRPr lang="en-GB" dirty="0"/>
          </a:p>
        </p:txBody>
      </p:sp>
      <p:pic>
        <p:nvPicPr>
          <p:cNvPr id="4" name="Content Placeholder 3" descr="P100057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1" b="133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852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But, if Roger and Hilary can hack it…</a:t>
            </a:r>
            <a:endParaRPr lang="en-GB" dirty="0"/>
          </a:p>
        </p:txBody>
      </p:sp>
      <p:pic>
        <p:nvPicPr>
          <p:cNvPr id="4" name="Content Placeholder 3" descr="IMG_676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8" b="132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560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…and cope with hippos in the hotel pool…</a:t>
            </a:r>
            <a:endParaRPr lang="en-GB" dirty="0"/>
          </a:p>
        </p:txBody>
      </p:sp>
      <p:pic>
        <p:nvPicPr>
          <p:cNvPr id="6" name="Content Placeholder 5" descr="P100058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1" b="133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850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…and you get to live somewhere half decent…</a:t>
            </a:r>
            <a:endParaRPr lang="en-GB" dirty="0"/>
          </a:p>
        </p:txBody>
      </p:sp>
      <p:pic>
        <p:nvPicPr>
          <p:cNvPr id="4" name="Content Placeholder 3" descr="P100062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1" b="133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837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</a:t>
            </a:r>
            <a:r>
              <a:rPr lang="en-GB" sz="3600" dirty="0" smtClean="0"/>
              <a:t>and get enough time and money to make the most of it…</a:t>
            </a:r>
            <a:endParaRPr lang="en-GB" sz="3600" dirty="0"/>
          </a:p>
        </p:txBody>
      </p:sp>
      <p:pic>
        <p:nvPicPr>
          <p:cNvPr id="4" name="Content Placeholder 3" descr="P100059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1" b="133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622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…what’s not to like?</a:t>
            </a:r>
            <a:endParaRPr lang="en-GB" dirty="0"/>
          </a:p>
        </p:txBody>
      </p:sp>
      <p:pic>
        <p:nvPicPr>
          <p:cNvPr id="4" name="Content Placeholder 3" descr="IMG_675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8" b="132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372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dirty="0" smtClean="0"/>
              <a:t>can </a:t>
            </a:r>
            <a:r>
              <a:rPr lang="en-GB" dirty="0" smtClean="0"/>
              <a:t>I do today?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Listen to us talking</a:t>
            </a:r>
          </a:p>
          <a:p>
            <a:r>
              <a:rPr lang="en-GB" dirty="0" smtClean="0"/>
              <a:t>Talk to </a:t>
            </a:r>
            <a:r>
              <a:rPr lang="en-GB" i="1" dirty="0" smtClean="0"/>
              <a:t>us</a:t>
            </a:r>
            <a:r>
              <a:rPr lang="en-GB" dirty="0" smtClean="0"/>
              <a:t> at break time</a:t>
            </a:r>
          </a:p>
          <a:p>
            <a:r>
              <a:rPr lang="en-GB" dirty="0" smtClean="0"/>
              <a:t>E-mail Roger at </a:t>
            </a:r>
            <a:r>
              <a:rPr lang="en-GB" dirty="0" smtClean="0">
                <a:hlinkClick r:id="rId2"/>
              </a:rPr>
              <a:t>rtisi@nhs.net</a:t>
            </a:r>
            <a:r>
              <a:rPr lang="en-GB" dirty="0" smtClean="0"/>
              <a:t> or Hilary </a:t>
            </a:r>
            <a:r>
              <a:rPr lang="en-GB" dirty="0" smtClean="0">
                <a:hlinkClick r:id="rId3"/>
              </a:rPr>
              <a:t>hilaryfoster@nhs.net</a:t>
            </a:r>
            <a:r>
              <a:rPr lang="en-GB" dirty="0" smtClean="0"/>
              <a:t> </a:t>
            </a:r>
          </a:p>
          <a:p>
            <a:r>
              <a:rPr lang="en-GB" dirty="0" smtClean="0"/>
              <a:t>Talk to our “graduates”</a:t>
            </a:r>
          </a:p>
          <a:p>
            <a:r>
              <a:rPr lang="en-GB" dirty="0" smtClean="0"/>
              <a:t>Talk to your TPD</a:t>
            </a:r>
          </a:p>
          <a:p>
            <a:r>
              <a:rPr lang="en-GB" dirty="0" smtClean="0"/>
              <a:t>Become part of our network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48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</a:t>
            </a:r>
            <a:r>
              <a:rPr lang="en-GB" dirty="0" smtClean="0"/>
              <a:t>HEE </a:t>
            </a:r>
            <a:r>
              <a:rPr lang="en-GB" dirty="0" smtClean="0"/>
              <a:t>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dirty="0" smtClean="0"/>
              <a:t>Send GPSTs for the time of their life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Work with our partner charity Africa Health Placements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Place our GPSTs where they are needed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An awful lot of good (to </a:t>
            </a:r>
            <a:r>
              <a:rPr lang="en-GB" dirty="0" smtClean="0"/>
              <a:t>them</a:t>
            </a:r>
            <a:r>
              <a:rPr lang="en-GB" dirty="0" smtClean="0"/>
              <a:t> </a:t>
            </a:r>
            <a:r>
              <a:rPr lang="en-GB" dirty="0" smtClean="0"/>
              <a:t>and the communities)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48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it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dirty="0" smtClean="0"/>
              <a:t>A year OOP between ST2 and </a:t>
            </a:r>
            <a:r>
              <a:rPr lang="en-GB" dirty="0" smtClean="0"/>
              <a:t>ST3</a:t>
            </a:r>
            <a:endParaRPr lang="en-GB" dirty="0" smtClean="0"/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Open to anyone that is eligible to work in SA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OOP for the whole year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Magically produces a four year programme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27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part of a national </a:t>
            </a:r>
            <a:r>
              <a:rPr lang="en-US" dirty="0" err="1" smtClean="0"/>
              <a:t>programme</a:t>
            </a:r>
            <a:endParaRPr lang="en-US" dirty="0" smtClean="0"/>
          </a:p>
          <a:p>
            <a:r>
              <a:rPr lang="en-US" dirty="0" smtClean="0"/>
              <a:t>Application at entry into GPST training</a:t>
            </a:r>
          </a:p>
          <a:p>
            <a:r>
              <a:rPr lang="en-US" dirty="0" smtClean="0"/>
              <a:t>Interview in addition to the SAC</a:t>
            </a:r>
          </a:p>
          <a:p>
            <a:r>
              <a:rPr lang="en-US" dirty="0" smtClean="0"/>
              <a:t>Supported education throughout the 4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3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</a:t>
            </a:r>
            <a:r>
              <a:rPr lang="en-GB" dirty="0" smtClean="0"/>
              <a:t>trainees </a:t>
            </a:r>
            <a:r>
              <a:rPr lang="en-GB" dirty="0" smtClean="0"/>
              <a:t>qualify?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have to be a GPST in HEEoE</a:t>
            </a:r>
          </a:p>
          <a:p>
            <a:r>
              <a:rPr lang="en-GB" dirty="0" smtClean="0"/>
              <a:t>You have to be able to meet the visa requirements of the SA Government and the registration requirements of the HPCSA </a:t>
            </a:r>
          </a:p>
          <a:p>
            <a:r>
              <a:rPr lang="en-GB" dirty="0" smtClean="0"/>
              <a:t>You have to have “satisfactory progress” outcomes in your ST1 and ST2 ARCPs</a:t>
            </a:r>
          </a:p>
          <a:p>
            <a:r>
              <a:rPr lang="en-GB" dirty="0" smtClean="0"/>
              <a:t>You have to have the support of your TPD and Educational Supervisor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0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</a:t>
            </a:r>
            <a:r>
              <a:rPr lang="en-GB" dirty="0" smtClean="0"/>
              <a:t>they might not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LTFT not an option in SA</a:t>
            </a:r>
          </a:p>
          <a:p>
            <a:r>
              <a:rPr lang="en-GB" dirty="0" smtClean="0"/>
              <a:t>If </a:t>
            </a:r>
            <a:r>
              <a:rPr lang="en-GB" dirty="0" smtClean="0"/>
              <a:t> </a:t>
            </a:r>
            <a:r>
              <a:rPr lang="en-GB" dirty="0" smtClean="0"/>
              <a:t>qualified outside of the UK</a:t>
            </a:r>
          </a:p>
          <a:p>
            <a:r>
              <a:rPr lang="en-GB" dirty="0" smtClean="0"/>
              <a:t>If </a:t>
            </a:r>
            <a:r>
              <a:rPr lang="en-GB" dirty="0" smtClean="0"/>
              <a:t>not </a:t>
            </a:r>
            <a:r>
              <a:rPr lang="en-GB" dirty="0" smtClean="0"/>
              <a:t>making expected educational progress</a:t>
            </a:r>
          </a:p>
          <a:p>
            <a:r>
              <a:rPr lang="en-GB" dirty="0" smtClean="0"/>
              <a:t>If </a:t>
            </a:r>
            <a:r>
              <a:rPr lang="en-GB" dirty="0" smtClean="0"/>
              <a:t>they demonstrate at interview an inability to</a:t>
            </a:r>
            <a:r>
              <a:rPr lang="en-GB" dirty="0" smtClean="0"/>
              <a:t> cope </a:t>
            </a:r>
            <a:r>
              <a:rPr lang="en-GB" dirty="0" smtClean="0"/>
              <a:t>with uncertainty and frustration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6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</a:t>
            </a:r>
            <a:r>
              <a:rPr lang="en-GB" dirty="0" smtClean="0"/>
              <a:t>plan to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Provide suitable hospital posts in ST1 and 2</a:t>
            </a:r>
          </a:p>
          <a:p>
            <a:r>
              <a:rPr lang="en-GB" dirty="0" smtClean="0"/>
              <a:t>Maintain a dedicated </a:t>
            </a:r>
            <a:r>
              <a:rPr lang="en-GB" dirty="0" smtClean="0"/>
              <a:t>Educational </a:t>
            </a:r>
            <a:r>
              <a:rPr lang="en-GB" dirty="0" smtClean="0"/>
              <a:t>Supervisor </a:t>
            </a:r>
            <a:r>
              <a:rPr lang="en-GB" dirty="0" smtClean="0"/>
              <a:t>throughout the 4 years</a:t>
            </a:r>
            <a:endParaRPr lang="en-GB" dirty="0" smtClean="0"/>
          </a:p>
          <a:p>
            <a:r>
              <a:rPr lang="en-GB" dirty="0" smtClean="0"/>
              <a:t>Help </a:t>
            </a:r>
            <a:r>
              <a:rPr lang="en-GB" dirty="0" smtClean="0"/>
              <a:t> </a:t>
            </a:r>
            <a:r>
              <a:rPr lang="en-GB" dirty="0" smtClean="0"/>
              <a:t>prepare before </a:t>
            </a:r>
            <a:r>
              <a:rPr lang="en-GB" dirty="0" smtClean="0"/>
              <a:t>and </a:t>
            </a:r>
            <a:r>
              <a:rPr lang="en-GB" dirty="0" smtClean="0"/>
              <a:t>after </a:t>
            </a:r>
            <a:r>
              <a:rPr lang="en-GB" dirty="0" smtClean="0"/>
              <a:t>the year OOP</a:t>
            </a:r>
            <a:endParaRPr lang="en-GB" dirty="0" smtClean="0"/>
          </a:p>
          <a:p>
            <a:r>
              <a:rPr lang="en-GB" dirty="0" smtClean="0"/>
              <a:t>Trouble shoot any problems whilst </a:t>
            </a:r>
            <a:r>
              <a:rPr lang="en-GB" dirty="0" smtClean="0"/>
              <a:t> </a:t>
            </a:r>
            <a:r>
              <a:rPr lang="en-GB" dirty="0" smtClean="0"/>
              <a:t>away</a:t>
            </a:r>
          </a:p>
          <a:p>
            <a:r>
              <a:rPr lang="en-GB" dirty="0" smtClean="0"/>
              <a:t>Ensure </a:t>
            </a:r>
            <a:r>
              <a:rPr lang="en-GB" dirty="0" smtClean="0"/>
              <a:t> </a:t>
            </a:r>
            <a:r>
              <a:rPr lang="en-GB" dirty="0" smtClean="0"/>
              <a:t>have an ST3 post to return 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90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</a:t>
            </a:r>
            <a:r>
              <a:rPr lang="en-GB" dirty="0" smtClean="0"/>
              <a:t>plan to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Fund the Diploma in Tropical Medicine</a:t>
            </a:r>
          </a:p>
          <a:p>
            <a:r>
              <a:rPr lang="en-GB" dirty="0" smtClean="0"/>
              <a:t>Develop an educator network and resources</a:t>
            </a:r>
          </a:p>
          <a:p>
            <a:r>
              <a:rPr lang="en-GB" dirty="0" smtClean="0"/>
              <a:t>Develop a network of alumni</a:t>
            </a:r>
          </a:p>
          <a:p>
            <a:r>
              <a:rPr lang="en-GB" dirty="0" smtClean="0"/>
              <a:t>Spread the love</a:t>
            </a:r>
          </a:p>
        </p:txBody>
      </p:sp>
    </p:spTree>
    <p:extLst>
      <p:ext uri="{BB962C8B-B14F-4D97-AF65-F5344CB8AC3E}">
        <p14:creationId xmlns:p14="http://schemas.microsoft.com/office/powerpoint/2010/main" val="2561455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155</TotalTime>
  <Words>594</Words>
  <Application>Microsoft Macintosh PowerPoint</Application>
  <PresentationFormat>On-screen Show (4:3)</PresentationFormat>
  <Paragraphs>93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Habitat</vt:lpstr>
      <vt:lpstr>Global Health in HEE in the EoE What’s not to like?</vt:lpstr>
      <vt:lpstr>Happy as a pig in mud…</vt:lpstr>
      <vt:lpstr>What does HEE do?</vt:lpstr>
      <vt:lpstr>How does it work?</vt:lpstr>
      <vt:lpstr>What’s new</vt:lpstr>
      <vt:lpstr>How do trainees qualify?</vt:lpstr>
      <vt:lpstr>Why they might not…</vt:lpstr>
      <vt:lpstr>What do we plan to do?</vt:lpstr>
      <vt:lpstr>What do we plan to do?</vt:lpstr>
      <vt:lpstr>The e-portfolio</vt:lpstr>
      <vt:lpstr>Employment implications</vt:lpstr>
      <vt:lpstr>What’s it like?</vt:lpstr>
      <vt:lpstr>A short film …</vt:lpstr>
      <vt:lpstr>Over to Geeta…</vt:lpstr>
      <vt:lpstr>The future</vt:lpstr>
      <vt:lpstr>What might this mean for trainees?</vt:lpstr>
      <vt:lpstr>The elephant in the room?</vt:lpstr>
      <vt:lpstr>Problems?</vt:lpstr>
      <vt:lpstr>Problems?</vt:lpstr>
      <vt:lpstr>But, if Roger and Hilary can hack it…</vt:lpstr>
      <vt:lpstr>…and cope with hippos in the hotel pool…</vt:lpstr>
      <vt:lpstr>…and you get to live somewhere half decent…</vt:lpstr>
      <vt:lpstr>…and get enough time and money to make the most of it…</vt:lpstr>
      <vt:lpstr>…what’s not to like?</vt:lpstr>
      <vt:lpstr>What can I do today?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OOPe Experiences of a letb (or two)</dc:title>
  <dc:creator>Roger Tisi</dc:creator>
  <cp:lastModifiedBy>Roger Tisi</cp:lastModifiedBy>
  <cp:revision>29</cp:revision>
  <dcterms:created xsi:type="dcterms:W3CDTF">2015-04-25T16:05:04Z</dcterms:created>
  <dcterms:modified xsi:type="dcterms:W3CDTF">2016-02-03T13:48:53Z</dcterms:modified>
</cp:coreProperties>
</file>