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75" autoAdjust="0"/>
  </p:normalViewPr>
  <p:slideViewPr>
    <p:cSldViewPr>
      <p:cViewPr varScale="1">
        <p:scale>
          <a:sx n="81" d="100"/>
          <a:sy n="81" d="100"/>
        </p:scale>
        <p:origin x="-100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38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46A2A-41D9-4CE1-AB7F-6A670D8D25DA}" type="datetimeFigureOut">
              <a:rPr lang="en-GB" smtClean="0"/>
              <a:t>01/11/2018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C555D-575F-4169-8332-9E6527FF3508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46A2A-41D9-4CE1-AB7F-6A670D8D25DA}" type="datetimeFigureOut">
              <a:rPr lang="en-GB" smtClean="0"/>
              <a:t>01/11/2018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C555D-575F-4169-8332-9E6527FF350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46A2A-41D9-4CE1-AB7F-6A670D8D25DA}" type="datetimeFigureOut">
              <a:rPr lang="en-GB" smtClean="0"/>
              <a:t>01/11/2018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C555D-575F-4169-8332-9E6527FF350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46A2A-41D9-4CE1-AB7F-6A670D8D25DA}" type="datetimeFigureOut">
              <a:rPr lang="en-GB" smtClean="0"/>
              <a:t>01/11/2018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C555D-575F-4169-8332-9E6527FF350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46A2A-41D9-4CE1-AB7F-6A670D8D25DA}" type="datetimeFigureOut">
              <a:rPr lang="en-GB" smtClean="0"/>
              <a:t>01/11/2018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C555D-575F-4169-8332-9E6527FF3508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46A2A-41D9-4CE1-AB7F-6A670D8D25DA}" type="datetimeFigureOut">
              <a:rPr lang="en-GB" smtClean="0"/>
              <a:t>01/11/2018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C555D-575F-4169-8332-9E6527FF350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46A2A-41D9-4CE1-AB7F-6A670D8D25DA}" type="datetimeFigureOut">
              <a:rPr lang="en-GB" smtClean="0"/>
              <a:t>01/11/2018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C555D-575F-4169-8332-9E6527FF350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46A2A-41D9-4CE1-AB7F-6A670D8D25DA}" type="datetimeFigureOut">
              <a:rPr lang="en-GB" smtClean="0"/>
              <a:t>01/11/2018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C555D-575F-4169-8332-9E6527FF350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46A2A-41D9-4CE1-AB7F-6A670D8D25DA}" type="datetimeFigureOut">
              <a:rPr lang="en-GB" smtClean="0"/>
              <a:t>01/11/2018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C555D-575F-4169-8332-9E6527FF350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46A2A-41D9-4CE1-AB7F-6A670D8D25DA}" type="datetimeFigureOut">
              <a:rPr lang="en-GB" smtClean="0"/>
              <a:t>01/11/2018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C555D-575F-4169-8332-9E6527FF3508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3D446A2A-41D9-4CE1-AB7F-6A670D8D25DA}" type="datetimeFigureOut">
              <a:rPr lang="en-GB" smtClean="0"/>
              <a:t>01/11/2018</a:t>
            </a:fld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E64C555D-575F-4169-8332-9E6527FF3508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3D446A2A-41D9-4CE1-AB7F-6A670D8D25DA}" type="datetimeFigureOut">
              <a:rPr lang="en-GB" smtClean="0"/>
              <a:t>01/11/2018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64C555D-575F-4169-8332-9E6527FF3508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56792"/>
            <a:ext cx="8077200" cy="1673352"/>
          </a:xfrm>
        </p:spPr>
        <p:txBody>
          <a:bodyPr>
            <a:normAutofit/>
          </a:bodyPr>
          <a:lstStyle/>
          <a:p>
            <a:r>
              <a:rPr lang="en-GB" sz="8000" dirty="0" smtClean="0"/>
              <a:t>FEVER</a:t>
            </a:r>
            <a:endParaRPr lang="en-GB" sz="8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13560"/>
            <a:ext cx="8077200" cy="1499616"/>
          </a:xfrm>
        </p:spPr>
        <p:txBody>
          <a:bodyPr/>
          <a:lstStyle/>
          <a:p>
            <a:r>
              <a:rPr lang="en-GB" dirty="0" smtClean="0"/>
              <a:t>MR SUNEIL RAMNANI</a:t>
            </a:r>
          </a:p>
          <a:p>
            <a:r>
              <a:rPr lang="en-GB" dirty="0" smtClean="0"/>
              <a:t>CONSULTANT IN EMERGENCY MEDICINE</a:t>
            </a:r>
          </a:p>
          <a:p>
            <a:r>
              <a:rPr lang="en-GB" dirty="0" smtClean="0"/>
              <a:t>PRINCESS ALEXANDRA HOSPITAL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5747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INVESTIGATIONS 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87767"/>
            <a:ext cx="8229600" cy="4625609"/>
          </a:xfrm>
        </p:spPr>
        <p:txBody>
          <a:bodyPr/>
          <a:lstStyle/>
          <a:p>
            <a:r>
              <a:rPr lang="en-GB" dirty="0" smtClean="0"/>
              <a:t>Other tests for the medics!</a:t>
            </a:r>
          </a:p>
          <a:p>
            <a:r>
              <a:rPr lang="en-GB" dirty="0" smtClean="0"/>
              <a:t>Serology/virology (EBV,CMV,HIV), Rheumatoid factor, ANA, protein electrophoresis, </a:t>
            </a:r>
            <a:r>
              <a:rPr lang="en-GB" dirty="0" err="1" smtClean="0"/>
              <a:t>Mantoux</a:t>
            </a:r>
            <a:r>
              <a:rPr lang="en-GB" dirty="0" smtClean="0"/>
              <a:t>, CT scans, LP,ECHO.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4381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FEVER RED FLAGS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Systemic upset/symptoms</a:t>
            </a:r>
          </a:p>
          <a:p>
            <a:r>
              <a:rPr lang="en-GB" dirty="0" smtClean="0"/>
              <a:t>‘Unwell’</a:t>
            </a:r>
          </a:p>
          <a:p>
            <a:r>
              <a:rPr lang="en-GB" dirty="0" smtClean="0"/>
              <a:t>Abnormal vitals</a:t>
            </a:r>
          </a:p>
          <a:p>
            <a:r>
              <a:rPr lang="en-GB" dirty="0" smtClean="0"/>
              <a:t>Abnormal bloods/investigations (</a:t>
            </a:r>
            <a:r>
              <a:rPr lang="en-GB" dirty="0" err="1" smtClean="0"/>
              <a:t>eg</a:t>
            </a:r>
            <a:r>
              <a:rPr lang="en-GB" dirty="0" smtClean="0"/>
              <a:t> </a:t>
            </a:r>
            <a:r>
              <a:rPr lang="en-GB" dirty="0" smtClean="0">
                <a:sym typeface="Symbol"/>
              </a:rPr>
              <a:t>CRP, </a:t>
            </a:r>
            <a:r>
              <a:rPr lang="en-GB" dirty="0">
                <a:sym typeface="Symbol"/>
              </a:rPr>
              <a:t>W</a:t>
            </a:r>
            <a:r>
              <a:rPr lang="en-GB" dirty="0" smtClean="0">
                <a:sym typeface="Symbol"/>
              </a:rPr>
              <a:t>BC, lactate)</a:t>
            </a:r>
          </a:p>
          <a:p>
            <a:r>
              <a:rPr lang="en-GB" dirty="0" smtClean="0">
                <a:sym typeface="Symbol"/>
              </a:rPr>
              <a:t>Immunocompromised</a:t>
            </a:r>
          </a:p>
          <a:p>
            <a:r>
              <a:rPr lang="en-GB" dirty="0" smtClean="0">
                <a:sym typeface="Symbol"/>
              </a:rPr>
              <a:t>Admit/refer the above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0076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FEVER - MANAGEMENT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Depends on the cause</a:t>
            </a:r>
          </a:p>
          <a:p>
            <a:r>
              <a:rPr lang="en-GB" dirty="0" smtClean="0"/>
              <a:t>Resuscitate!</a:t>
            </a:r>
          </a:p>
          <a:p>
            <a:r>
              <a:rPr lang="en-GB" dirty="0" smtClean="0"/>
              <a:t>Antipyretics?</a:t>
            </a:r>
          </a:p>
          <a:p>
            <a:r>
              <a:rPr lang="en-GB" dirty="0" smtClean="0"/>
              <a:t>Antibiotics?</a:t>
            </a:r>
          </a:p>
          <a:p>
            <a:r>
              <a:rPr lang="en-GB" dirty="0" smtClean="0"/>
              <a:t>Admission/</a:t>
            </a:r>
            <a:r>
              <a:rPr lang="en-GB" dirty="0" err="1" smtClean="0"/>
              <a:t>Followup</a:t>
            </a:r>
            <a:r>
              <a:rPr lang="en-GB" dirty="0" smtClean="0"/>
              <a:t>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8344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Relatively common presentation.</a:t>
            </a:r>
          </a:p>
          <a:p>
            <a:r>
              <a:rPr lang="en-GB" dirty="0" smtClean="0"/>
              <a:t>Many causes (not just infections!)</a:t>
            </a:r>
          </a:p>
          <a:p>
            <a:r>
              <a:rPr lang="en-GB" dirty="0" smtClean="0"/>
              <a:t>May be serious (but usually not!)</a:t>
            </a:r>
          </a:p>
          <a:p>
            <a:r>
              <a:rPr lang="en-GB" dirty="0" smtClean="0"/>
              <a:t>History and examination are paramount</a:t>
            </a:r>
          </a:p>
          <a:p>
            <a:r>
              <a:rPr lang="en-GB" dirty="0" smtClean="0"/>
              <a:t>Treat the cause</a:t>
            </a:r>
          </a:p>
          <a:p>
            <a:r>
              <a:rPr lang="en-GB" dirty="0" smtClean="0"/>
              <a:t>Admit the ill!</a:t>
            </a:r>
          </a:p>
          <a:p>
            <a:r>
              <a:rPr lang="en-GB" dirty="0" smtClean="0"/>
              <a:t>Arrange </a:t>
            </a:r>
            <a:r>
              <a:rPr lang="en-GB" dirty="0" err="1" smtClean="0"/>
              <a:t>followup</a:t>
            </a:r>
            <a:r>
              <a:rPr lang="en-GB" dirty="0" smtClean="0"/>
              <a:t> for FUOs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5632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QUESTIONS?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0157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OBJECTIVES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15759"/>
            <a:ext cx="8229600" cy="4625609"/>
          </a:xfrm>
        </p:spPr>
        <p:txBody>
          <a:bodyPr/>
          <a:lstStyle/>
          <a:p>
            <a:r>
              <a:rPr lang="en-GB" dirty="0" smtClean="0"/>
              <a:t>Define Fever</a:t>
            </a:r>
          </a:p>
          <a:p>
            <a:r>
              <a:rPr lang="en-GB" dirty="0" smtClean="0"/>
              <a:t>Discuss Causes</a:t>
            </a:r>
          </a:p>
          <a:p>
            <a:r>
              <a:rPr lang="en-GB" dirty="0" smtClean="0"/>
              <a:t>Assessment</a:t>
            </a:r>
          </a:p>
          <a:p>
            <a:r>
              <a:rPr lang="en-GB" dirty="0" smtClean="0"/>
              <a:t>Investigations</a:t>
            </a:r>
          </a:p>
          <a:p>
            <a:r>
              <a:rPr lang="en-GB" dirty="0" smtClean="0"/>
              <a:t>Management</a:t>
            </a:r>
          </a:p>
          <a:p>
            <a:r>
              <a:rPr lang="en-GB" dirty="0" smtClean="0"/>
              <a:t>Red Flags and Pitfalls</a:t>
            </a:r>
          </a:p>
          <a:p>
            <a:r>
              <a:rPr lang="en-GB" dirty="0" smtClean="0"/>
              <a:t>Summary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2768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FEVER?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‘A temporary increase in the core body temperature above the normal range caused by elevation of the hypothalamic set point’</a:t>
            </a:r>
          </a:p>
          <a:p>
            <a:r>
              <a:rPr lang="en-GB" dirty="0" smtClean="0"/>
              <a:t>No single agreed upper limit for normal temperature.</a:t>
            </a:r>
          </a:p>
          <a:p>
            <a:r>
              <a:rPr lang="en-GB" dirty="0" smtClean="0"/>
              <a:t>Normal core body temperature in healthy people is 35.6˚c – 38.2˚c (mean 36.8˚c)</a:t>
            </a:r>
          </a:p>
          <a:p>
            <a:r>
              <a:rPr lang="en-GB" dirty="0" smtClean="0"/>
              <a:t>In adults, a temperature of 38.3˚c is a fever.</a:t>
            </a:r>
          </a:p>
          <a:p>
            <a:r>
              <a:rPr lang="en-GB" dirty="0" smtClean="0"/>
              <a:t>In infants, a rectal temperature of 38˚c is a fever.</a:t>
            </a:r>
          </a:p>
          <a:p>
            <a:r>
              <a:rPr lang="en-GB" dirty="0" smtClean="0"/>
              <a:t>A temperature over 41.5˚c is not a true fever.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0386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FEVER FACTS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Common complaint – 6% of adult ED attendances and 20-40% of paediatric attendances.</a:t>
            </a:r>
          </a:p>
          <a:p>
            <a:r>
              <a:rPr lang="en-GB" dirty="0" smtClean="0"/>
              <a:t>Same as Pyrexia!</a:t>
            </a:r>
          </a:p>
          <a:p>
            <a:r>
              <a:rPr lang="en-GB" dirty="0" smtClean="0"/>
              <a:t>Rectal temperature is most accurate measurement.</a:t>
            </a:r>
          </a:p>
          <a:p>
            <a:r>
              <a:rPr lang="en-GB" dirty="0" smtClean="0"/>
              <a:t>Generally a response to disease or illness but can be ‘physiological’.</a:t>
            </a:r>
          </a:p>
          <a:p>
            <a:r>
              <a:rPr lang="en-GB" dirty="0" smtClean="0"/>
              <a:t>Can indicate serious or life threatening illness.</a:t>
            </a:r>
          </a:p>
          <a:p>
            <a:r>
              <a:rPr lang="en-GB" dirty="0" smtClean="0"/>
              <a:t>No relationship between magnitude of temperature and severity of illness.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5217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FEVER-CAUSES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Hundreds!</a:t>
            </a:r>
          </a:p>
          <a:p>
            <a:r>
              <a:rPr lang="en-GB" dirty="0" smtClean="0"/>
              <a:t>Mostly caused by self limiting viral infections.</a:t>
            </a:r>
          </a:p>
          <a:p>
            <a:r>
              <a:rPr lang="en-GB" dirty="0" smtClean="0"/>
              <a:t>Infections are the most common cause (acutely!). 30-40%</a:t>
            </a:r>
          </a:p>
          <a:p>
            <a:r>
              <a:rPr lang="en-GB" dirty="0" smtClean="0"/>
              <a:t>Cause usually apparent in ED. (pneumonia, UTI </a:t>
            </a:r>
            <a:r>
              <a:rPr lang="en-GB" dirty="0" err="1" smtClean="0"/>
              <a:t>etc</a:t>
            </a:r>
            <a:r>
              <a:rPr lang="en-GB" dirty="0" smtClean="0"/>
              <a:t>)</a:t>
            </a:r>
          </a:p>
          <a:p>
            <a:r>
              <a:rPr lang="en-GB" dirty="0" smtClean="0"/>
              <a:t>FUO/PUO (fever &gt;38.3˚c documented on several occasions during a period of more than 3 weeks with uncertain diagnosis after 1 week of evaluation in hospital).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4554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FEVER OF UNKNOWN ORIGIN (FUO)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Infections/Infectious diseases 20-40%</a:t>
            </a:r>
          </a:p>
          <a:p>
            <a:r>
              <a:rPr lang="en-GB" dirty="0" smtClean="0"/>
              <a:t>Neoplastic/Malignancy 10-30%</a:t>
            </a:r>
          </a:p>
          <a:p>
            <a:r>
              <a:rPr lang="en-GB" dirty="0" smtClean="0"/>
              <a:t>Non-infectious Inflammatory diseases (</a:t>
            </a:r>
            <a:r>
              <a:rPr lang="en-GB" dirty="0" err="1" smtClean="0"/>
              <a:t>eg</a:t>
            </a:r>
            <a:r>
              <a:rPr lang="en-GB" dirty="0" smtClean="0"/>
              <a:t> collagen vascular diseases, connective tissue diseases) 20-35%</a:t>
            </a:r>
          </a:p>
          <a:p>
            <a:r>
              <a:rPr lang="en-GB" dirty="0" smtClean="0"/>
              <a:t>Miscellaneous (including drug fever) 10-20%</a:t>
            </a:r>
          </a:p>
          <a:p>
            <a:r>
              <a:rPr lang="en-GB" dirty="0" smtClean="0"/>
              <a:t>No diagnosis 20-30%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7093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ASSESSMENT: HISTORY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Key to Assessment</a:t>
            </a:r>
          </a:p>
          <a:p>
            <a:r>
              <a:rPr lang="en-GB" dirty="0" smtClean="0"/>
              <a:t>Associated Symptoms: Cough, SOB, pain, dysuria, diarrhoea, weight loss, sweats, rigors, fever, rash, lumps/itching.</a:t>
            </a:r>
          </a:p>
          <a:p>
            <a:r>
              <a:rPr lang="en-GB" dirty="0" smtClean="0"/>
              <a:t>Duration</a:t>
            </a:r>
          </a:p>
          <a:p>
            <a:r>
              <a:rPr lang="en-GB" dirty="0" smtClean="0"/>
              <a:t>Ill contacts, pets, animal contacts</a:t>
            </a:r>
          </a:p>
          <a:p>
            <a:r>
              <a:rPr lang="en-GB" dirty="0" smtClean="0"/>
              <a:t>Occupation</a:t>
            </a:r>
          </a:p>
          <a:p>
            <a:r>
              <a:rPr lang="en-GB" dirty="0" smtClean="0"/>
              <a:t>Travel history</a:t>
            </a:r>
          </a:p>
          <a:p>
            <a:r>
              <a:rPr lang="en-GB" dirty="0" smtClean="0"/>
              <a:t>Medication</a:t>
            </a:r>
          </a:p>
          <a:p>
            <a:r>
              <a:rPr lang="en-GB" dirty="0" smtClean="0"/>
              <a:t>History/risk </a:t>
            </a:r>
            <a:r>
              <a:rPr lang="en-GB" dirty="0"/>
              <a:t>o</a:t>
            </a:r>
            <a:r>
              <a:rPr lang="en-GB" dirty="0" smtClean="0"/>
              <a:t>f </a:t>
            </a:r>
            <a:r>
              <a:rPr lang="en-GB" dirty="0" err="1" smtClean="0"/>
              <a:t>immunocompromise</a:t>
            </a:r>
            <a:endParaRPr lang="en-GB" dirty="0" smtClean="0"/>
          </a:p>
          <a:p>
            <a:r>
              <a:rPr lang="en-GB" dirty="0" smtClean="0"/>
              <a:t>Sexual History, IVDU</a:t>
            </a:r>
          </a:p>
          <a:p>
            <a:r>
              <a:rPr lang="en-GB" dirty="0" smtClean="0"/>
              <a:t>Bites, Cuts, Surgery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0648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ASSESSMENT: EXAMINATION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General appearance: sick Vs well</a:t>
            </a:r>
          </a:p>
          <a:p>
            <a:r>
              <a:rPr lang="en-GB" dirty="0" smtClean="0"/>
              <a:t>Vital signs</a:t>
            </a:r>
          </a:p>
          <a:p>
            <a:r>
              <a:rPr lang="en-GB" dirty="0" smtClean="0"/>
              <a:t>Subtle mental state changes</a:t>
            </a:r>
          </a:p>
          <a:p>
            <a:r>
              <a:rPr lang="en-GB" dirty="0" smtClean="0"/>
              <a:t>Rashes</a:t>
            </a:r>
          </a:p>
          <a:p>
            <a:r>
              <a:rPr lang="en-GB" dirty="0" smtClean="0"/>
              <a:t>Skin, eyes, lymph nodes, throat, teeth</a:t>
            </a:r>
          </a:p>
          <a:p>
            <a:r>
              <a:rPr lang="en-GB" dirty="0" smtClean="0"/>
              <a:t>Liver and spleen</a:t>
            </a:r>
          </a:p>
          <a:p>
            <a:r>
              <a:rPr lang="en-GB" dirty="0" smtClean="0"/>
              <a:t>Occult sites of infection: nose/sinuses</a:t>
            </a:r>
          </a:p>
          <a:p>
            <a:r>
              <a:rPr lang="en-GB" dirty="0" smtClean="0"/>
              <a:t>PR exam (prostatitis, perirectal abscesses)</a:t>
            </a:r>
          </a:p>
          <a:p>
            <a:r>
              <a:rPr lang="en-GB" dirty="0" smtClean="0"/>
              <a:t>Pelvic exam</a:t>
            </a:r>
          </a:p>
          <a:p>
            <a:r>
              <a:rPr lang="en-GB" dirty="0" smtClean="0"/>
              <a:t>Nails, joints, temporal arteries</a:t>
            </a:r>
          </a:p>
          <a:p>
            <a:pPr marL="118872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9142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INVESTIGATONS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082809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/>
              <a:t>Guided by history and examination.</a:t>
            </a:r>
          </a:p>
          <a:p>
            <a:r>
              <a:rPr lang="en-GB" dirty="0" smtClean="0"/>
              <a:t>No tests that are always needed for every patient.</a:t>
            </a:r>
          </a:p>
          <a:p>
            <a:r>
              <a:rPr lang="en-GB" dirty="0" smtClean="0"/>
              <a:t>Clinical judgement required.</a:t>
            </a:r>
          </a:p>
          <a:p>
            <a:r>
              <a:rPr lang="en-GB" dirty="0" smtClean="0"/>
              <a:t>Consider: </a:t>
            </a:r>
          </a:p>
          <a:p>
            <a:pPr lvl="1"/>
            <a:r>
              <a:rPr lang="en-GB" dirty="0" smtClean="0"/>
              <a:t>Bloods:	</a:t>
            </a:r>
          </a:p>
          <a:p>
            <a:pPr lvl="2"/>
            <a:r>
              <a:rPr lang="en-GB" dirty="0" smtClean="0"/>
              <a:t>FBC and differential. Blood film.</a:t>
            </a:r>
          </a:p>
          <a:p>
            <a:pPr lvl="2"/>
            <a:r>
              <a:rPr lang="en-GB" dirty="0" smtClean="0"/>
              <a:t>Renal profile</a:t>
            </a:r>
          </a:p>
          <a:p>
            <a:pPr lvl="2"/>
            <a:r>
              <a:rPr lang="en-GB" dirty="0" smtClean="0"/>
              <a:t>LFTs</a:t>
            </a:r>
          </a:p>
          <a:p>
            <a:pPr lvl="2"/>
            <a:r>
              <a:rPr lang="en-GB" dirty="0" smtClean="0"/>
              <a:t>CRP, ESR</a:t>
            </a:r>
          </a:p>
          <a:p>
            <a:pPr lvl="2"/>
            <a:r>
              <a:rPr lang="en-GB" dirty="0" smtClean="0"/>
              <a:t>VBG</a:t>
            </a:r>
          </a:p>
          <a:p>
            <a:pPr lvl="1"/>
            <a:r>
              <a:rPr lang="en-GB" dirty="0" smtClean="0"/>
              <a:t>Urine dip</a:t>
            </a:r>
          </a:p>
          <a:p>
            <a:pPr lvl="1"/>
            <a:r>
              <a:rPr lang="en-GB" dirty="0" smtClean="0"/>
              <a:t>Cultures – urine, sputum, blood, stool.</a:t>
            </a:r>
          </a:p>
          <a:p>
            <a:pPr lvl="1"/>
            <a:r>
              <a:rPr lang="en-GB" dirty="0" smtClean="0"/>
              <a:t>ECG</a:t>
            </a:r>
          </a:p>
          <a:p>
            <a:pPr lvl="1"/>
            <a:r>
              <a:rPr lang="en-GB" dirty="0" smtClean="0"/>
              <a:t>CXR</a:t>
            </a:r>
          </a:p>
          <a:p>
            <a:pPr lvl="1"/>
            <a:r>
              <a:rPr lang="en-GB" dirty="0" smtClean="0"/>
              <a:t>Thick and thin blood films.</a:t>
            </a:r>
          </a:p>
        </p:txBody>
      </p:sp>
    </p:spTree>
    <p:extLst>
      <p:ext uri="{BB962C8B-B14F-4D97-AF65-F5344CB8AC3E}">
        <p14:creationId xmlns:p14="http://schemas.microsoft.com/office/powerpoint/2010/main" val="891766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342</TotalTime>
  <Words>522</Words>
  <Application>Microsoft Office PowerPoint</Application>
  <PresentationFormat>On-screen Show (4:3)</PresentationFormat>
  <Paragraphs>101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Module</vt:lpstr>
      <vt:lpstr>FEVER</vt:lpstr>
      <vt:lpstr>OBJECTIVES</vt:lpstr>
      <vt:lpstr>WHAT IS FEVER?</vt:lpstr>
      <vt:lpstr>FEVER FACTS</vt:lpstr>
      <vt:lpstr>FEVER-CAUSES</vt:lpstr>
      <vt:lpstr>FEVER OF UNKNOWN ORIGIN (FUO)</vt:lpstr>
      <vt:lpstr>ASSESSMENT: HISTORY</vt:lpstr>
      <vt:lpstr>ASSESSMENT: EXAMINATION</vt:lpstr>
      <vt:lpstr>INVESTIGATONS</vt:lpstr>
      <vt:lpstr>INVESTIGATIONS 2</vt:lpstr>
      <vt:lpstr>FEVER RED FLAGS</vt:lpstr>
      <vt:lpstr>FEVER - MANAGEMENT</vt:lpstr>
      <vt:lpstr>SUMMARY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FEVER</dc:title>
  <dc:creator>ramnani</dc:creator>
  <cp:lastModifiedBy>ramnani</cp:lastModifiedBy>
  <cp:revision>16</cp:revision>
  <dcterms:created xsi:type="dcterms:W3CDTF">2018-11-01T11:21:55Z</dcterms:created>
  <dcterms:modified xsi:type="dcterms:W3CDTF">2018-11-01T17:04:41Z</dcterms:modified>
</cp:coreProperties>
</file>