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Canva Sans Bold" panose="020B0604020202020204" charset="0"/>
      <p:regular r:id="rId18"/>
    </p:embeddedFont>
    <p:embeddedFont>
      <p:font typeface="Forum" panose="020B0604020202020204" charset="0"/>
      <p:regular r:id="rId19"/>
    </p:embeddedFont>
    <p:embeddedFont>
      <p:font typeface="Overpass Ligh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9B22-8D97-433E-B478-78022B575F9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3313-99ED-41A0-8C10-E3A995388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F3313-99ED-41A0-8C10-E3A9953882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6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26.svg"/><Relationship Id="rId7" Type="http://schemas.openxmlformats.org/officeDocument/2006/relationships/image" Target="../media/image8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3.svg"/><Relationship Id="rId4" Type="http://schemas.openxmlformats.org/officeDocument/2006/relationships/image" Target="../media/image22.sv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38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0.svg"/><Relationship Id="rId3" Type="http://schemas.openxmlformats.org/officeDocument/2006/relationships/image" Target="../media/image4.svg"/><Relationship Id="rId7" Type="http://schemas.openxmlformats.org/officeDocument/2006/relationships/image" Target="../media/image46.sv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3.png"/><Relationship Id="rId18" Type="http://schemas.openxmlformats.org/officeDocument/2006/relationships/image" Target="../media/image65.jpe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svg"/><Relationship Id="rId17" Type="http://schemas.openxmlformats.org/officeDocument/2006/relationships/image" Target="../media/image64.jpeg"/><Relationship Id="rId2" Type="http://schemas.openxmlformats.org/officeDocument/2006/relationships/image" Target="../media/image51.png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svg"/><Relationship Id="rId15" Type="http://schemas.openxmlformats.org/officeDocument/2006/relationships/image" Target="../media/image62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1.svg"/><Relationship Id="rId7" Type="http://schemas.openxmlformats.org/officeDocument/2006/relationships/image" Target="../media/image67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2.svg"/><Relationship Id="rId5" Type="http://schemas.openxmlformats.org/officeDocument/2006/relationships/image" Target="../media/image12.svg"/><Relationship Id="rId10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7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svg"/><Relationship Id="rId7" Type="http://schemas.openxmlformats.org/officeDocument/2006/relationships/image" Target="../media/image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7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30336">
            <a:off x="13686947" y="6855445"/>
            <a:ext cx="3974864" cy="45356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50013" y="2776888"/>
            <a:ext cx="13033981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1000" dirty="0">
                <a:solidFill>
                  <a:srgbClr val="FEF1EB"/>
                </a:solidFill>
                <a:latin typeface="Forum"/>
              </a:rPr>
              <a:t>MY YEAR AS A DEPRIVATION FELLOW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0523" y="-1906040"/>
            <a:ext cx="4106193" cy="38000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750572" y="7298223"/>
            <a:ext cx="2216174" cy="349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7774" y="5967538"/>
            <a:ext cx="2104205" cy="43672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69397">
            <a:off x="12968533" y="-550581"/>
            <a:ext cx="6268187" cy="29175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60226" y="7999475"/>
            <a:ext cx="2021584" cy="21589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0283" y="8305924"/>
            <a:ext cx="1067368" cy="11160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71584" y="1163737"/>
            <a:ext cx="1398994" cy="5621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160173" y="7186557"/>
            <a:ext cx="820810" cy="8058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7974" y="-659485"/>
            <a:ext cx="3525309" cy="39249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88379" y="7160606"/>
            <a:ext cx="1251124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EF1EB"/>
                </a:solidFill>
                <a:latin typeface="Canva Sans"/>
              </a:rPr>
              <a:t>Lakdini Pathirana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30252" y="3218446"/>
            <a:ext cx="3458096" cy="3850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39977" y="4621711"/>
            <a:ext cx="794027" cy="9993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417053"/>
            <a:ext cx="1434749" cy="14086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t="8465" b="4931"/>
          <a:stretch>
            <a:fillRect/>
          </a:stretch>
        </p:blipFill>
        <p:spPr>
          <a:xfrm>
            <a:off x="5339339" y="4350650"/>
            <a:ext cx="8036569" cy="55389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721573" y="1382991"/>
            <a:ext cx="64000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"/>
              </a:rPr>
              <a:t>Thank you!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242" y="6653429"/>
            <a:ext cx="3780274" cy="40371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9221" y="3533582"/>
            <a:ext cx="7477701" cy="2266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193C36"/>
                </a:solidFill>
                <a:latin typeface="Forum"/>
              </a:rPr>
              <a:t>Why I did the fellowship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89027" y="876300"/>
            <a:ext cx="1062558" cy="13373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900" y="-357318"/>
            <a:ext cx="3034131" cy="3378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8191" y="9066969"/>
            <a:ext cx="1618741" cy="950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0942" y="9207961"/>
            <a:ext cx="832041" cy="3343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446450" y="1362207"/>
            <a:ext cx="842363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193C36"/>
                </a:solidFill>
                <a:latin typeface="Canva Sans"/>
              </a:rPr>
              <a:t>Learn more about HI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88698" y="2842392"/>
            <a:ext cx="11199302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193C36"/>
                </a:solidFill>
                <a:latin typeface="Canva Sans"/>
              </a:rPr>
              <a:t>Equip myself with skills to work in an area of deprivation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94900" y="5049371"/>
            <a:ext cx="992673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193C36"/>
                </a:solidFill>
                <a:latin typeface="Canva Sans"/>
              </a:rPr>
              <a:t>Have the time and space to work on a project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0200" y="6913654"/>
            <a:ext cx="1306103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193C36"/>
                </a:solidFill>
                <a:latin typeface="Canva Sans"/>
              </a:rPr>
              <a:t>Networking opportunity and platform to share ideas with other GPs across the region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450" r="19450"/>
          <a:stretch>
            <a:fillRect/>
          </a:stretch>
        </p:blipFill>
        <p:spPr>
          <a:xfrm>
            <a:off x="695933" y="1168373"/>
            <a:ext cx="7296921" cy="79569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01136">
            <a:off x="-654046" y="7461192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0015" y="8055716"/>
            <a:ext cx="2764314" cy="158319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961997" y="4605908"/>
            <a:ext cx="9030534" cy="3302381"/>
            <a:chOff x="0" y="0"/>
            <a:chExt cx="12040712" cy="4403175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12040712" cy="3040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EF1EB"/>
                  </a:solidFill>
                  <a:latin typeface="Forum"/>
                </a:rPr>
                <a:t>What I got out of the fellowship....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04965"/>
              <a:ext cx="12040712" cy="598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7447" r="7447" b="16959"/>
          <a:stretch>
            <a:fillRect/>
          </a:stretch>
        </p:blipFill>
        <p:spPr>
          <a:xfrm>
            <a:off x="7004972" y="2368782"/>
            <a:ext cx="4069018" cy="62524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31019" y="6836178"/>
            <a:ext cx="5488682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193C36"/>
                </a:solidFill>
                <a:latin typeface="Overpass Light"/>
              </a:rPr>
              <a:t>Prison Medicine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193C36"/>
              </a:solidFill>
              <a:latin typeface="Overpas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58382" y="202746"/>
            <a:ext cx="13292053" cy="1282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0"/>
              </a:lnSpc>
            </a:pPr>
            <a:r>
              <a:rPr lang="en-US" sz="6500" dirty="0">
                <a:solidFill>
                  <a:srgbClr val="193C36"/>
                </a:solidFill>
                <a:latin typeface="Canva Sans"/>
              </a:rPr>
              <a:t>Knowledge &amp; skills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07602" y="2702252"/>
            <a:ext cx="5674098" cy="140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 dirty="0">
                <a:solidFill>
                  <a:srgbClr val="193C36"/>
                </a:solidFill>
                <a:latin typeface="Overpass Light"/>
              </a:rPr>
              <a:t>Health coaching</a:t>
            </a:r>
          </a:p>
          <a:p>
            <a:pPr algn="ctr">
              <a:lnSpc>
                <a:spcPts val="3056"/>
              </a:lnSpc>
            </a:pPr>
            <a:endParaRPr lang="en-US" sz="3118" dirty="0">
              <a:solidFill>
                <a:srgbClr val="193C36"/>
              </a:solidFill>
              <a:latin typeface="Overpass Light"/>
            </a:endParaRPr>
          </a:p>
          <a:p>
            <a:pPr algn="ctr">
              <a:lnSpc>
                <a:spcPts val="3056"/>
              </a:lnSpc>
              <a:spcBef>
                <a:spcPct val="0"/>
              </a:spcBef>
            </a:pPr>
            <a:endParaRPr lang="en-US" sz="3118" dirty="0">
              <a:solidFill>
                <a:srgbClr val="193C36"/>
              </a:solidFill>
              <a:latin typeface="Overpas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0069" y="5333292"/>
            <a:ext cx="678408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Safeguarding victims of modern slavery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0743" y="4149039"/>
            <a:ext cx="4789956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Refugee &amp; Migrant health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09852" y="2280220"/>
            <a:ext cx="4572642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Trauma informed care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09320" y="3173357"/>
            <a:ext cx="379581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MUS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2017" y="7946313"/>
            <a:ext cx="548868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Public Health &amp; GP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7149" y="8993239"/>
            <a:ext cx="4073426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Core20Plus 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91155" y="5246632"/>
            <a:ext cx="3843140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Costal Health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80433" y="4056873"/>
            <a:ext cx="5928436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Research on health inequalities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81732" y="6368421"/>
            <a:ext cx="4315445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Population Health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17326" y="7405679"/>
            <a:ext cx="6432514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Gypsy &amp; </a:t>
            </a:r>
            <a:r>
              <a:rPr lang="en-US" sz="2799" dirty="0" err="1">
                <a:solidFill>
                  <a:srgbClr val="193C36"/>
                </a:solidFill>
                <a:latin typeface="Canva Sans"/>
              </a:rPr>
              <a:t>traveller</a:t>
            </a:r>
            <a:r>
              <a:rPr lang="en-US" sz="2799" dirty="0">
                <a:solidFill>
                  <a:srgbClr val="193C36"/>
                </a:solidFill>
                <a:latin typeface="Canva Sans"/>
              </a:rPr>
              <a:t> cultural awareness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17326" y="8604162"/>
            <a:ext cx="6044258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193C36"/>
                </a:solidFill>
                <a:latin typeface="Canva Sans"/>
              </a:rPr>
              <a:t>Climate change &amp; general practice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480" y="3472507"/>
            <a:ext cx="3781774" cy="2681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70658" y="364063"/>
            <a:ext cx="3949411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193C36"/>
                </a:solidFill>
                <a:latin typeface="Forum"/>
              </a:rPr>
              <a:t>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87" b="587"/>
          <a:stretch>
            <a:fillRect/>
          </a:stretch>
        </p:blipFill>
        <p:spPr>
          <a:xfrm>
            <a:off x="0" y="4747577"/>
            <a:ext cx="5517292" cy="55172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130511" y="5692595"/>
            <a:ext cx="12829706" cy="214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193C36"/>
                </a:solidFill>
                <a:latin typeface="Canva Sans"/>
              </a:rPr>
              <a:t>Working with community groups in BAME community to put on events raising awareness of perinatal mental health. 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193C36"/>
              </a:solidFill>
              <a:latin typeface="Canva Sans"/>
            </a:endParaRP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193C36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99254" y="2293574"/>
            <a:ext cx="13360963" cy="323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193C36"/>
                </a:solidFill>
                <a:latin typeface="Canva Sans Bold"/>
              </a:rPr>
              <a:t>Improving engagement of BAME communities with perinatal mental health services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193C36"/>
              </a:solidFill>
              <a:latin typeface="Canva Sans Bold"/>
            </a:endParaRPr>
          </a:p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193C36"/>
                </a:solidFill>
                <a:latin typeface="Canva Sans"/>
              </a:rPr>
              <a:t>Working in collaboration with the perinatal MH team and VCSE groups (Wisdom principle)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193C36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267065" y="7517288"/>
            <a:ext cx="13020935" cy="161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5"/>
              </a:lnSpc>
            </a:pPr>
            <a:r>
              <a:rPr lang="en-US" sz="3096">
                <a:solidFill>
                  <a:srgbClr val="193C36"/>
                </a:solidFill>
                <a:latin typeface="Canva Sans"/>
              </a:rPr>
              <a:t>Talks to GP practices to raise awareness on recognising perinatal mental health issues in BAME women and improve referral rate</a:t>
            </a:r>
          </a:p>
          <a:p>
            <a:pPr algn="ctr">
              <a:lnSpc>
                <a:spcPts val="4335"/>
              </a:lnSpc>
            </a:pPr>
            <a:endParaRPr lang="en-US" sz="3096">
              <a:solidFill>
                <a:srgbClr val="193C36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6176372"/>
            <a:ext cx="533112" cy="9721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5544" y="4001330"/>
            <a:ext cx="519912" cy="9894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26087" y="2463512"/>
            <a:ext cx="504582" cy="5092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24699" y="8372522"/>
            <a:ext cx="771713" cy="8178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t="5000" r="1780" b="4321"/>
          <a:stretch>
            <a:fillRect/>
          </a:stretch>
        </p:blipFill>
        <p:spPr>
          <a:xfrm>
            <a:off x="2097659" y="505087"/>
            <a:ext cx="3478289" cy="428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024968" y="-740031"/>
            <a:ext cx="3821381" cy="3536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7656" y="1266800"/>
            <a:ext cx="1020006" cy="10665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023125" y="9519928"/>
            <a:ext cx="3942892" cy="7670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/>
          <a:srcRect l="1952" t="7583" b="5811"/>
          <a:stretch>
            <a:fillRect/>
          </a:stretch>
        </p:blipFill>
        <p:spPr>
          <a:xfrm>
            <a:off x="161866" y="4799448"/>
            <a:ext cx="3871585" cy="45596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099002" y="4137287"/>
            <a:ext cx="5437559" cy="428166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94571" y="717704"/>
            <a:ext cx="12501330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3C36"/>
                </a:solidFill>
                <a:latin typeface="Forum"/>
              </a:rPr>
              <a:t>Wellbeing activities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91735" y="2304151"/>
            <a:ext cx="7441134" cy="111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93C36"/>
                </a:solidFill>
                <a:latin typeface="Overpass Light"/>
              </a:rPr>
              <a:t>A refreshing start to each session</a:t>
            </a:r>
          </a:p>
          <a:p>
            <a:pPr algn="ctr">
              <a:lnSpc>
                <a:spcPts val="4419"/>
              </a:lnSpc>
              <a:spcBef>
                <a:spcPct val="0"/>
              </a:spcBef>
            </a:pPr>
            <a:endParaRPr lang="en-US" sz="2900">
              <a:solidFill>
                <a:srgbClr val="193C36"/>
              </a:solidFill>
              <a:latin typeface="Overpas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4551" y="3600706"/>
            <a:ext cx="7287633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93C36"/>
                </a:solidFill>
                <a:latin typeface="Overpass Light"/>
              </a:rPr>
              <a:t>A relaxing way to end the working week and enjoy having time to focus on wellbeing and learning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45236" y="8248697"/>
            <a:ext cx="7612369" cy="15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193C36"/>
                </a:solidFill>
                <a:latin typeface="Overpass Light"/>
              </a:rPr>
              <a:t> inspired me to take up regular painting classes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endParaRPr lang="en-US" sz="2900" dirty="0">
              <a:solidFill>
                <a:srgbClr val="193C36"/>
              </a:solidFill>
              <a:latin typeface="Overpas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4551" y="5855309"/>
            <a:ext cx="7573053" cy="206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93C36"/>
                </a:solidFill>
                <a:latin typeface="Overpass Light"/>
              </a:rPr>
              <a:t>Try activities which I had not done since I was a child (origami) or would never imagine trying (body tapping!) but really enjoyed!</a:t>
            </a:r>
          </a:p>
          <a:p>
            <a:pPr algn="ctr">
              <a:lnSpc>
                <a:spcPts val="3677"/>
              </a:lnSpc>
              <a:spcBef>
                <a:spcPct val="0"/>
              </a:spcBef>
            </a:pPr>
            <a:endParaRPr lang="en-US" sz="2900">
              <a:solidFill>
                <a:srgbClr val="193C36"/>
              </a:solidFill>
              <a:latin typeface="Overpas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42579" y="-2120640"/>
            <a:ext cx="4781008" cy="44246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-832035"/>
            <a:ext cx="4618570" cy="5142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36183" y="1557408"/>
            <a:ext cx="1011087" cy="1057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2238" r="2238"/>
          <a:stretch>
            <a:fillRect/>
          </a:stretch>
        </p:blipFill>
        <p:spPr>
          <a:xfrm>
            <a:off x="583863" y="4762316"/>
            <a:ext cx="7301847" cy="49686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073960" y="172487"/>
            <a:ext cx="524589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"/>
              </a:rPr>
              <a:t>Coaching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4514" y="2538428"/>
            <a:ext cx="9124786" cy="66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0"/>
              </a:lnSpc>
            </a:pPr>
            <a:r>
              <a:rPr lang="en-US" sz="3864">
                <a:solidFill>
                  <a:srgbClr val="FFFFFF"/>
                </a:solidFill>
                <a:latin typeface="Canva Sans"/>
              </a:rPr>
              <a:t>Helped gain clarity on my career goals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6382" y="3806242"/>
            <a:ext cx="5821049" cy="65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3819">
                <a:solidFill>
                  <a:srgbClr val="FFFFFF"/>
                </a:solidFill>
                <a:latin typeface="Canva Sans"/>
              </a:rPr>
              <a:t>Create clear action plans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203" y="5067300"/>
            <a:ext cx="7105408" cy="64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7"/>
              </a:lnSpc>
            </a:pPr>
            <a:r>
              <a:rPr lang="en-US" sz="3748">
                <a:solidFill>
                  <a:srgbClr val="FFFFFF"/>
                </a:solidFill>
                <a:latin typeface="Canva Sans"/>
              </a:rPr>
              <a:t>Safe space to gain perspective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76606" y="6509906"/>
            <a:ext cx="6673005" cy="65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3805">
                <a:solidFill>
                  <a:srgbClr val="FFFFFF"/>
                </a:solidFill>
                <a:latin typeface="Canva Sans"/>
              </a:rPr>
              <a:t>Build personal awareness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35890" y="8111500"/>
            <a:ext cx="3673088" cy="625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Canva Sans"/>
              </a:rPr>
              <a:t>Provide support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3306" y="1203541"/>
            <a:ext cx="1331989" cy="13077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2951" y="8359671"/>
            <a:ext cx="1682886" cy="17972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73356" y="7907457"/>
            <a:ext cx="864962" cy="904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567301">
            <a:off x="5626254" y="-2116572"/>
            <a:ext cx="4252155" cy="36723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08345" y="5364445"/>
            <a:ext cx="7006157" cy="4922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04771" y="895350"/>
            <a:ext cx="10814596" cy="124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9"/>
              </a:lnSpc>
            </a:pPr>
            <a:r>
              <a:rPr lang="en-US" sz="7356">
                <a:solidFill>
                  <a:srgbClr val="000000"/>
                </a:solidFill>
                <a:latin typeface="Canva Sans"/>
              </a:rPr>
              <a:t>Networking opportunity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12816" y="4737130"/>
            <a:ext cx="8620" cy="802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7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22951" y="2974105"/>
            <a:ext cx="738922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Meet other likeminded people and created a safe space to discuss issues and challenges in our day to day practice.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81444" y="2974105"/>
            <a:ext cx="707785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Platform to meet other people within the PCN and ICB who are doing various health inequalities work and projects.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6591" y="9403188"/>
            <a:ext cx="3119064" cy="60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05379" y="1028700"/>
            <a:ext cx="3049637" cy="17466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71105" y="-857678"/>
            <a:ext cx="2038326" cy="18863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t="5132" b="5132"/>
          <a:stretch>
            <a:fillRect/>
          </a:stretch>
        </p:blipFill>
        <p:spPr>
          <a:xfrm>
            <a:off x="689236" y="3614004"/>
            <a:ext cx="5542287" cy="34999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89302" y="5688176"/>
            <a:ext cx="1763111" cy="16573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4115" y="759063"/>
            <a:ext cx="11731194" cy="226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EF1EB"/>
                </a:solidFill>
                <a:latin typeface="Forum"/>
              </a:rPr>
              <a:t>Additional roles and further career opportunities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25638" y="3290472"/>
            <a:ext cx="602396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1EB"/>
                </a:solidFill>
                <a:latin typeface="Canva Sans"/>
              </a:rPr>
              <a:t>PCN Health inequalities lead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18318" y="4440394"/>
            <a:ext cx="84759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1EB"/>
                </a:solidFill>
                <a:latin typeface="Canva Sans"/>
              </a:rPr>
              <a:t>Place based clinical lead for mental health in Milton Keynes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7197" y="7440108"/>
            <a:ext cx="841286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1EB"/>
                </a:solidFill>
                <a:latin typeface="Canva Sans"/>
              </a:rPr>
              <a:t>Collaborate with YIS to develop early support hub at the practice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55309" y="7346141"/>
            <a:ext cx="5334959" cy="191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5"/>
              </a:lnSpc>
            </a:pPr>
            <a:r>
              <a:rPr lang="en-US" sz="3661">
                <a:solidFill>
                  <a:srgbClr val="FEF1EB"/>
                </a:solidFill>
                <a:latin typeface="Canva Sans"/>
              </a:rPr>
              <a:t>Working with YMCA to create an onsite health hub/GP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986495" y="5688176"/>
            <a:ext cx="1763111" cy="1657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341</Words>
  <Application>Microsoft Office PowerPoint</Application>
  <PresentationFormat>Custom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Forum</vt:lpstr>
      <vt:lpstr>Canva Sans Bold</vt:lpstr>
      <vt:lpstr>Canva Sans</vt:lpstr>
      <vt:lpstr>Calibri</vt:lpstr>
      <vt:lpstr>Overpass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presentation</dc:title>
  <cp:lastModifiedBy>Connor Harrington</cp:lastModifiedBy>
  <cp:revision>5</cp:revision>
  <dcterms:created xsi:type="dcterms:W3CDTF">2006-08-16T00:00:00Z</dcterms:created>
  <dcterms:modified xsi:type="dcterms:W3CDTF">2023-05-31T14:23:59Z</dcterms:modified>
  <dc:identifier>DAFcJwTRxZI</dc:identifier>
</cp:coreProperties>
</file>