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Roboto" panose="02000000000000000000" pitchFamily="2" charset="0"/>
      <p:regular r:id="rId8"/>
      <p:bold r:id="rId9"/>
      <p:italic r:id="rId10"/>
      <p:boldItalic r:id="rId11"/>
    </p:embeddedFont>
    <p:embeddedFont>
      <p:font typeface="Roboto Slab" panose="020B0604020202020204"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42" y="2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As I said earlier i’m Nishma</a:t>
            </a:r>
            <a:endParaRPr/>
          </a:p>
          <a:p>
            <a:pPr marL="0" lvl="0" indent="0" algn="l" rtl="0">
              <a:spcBef>
                <a:spcPts val="0"/>
              </a:spcBef>
              <a:spcAft>
                <a:spcPts val="0"/>
              </a:spcAft>
              <a:buNone/>
            </a:pPr>
            <a:r>
              <a:rPr lang="en-GB"/>
              <a:t>I’m filling at the last minute for a NHS organisation that was due to present this.  However im an FCP that is employed by a CCS a Nhs community trust in C &amp;p</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39d2372a7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39d2372a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a:solidFill>
                  <a:srgbClr val="595959"/>
                </a:solidFill>
              </a:rPr>
              <a:t>All of these models within 3rd party employment will have their own pros and cons</a:t>
            </a:r>
            <a:endParaRPr sz="1800">
              <a:solidFill>
                <a:srgbClr val="595959"/>
              </a:solidFill>
            </a:endParaRPr>
          </a:p>
          <a:p>
            <a:pPr marL="0" lvl="0" indent="0" algn="l" rtl="0">
              <a:lnSpc>
                <a:spcPct val="115000"/>
              </a:lnSpc>
              <a:spcBef>
                <a:spcPts val="1200"/>
              </a:spcBef>
              <a:spcAft>
                <a:spcPts val="0"/>
              </a:spcAft>
              <a:buNone/>
            </a:pPr>
            <a:r>
              <a:rPr lang="en-GB" sz="1800">
                <a:solidFill>
                  <a:srgbClr val="595959"/>
                </a:solidFill>
              </a:rPr>
              <a:t>Each contract with PCN or surgery is individual so when discussing pros and cons this may vary depending on each organisation</a:t>
            </a:r>
            <a:endParaRPr sz="1800">
              <a:solidFill>
                <a:srgbClr val="595959"/>
              </a:solidFill>
            </a:endParaRPr>
          </a:p>
          <a:p>
            <a:pPr marL="0" lvl="0" indent="0" algn="l" rtl="0">
              <a:lnSpc>
                <a:spcPct val="115000"/>
              </a:lnSpc>
              <a:spcBef>
                <a:spcPts val="1200"/>
              </a:spcBef>
              <a:spcAft>
                <a:spcPts val="1200"/>
              </a:spcAft>
              <a:buClr>
                <a:schemeClr val="dk1"/>
              </a:buClr>
              <a:buSzPts val="1100"/>
              <a:buFont typeface="Arial"/>
              <a:buNone/>
            </a:pPr>
            <a:endParaRPr sz="1800">
              <a:solidFill>
                <a:srgbClr val="595959"/>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39d2372a7c_0_9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39d2372a7c_0_9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t>I put this question to my peer group yesterday that consists of at least 3 different employers- this isn’t my thoughts alone</a:t>
            </a:r>
            <a:endParaRPr/>
          </a:p>
          <a:p>
            <a:pPr marL="0" lvl="0" indent="0" algn="l" rtl="0">
              <a:lnSpc>
                <a:spcPct val="115000"/>
              </a:lnSpc>
              <a:spcBef>
                <a:spcPts val="1200"/>
              </a:spcBef>
              <a:spcAft>
                <a:spcPts val="0"/>
              </a:spcAft>
              <a:buNone/>
            </a:pPr>
            <a:r>
              <a:rPr lang="en-GB"/>
              <a:t>I also asked from input from my fellow Ambassadors on there experience </a:t>
            </a:r>
            <a:endParaRPr/>
          </a:p>
          <a:p>
            <a:pPr marL="0" lvl="0" indent="0" algn="l" rtl="0">
              <a:lnSpc>
                <a:spcPct val="115000"/>
              </a:lnSpc>
              <a:spcBef>
                <a:spcPts val="1200"/>
              </a:spcBef>
              <a:spcAft>
                <a:spcPts val="1200"/>
              </a:spcAft>
              <a:buClr>
                <a:schemeClr val="dk1"/>
              </a:buClr>
              <a:buSzPts val="1100"/>
              <a:buFont typeface="Arial"/>
              <a:buNone/>
            </a:pPr>
            <a:r>
              <a:rPr lang="en-GB"/>
              <a:t>Also CSP (chartered society of physio) produced there own document on the procs and cons of each model</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39d2372a7c_0_12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39d2372a7c_0_1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 often get feedback that the individual FCP is seen being employed by outside organisationand sometimes then not fully empbeededinto the team as efficiently as they could be so can lead to isolation and reduced enjoyment of work</a:t>
            </a:r>
            <a:endParaRPr/>
          </a:p>
          <a:p>
            <a:pPr marL="0" lvl="0" indent="0" algn="l" rtl="0">
              <a:spcBef>
                <a:spcPts val="0"/>
              </a:spcBef>
              <a:spcAft>
                <a:spcPts val="0"/>
              </a:spcAft>
              <a:buNone/>
            </a:pPr>
            <a:endParaRPr/>
          </a:p>
          <a:p>
            <a:pPr marL="0" lvl="0" indent="0" algn="l" rtl="0">
              <a:spcBef>
                <a:spcPts val="0"/>
              </a:spcBef>
              <a:spcAft>
                <a:spcPts val="0"/>
              </a:spcAft>
              <a:buNone/>
            </a:pPr>
            <a:r>
              <a:rPr lang="en-GB"/>
              <a:t>However this can be easily fixed with the right support for the FCP from employers, pcn or the training hubs</a:t>
            </a:r>
            <a:endParaRPr/>
          </a:p>
          <a:p>
            <a:pPr marL="0" lvl="0" indent="0" algn="l" rtl="0">
              <a:spcBef>
                <a:spcPts val="0"/>
              </a:spcBef>
              <a:spcAft>
                <a:spcPts val="0"/>
              </a:spcAft>
              <a:buNone/>
            </a:pPr>
            <a:r>
              <a:rPr lang="en-GB"/>
              <a:t>The CSP has produced some great checklist recently to help ensure this isn’t as much of a problem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9d2372a7c_0_1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39d2372a7c_0_1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GB"/>
              <a:t>Exploring different employment models</a:t>
            </a:r>
            <a:endParaRPr/>
          </a:p>
          <a:p>
            <a:pPr marL="0" lvl="0" indent="0" algn="ctr" rtl="0">
              <a:spcBef>
                <a:spcPts val="0"/>
              </a:spcBef>
              <a:spcAft>
                <a:spcPts val="0"/>
              </a:spcAft>
              <a:buNone/>
            </a:pP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GB" sz="4000">
                <a:solidFill>
                  <a:schemeClr val="dk1"/>
                </a:solidFill>
              </a:rPr>
              <a:t>Third party Employment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Different models within this model</a:t>
            </a:r>
            <a:endParaRPr/>
          </a:p>
        </p:txBody>
      </p:sp>
      <p:sp>
        <p:nvSpPr>
          <p:cNvPr id="70" name="Google Shape;70;p14"/>
          <p:cNvSpPr txBox="1">
            <a:spLocks noGrp="1"/>
          </p:cNvSpPr>
          <p:nvPr>
            <p:ph type="body" idx="1"/>
          </p:nvPr>
        </p:nvSpPr>
        <p:spPr>
          <a:xfrm>
            <a:off x="148225" y="144847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NHS organisations</a:t>
            </a:r>
            <a:endParaRPr/>
          </a:p>
          <a:p>
            <a:pPr marL="914400" lvl="1" indent="-317500" algn="l" rtl="0">
              <a:spcBef>
                <a:spcPts val="0"/>
              </a:spcBef>
              <a:spcAft>
                <a:spcPts val="0"/>
              </a:spcAft>
              <a:buSzPts val="1400"/>
              <a:buChar char="○"/>
            </a:pPr>
            <a:r>
              <a:rPr lang="en-GB"/>
              <a:t>FCP works solely in primary care</a:t>
            </a:r>
            <a:endParaRPr/>
          </a:p>
          <a:p>
            <a:pPr marL="914400" lvl="1" indent="-317500" algn="l" rtl="0">
              <a:spcBef>
                <a:spcPts val="0"/>
              </a:spcBef>
              <a:spcAft>
                <a:spcPts val="0"/>
              </a:spcAft>
              <a:buSzPts val="1400"/>
              <a:buChar char="○"/>
            </a:pPr>
            <a:r>
              <a:rPr lang="en-GB"/>
              <a:t>Split between MSK physiotherapy service</a:t>
            </a:r>
            <a:endParaRPr/>
          </a:p>
          <a:p>
            <a:pPr marL="457200" lvl="0" indent="-342900" algn="l" rtl="0">
              <a:spcBef>
                <a:spcPts val="0"/>
              </a:spcBef>
              <a:spcAft>
                <a:spcPts val="0"/>
              </a:spcAft>
              <a:buSzPts val="1800"/>
              <a:buChar char="●"/>
            </a:pPr>
            <a:r>
              <a:rPr lang="en-GB"/>
              <a:t>Private organisations/ local enterprise </a:t>
            </a:r>
            <a:endParaRPr/>
          </a:p>
          <a:p>
            <a:pPr marL="914400" lvl="1" indent="-317500" algn="l" rtl="0">
              <a:spcBef>
                <a:spcPts val="0"/>
              </a:spcBef>
              <a:spcAft>
                <a:spcPts val="0"/>
              </a:spcAft>
              <a:buSzPts val="1400"/>
              <a:buChar char="○"/>
            </a:pPr>
            <a:r>
              <a:rPr lang="en-GB"/>
              <a:t>Can be similar to NHS organisation</a:t>
            </a:r>
            <a:endParaRPr/>
          </a:p>
          <a:p>
            <a:pPr marL="457200" lvl="0" indent="-342900" algn="l" rtl="0">
              <a:spcBef>
                <a:spcPts val="0"/>
              </a:spcBef>
              <a:spcAft>
                <a:spcPts val="0"/>
              </a:spcAft>
              <a:buSzPts val="1800"/>
              <a:buChar char="●"/>
            </a:pPr>
            <a:r>
              <a:rPr lang="en-GB"/>
              <a:t>“Locum model” </a:t>
            </a:r>
            <a:endParaRPr/>
          </a:p>
          <a:p>
            <a:pPr marL="914400" lvl="1" indent="-317500" algn="l" rtl="0">
              <a:spcBef>
                <a:spcPts val="0"/>
              </a:spcBef>
              <a:spcAft>
                <a:spcPts val="0"/>
              </a:spcAft>
              <a:buSzPts val="1400"/>
              <a:buChar char="○"/>
            </a:pPr>
            <a:r>
              <a:rPr lang="en-GB"/>
              <a:t>Only providing FCP- all governance and training provided by practise</a:t>
            </a:r>
            <a:endParaRPr/>
          </a:p>
          <a:p>
            <a:pPr marL="0" lvl="0" indent="0" algn="l" rtl="0">
              <a:spcBef>
                <a:spcPts val="1200"/>
              </a:spcBef>
              <a:spcAft>
                <a:spcPts val="0"/>
              </a:spcAft>
              <a:buNone/>
            </a:pPr>
            <a:endParaRPr/>
          </a:p>
          <a:p>
            <a:pPr marL="0" lvl="0" indent="0" algn="l" rtl="0">
              <a:spcBef>
                <a:spcPts val="1200"/>
              </a:spcBef>
              <a:spcAft>
                <a:spcPts val="1200"/>
              </a:spcAft>
              <a:buNone/>
            </a:pPr>
            <a:r>
              <a:rPr lang="en-GB"/>
              <a:t>There are good and bad examples of each model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Advantages to third Party Employment</a:t>
            </a:r>
            <a:endParaRPr/>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fontScale="85000" lnSpcReduction="20000"/>
          </a:bodyPr>
          <a:lstStyle/>
          <a:p>
            <a:pPr marL="457200" lvl="0" indent="-325755" algn="l" rtl="0">
              <a:spcBef>
                <a:spcPts val="0"/>
              </a:spcBef>
              <a:spcAft>
                <a:spcPts val="0"/>
              </a:spcAft>
              <a:buSzPct val="100000"/>
              <a:buChar char="●"/>
            </a:pPr>
            <a:r>
              <a:rPr lang="en-GB"/>
              <a:t>Physiotherapists will be part of a wider service with established training support and local policies</a:t>
            </a:r>
            <a:endParaRPr/>
          </a:p>
          <a:p>
            <a:pPr marL="457200" lvl="0" indent="-325755" algn="l" rtl="0">
              <a:spcBef>
                <a:spcPts val="0"/>
              </a:spcBef>
              <a:spcAft>
                <a:spcPts val="0"/>
              </a:spcAft>
              <a:buSzPct val="100000"/>
              <a:buChar char="●"/>
            </a:pPr>
            <a:r>
              <a:rPr lang="en-GB"/>
              <a:t>Supervision that is required for the roadmap is provided by trained supervisor from the 3rd party</a:t>
            </a:r>
            <a:endParaRPr/>
          </a:p>
          <a:p>
            <a:pPr marL="457200" lvl="0" indent="-325755" algn="l" rtl="0">
              <a:spcBef>
                <a:spcPts val="0"/>
              </a:spcBef>
              <a:spcAft>
                <a:spcPts val="0"/>
              </a:spcAft>
              <a:buSzPct val="100000"/>
              <a:buChar char="●"/>
            </a:pPr>
            <a:r>
              <a:rPr lang="en-GB"/>
              <a:t>Peer support more readily available</a:t>
            </a:r>
            <a:endParaRPr/>
          </a:p>
          <a:p>
            <a:pPr marL="457200" lvl="0" indent="-325755" algn="l" rtl="0">
              <a:spcBef>
                <a:spcPts val="0"/>
              </a:spcBef>
              <a:spcAft>
                <a:spcPts val="0"/>
              </a:spcAft>
              <a:buSzPct val="100000"/>
              <a:buChar char="●"/>
            </a:pPr>
            <a:r>
              <a:rPr lang="en-GB"/>
              <a:t>Feeling supported through the roadmap journey</a:t>
            </a:r>
            <a:endParaRPr/>
          </a:p>
          <a:p>
            <a:pPr marL="457200" lvl="0" indent="-325755" algn="l" rtl="0">
              <a:spcBef>
                <a:spcPts val="0"/>
              </a:spcBef>
              <a:spcAft>
                <a:spcPts val="0"/>
              </a:spcAft>
              <a:buSzPct val="100000"/>
              <a:buChar char="●"/>
            </a:pPr>
            <a:r>
              <a:rPr lang="en-GB"/>
              <a:t>Patient Pathways can be more seamless</a:t>
            </a:r>
            <a:endParaRPr/>
          </a:p>
          <a:p>
            <a:pPr marL="457200" lvl="0" indent="-325755" algn="l" rtl="0">
              <a:spcBef>
                <a:spcPts val="0"/>
              </a:spcBef>
              <a:spcAft>
                <a:spcPts val="0"/>
              </a:spcAft>
              <a:buSzPct val="100000"/>
              <a:buChar char="●"/>
            </a:pPr>
            <a:r>
              <a:rPr lang="en-GB"/>
              <a:t>Can be cover for sickness and annual leave</a:t>
            </a:r>
            <a:endParaRPr/>
          </a:p>
          <a:p>
            <a:pPr marL="457200" lvl="0" indent="-325755" algn="l" rtl="0">
              <a:spcBef>
                <a:spcPts val="0"/>
              </a:spcBef>
              <a:spcAft>
                <a:spcPts val="0"/>
              </a:spcAft>
              <a:buSzPct val="100000"/>
              <a:buChar char="●"/>
            </a:pPr>
            <a:r>
              <a:rPr lang="en-GB"/>
              <a:t>Some equipment may be provided by 3rd party organisation</a:t>
            </a:r>
            <a:endParaRPr/>
          </a:p>
          <a:p>
            <a:pPr marL="457200" lvl="0" indent="-325755" algn="l" rtl="0">
              <a:spcBef>
                <a:spcPts val="0"/>
              </a:spcBef>
              <a:spcAft>
                <a:spcPts val="0"/>
              </a:spcAft>
              <a:buSzPct val="100000"/>
              <a:buChar char="●"/>
            </a:pPr>
            <a:r>
              <a:rPr lang="en-GB"/>
              <a:t>Fully funded via ARRS most 3rd party organisations don’t charge a management fee</a:t>
            </a:r>
            <a:endParaRPr/>
          </a:p>
          <a:p>
            <a:pPr marL="457200" lvl="0" indent="-325755" algn="l" rtl="0">
              <a:spcBef>
                <a:spcPts val="0"/>
              </a:spcBef>
              <a:spcAft>
                <a:spcPts val="0"/>
              </a:spcAft>
              <a:buSzPct val="100000"/>
              <a:buChar char="●"/>
            </a:pPr>
            <a:r>
              <a:rPr lang="en-GB"/>
              <a:t>Recruitment can be difficult due to level of experience needed but this is organised via 3rd party organisation (including HR costs)</a:t>
            </a:r>
            <a:endParaRPr/>
          </a:p>
          <a:p>
            <a:pPr marL="457200" lvl="0" indent="-325755" algn="l" rtl="0">
              <a:spcBef>
                <a:spcPts val="0"/>
              </a:spcBef>
              <a:spcAft>
                <a:spcPts val="0"/>
              </a:spcAft>
              <a:buSzPct val="100000"/>
              <a:buChar char="●"/>
            </a:pPr>
            <a:r>
              <a:rPr lang="en-GB"/>
              <a:t>Insurance cover is provided by 3rd party organisation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Clr>
                <a:schemeClr val="dk1"/>
              </a:buClr>
              <a:buSzPct val="36666"/>
              <a:buFont typeface="Arial"/>
              <a:buNone/>
            </a:pPr>
            <a:r>
              <a:rPr lang="en-GB"/>
              <a:t>Consideration to third Party Employment Model</a:t>
            </a:r>
            <a:endParaRPr/>
          </a:p>
          <a:p>
            <a:pPr marL="0" lvl="0" indent="0" algn="l" rtl="0">
              <a:spcBef>
                <a:spcPts val="0"/>
              </a:spcBef>
              <a:spcAft>
                <a:spcPts val="0"/>
              </a:spcAft>
              <a:buNone/>
            </a:pPr>
            <a:endParaRPr/>
          </a:p>
        </p:txBody>
      </p:sp>
      <p:sp>
        <p:nvSpPr>
          <p:cNvPr id="82" name="Google Shape;82;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Can have challenges imbedding into clinical setting outside of their organisation</a:t>
            </a:r>
            <a:endParaRPr/>
          </a:p>
          <a:p>
            <a:pPr marL="457200" lvl="0" indent="-342900" algn="l" rtl="0">
              <a:spcBef>
                <a:spcPts val="0"/>
              </a:spcBef>
              <a:spcAft>
                <a:spcPts val="0"/>
              </a:spcAft>
              <a:buSzPts val="1800"/>
              <a:buChar char="●"/>
            </a:pPr>
            <a:r>
              <a:rPr lang="en-GB"/>
              <a:t>Lack of support in the day to day clinical environment- often no protected time, struggle to get daily debrief session in</a:t>
            </a:r>
            <a:endParaRPr/>
          </a:p>
          <a:p>
            <a:pPr marL="457200" lvl="0" indent="-342900" algn="l" rtl="0">
              <a:spcBef>
                <a:spcPts val="0"/>
              </a:spcBef>
              <a:spcAft>
                <a:spcPts val="0"/>
              </a:spcAft>
              <a:buSzPts val="1800"/>
              <a:buChar char="●"/>
            </a:pPr>
            <a:r>
              <a:rPr lang="en-GB"/>
              <a:t>Lack of understanding of the role/ correct pathways</a:t>
            </a:r>
            <a:endParaRPr/>
          </a:p>
          <a:p>
            <a:pPr marL="457200" lvl="0" indent="-342900" algn="l" rtl="0">
              <a:spcBef>
                <a:spcPts val="0"/>
              </a:spcBef>
              <a:spcAft>
                <a:spcPts val="0"/>
              </a:spcAft>
              <a:buSzPts val="1800"/>
              <a:buChar char="●"/>
            </a:pPr>
            <a:r>
              <a:rPr lang="en-GB"/>
              <a:t>2 managers ie one from 3rd party organisation and one from primary care- so approval for leave/sickness can be more complicated trying to comply with 2 different policies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t>Any Questions</a:t>
            </a:r>
            <a:endParaRPr/>
          </a:p>
        </p:txBody>
      </p:sp>
      <p:sp>
        <p:nvSpPr>
          <p:cNvPr id="88" name="Google Shape;88;p17"/>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a:t>Thank you</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0B5D010C4E4B4BB91B2209010E2AA9" ma:contentTypeVersion="16" ma:contentTypeDescription="Create a new document." ma:contentTypeScope="" ma:versionID="464a78784220a0eb7fdf21c0a29ac00b">
  <xsd:schema xmlns:xsd="http://www.w3.org/2001/XMLSchema" xmlns:xs="http://www.w3.org/2001/XMLSchema" xmlns:p="http://schemas.microsoft.com/office/2006/metadata/properties" xmlns:ns2="0a64efc3-68dd-4163-a847-4264814e542b" xmlns:ns3="0958ee66-8ffa-40f7-9e2b-88256118b88f" targetNamespace="http://schemas.microsoft.com/office/2006/metadata/properties" ma:root="true" ma:fieldsID="b9bad650c2324385d3b4ca2a50d59acb" ns2:_="" ns3:_="">
    <xsd:import namespace="0a64efc3-68dd-4163-a847-4264814e542b"/>
    <xsd:import namespace="0958ee66-8ffa-40f7-9e2b-88256118b88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64efc3-68dd-4163-a847-4264814e54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958ee66-8ffa-40f7-9e2b-88256118b8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c8ad1de-20ad-4349-85d4-7fd3525840c8}" ma:internalName="TaxCatchAll" ma:showField="CatchAllData" ma:web="0958ee66-8ffa-40f7-9e2b-88256118b8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64efc3-68dd-4163-a847-4264814e542b">
      <Terms xmlns="http://schemas.microsoft.com/office/infopath/2007/PartnerControls"/>
    </lcf76f155ced4ddcb4097134ff3c332f>
    <TaxCatchAll xmlns="0958ee66-8ffa-40f7-9e2b-88256118b88f" xsi:nil="true"/>
  </documentManagement>
</p:properties>
</file>

<file path=customXml/itemProps1.xml><?xml version="1.0" encoding="utf-8"?>
<ds:datastoreItem xmlns:ds="http://schemas.openxmlformats.org/officeDocument/2006/customXml" ds:itemID="{E377B322-826E-4904-979B-38D583ECDEC8}"/>
</file>

<file path=customXml/itemProps2.xml><?xml version="1.0" encoding="utf-8"?>
<ds:datastoreItem xmlns:ds="http://schemas.openxmlformats.org/officeDocument/2006/customXml" ds:itemID="{EADE53D1-7357-4327-B0E7-DB5FF2335560}"/>
</file>

<file path=customXml/itemProps3.xml><?xml version="1.0" encoding="utf-8"?>
<ds:datastoreItem xmlns:ds="http://schemas.openxmlformats.org/officeDocument/2006/customXml" ds:itemID="{AA68DB85-20BF-46F1-9745-3F0C9AA06D00}"/>
</file>

<file path=docProps/app.xml><?xml version="1.0" encoding="utf-8"?>
<Properties xmlns="http://schemas.openxmlformats.org/officeDocument/2006/extended-properties" xmlns:vt="http://schemas.openxmlformats.org/officeDocument/2006/docPropsVTypes">
  <TotalTime>0</TotalTime>
  <Words>463</Words>
  <Application>Microsoft Office PowerPoint</Application>
  <PresentationFormat>On-screen Show (16:9)</PresentationFormat>
  <Paragraphs>41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Roboto</vt:lpstr>
      <vt:lpstr>Roboto Slab</vt:lpstr>
      <vt:lpstr>Arial</vt:lpstr>
      <vt:lpstr>Marina</vt:lpstr>
      <vt:lpstr>Exploring different employment models </vt:lpstr>
      <vt:lpstr>Different models within this model</vt:lpstr>
      <vt:lpstr>Advantages to third Party Employment</vt:lpstr>
      <vt:lpstr>Consideration to third Party Employment Model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different employment models </dc:title>
  <dc:creator>Nishma Hunt</dc:creator>
  <cp:lastModifiedBy>Nishma Hunt</cp:lastModifiedBy>
  <cp:revision>1</cp:revision>
  <dcterms:modified xsi:type="dcterms:W3CDTF">2022-09-21T18:29:48Z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0x010100280B5D010C4E4B4BB91B2209010E2AA9</vt:lpwstr>
  </property>
</Properties>
</file>