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65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11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39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351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749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657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197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59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13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5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70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12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8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6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1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76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C130DD4-49AE-4355-AE5D-DDCD9B932F15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F36F839-8B35-41B1-8F1C-FABB84A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35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B34F3-230B-4F0B-8697-D1A8DCE2CE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First Contact Practitioners in Primary Care 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0CDDD9-4760-43AF-B714-8E0B457BBC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Exploring employment models: </a:t>
            </a:r>
          </a:p>
          <a:p>
            <a:r>
              <a:rPr lang="en-GB" dirty="0"/>
              <a:t>Direct FCP Employment through PCN </a:t>
            </a:r>
          </a:p>
        </p:txBody>
      </p:sp>
    </p:spTree>
    <p:extLst>
      <p:ext uri="{BB962C8B-B14F-4D97-AF65-F5344CB8AC3E}">
        <p14:creationId xmlns:p14="http://schemas.microsoft.com/office/powerpoint/2010/main" val="294369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36F93-0E21-43B9-BDB9-947E2A84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Direct FCP Employment through PCN: </a:t>
            </a:r>
            <a:br>
              <a:rPr lang="en-GB" sz="4000" dirty="0"/>
            </a:br>
            <a:r>
              <a:rPr lang="en-GB" sz="4000" dirty="0"/>
              <a:t>Advantages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40826-7A39-4465-970C-65E8F05E8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1600" dirty="0"/>
              <a:t>Instrumental in developing a thorough understanding of the FCP model in Primary care tailored to PCN and local environment. </a:t>
            </a:r>
          </a:p>
          <a:p>
            <a:r>
              <a:rPr lang="en-GB" sz="1600" dirty="0"/>
              <a:t>Vested interest In relationship building with GP’s, Nursing teams, other AHP’s and administrative staff.</a:t>
            </a:r>
          </a:p>
          <a:p>
            <a:r>
              <a:rPr lang="en-GB" sz="1600" dirty="0"/>
              <a:t>Consistency and continuity in providing, updating and developing the service. </a:t>
            </a:r>
          </a:p>
          <a:p>
            <a:r>
              <a:rPr lang="en-GB" sz="1600" dirty="0"/>
              <a:t>Relationship building with other local providers. e.g.  triage and physiotherapy services, diagnostics, consultant clinics. </a:t>
            </a:r>
          </a:p>
          <a:p>
            <a:r>
              <a:rPr lang="en-GB" sz="1600" dirty="0"/>
              <a:t>PCN’s and GP practices can invest in long term training plans – joint injection training, prescribing, diagnostic imaging benefiting patient journey, improving waiting times for services and providing specialist services locally.</a:t>
            </a:r>
          </a:p>
          <a:p>
            <a:r>
              <a:rPr lang="en-GB" sz="1600" dirty="0"/>
              <a:t>Provide various training to other PCN/GP staff including admin team.</a:t>
            </a:r>
          </a:p>
          <a:p>
            <a:r>
              <a:rPr lang="en-GB" sz="1600" dirty="0"/>
              <a:t>Flexible services mixing remote, F2F, group consultations to meet local needs which can be changed easily.</a:t>
            </a:r>
          </a:p>
          <a:p>
            <a:r>
              <a:rPr lang="en-GB" sz="1600"/>
              <a:t>Integrated </a:t>
            </a:r>
            <a:r>
              <a:rPr lang="en-GB" sz="1600" dirty="0"/>
              <a:t>into PCN/practice decision making processes </a:t>
            </a:r>
          </a:p>
          <a:p>
            <a:r>
              <a:rPr lang="en-GB" sz="1600" dirty="0"/>
              <a:t>No additional fees incurred through third party recruitment/supply of staff.</a:t>
            </a:r>
          </a:p>
          <a:p>
            <a:r>
              <a:rPr lang="en-GB" sz="1600" dirty="0"/>
              <a:t>Potential to offer outside of ARRS funding framework to recruit/maintain high level valued clinical staff</a:t>
            </a:r>
          </a:p>
          <a:p>
            <a:endParaRPr lang="en-GB" sz="18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83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EDA4-02EF-467D-81AF-61D927E57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Direct FCP Employment through PCN:</a:t>
            </a:r>
            <a:br>
              <a:rPr lang="en-GB" sz="3600" dirty="0"/>
            </a:br>
            <a:r>
              <a:rPr lang="en-GB" sz="3600" dirty="0"/>
              <a:t>Considerations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6A473-67D7-4D23-A265-8FDB634FF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Potentially isolated practitioner who may require access to peer support externally – dependent on experience this could vary</a:t>
            </a:r>
          </a:p>
          <a:p>
            <a:r>
              <a:rPr lang="en-GB" sz="1800" dirty="0"/>
              <a:t>Cover for annual leave/sick/maternity leave unless source separately at additional cost</a:t>
            </a:r>
          </a:p>
          <a:p>
            <a:r>
              <a:rPr lang="en-GB" sz="1800" dirty="0"/>
              <a:t>Purchasing of equipment and consumables for use in clinics </a:t>
            </a:r>
          </a:p>
          <a:p>
            <a:r>
              <a:rPr lang="en-GB" sz="1800" dirty="0"/>
              <a:t>Recruitment and retention of clinical staff  </a:t>
            </a:r>
          </a:p>
          <a:p>
            <a:r>
              <a:rPr lang="en-GB" sz="1800" dirty="0"/>
              <a:t>Potential costs of training needs </a:t>
            </a:r>
          </a:p>
          <a:p>
            <a:r>
              <a:rPr lang="en-GB" sz="1800" dirty="0"/>
              <a:t>Clear clinical governance, policies and health and safety mechanisms in place</a:t>
            </a:r>
          </a:p>
          <a:p>
            <a:r>
              <a:rPr lang="en-GB" sz="1800" dirty="0"/>
              <a:t>Liability insurance (CSP does provide PLI if clinician is </a:t>
            </a:r>
            <a:r>
              <a:rPr lang="en-GB" sz="1800"/>
              <a:t>a member) </a:t>
            </a: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47711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0B5D010C4E4B4BB91B2209010E2AA9" ma:contentTypeVersion="16" ma:contentTypeDescription="Create a new document." ma:contentTypeScope="" ma:versionID="464a78784220a0eb7fdf21c0a29ac00b">
  <xsd:schema xmlns:xsd="http://www.w3.org/2001/XMLSchema" xmlns:xs="http://www.w3.org/2001/XMLSchema" xmlns:p="http://schemas.microsoft.com/office/2006/metadata/properties" xmlns:ns2="0a64efc3-68dd-4163-a847-4264814e542b" xmlns:ns3="0958ee66-8ffa-40f7-9e2b-88256118b88f" targetNamespace="http://schemas.microsoft.com/office/2006/metadata/properties" ma:root="true" ma:fieldsID="b9bad650c2324385d3b4ca2a50d59acb" ns2:_="" ns3:_="">
    <xsd:import namespace="0a64efc3-68dd-4163-a847-4264814e542b"/>
    <xsd:import namespace="0958ee66-8ffa-40f7-9e2b-88256118b8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4efc3-68dd-4163-a847-4264814e54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8ee66-8ffa-40f7-9e2b-88256118b8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c8ad1de-20ad-4349-85d4-7fd3525840c8}" ma:internalName="TaxCatchAll" ma:showField="CatchAllData" ma:web="0958ee66-8ffa-40f7-9e2b-88256118b8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C3F43F-A4F7-4BDF-8E57-829A6E66B868}"/>
</file>

<file path=customXml/itemProps2.xml><?xml version="1.0" encoding="utf-8"?>
<ds:datastoreItem xmlns:ds="http://schemas.openxmlformats.org/officeDocument/2006/customXml" ds:itemID="{FEB0D231-8526-4233-BA91-4832E38ACEC0}"/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79</TotalTime>
  <Words>286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First Contact Practitioners in Primary Care Conference</vt:lpstr>
      <vt:lpstr>Direct FCP Employment through PCN:  Advantages </vt:lpstr>
      <vt:lpstr>Direct FCP Employment through PCN: Considerations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Contact Practitioners in Primary Care Conference</dc:title>
  <dc:creator>COOPER, Matthew (WALNUT TREE HEALTH CENTRE)</dc:creator>
  <cp:lastModifiedBy>matthew cooper</cp:lastModifiedBy>
  <cp:revision>2</cp:revision>
  <dcterms:created xsi:type="dcterms:W3CDTF">2022-09-20T13:06:16Z</dcterms:created>
  <dcterms:modified xsi:type="dcterms:W3CDTF">2022-09-21T14:51:16Z</dcterms:modified>
</cp:coreProperties>
</file>