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57" r:id="rId5"/>
    <p:sldId id="275" r:id="rId6"/>
    <p:sldId id="259" r:id="rId7"/>
    <p:sldId id="267" r:id="rId8"/>
    <p:sldId id="272" r:id="rId9"/>
    <p:sldId id="273" r:id="rId10"/>
    <p:sldId id="274" r:id="rId11"/>
    <p:sldId id="262" r:id="rId12"/>
    <p:sldId id="263" r:id="rId13"/>
    <p:sldId id="264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62A2-A650-1264-2F67-CA6A135FE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5386E-AA63-3B4F-6D2E-35E461A8B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6D9E6-8FAA-36D4-A2AF-B9A1E624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F2BF9-24AF-9E3B-5E29-D3C54350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C19E-3444-CEB1-8E30-54B7D956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0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0549-7948-4977-2819-E148530C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E14A8-463C-AC30-921F-6EB2B30CA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0DAC3-4A16-5084-5C25-235E671A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03073-77E0-75FF-CE82-474DAF91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00926-888B-0567-7447-5574C82C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2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79692-558F-1226-627C-E79040C05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B3E26-73E6-429F-E8ED-BAC569A4C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26237-D220-B9D5-0A6D-D777889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9559A-6E43-D8E6-4796-5D5F01DD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04681-CC8F-5E76-A6C7-F35A4AC0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3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44FF-FF16-06BF-A504-812231E2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CFCC-8BC7-1874-41C6-B4B3D494E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3510-14E7-D280-1FDC-9359A444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FC58E-2C66-47ED-D41C-CF1CE7D8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47BB7-B33C-6AF2-0DA0-73BD4F26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1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47F5-01C8-C6FC-6769-0A52BCD1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4991F-CA9F-AA14-3F06-D0D5A7C46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37664-6223-A6AF-A326-C5DE1844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CD78-E679-2486-A605-CF153819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644DC-945E-9BC5-0011-A5F03C44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7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F027-546D-E1C6-DF10-D13DF4FB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32C73-3ADF-6864-903C-0EA575F3D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D66CA-4227-1767-9907-7B4BD58F8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B228F-0A41-E17D-E472-5B5D3AE4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93432-E5A6-6957-790A-D1D9A279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15637-96D6-1058-BE58-22686B2C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5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E4F2-2EB8-F01A-F52F-3F2FB833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9C055-9F57-6928-63D4-E80C8A2B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DEF7-711C-2B95-A545-BF914C0E5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F2971-5E8A-CA34-CA55-F6486814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3BF14-154E-84AC-BAAF-FEB44D8D0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E01CA-7D4F-8DFB-EB16-56A32C35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60B7C-BCF5-176B-3F00-2E3B1799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A2DEC-D345-7992-BA6F-0B254659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3179-2FD8-2AD1-82D8-CFAD14A0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CA7C9-979C-40AD-AE52-D10EF40C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A678E-F384-47D3-BCC1-004E801E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39B9A-F7CB-5D02-D138-50BBF441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3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51E54-62D2-6489-18AD-CAFE290A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1B543-008F-D094-F7FB-528622CB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E2355-4E9B-C0F3-B3FD-133C42D9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8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3CDC-9F9B-B4A2-220B-FC09B984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A5F21-634D-97AC-C01F-0D3794E3B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4CB51-34E7-9AF0-9E44-9E3AC489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85BF5-7B01-814D-E190-7ED11B99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D8AC3-1734-6659-EC9F-B189958E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EBC8A-122A-3F7F-DC92-238C24B7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6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3D9A-8512-7184-324E-0DC2B268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4E41D-4338-88F5-DE3D-2FE28F2A2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680DD-2915-94C4-9C6C-AEA7AE1E5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78561-579A-17D4-4164-0989A31F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7EE7D-EF19-EACE-FB49-606C8BC3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66974-8D91-8845-1AB1-CDCF33D3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4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765E4-112D-E4BD-2434-9A8F1C8B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DAD0B-B69B-0505-582D-166EDA6D7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B410-EF3C-CCF2-92F8-52E20C9E6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6F2D-7C85-40CB-84D8-1ECAF4286E99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901A1-01AD-8BBE-9413-137610AC1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1DC02-F168-D43E-2851-C4B9646FF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695E-CEEF-43B2-ACD0-209604F8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7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C29D-FC8D-5E92-1510-6D7E8A6B9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Experiences of the</a:t>
            </a:r>
            <a:br>
              <a:rPr lang="en-GB" b="1" dirty="0"/>
            </a:br>
            <a:r>
              <a:rPr lang="en-GB" b="1" dirty="0"/>
              <a:t>Trailblazer Fellowship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664CF-C96A-10BC-7C52-B2E8F30DFF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Alex Bertie</a:t>
            </a:r>
          </a:p>
          <a:p>
            <a:r>
              <a:rPr lang="en-GB" dirty="0">
                <a:solidFill>
                  <a:schemeClr val="bg1"/>
                </a:solidFill>
              </a:rPr>
              <a:t>Salaried GP in Chelmsford, Essex</a:t>
            </a:r>
          </a:p>
        </p:txBody>
      </p:sp>
    </p:spTree>
    <p:extLst>
      <p:ext uri="{BB962C8B-B14F-4D97-AF65-F5344CB8AC3E}">
        <p14:creationId xmlns:p14="http://schemas.microsoft.com/office/powerpoint/2010/main" val="198405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DB04-4D03-8A36-1248-CCB70D45B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609"/>
            <a:ext cx="10515600" cy="5067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is the legal responsibility of NHS CCGs and GPs to provide diabetes care that meets the extra needs of people with a learning disability.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http://www.diabetes.org.uk/learning-disability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3DCD9-7AFF-2CBA-035D-E9A6EE557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31086"/>
            <a:ext cx="3333108" cy="28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7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1A18-1A97-3272-67E1-0183C263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learning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A3C29-D3E1-2E98-9D55-5C2A7F13A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3785564" cy="4903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Issues:</a:t>
            </a:r>
          </a:p>
          <a:p>
            <a:pPr marL="0" indent="0">
              <a:buNone/>
            </a:pPr>
            <a:r>
              <a:rPr lang="en-GB" sz="2600" dirty="0"/>
              <a:t>-Many elderly/housebound patients “fallen off radar” of practice</a:t>
            </a:r>
          </a:p>
          <a:p>
            <a:pPr marL="0" indent="0">
              <a:buNone/>
            </a:pPr>
            <a:r>
              <a:rPr lang="en-GB" sz="2600" dirty="0"/>
              <a:t>-Lots not seen by GP in a long time and in poor state</a:t>
            </a:r>
          </a:p>
          <a:p>
            <a:pPr marL="0" indent="0">
              <a:buNone/>
            </a:pPr>
            <a:r>
              <a:rPr lang="en-GB" sz="2600" dirty="0"/>
              <a:t>-Issues with prescribing but not reviewing </a:t>
            </a:r>
            <a:r>
              <a:rPr lang="en-GB" sz="2600" dirty="0" err="1"/>
              <a:t>eg</a:t>
            </a:r>
            <a:r>
              <a:rPr lang="en-GB" sz="2600" dirty="0"/>
              <a:t> patient with insulin stacked up but unable to give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D47F87-1B3F-417E-872F-A08208C2DAD5}"/>
              </a:ext>
            </a:extLst>
          </p:cNvPr>
          <p:cNvSpPr txBox="1">
            <a:spLocks/>
          </p:cNvSpPr>
          <p:nvPr/>
        </p:nvSpPr>
        <p:spPr>
          <a:xfrm>
            <a:off x="0" y="-22321"/>
            <a:ext cx="12192000" cy="18256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/>
              <a:t>2 </a:t>
            </a:r>
            <a:r>
              <a:rPr lang="en-GB" dirty="0"/>
              <a:t>  </a:t>
            </a:r>
            <a:r>
              <a:rPr lang="en-GB" b="1" dirty="0">
                <a:solidFill>
                  <a:schemeClr val="bg1"/>
                </a:solidFill>
              </a:rPr>
              <a:t>Action learning set</a:t>
            </a:r>
            <a:r>
              <a:rPr lang="en-GB" dirty="0"/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6D57F-8B0B-51EA-397B-4B02D656E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3" r="12999" b="4670"/>
          <a:stretch/>
        </p:blipFill>
        <p:spPr>
          <a:xfrm>
            <a:off x="4099389" y="2426353"/>
            <a:ext cx="3785563" cy="28723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2E90B-3FBD-271B-9942-9C539DEF7CE0}"/>
              </a:ext>
            </a:extLst>
          </p:cNvPr>
          <p:cNvSpPr txBox="1">
            <a:spLocks/>
          </p:cNvSpPr>
          <p:nvPr/>
        </p:nvSpPr>
        <p:spPr>
          <a:xfrm>
            <a:off x="8313365" y="1825624"/>
            <a:ext cx="3921303" cy="4903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Outcomes: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-Review of patients on covid housebound list to ensure seen in last 12m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-Virtual frailty meeting used more frequently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-Practice trying to recruit ANP to triage visits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-Creation of prescription team to ensure annual medication reviews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-GPs allocated to do weekly ward rounds in the care homes</a:t>
            </a:r>
          </a:p>
        </p:txBody>
      </p:sp>
    </p:spTree>
    <p:extLst>
      <p:ext uri="{BB962C8B-B14F-4D97-AF65-F5344CB8AC3E}">
        <p14:creationId xmlns:p14="http://schemas.microsoft.com/office/powerpoint/2010/main" val="204617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FCD9B2-314B-0D3E-CCFD-33841E7E3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0" b="19882"/>
          <a:stretch/>
        </p:blipFill>
        <p:spPr>
          <a:xfrm>
            <a:off x="4220129" y="1804434"/>
            <a:ext cx="3751742" cy="50535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7322F-9FAF-E3D3-CE8E-BD62AB97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Coaching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EEF62C-38CB-1399-235E-4DF27F89AD4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8256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/>
              <a:t>3 </a:t>
            </a:r>
            <a:r>
              <a:rPr lang="en-GB" dirty="0"/>
              <a:t>  </a:t>
            </a:r>
            <a:r>
              <a:rPr lang="en-GB" b="1" dirty="0">
                <a:solidFill>
                  <a:schemeClr val="bg1"/>
                </a:solidFill>
              </a:rPr>
              <a:t>Coaching</a:t>
            </a:r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C38D5F-6F5C-C59F-4BEA-D67D0141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9517"/>
            <a:ext cx="4235668" cy="3702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3C0411-6505-C095-9FC8-014052D3A45E}"/>
              </a:ext>
            </a:extLst>
          </p:cNvPr>
          <p:cNvSpPr txBox="1"/>
          <p:nvPr/>
        </p:nvSpPr>
        <p:spPr>
          <a:xfrm>
            <a:off x="8332342" y="2137025"/>
            <a:ext cx="3441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Outcomes:</a:t>
            </a:r>
          </a:p>
          <a:p>
            <a:r>
              <a:rPr lang="en-GB" dirty="0"/>
              <a:t>-Asked for 6 month review meeting… and was taken seriously</a:t>
            </a:r>
          </a:p>
          <a:p>
            <a:r>
              <a:rPr lang="en-GB" dirty="0"/>
              <a:t>-Review of interview/application process</a:t>
            </a:r>
          </a:p>
          <a:p>
            <a:r>
              <a:rPr lang="en-GB" dirty="0"/>
              <a:t>-Development of induction pack</a:t>
            </a:r>
          </a:p>
          <a:p>
            <a:r>
              <a:rPr lang="en-GB" dirty="0"/>
              <a:t>-Improvements to workflow, tasks, prescriptions, duty days</a:t>
            </a:r>
          </a:p>
          <a:p>
            <a:r>
              <a:rPr lang="en-GB" dirty="0"/>
              <a:t>-Implementation of weekly clinical meeting</a:t>
            </a:r>
          </a:p>
          <a:p>
            <a:r>
              <a:rPr lang="en-GB" dirty="0"/>
              <a:t>-Cleared garage and set up home gym!</a:t>
            </a:r>
          </a:p>
          <a:p>
            <a:r>
              <a:rPr lang="en-GB" dirty="0"/>
              <a:t>-Went on yoga retreat</a:t>
            </a:r>
          </a:p>
          <a:p>
            <a:r>
              <a:rPr lang="en-GB" dirty="0"/>
              <a:t>-Discussed stress involved in managing diabetes</a:t>
            </a:r>
          </a:p>
        </p:txBody>
      </p:sp>
    </p:spTree>
    <p:extLst>
      <p:ext uri="{BB962C8B-B14F-4D97-AF65-F5344CB8AC3E}">
        <p14:creationId xmlns:p14="http://schemas.microsoft.com/office/powerpoint/2010/main" val="148989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95165-890A-DAEF-1100-5F5DABFAE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10329"/>
          <a:stretch/>
        </p:blipFill>
        <p:spPr>
          <a:xfrm>
            <a:off x="3965825" y="1"/>
            <a:ext cx="3923173" cy="6845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89A47-ED13-B84A-E531-3744A7B33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37664"/>
          <a:stretch/>
        </p:blipFill>
        <p:spPr>
          <a:xfrm>
            <a:off x="8799382" y="166254"/>
            <a:ext cx="3085773" cy="3585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A0486-CB29-61D0-976E-DBD334BDA8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1" b="37840"/>
          <a:stretch/>
        </p:blipFill>
        <p:spPr>
          <a:xfrm>
            <a:off x="6534848" y="4765141"/>
            <a:ext cx="3618684" cy="1998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FF8BB-6326-8253-D459-9B40D8C86C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4" b="37267"/>
          <a:stretch/>
        </p:blipFill>
        <p:spPr>
          <a:xfrm>
            <a:off x="377141" y="108064"/>
            <a:ext cx="4144981" cy="2288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8B4529-E01C-2A32-1730-A69D5D1AE9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1" b="37840"/>
          <a:stretch/>
        </p:blipFill>
        <p:spPr>
          <a:xfrm>
            <a:off x="7574665" y="3012036"/>
            <a:ext cx="3086100" cy="17041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79326C-8E23-8FE0-8296-E5C8C457F3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t="38103" r="542" b="37939"/>
          <a:stretch/>
        </p:blipFill>
        <p:spPr>
          <a:xfrm>
            <a:off x="377141" y="4156363"/>
            <a:ext cx="4627968" cy="24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07BC-0978-A368-7155-AE0D7E41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 support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CE0851-09D0-1BB3-D1B7-5BC2D777D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3" b="32409"/>
          <a:stretch/>
        </p:blipFill>
        <p:spPr>
          <a:xfrm>
            <a:off x="6132740" y="3723024"/>
            <a:ext cx="2746198" cy="300519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9EDB93-A078-E1DB-B488-98B52558B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8" b="33393"/>
          <a:stretch/>
        </p:blipFill>
        <p:spPr>
          <a:xfrm>
            <a:off x="2029226" y="2874431"/>
            <a:ext cx="4399329" cy="321048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6120BEA-C7B1-6AF5-7060-7841F5C365E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8256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/>
              <a:t>4 </a:t>
            </a:r>
            <a:r>
              <a:rPr lang="en-GB" dirty="0"/>
              <a:t>  </a:t>
            </a:r>
            <a:r>
              <a:rPr lang="en-GB" b="1" dirty="0">
                <a:solidFill>
                  <a:schemeClr val="bg1"/>
                </a:solidFill>
              </a:rPr>
              <a:t>Peer support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4C2EF9-1F5E-5597-A15C-8AE06642D6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8" b="20188"/>
          <a:stretch/>
        </p:blipFill>
        <p:spPr>
          <a:xfrm>
            <a:off x="7596913" y="365126"/>
            <a:ext cx="3441789" cy="4137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22719-6D65-530F-EBBA-C69913D64B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7" b="37718"/>
          <a:stretch/>
        </p:blipFill>
        <p:spPr>
          <a:xfrm>
            <a:off x="4589690" y="1686546"/>
            <a:ext cx="3189252" cy="17324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6CF7EB-B0C4-1312-D182-35AEE68A6C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9" b="34344"/>
          <a:stretch/>
        </p:blipFill>
        <p:spPr>
          <a:xfrm>
            <a:off x="8718542" y="4138056"/>
            <a:ext cx="3084270" cy="21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0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2A47-7794-0FBE-A9E2-0CB33348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3548B-11F8-D1D7-2823-CD104CB25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Stay at same GP practice doing 5 sessions</a:t>
            </a:r>
          </a:p>
          <a:p>
            <a:r>
              <a:rPr lang="en-GB" dirty="0"/>
              <a:t>Do 1 session as ward round in local care home</a:t>
            </a:r>
          </a:p>
          <a:p>
            <a:r>
              <a:rPr lang="en-GB" dirty="0"/>
              <a:t>Take more active role in training GP ST2/3</a:t>
            </a:r>
          </a:p>
          <a:p>
            <a:r>
              <a:rPr lang="en-GB" dirty="0"/>
              <a:t>Starting IMG support fellowship end of April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0ABD7F-C7DE-3892-2CC9-71DF3A83CBD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8256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/>
              <a:t>5 </a:t>
            </a:r>
            <a:r>
              <a:rPr lang="en-GB" dirty="0"/>
              <a:t>  </a:t>
            </a:r>
            <a:r>
              <a:rPr lang="en-GB" b="1" dirty="0">
                <a:solidFill>
                  <a:schemeClr val="bg1"/>
                </a:solidFill>
              </a:rPr>
              <a:t>Next steps…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44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BB8EE4-C78D-F55B-38F3-195E7DB62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" t="4723" r="2567" b="2371"/>
          <a:stretch/>
        </p:blipFill>
        <p:spPr>
          <a:xfrm>
            <a:off x="3917083" y="1948237"/>
            <a:ext cx="4357834" cy="296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5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AA91-2B60-1690-8713-E217EC3F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 joined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D8087-DD1E-4D65-2376-3827F019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Interest in health inequality</a:t>
            </a:r>
          </a:p>
          <a:p>
            <a:pPr marL="0" indent="0">
              <a:buNone/>
            </a:pPr>
            <a:r>
              <a:rPr lang="en-GB" dirty="0"/>
              <a:t>-trained in Hackney</a:t>
            </a:r>
          </a:p>
          <a:p>
            <a:r>
              <a:rPr lang="en-GB" dirty="0"/>
              <a:t>Newly qualified</a:t>
            </a:r>
          </a:p>
          <a:p>
            <a:r>
              <a:rPr lang="en-GB" dirty="0"/>
              <a:t>Diverse working week</a:t>
            </a:r>
          </a:p>
          <a:p>
            <a:r>
              <a:rPr lang="en-GB" dirty="0"/>
              <a:t>Peer support</a:t>
            </a:r>
          </a:p>
          <a:p>
            <a:r>
              <a:rPr lang="en-GB" dirty="0"/>
              <a:t>Educational opportunities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272A0-E88B-7525-D382-4C13F081189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8256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/>
              <a:t>why?</a:t>
            </a:r>
            <a:r>
              <a:rPr lang="en-GB" sz="8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8CAACC-CF21-376F-E6B6-6327D3F55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99" y="1370792"/>
            <a:ext cx="3435527" cy="2813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FEFBC9-E779-8E3C-78A7-5898B90F4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568" y="3965963"/>
            <a:ext cx="4013406" cy="2228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1121D1-4A9E-117B-04F1-B0831400D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771" y="546038"/>
            <a:ext cx="3048157" cy="25909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1E245E-EAA6-DCB3-C900-533B8C194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379" y="3006986"/>
            <a:ext cx="3392560" cy="34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19BE-DCF1-318A-15EB-369B7DBC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4400" dirty="0"/>
          </a:p>
          <a:p>
            <a:pPr algn="ctr"/>
            <a:r>
              <a:rPr lang="en-GB" sz="4400" dirty="0"/>
              <a:t>Project</a:t>
            </a:r>
          </a:p>
          <a:p>
            <a:pPr algn="ctr"/>
            <a:r>
              <a:rPr lang="en-GB" sz="4400" dirty="0"/>
              <a:t>Action learning set</a:t>
            </a:r>
          </a:p>
          <a:p>
            <a:pPr algn="ctr"/>
            <a:r>
              <a:rPr lang="en-GB" sz="4400" dirty="0"/>
              <a:t>Coaching</a:t>
            </a:r>
          </a:p>
          <a:p>
            <a:pPr algn="ctr"/>
            <a:r>
              <a:rPr lang="en-GB" sz="4400" dirty="0"/>
              <a:t>Peer support</a:t>
            </a:r>
          </a:p>
          <a:p>
            <a:pPr algn="ctr"/>
            <a:r>
              <a:rPr lang="en-GB" sz="4400" dirty="0"/>
              <a:t>Next steps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3396B6-99A2-ECDC-A16E-A435122E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8000" b="1" dirty="0"/>
              <a:t>discussion points</a:t>
            </a:r>
            <a:r>
              <a:rPr lang="en-GB" sz="8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4514-04AF-6422-C59D-CEB6EF68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GB" sz="9600" b="1" dirty="0"/>
              <a:t>1 </a:t>
            </a:r>
            <a:r>
              <a:rPr lang="en-GB" dirty="0"/>
              <a:t>  </a:t>
            </a:r>
            <a:r>
              <a:rPr lang="en-GB" b="1" dirty="0">
                <a:solidFill>
                  <a:schemeClr val="bg1"/>
                </a:solidFill>
              </a:rPr>
              <a:t>Project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A9F71-4A09-002E-A007-3F771405D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96" t="19878" r="35783" b="8848"/>
          <a:stretch/>
        </p:blipFill>
        <p:spPr>
          <a:xfrm>
            <a:off x="3164440" y="1322189"/>
            <a:ext cx="3875133" cy="5374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FACAF-3CD9-8B03-95B4-244832698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96" t="19878" r="35783" b="8848"/>
          <a:stretch/>
        </p:blipFill>
        <p:spPr>
          <a:xfrm>
            <a:off x="7252152" y="151532"/>
            <a:ext cx="4182984" cy="58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3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482F-6F42-9B27-2954-CFDE103C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A3DCA-5D4A-0CF3-F7EB-AD5EF22F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959047" cy="466725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rgbClr val="231F20"/>
                </a:solidFill>
                <a:latin typeface="Frutiger W01"/>
              </a:rPr>
              <a:t>Set up December 2021, funded by ICB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Frutiger W01"/>
              </a:rPr>
              <a:t>A network working to improve care for people with diabetes and a learning disability across MSE</a:t>
            </a:r>
          </a:p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Frutiger W01"/>
              </a:rPr>
              <a:t>The aim is to encourage people with different skills, backgrounds and experiences to volunteer as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Frutiger W01"/>
              </a:rPr>
              <a:t>Diabetes Champions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Frutiger W01"/>
              </a:rPr>
              <a:t>. </a:t>
            </a:r>
          </a:p>
          <a:p>
            <a:r>
              <a:rPr lang="en-US" b="0" i="0" dirty="0">
                <a:solidFill>
                  <a:srgbClr val="231F20"/>
                </a:solidFill>
                <a:effectLst/>
                <a:latin typeface="Frutiger W01"/>
              </a:rPr>
              <a:t>Their role is to provide support, encouragement, education and signposting around diabetes to people whose LD means they have a significantly reduced ability to understand and manage their diabetes.</a:t>
            </a:r>
          </a:p>
          <a:p>
            <a:pPr algn="l"/>
            <a:r>
              <a:rPr lang="en-US" dirty="0">
                <a:solidFill>
                  <a:srgbClr val="231F20"/>
                </a:solidFill>
                <a:latin typeface="Frutiger W01"/>
              </a:rPr>
              <a:t>Monthly online virtual “coffee mornings” and f2f education events</a:t>
            </a:r>
          </a:p>
          <a:p>
            <a:r>
              <a:rPr lang="en-US" dirty="0">
                <a:solidFill>
                  <a:srgbClr val="231F20"/>
                </a:solidFill>
                <a:latin typeface="Frutiger W01"/>
              </a:rPr>
              <a:t>F</a:t>
            </a:r>
            <a:r>
              <a:rPr lang="en-US" b="0" i="0" dirty="0">
                <a:solidFill>
                  <a:srgbClr val="231F20"/>
                </a:solidFill>
                <a:effectLst/>
                <a:latin typeface="Frutiger W01"/>
              </a:rPr>
              <a:t>riendly forums with presentations, discussions on diabetes care and where the lived experiences of people with LD and diabetes are listened to so that care can be improved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ACEA44-E5B0-069B-5E5C-C41D6EB95E2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8256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/>
              <a:t>Diabetes champion network</a:t>
            </a:r>
            <a:r>
              <a:rPr lang="en-GB" sz="8000" dirty="0"/>
              <a:t> 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4AA9FC2-9592-C34A-B8D1-E0FEFE17788C}"/>
              </a:ext>
            </a:extLst>
          </p:cNvPr>
          <p:cNvSpPr/>
          <p:nvPr/>
        </p:nvSpPr>
        <p:spPr>
          <a:xfrm>
            <a:off x="7866581" y="2259690"/>
            <a:ext cx="4232953" cy="3513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“As a type 1 diabetic myself, I have received great care from diabetic specialist nurses, dieticians, doctors, diabetic midwives and educators, all of whom have inspired me to want to make a difference”</a:t>
            </a:r>
          </a:p>
          <a:p>
            <a:pPr algn="ctr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Charlotte, project leader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6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CD7A-703D-7018-D055-F974E849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 to face education day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3C721D-2D78-EE72-EA8C-7F59F906C8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8256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/>
              <a:t>F2F education day</a:t>
            </a:r>
            <a:endParaRPr lang="en-GB" sz="8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EAF355-5ED3-641A-7DAE-D80500682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3" b="25079"/>
          <a:stretch/>
        </p:blipFill>
        <p:spPr>
          <a:xfrm>
            <a:off x="7301502" y="1366665"/>
            <a:ext cx="4890498" cy="549133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B60C7B-4879-224B-6F2B-66957A2243E5}"/>
              </a:ext>
            </a:extLst>
          </p:cNvPr>
          <p:cNvSpPr txBox="1"/>
          <p:nvPr/>
        </p:nvSpPr>
        <p:spPr>
          <a:xfrm>
            <a:off x="205483" y="198291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Frutiger W01"/>
              </a:rPr>
              <a:t>-F</a:t>
            </a:r>
            <a:r>
              <a:rPr lang="en-US" b="0" i="0" dirty="0">
                <a:solidFill>
                  <a:srgbClr val="000000"/>
                </a:solidFill>
                <a:effectLst/>
                <a:latin typeface="Frutiger W01"/>
              </a:rPr>
              <a:t>ree to attend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Frutiger W01"/>
              </a:rPr>
              <a:t>-For people with LD, carers, allied HCPs</a:t>
            </a:r>
            <a:endParaRPr lang="en-US" b="0" i="0" dirty="0">
              <a:solidFill>
                <a:srgbClr val="000000"/>
              </a:solidFill>
              <a:effectLst/>
              <a:latin typeface="Frutiger W01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Frutiger W01"/>
              </a:rPr>
              <a:t>-Advertised in GP practices, care facilities, day </a:t>
            </a:r>
            <a:r>
              <a:rPr lang="en-US" dirty="0" err="1">
                <a:solidFill>
                  <a:srgbClr val="000000"/>
                </a:solidFill>
                <a:latin typeface="Frutiger W01"/>
              </a:rPr>
              <a:t>centres</a:t>
            </a:r>
            <a:r>
              <a:rPr lang="en-US" dirty="0">
                <a:solidFill>
                  <a:srgbClr val="000000"/>
                </a:solidFill>
                <a:latin typeface="Frutiger W01"/>
              </a:rPr>
              <a:t> and other LD projects across MSE</a:t>
            </a:r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327FF7-99E3-7293-AECF-1CB3B733B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8" t="4021" r="4486" b="4593"/>
          <a:stretch/>
        </p:blipFill>
        <p:spPr>
          <a:xfrm>
            <a:off x="3821987" y="3429000"/>
            <a:ext cx="2804845" cy="1543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62D406-4C1F-EEB5-30F8-03FF85754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2" y="4972679"/>
            <a:ext cx="3613336" cy="14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1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850E-A9B2-47A5-A8F0-6AEC18ED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7FE5-E048-4CEB-2591-CB5831B6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825625"/>
            <a:ext cx="5907641" cy="493477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There are clear health inequalities between people with a learning disability and the general population. </a:t>
            </a:r>
          </a:p>
          <a:p>
            <a:r>
              <a:rPr lang="en-US" dirty="0"/>
              <a:t>The Confidential Inquiry into premature deaths of people with a learning disability found that deaths from causes that may be avoided by good health care were nearly three times more common in people with a learning disability than in the general population. </a:t>
            </a:r>
          </a:p>
          <a:p>
            <a:r>
              <a:rPr lang="en-US" dirty="0"/>
              <a:t>The factors associated with higher levels of obesity and low levels of activity are mostly social </a:t>
            </a:r>
          </a:p>
          <a:p>
            <a:pPr marL="0" indent="0">
              <a:buNone/>
            </a:pPr>
            <a:r>
              <a:rPr lang="en-US" dirty="0"/>
              <a:t>-limited financial resources </a:t>
            </a:r>
          </a:p>
          <a:p>
            <a:pPr marL="0" indent="0">
              <a:buNone/>
            </a:pPr>
            <a:r>
              <a:rPr lang="en-US" dirty="0"/>
              <a:t>-lack support to maintain a healthy diet </a:t>
            </a:r>
          </a:p>
          <a:p>
            <a:pPr marL="0" indent="0">
              <a:buNone/>
            </a:pPr>
            <a:r>
              <a:rPr lang="en-US" dirty="0"/>
              <a:t>-experience social isolation </a:t>
            </a:r>
          </a:p>
          <a:p>
            <a:pPr marL="0" indent="0">
              <a:buNone/>
            </a:pPr>
            <a:r>
              <a:rPr lang="en-US" dirty="0"/>
              <a:t>-lack opportunities to engage in physical activity outside the home.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96F73D-4E82-36BC-20A3-2B832CC509C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8256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  </a:t>
            </a:r>
            <a:r>
              <a:rPr lang="en-GB" b="1" dirty="0">
                <a:solidFill>
                  <a:schemeClr val="bg1"/>
                </a:solidFill>
              </a:rPr>
              <a:t>Why is it important?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8F643-0C27-B909-ACAA-EE5710E04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598" y="1911636"/>
            <a:ext cx="1758505" cy="1807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D69AD7-A091-64CB-591E-4D75EBBF8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509" y="1911636"/>
            <a:ext cx="1402330" cy="1807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EF5B02-E9A5-5683-B9A5-C7D38D3634BF}"/>
              </a:ext>
            </a:extLst>
          </p:cNvPr>
          <p:cNvSpPr txBox="1"/>
          <p:nvPr/>
        </p:nvSpPr>
        <p:spPr>
          <a:xfrm>
            <a:off x="6678202" y="3797694"/>
            <a:ext cx="2270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 with a learning disability die, on average,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14 years </a:t>
            </a:r>
            <a:r>
              <a:rPr lang="en-US" dirty="0"/>
              <a:t>before those without a learning disability. 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F9B13-3C30-0CE5-95CD-AC274A1303E8}"/>
              </a:ext>
            </a:extLst>
          </p:cNvPr>
          <p:cNvSpPr txBox="1"/>
          <p:nvPr/>
        </p:nvSpPr>
        <p:spPr>
          <a:xfrm>
            <a:off x="9472547" y="3797695"/>
            <a:ext cx="2189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Women with a learning disability die, on average,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18 years </a:t>
            </a:r>
            <a:r>
              <a:rPr lang="en-US" dirty="0"/>
              <a:t>before those without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24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2A20F-840D-05D1-95E9-CFA25A01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40" y="513707"/>
            <a:ext cx="5227511" cy="634429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People with a learning disability are more likely to have diabetes than the general population.</a:t>
            </a:r>
          </a:p>
          <a:p>
            <a:r>
              <a:rPr lang="en-US" dirty="0"/>
              <a:t>Prevalence of type 2 diabetes in people with a learning disability is unknown, but recent data indicate it is around 10% -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nearly double the rate of the general population</a:t>
            </a:r>
            <a:endParaRPr lang="en-US" dirty="0"/>
          </a:p>
          <a:p>
            <a:r>
              <a:rPr lang="en-US" dirty="0"/>
              <a:t>In the UK around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40% of adults with a learning disability are obese</a:t>
            </a:r>
            <a:r>
              <a:rPr lang="en-US" dirty="0"/>
              <a:t>.  Around 25% of adults with a learning disability report walking for no more than 10 minutes at a time in the past month compared with 10% of the general population.</a:t>
            </a:r>
          </a:p>
          <a:p>
            <a:r>
              <a:rPr lang="en-US" dirty="0"/>
              <a:t>Over-prescribing of psychotropic medication to people with a learning disability adds to the obesity problem.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AEA9C-2254-B494-3046-932C05103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751" y="688366"/>
            <a:ext cx="6408249" cy="52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1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9356F-0646-7E9E-AF30-2B87EE3B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0289"/>
            <a:ext cx="5490681" cy="5365068"/>
          </a:xfrm>
        </p:spPr>
        <p:txBody>
          <a:bodyPr>
            <a:normAutofit/>
          </a:bodyPr>
          <a:lstStyle/>
          <a:p>
            <a:r>
              <a:rPr lang="en-US" dirty="0"/>
              <a:t>Around 2% of the adult population have a learning disability.</a:t>
            </a:r>
          </a:p>
          <a:p>
            <a:r>
              <a:rPr lang="en-US" dirty="0"/>
              <a:t>In a CCG covering a population of 250,000 there will be approximately 5000 adults with a learning disability.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So, around 500 people with a learning disability in this CCG area will have diabetes</a:t>
            </a:r>
            <a:r>
              <a:rPr lang="en-US" dirty="0"/>
              <a:t>, mostly Type 2 diabetes. </a:t>
            </a:r>
          </a:p>
          <a:p>
            <a:r>
              <a:rPr lang="en-US" dirty="0"/>
              <a:t>In a general practice with a list size of 7500 there will be about 120 adults with a learning disability; at least 10 will have diabetes.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1CE04-F18F-91F6-3FFB-B00E5EF7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32" y="1211665"/>
            <a:ext cx="4106523" cy="44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8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Frutiger W01</vt:lpstr>
      <vt:lpstr>Office Theme</vt:lpstr>
      <vt:lpstr>Experiences of the Trailblazer Fellowship</vt:lpstr>
      <vt:lpstr>Why I joined</vt:lpstr>
      <vt:lpstr>discussion points </vt:lpstr>
      <vt:lpstr>1   Project </vt:lpstr>
      <vt:lpstr>PowerPoint Presentation</vt:lpstr>
      <vt:lpstr>Face to face education day</vt:lpstr>
      <vt:lpstr>PowerPoint Presentation</vt:lpstr>
      <vt:lpstr>PowerPoint Presentation</vt:lpstr>
      <vt:lpstr>PowerPoint Presentation</vt:lpstr>
      <vt:lpstr>PowerPoint Presentation</vt:lpstr>
      <vt:lpstr>Action learning set</vt:lpstr>
      <vt:lpstr>Coaching </vt:lpstr>
      <vt:lpstr>PowerPoint Presentation</vt:lpstr>
      <vt:lpstr>Peer support</vt:lpstr>
      <vt:lpstr>Next steps…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of the  Trailblazer Fellowship</dc:title>
  <dc:creator>BERTIE, Alexandra (CHELMER MEDICAL PARTNERSHIP)</dc:creator>
  <cp:lastModifiedBy>Connor Harrington</cp:lastModifiedBy>
  <cp:revision>2</cp:revision>
  <dcterms:created xsi:type="dcterms:W3CDTF">2023-03-14T15:11:08Z</dcterms:created>
  <dcterms:modified xsi:type="dcterms:W3CDTF">2023-05-31T14:24:07Z</dcterms:modified>
</cp:coreProperties>
</file>