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256" r:id="rId2"/>
    <p:sldId id="26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300" r:id="rId12"/>
    <p:sldId id="289" r:id="rId13"/>
    <p:sldId id="290" r:id="rId14"/>
    <p:sldId id="291" r:id="rId15"/>
    <p:sldId id="292" r:id="rId16"/>
    <p:sldId id="301" r:id="rId17"/>
    <p:sldId id="302" r:id="rId18"/>
    <p:sldId id="303" r:id="rId19"/>
    <p:sldId id="304" r:id="rId20"/>
    <p:sldId id="307" r:id="rId21"/>
    <p:sldId id="311" r:id="rId22"/>
    <p:sldId id="310" r:id="rId23"/>
    <p:sldId id="312" r:id="rId24"/>
    <p:sldId id="309" r:id="rId25"/>
    <p:sldId id="306" r:id="rId26"/>
    <p:sldId id="263" r:id="rId27"/>
    <p:sldId id="264" r:id="rId28"/>
    <p:sldId id="319" r:id="rId29"/>
    <p:sldId id="321" r:id="rId30"/>
    <p:sldId id="316" r:id="rId31"/>
    <p:sldId id="315" r:id="rId32"/>
    <p:sldId id="326" r:id="rId33"/>
    <p:sldId id="317" r:id="rId34"/>
    <p:sldId id="273" r:id="rId35"/>
    <p:sldId id="272" r:id="rId36"/>
    <p:sldId id="322" r:id="rId37"/>
    <p:sldId id="323" r:id="rId38"/>
    <p:sldId id="266" r:id="rId39"/>
    <p:sldId id="269" r:id="rId40"/>
    <p:sldId id="259" r:id="rId41"/>
    <p:sldId id="327" r:id="rId42"/>
    <p:sldId id="262" r:id="rId43"/>
    <p:sldId id="325" r:id="rId44"/>
    <p:sldId id="26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85551" autoAdjust="0"/>
  </p:normalViewPr>
  <p:slideViewPr>
    <p:cSldViewPr>
      <p:cViewPr>
        <p:scale>
          <a:sx n="78" d="100"/>
          <a:sy n="78" d="100"/>
        </p:scale>
        <p:origin x="-14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94608-9419-49AD-9F36-E24E10289C4F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4D22-10B7-4D88-A13D-1ABDAD0CA5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8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Major problem for many</a:t>
            </a:r>
          </a:p>
          <a:p>
            <a:pPr lvl="1"/>
            <a:r>
              <a:rPr lang="en-GB" dirty="0" smtClean="0"/>
              <a:t>Narrow canals</a:t>
            </a:r>
          </a:p>
          <a:p>
            <a:pPr lvl="1"/>
            <a:r>
              <a:rPr lang="en-GB" dirty="0" smtClean="0"/>
              <a:t>Cotton bud pokers</a:t>
            </a:r>
          </a:p>
          <a:p>
            <a:pPr lvl="1"/>
            <a:r>
              <a:rPr lang="en-GB" dirty="0" smtClean="0"/>
              <a:t>Hearing aid users</a:t>
            </a:r>
          </a:p>
          <a:p>
            <a:r>
              <a:rPr lang="en-GB" dirty="0" smtClean="0"/>
              <a:t>Helpful advice for patients</a:t>
            </a:r>
          </a:p>
          <a:p>
            <a:pPr lvl="1"/>
            <a:r>
              <a:rPr lang="en-GB" dirty="0" smtClean="0"/>
              <a:t>IT’S NORMAL</a:t>
            </a:r>
          </a:p>
          <a:p>
            <a:pPr lvl="1"/>
            <a:r>
              <a:rPr lang="en-GB" dirty="0" smtClean="0"/>
              <a:t>Olive oil drops – from pharmacy have a pipette, don’t use cotton wool, lie for 5 minutes minimum</a:t>
            </a:r>
          </a:p>
          <a:p>
            <a:pPr lvl="1"/>
            <a:r>
              <a:rPr lang="en-GB" dirty="0" smtClean="0"/>
              <a:t>Sodium bicarbonate – OTC, not for long term use</a:t>
            </a:r>
          </a:p>
          <a:p>
            <a:r>
              <a:rPr lang="en-GB" dirty="0" smtClean="0"/>
              <a:t>Helpful advice for GPs</a:t>
            </a:r>
          </a:p>
          <a:p>
            <a:pPr lvl="1"/>
            <a:r>
              <a:rPr lang="en-GB" dirty="0" smtClean="0"/>
              <a:t>TM perforations/ ear surgery refer for microsuction – nurse</a:t>
            </a:r>
            <a:r>
              <a:rPr lang="en-GB" baseline="0" dirty="0" smtClean="0"/>
              <a:t> led OPC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4D22-10B7-4D88-A13D-1ABDAD0CA59A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6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4D22-10B7-4D88-A13D-1ABDAD0CA59A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91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25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34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1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9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01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44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85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69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7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18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DD38-EB2B-4BAF-9397-8D0791492A75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3D34-BAF0-43A4-B163-89C31F4F1C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2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ENT for GPs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Lydia Abou-Nader ENT ST3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5" y="188640"/>
            <a:ext cx="869443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5467" y="1430978"/>
            <a:ext cx="2076694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989673" y="1784704"/>
            <a:ext cx="2076694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36585" y="1213700"/>
            <a:ext cx="2076694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3211722"/>
            <a:ext cx="2076694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47864" y="4005064"/>
            <a:ext cx="2076694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89673" y="4199848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87867" y="1583378"/>
            <a:ext cx="2076694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240267" y="1735778"/>
            <a:ext cx="2076694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884368" y="3211722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055120" y="3643804"/>
            <a:ext cx="864096" cy="578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36940" y="5661248"/>
            <a:ext cx="2115180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87867" y="6048768"/>
            <a:ext cx="190180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81231" y="3570508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77660" y="4941168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2" y="620688"/>
            <a:ext cx="37519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5032"/>
            <a:ext cx="4447346" cy="325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24328" y="3982570"/>
            <a:ext cx="1080120" cy="9585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16016" y="5823222"/>
            <a:ext cx="4015298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0" y="125760"/>
            <a:ext cx="8258100" cy="660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4248" y="1052736"/>
            <a:ext cx="1896802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2950" y="2060848"/>
            <a:ext cx="1752786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9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8" y="467805"/>
            <a:ext cx="8140744" cy="59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703586"/>
            <a:ext cx="1800200" cy="5245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" y="260775"/>
            <a:ext cx="8448600" cy="633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4008" y="1268760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99992" y="2204864"/>
            <a:ext cx="1005793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80312" y="2232870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96336" y="2639420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7937" y="3429000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6297" y="3900848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24249" y="4432940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59832" y="3501008"/>
            <a:ext cx="1296144" cy="6171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43808" y="4335404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627784" y="4765012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627784" y="5199568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483768" y="5604792"/>
            <a:ext cx="864096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8" y="183195"/>
            <a:ext cx="7938784" cy="64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5500" y="5954725"/>
            <a:ext cx="63508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0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 Emergencies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9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Mastoiditis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History of middle ear symptoms</a:t>
            </a:r>
          </a:p>
          <a:p>
            <a:r>
              <a:rPr lang="en-GB" dirty="0" smtClean="0"/>
              <a:t>All people with a bad infection will have pain</a:t>
            </a:r>
          </a:p>
          <a:p>
            <a:pPr lvl="1"/>
            <a:r>
              <a:rPr lang="en-GB" dirty="0" smtClean="0"/>
              <a:t>Is it out of proportion to the findings</a:t>
            </a:r>
          </a:p>
          <a:p>
            <a:r>
              <a:rPr lang="en-GB" dirty="0" smtClean="0"/>
              <a:t>Is it fluctuant over the mastoid</a:t>
            </a:r>
          </a:p>
          <a:p>
            <a:endParaRPr lang="en-GB" dirty="0"/>
          </a:p>
          <a:p>
            <a:r>
              <a:rPr lang="en-GB" b="1" dirty="0" smtClean="0"/>
              <a:t>Check </a:t>
            </a:r>
            <a:r>
              <a:rPr lang="en-GB" b="1" dirty="0"/>
              <a:t>for focal </a:t>
            </a:r>
            <a:r>
              <a:rPr lang="en-GB" b="1" dirty="0" smtClean="0"/>
              <a:t>neurology</a:t>
            </a:r>
            <a:endParaRPr lang="en-GB" dirty="0" smtClean="0"/>
          </a:p>
          <a:p>
            <a:r>
              <a:rPr lang="en-GB" b="1" dirty="0" smtClean="0"/>
              <a:t>If you aren’t sure if it’s OM or mastoiditis – call ENT</a:t>
            </a:r>
          </a:p>
        </p:txBody>
      </p:sp>
    </p:spTree>
    <p:extLst>
      <p:ext uri="{BB962C8B-B14F-4D97-AF65-F5344CB8AC3E}">
        <p14:creationId xmlns:p14="http://schemas.microsoft.com/office/powerpoint/2010/main" val="23423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Infections Involving Skin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Facial cellulitis also treated by OMFS/Plastics</a:t>
            </a:r>
          </a:p>
          <a:p>
            <a:r>
              <a:rPr lang="en-GB" dirty="0" smtClean="0"/>
              <a:t>Where did it start? </a:t>
            </a:r>
          </a:p>
          <a:p>
            <a:pPr lvl="1"/>
            <a:r>
              <a:rPr lang="en-GB" dirty="0" smtClean="0"/>
              <a:t>OE? Eczema? Cut or bite?</a:t>
            </a:r>
          </a:p>
          <a:p>
            <a:r>
              <a:rPr lang="en-GB" dirty="0" smtClean="0"/>
              <a:t>Depending on extent may need admission</a:t>
            </a:r>
          </a:p>
          <a:p>
            <a:pPr lvl="1"/>
            <a:r>
              <a:rPr lang="en-GB" dirty="0" smtClean="0"/>
              <a:t>Ciprofloxacin</a:t>
            </a:r>
          </a:p>
          <a:p>
            <a:r>
              <a:rPr lang="en-GB" dirty="0" smtClean="0"/>
              <a:t>Is it lobule sparing?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199702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Pinna Haematoma/ Abscess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Send in same day</a:t>
            </a:r>
          </a:p>
          <a:p>
            <a:pPr lvl="1"/>
            <a:r>
              <a:rPr lang="en-GB" dirty="0" smtClean="0"/>
              <a:t>Tell them about cauliflower ear</a:t>
            </a:r>
          </a:p>
          <a:p>
            <a:r>
              <a:rPr lang="en-GB" dirty="0" smtClean="0"/>
              <a:t>Give ABX</a:t>
            </a:r>
          </a:p>
        </p:txBody>
      </p:sp>
    </p:spTree>
    <p:extLst>
      <p:ext uri="{BB962C8B-B14F-4D97-AF65-F5344CB8AC3E}">
        <p14:creationId xmlns:p14="http://schemas.microsoft.com/office/powerpoint/2010/main" val="14841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1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Otitis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see more OM than we do!</a:t>
            </a:r>
          </a:p>
          <a:p>
            <a:pPr lvl="1"/>
            <a:r>
              <a:rPr lang="en-GB" dirty="0" smtClean="0"/>
              <a:t>Refer acutely for mastoiditis</a:t>
            </a:r>
          </a:p>
          <a:p>
            <a:pPr lvl="1"/>
            <a:r>
              <a:rPr lang="en-GB" dirty="0" smtClean="0"/>
              <a:t>Refer to OPC for recurrent infection</a:t>
            </a:r>
          </a:p>
          <a:p>
            <a:pPr lvl="2"/>
            <a:r>
              <a:rPr lang="en-GB" dirty="0" smtClean="0"/>
              <a:t>Consider bloods IgG/A/M/E, complement, C1 esterase inhibitor, vaccination response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31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Otitis Externa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Very common</a:t>
            </a:r>
          </a:p>
          <a:p>
            <a:r>
              <a:rPr lang="en-GB" dirty="0" smtClean="0"/>
              <a:t>Imbalance of natural flora</a:t>
            </a:r>
          </a:p>
          <a:p>
            <a:pPr lvl="1"/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Cotton buds</a:t>
            </a:r>
          </a:p>
          <a:p>
            <a:pPr lvl="1"/>
            <a:r>
              <a:rPr lang="en-GB" dirty="0" smtClean="0"/>
              <a:t>Trauma</a:t>
            </a:r>
          </a:p>
          <a:p>
            <a:pPr lvl="1"/>
            <a:r>
              <a:rPr lang="en-GB" dirty="0" smtClean="0"/>
              <a:t>Mechanical blockage</a:t>
            </a:r>
          </a:p>
          <a:p>
            <a:r>
              <a:rPr lang="en-GB" dirty="0" smtClean="0"/>
              <a:t>Bacterial Vs Fungal</a:t>
            </a:r>
          </a:p>
          <a:p>
            <a:r>
              <a:rPr lang="en-GB" b="1" dirty="0" smtClean="0"/>
              <a:t>Needs treatment with topical drops</a:t>
            </a:r>
          </a:p>
        </p:txBody>
      </p:sp>
    </p:spTree>
    <p:extLst>
      <p:ext uri="{BB962C8B-B14F-4D97-AF65-F5344CB8AC3E}">
        <p14:creationId xmlns:p14="http://schemas.microsoft.com/office/powerpoint/2010/main" val="40547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Otitis Externa </a:t>
            </a:r>
            <a:r>
              <a:rPr lang="en-GB" dirty="0" err="1" smtClean="0"/>
              <a:t>Tx</a:t>
            </a:r>
            <a:r>
              <a:rPr lang="en-GB" dirty="0" smtClean="0"/>
              <a:t> Hierarchy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Water precautions </a:t>
            </a:r>
            <a:r>
              <a:rPr lang="en-GB" dirty="0" smtClean="0"/>
              <a:t>(swimmers)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</a:t>
            </a:r>
            <a:r>
              <a:rPr lang="en-GB" dirty="0" err="1" smtClean="0"/>
              <a:t>Microsuction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Topical drops +- pope wick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Topical creams +- ribbon gauze wick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Topical ointment +- ribbon gauze wick</a:t>
            </a:r>
          </a:p>
        </p:txBody>
      </p:sp>
    </p:spTree>
    <p:extLst>
      <p:ext uri="{BB962C8B-B14F-4D97-AF65-F5344CB8AC3E}">
        <p14:creationId xmlns:p14="http://schemas.microsoft.com/office/powerpoint/2010/main" val="21353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Malignant Otitis Externa</a:t>
            </a:r>
            <a:br>
              <a:rPr lang="en-GB" dirty="0" smtClean="0"/>
            </a:br>
            <a:r>
              <a:rPr lang="en-GB" dirty="0" smtClean="0"/>
              <a:t>Necrotising Otitis Externa</a:t>
            </a:r>
            <a:br>
              <a:rPr lang="en-GB" dirty="0" smtClean="0"/>
            </a:br>
            <a:r>
              <a:rPr lang="en-GB" dirty="0" smtClean="0"/>
              <a:t>Skull Base Osteomyelitis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Be aware the…</a:t>
            </a:r>
          </a:p>
          <a:p>
            <a:pPr marL="0" indent="0">
              <a:buNone/>
            </a:pPr>
            <a:endParaRPr lang="en-GB" b="1" dirty="0" smtClean="0"/>
          </a:p>
          <a:p>
            <a:pPr lvl="1"/>
            <a:r>
              <a:rPr lang="en-GB" b="1" dirty="0" smtClean="0"/>
              <a:t>Diabetic </a:t>
            </a:r>
          </a:p>
          <a:p>
            <a:pPr lvl="1"/>
            <a:r>
              <a:rPr lang="en-GB" b="1" dirty="0" smtClean="0"/>
              <a:t>Immunocompromised</a:t>
            </a:r>
          </a:p>
          <a:p>
            <a:pPr lvl="1"/>
            <a:r>
              <a:rPr lang="en-GB" b="1" dirty="0" smtClean="0"/>
              <a:t>Elderly</a:t>
            </a:r>
          </a:p>
          <a:p>
            <a:pPr marL="457200" lvl="1" indent="0">
              <a:buNone/>
            </a:pPr>
            <a:endParaRPr lang="en-GB" b="1" dirty="0" smtClean="0"/>
          </a:p>
          <a:p>
            <a:pPr marL="0" indent="0" algn="r">
              <a:buNone/>
            </a:pPr>
            <a:r>
              <a:rPr lang="en-GB" b="1" dirty="0" smtClean="0"/>
              <a:t>…with pain out of proportion to findings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Traumatic Perforations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&gt;90% will heal within 3 months</a:t>
            </a:r>
          </a:p>
          <a:p>
            <a:r>
              <a:rPr lang="en-GB" dirty="0" smtClean="0"/>
              <a:t>Water precautions</a:t>
            </a:r>
          </a:p>
          <a:p>
            <a:r>
              <a:rPr lang="en-GB" dirty="0" smtClean="0"/>
              <a:t>No ABX unless contaminated MOI</a:t>
            </a:r>
          </a:p>
          <a:p>
            <a:pPr lvl="1"/>
            <a:r>
              <a:rPr lang="en-GB" dirty="0" smtClean="0"/>
              <a:t>Drops not oral tablets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9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Nose Emergencies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7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Epistaxis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First aid first!</a:t>
            </a:r>
          </a:p>
          <a:p>
            <a:pPr lvl="1"/>
            <a:r>
              <a:rPr lang="en-GB" dirty="0" smtClean="0"/>
              <a:t>Lean forward and spit blood out of mouth</a:t>
            </a:r>
          </a:p>
          <a:p>
            <a:pPr lvl="1"/>
            <a:r>
              <a:rPr lang="en-GB" dirty="0" smtClean="0"/>
              <a:t>Pinch the soft part of the nose</a:t>
            </a:r>
          </a:p>
          <a:p>
            <a:pPr lvl="1"/>
            <a:r>
              <a:rPr lang="en-GB" dirty="0" smtClean="0"/>
              <a:t>Fingers should go white</a:t>
            </a:r>
          </a:p>
          <a:p>
            <a:pPr lvl="1"/>
            <a:r>
              <a:rPr lang="en-GB" dirty="0" smtClean="0"/>
              <a:t>Don’t let go for 10-15 minutes</a:t>
            </a:r>
          </a:p>
          <a:p>
            <a:pPr lvl="1"/>
            <a:r>
              <a:rPr lang="en-GB" dirty="0" smtClean="0"/>
              <a:t>If you can find ice put some on the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forehead/bridge of nose/occiput</a:t>
            </a:r>
          </a:p>
          <a:p>
            <a:pPr lvl="1"/>
            <a:r>
              <a:rPr lang="en-GB" dirty="0" smtClean="0"/>
              <a:t>If it doesn’t stop bleeding -&gt; A&amp;E</a:t>
            </a:r>
          </a:p>
          <a:p>
            <a:pPr lvl="2"/>
            <a:r>
              <a:rPr lang="en-GB" dirty="0" smtClean="0"/>
              <a:t>Ambulance if torrential</a:t>
            </a:r>
            <a:r>
              <a:rPr lang="en-GB" dirty="0"/>
              <a:t> </a:t>
            </a:r>
            <a:endParaRPr lang="en-GB" dirty="0" smtClean="0"/>
          </a:p>
          <a:p>
            <a:pPr lvl="2"/>
            <a:r>
              <a:rPr lang="en-GB" dirty="0"/>
              <a:t>H</a:t>
            </a:r>
            <a:r>
              <a:rPr lang="en-GB" dirty="0" smtClean="0"/>
              <a:t>igh risk hypovolaemia/MI</a:t>
            </a:r>
          </a:p>
        </p:txBody>
      </p:sp>
      <p:sp>
        <p:nvSpPr>
          <p:cNvPr id="5" name="AutoShape 2" descr="Image result for epistax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epistax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4" y="5013176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Epistaxis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Key history:</a:t>
            </a:r>
          </a:p>
          <a:p>
            <a:pPr lvl="1"/>
            <a:r>
              <a:rPr lang="en-GB" dirty="0" smtClean="0"/>
              <a:t>Which side</a:t>
            </a:r>
          </a:p>
          <a:p>
            <a:pPr lvl="1"/>
            <a:r>
              <a:rPr lang="en-GB" dirty="0" smtClean="0"/>
              <a:t>Front or back when you are sat up watching TV</a:t>
            </a:r>
          </a:p>
          <a:p>
            <a:pPr lvl="1"/>
            <a:r>
              <a:rPr lang="en-GB" dirty="0" smtClean="0"/>
              <a:t>First aid</a:t>
            </a:r>
          </a:p>
          <a:p>
            <a:pPr lvl="1"/>
            <a:r>
              <a:rPr lang="en-GB" dirty="0" smtClean="0"/>
              <a:t>Previous treatment</a:t>
            </a:r>
          </a:p>
          <a:p>
            <a:pPr lvl="1"/>
            <a:r>
              <a:rPr lang="en-GB" dirty="0" smtClean="0"/>
              <a:t>HTN, blood clotting problems, blood thinners, nose picking, trauma</a:t>
            </a:r>
          </a:p>
          <a:p>
            <a:r>
              <a:rPr lang="en-GB" dirty="0" smtClean="0"/>
              <a:t>Examination:</a:t>
            </a:r>
          </a:p>
          <a:p>
            <a:pPr lvl="1"/>
            <a:r>
              <a:rPr lang="en-GB" dirty="0" smtClean="0"/>
              <a:t>Look at the front of the nose on the septum</a:t>
            </a:r>
          </a:p>
          <a:p>
            <a:pPr lvl="1"/>
            <a:r>
              <a:rPr lang="en-GB" dirty="0" smtClean="0"/>
              <a:t>Can use an otoscope for this</a:t>
            </a:r>
          </a:p>
        </p:txBody>
      </p:sp>
    </p:spTree>
    <p:extLst>
      <p:ext uri="{BB962C8B-B14F-4D97-AF65-F5344CB8AC3E}">
        <p14:creationId xmlns:p14="http://schemas.microsoft.com/office/powerpoint/2010/main" val="19007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ydia87\Dropbox\CT2\Photos\IMG_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6406" y="-418459"/>
            <a:ext cx="5771189" cy="76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90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77" y="1700808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76" y="4293096"/>
            <a:ext cx="2028825" cy="20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Nasal Cautery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Topical xylocaine spray on cotton wool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Place in nose – sit </a:t>
            </a:r>
            <a:r>
              <a:rPr lang="en-GB" dirty="0" err="1" smtClean="0"/>
              <a:t>pt</a:t>
            </a:r>
            <a:r>
              <a:rPr lang="en-GB" dirty="0" smtClean="0"/>
              <a:t> in waiting room pinching nose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Give patient a kidney dish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headlight and </a:t>
            </a:r>
            <a:r>
              <a:rPr lang="en-GB" dirty="0" err="1" smtClean="0"/>
              <a:t>thuddichums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1 or 2 Silver Nitrate cautery sticks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it bleeds use a bit of dry cotton wool in the nose to mop up the blood &amp; continue cautery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all else fails - First aid!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85" y="65701"/>
            <a:ext cx="5749230" cy="67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7385" y="692696"/>
            <a:ext cx="930399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60232" y="1052736"/>
            <a:ext cx="1080120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5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9122"/>
            <a:ext cx="2006327" cy="268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1" y="1091428"/>
            <a:ext cx="27003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6901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88" y="84146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298498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37507"/>
            <a:ext cx="2766115" cy="20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Nasal #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BONES not CARTILAGE</a:t>
            </a:r>
          </a:p>
          <a:p>
            <a:r>
              <a:rPr lang="en-GB" dirty="0" smtClean="0"/>
              <a:t>Needs reduction within 14 days</a:t>
            </a:r>
          </a:p>
          <a:p>
            <a:r>
              <a:rPr lang="en-GB" dirty="0" smtClean="0"/>
              <a:t>Seen by ENT between days 5-10 optimally</a:t>
            </a:r>
          </a:p>
          <a:p>
            <a:r>
              <a:rPr lang="en-GB" dirty="0" smtClean="0"/>
              <a:t>Can see after 14 days but less likely to have good outcome</a:t>
            </a:r>
          </a:p>
          <a:p>
            <a:r>
              <a:rPr lang="en-GB" dirty="0" smtClean="0"/>
              <a:t>Septal deviation is </a:t>
            </a:r>
            <a:r>
              <a:rPr lang="en-GB" dirty="0" err="1" smtClean="0"/>
              <a:t>tx</a:t>
            </a:r>
            <a:r>
              <a:rPr lang="en-GB" dirty="0" smtClean="0"/>
              <a:t> with septoplasty 12 months after injury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5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Periorbital Cellulitis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Refer to ENT not </a:t>
            </a:r>
            <a:r>
              <a:rPr lang="en-GB" dirty="0" err="1" smtClean="0"/>
              <a:t>Opthalmology</a:t>
            </a:r>
            <a:endParaRPr lang="en-GB" dirty="0" smtClean="0"/>
          </a:p>
          <a:p>
            <a:r>
              <a:rPr lang="en-GB" dirty="0" smtClean="0"/>
              <a:t>Don’t “watch and wait”</a:t>
            </a:r>
          </a:p>
          <a:p>
            <a:r>
              <a:rPr lang="en-GB" dirty="0" smtClean="0"/>
              <a:t>This is a NOSE problem</a:t>
            </a:r>
          </a:p>
          <a:p>
            <a:endParaRPr lang="en-GB" dirty="0"/>
          </a:p>
          <a:p>
            <a:r>
              <a:rPr lang="en-GB" b="1" dirty="0" smtClean="0"/>
              <a:t>Ensure there is no focal neurology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1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Throat Emergencies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576605"/>
            <a:ext cx="6606877" cy="59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7418"/>
            <a:ext cx="2376264" cy="27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7418"/>
            <a:ext cx="1905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913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07858"/>
            <a:ext cx="1935088" cy="145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06613"/>
            <a:ext cx="1418155" cy="16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031" r="3938" b="16671"/>
          <a:stretch/>
        </p:blipFill>
        <p:spPr bwMode="auto">
          <a:xfrm>
            <a:off x="400099" y="3556727"/>
            <a:ext cx="2799185" cy="21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66" y="5315512"/>
            <a:ext cx="1933622" cy="12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73" y="3371364"/>
            <a:ext cx="1986303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5373216"/>
            <a:ext cx="1846908" cy="12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Sore Throat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Tonsillitis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Common</a:t>
            </a:r>
          </a:p>
          <a:p>
            <a:r>
              <a:rPr lang="en-GB" dirty="0" smtClean="0"/>
              <a:t>Can usually E+D</a:t>
            </a:r>
          </a:p>
          <a:p>
            <a:r>
              <a:rPr lang="en-GB" dirty="0" smtClean="0"/>
              <a:t>Voice normal/URTI</a:t>
            </a:r>
          </a:p>
          <a:p>
            <a:r>
              <a:rPr lang="en-GB" dirty="0" smtClean="0"/>
              <a:t>Looks </a:t>
            </a:r>
            <a:r>
              <a:rPr lang="en-GB" i="1" dirty="0" smtClean="0"/>
              <a:t>grossly</a:t>
            </a:r>
            <a:r>
              <a:rPr lang="en-GB" dirty="0" smtClean="0"/>
              <a:t> symmetrical</a:t>
            </a:r>
          </a:p>
          <a:p>
            <a:pPr lvl="1"/>
            <a:r>
              <a:rPr lang="en-GB" dirty="0" smtClean="0"/>
              <a:t>Uvula central</a:t>
            </a:r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peritonsillar</a:t>
            </a:r>
            <a:r>
              <a:rPr lang="en-GB" dirty="0" smtClean="0"/>
              <a:t> fullness</a:t>
            </a:r>
          </a:p>
          <a:p>
            <a:pPr lvl="1"/>
            <a:r>
              <a:rPr lang="en-GB" dirty="0" smtClean="0"/>
              <a:t>Tonsil tissue seen</a:t>
            </a:r>
          </a:p>
          <a:p>
            <a:r>
              <a:rPr lang="en-GB" dirty="0" smtClean="0"/>
              <a:t>ONLY admitted if not E+D</a:t>
            </a:r>
          </a:p>
          <a:p>
            <a:pPr lvl="1"/>
            <a:r>
              <a:rPr lang="en-GB" dirty="0" err="1" smtClean="0"/>
              <a:t>Tx</a:t>
            </a:r>
            <a:r>
              <a:rPr lang="en-GB" dirty="0" smtClean="0"/>
              <a:t> with oral </a:t>
            </a:r>
            <a:r>
              <a:rPr lang="en-GB" dirty="0" err="1" smtClean="0"/>
              <a:t>benzylpenicillin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Quinsy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Uncommon complication of tonsillitis</a:t>
            </a:r>
          </a:p>
          <a:p>
            <a:r>
              <a:rPr lang="en-GB" dirty="0" smtClean="0"/>
              <a:t>Unilateral worse </a:t>
            </a:r>
          </a:p>
          <a:p>
            <a:r>
              <a:rPr lang="en-GB" dirty="0" smtClean="0"/>
              <a:t>Trismus</a:t>
            </a:r>
          </a:p>
          <a:p>
            <a:r>
              <a:rPr lang="en-GB" dirty="0" smtClean="0"/>
              <a:t>“Hot potato voice”</a:t>
            </a:r>
          </a:p>
          <a:p>
            <a:r>
              <a:rPr lang="en-GB" dirty="0" smtClean="0"/>
              <a:t>Looks </a:t>
            </a:r>
            <a:r>
              <a:rPr lang="en-GB" dirty="0" err="1" smtClean="0"/>
              <a:t>asymmetical</a:t>
            </a:r>
            <a:endParaRPr lang="en-GB" dirty="0" smtClean="0"/>
          </a:p>
          <a:p>
            <a:pPr lvl="1"/>
            <a:r>
              <a:rPr lang="en-GB" dirty="0" smtClean="0"/>
              <a:t>Uvula deviated</a:t>
            </a:r>
          </a:p>
          <a:p>
            <a:pPr lvl="1"/>
            <a:r>
              <a:rPr lang="en-GB" dirty="0" smtClean="0"/>
              <a:t>Bulging/full </a:t>
            </a:r>
            <a:r>
              <a:rPr lang="en-GB" dirty="0" err="1" smtClean="0"/>
              <a:t>peritonsillar</a:t>
            </a:r>
            <a:r>
              <a:rPr lang="en-GB" dirty="0" smtClean="0"/>
              <a:t> area</a:t>
            </a:r>
          </a:p>
          <a:p>
            <a:pPr lvl="1"/>
            <a:r>
              <a:rPr lang="en-GB" dirty="0" smtClean="0"/>
              <a:t>Tonsil on affected side may not be visible</a:t>
            </a:r>
          </a:p>
          <a:p>
            <a:r>
              <a:rPr lang="en-GB" dirty="0" smtClean="0"/>
              <a:t>ALWAYS refer even if E+D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9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Sore Throat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Beware the patient with…</a:t>
            </a:r>
          </a:p>
          <a:p>
            <a:pPr marL="0" indent="0">
              <a:buNone/>
            </a:pPr>
            <a:endParaRPr lang="en-GB" b="1" dirty="0" smtClean="0"/>
          </a:p>
          <a:p>
            <a:pPr lvl="1"/>
            <a:r>
              <a:rPr lang="en-GB" b="1" dirty="0" smtClean="0"/>
              <a:t>Airway compromise – stridor/</a:t>
            </a:r>
            <a:r>
              <a:rPr lang="en-GB" b="1" dirty="0" err="1" smtClean="0"/>
              <a:t>stertor</a:t>
            </a:r>
            <a:endParaRPr lang="en-GB" b="1" dirty="0"/>
          </a:p>
          <a:p>
            <a:pPr lvl="1"/>
            <a:r>
              <a:rPr lang="en-GB" b="1" dirty="0" smtClean="0"/>
              <a:t>Torticollis</a:t>
            </a:r>
          </a:p>
          <a:p>
            <a:pPr lvl="1"/>
            <a:r>
              <a:rPr lang="en-GB" b="1" dirty="0" smtClean="0"/>
              <a:t>Spitting saliva </a:t>
            </a:r>
          </a:p>
          <a:p>
            <a:pPr lvl="1"/>
            <a:r>
              <a:rPr lang="en-GB" b="1" i="1" dirty="0" smtClean="0"/>
              <a:t>Sepsis</a:t>
            </a:r>
            <a:endParaRPr lang="en-GB" b="1" i="1" dirty="0" smtClean="0">
              <a:solidFill>
                <a:srgbClr val="FF0000"/>
              </a:solidFill>
            </a:endParaRP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Nothing to see in the oropharynx</a:t>
            </a:r>
            <a:endParaRPr lang="en-GB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366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Foreign bodies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BATTERIES!</a:t>
            </a:r>
          </a:p>
          <a:p>
            <a:r>
              <a:rPr lang="en-GB" dirty="0" smtClean="0"/>
              <a:t>Ear</a:t>
            </a:r>
          </a:p>
          <a:p>
            <a:pPr lvl="1"/>
            <a:r>
              <a:rPr lang="en-GB" dirty="0" smtClean="0"/>
              <a:t>Biodegradable – soon</a:t>
            </a:r>
          </a:p>
          <a:p>
            <a:pPr lvl="1"/>
            <a:r>
              <a:rPr lang="en-GB" dirty="0" smtClean="0"/>
              <a:t>Non-biodegradable – soonish</a:t>
            </a:r>
          </a:p>
          <a:p>
            <a:endParaRPr lang="en-GB" dirty="0" smtClean="0"/>
          </a:p>
          <a:p>
            <a:r>
              <a:rPr lang="en-GB" dirty="0" smtClean="0"/>
              <a:t>Nose</a:t>
            </a:r>
          </a:p>
          <a:p>
            <a:pPr lvl="1"/>
            <a:r>
              <a:rPr lang="en-GB" dirty="0" smtClean="0"/>
              <a:t>Look with otoscope (both sides)</a:t>
            </a:r>
          </a:p>
          <a:p>
            <a:pPr lvl="1"/>
            <a:r>
              <a:rPr lang="en-GB" dirty="0" smtClean="0"/>
              <a:t>Send to A&amp;E</a:t>
            </a:r>
          </a:p>
          <a:p>
            <a:endParaRPr lang="en-GB" dirty="0" smtClean="0"/>
          </a:p>
          <a:p>
            <a:r>
              <a:rPr lang="en-GB" dirty="0" smtClean="0"/>
              <a:t>Throat</a:t>
            </a:r>
          </a:p>
          <a:p>
            <a:pPr lvl="1"/>
            <a:r>
              <a:rPr lang="en-GB" dirty="0" smtClean="0"/>
              <a:t>Need referring for scope</a:t>
            </a:r>
          </a:p>
          <a:p>
            <a:pPr lvl="1"/>
            <a:r>
              <a:rPr lang="en-GB" dirty="0" smtClean="0"/>
              <a:t>Are they E+D ?</a:t>
            </a:r>
          </a:p>
          <a:p>
            <a:pPr lvl="1"/>
            <a:r>
              <a:rPr lang="en-GB" dirty="0" smtClean="0"/>
              <a:t>Is the point specific?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3776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OPC referrals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" y="518952"/>
            <a:ext cx="9029969" cy="582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1960" y="518952"/>
            <a:ext cx="2088232" cy="5337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408476" y="938244"/>
            <a:ext cx="2403884" cy="11226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00192" y="2060848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2200" y="3429000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56076" y="5085184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79712" y="5646485"/>
            <a:ext cx="3528392" cy="692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016" y="4019828"/>
            <a:ext cx="1526652" cy="2319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016" y="1287237"/>
            <a:ext cx="1361116" cy="2319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7544" y="1287237"/>
            <a:ext cx="1361116" cy="8106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 Wax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Major problem for many</a:t>
            </a:r>
          </a:p>
          <a:p>
            <a:pPr lvl="1"/>
            <a:r>
              <a:rPr lang="en-GB" dirty="0" smtClean="0"/>
              <a:t>Hearing aid users</a:t>
            </a:r>
          </a:p>
          <a:p>
            <a:pPr lvl="1"/>
            <a:r>
              <a:rPr lang="en-GB" dirty="0" smtClean="0"/>
              <a:t>Narrow canals</a:t>
            </a:r>
          </a:p>
          <a:p>
            <a:pPr lvl="1"/>
            <a:r>
              <a:rPr lang="en-GB" dirty="0" smtClean="0"/>
              <a:t>Cotton bud pokers</a:t>
            </a:r>
          </a:p>
          <a:p>
            <a:r>
              <a:rPr lang="en-GB" dirty="0" smtClean="0"/>
              <a:t>Helpful advice for patients</a:t>
            </a:r>
          </a:p>
          <a:p>
            <a:pPr lvl="1"/>
            <a:r>
              <a:rPr lang="en-GB" dirty="0" smtClean="0"/>
              <a:t>IT’S NORMAL</a:t>
            </a:r>
          </a:p>
          <a:p>
            <a:pPr lvl="1"/>
            <a:r>
              <a:rPr lang="en-GB" dirty="0" smtClean="0"/>
              <a:t>Olive oil drops </a:t>
            </a:r>
          </a:p>
          <a:p>
            <a:pPr lvl="1"/>
            <a:r>
              <a:rPr lang="en-GB" dirty="0" smtClean="0"/>
              <a:t>Sodium bicarbonate</a:t>
            </a:r>
          </a:p>
          <a:p>
            <a:r>
              <a:rPr lang="en-GB" dirty="0" smtClean="0"/>
              <a:t>Helpful advice for GPs</a:t>
            </a:r>
          </a:p>
          <a:p>
            <a:pPr lvl="1"/>
            <a:r>
              <a:rPr lang="en-GB" dirty="0" smtClean="0"/>
              <a:t>TM perforations/ ear surgery refer for microsuction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07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 Wax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Beware “wax in the attic”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708920"/>
            <a:ext cx="3096343" cy="30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“Vertigo”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an umbrella term for dizziness</a:t>
            </a:r>
          </a:p>
          <a:p>
            <a:r>
              <a:rPr lang="en-GB" dirty="0" smtClean="0"/>
              <a:t>Most are non-specific dizziness</a:t>
            </a:r>
          </a:p>
          <a:p>
            <a:r>
              <a:rPr lang="en-GB" dirty="0" smtClean="0"/>
              <a:t>If a pt px</a:t>
            </a:r>
            <a:r>
              <a:rPr lang="en-GB" dirty="0"/>
              <a:t> </a:t>
            </a:r>
            <a:r>
              <a:rPr lang="en-GB" dirty="0" smtClean="0"/>
              <a:t>with vertigo they need medical review unless they are known to ENT e.g. Meniere's</a:t>
            </a:r>
            <a:endParaRPr lang="en-GB" dirty="0"/>
          </a:p>
          <a:p>
            <a:r>
              <a:rPr lang="en-GB" dirty="0" smtClean="0"/>
              <a:t>STEMETIL </a:t>
            </a:r>
          </a:p>
          <a:p>
            <a:r>
              <a:rPr lang="en-GB" dirty="0" smtClean="0"/>
              <a:t>BETAHISTINE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655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“Vertigo”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 dizziness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Infection</a:t>
            </a:r>
          </a:p>
          <a:p>
            <a:r>
              <a:rPr lang="en-GB" dirty="0" smtClean="0"/>
              <a:t>BPPV</a:t>
            </a:r>
          </a:p>
          <a:p>
            <a:r>
              <a:rPr lang="en-GB" dirty="0" smtClean="0"/>
              <a:t>Meniere's</a:t>
            </a:r>
          </a:p>
          <a:p>
            <a:r>
              <a:rPr lang="en-GB" dirty="0" smtClean="0"/>
              <a:t>Vestibular </a:t>
            </a:r>
            <a:r>
              <a:rPr lang="en-GB" dirty="0" err="1" smtClean="0"/>
              <a:t>neuronitis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Non ear dizziness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Medication side effect</a:t>
            </a:r>
          </a:p>
          <a:p>
            <a:r>
              <a:rPr lang="en-GB" dirty="0" smtClean="0"/>
              <a:t>Stroke</a:t>
            </a:r>
          </a:p>
          <a:p>
            <a:r>
              <a:rPr lang="en-GB" dirty="0" smtClean="0"/>
              <a:t>MS</a:t>
            </a:r>
          </a:p>
          <a:p>
            <a:r>
              <a:rPr lang="en-GB" dirty="0" smtClean="0"/>
              <a:t>Vertiginous migraine</a:t>
            </a:r>
          </a:p>
          <a:p>
            <a:r>
              <a:rPr lang="en-GB" dirty="0" smtClean="0"/>
              <a:t>Postural hypotension/anti-hypertensives</a:t>
            </a:r>
          </a:p>
          <a:p>
            <a:r>
              <a:rPr lang="en-GB" dirty="0" smtClean="0"/>
              <a:t>Arrhythmia</a:t>
            </a:r>
          </a:p>
          <a:p>
            <a:r>
              <a:rPr lang="en-GB" dirty="0" smtClean="0"/>
              <a:t>Vision disturbance/bifocals/varifocals</a:t>
            </a:r>
          </a:p>
          <a:p>
            <a:r>
              <a:rPr lang="en-GB" dirty="0" smtClean="0"/>
              <a:t>Musculoskeletal problems</a:t>
            </a:r>
          </a:p>
          <a:p>
            <a:r>
              <a:rPr lang="en-GB" dirty="0" smtClean="0"/>
              <a:t>Diabetes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4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Note on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strict criteria for tonsillectomy and grommets</a:t>
            </a:r>
          </a:p>
          <a:p>
            <a:pPr lvl="1"/>
            <a:r>
              <a:rPr lang="en-GB" dirty="0" smtClean="0"/>
              <a:t>Ref grommets for serial hearing tests</a:t>
            </a:r>
          </a:p>
          <a:p>
            <a:pPr lvl="1"/>
            <a:r>
              <a:rPr lang="en-GB" dirty="0" smtClean="0"/>
              <a:t>Do not refer for </a:t>
            </a:r>
            <a:r>
              <a:rPr lang="en-GB" dirty="0" err="1" smtClean="0"/>
              <a:t>tonsoliths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Consider an exception form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2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7" y="97043"/>
            <a:ext cx="6613935" cy="666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190"/>
            <a:ext cx="7344816" cy="667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32240" y="692696"/>
            <a:ext cx="1656184" cy="13681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32240" y="3789040"/>
            <a:ext cx="1296144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64360" y="4869160"/>
            <a:ext cx="2592288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1560" y="5589240"/>
            <a:ext cx="4032448" cy="1106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41864" y="5717085"/>
            <a:ext cx="3702544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1848" y="0"/>
            <a:ext cx="2592288" cy="1196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61" y="296652"/>
            <a:ext cx="610807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476672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852064" y="5157192"/>
            <a:ext cx="2592288" cy="14041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2450412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3394438"/>
            <a:ext cx="2592288" cy="22668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7" y="154050"/>
            <a:ext cx="7836747" cy="65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4816" y="80440"/>
            <a:ext cx="2592288" cy="7987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215568" y="1059028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65872" y="1916832"/>
            <a:ext cx="1398616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90432" y="5797425"/>
            <a:ext cx="2592288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04" y="80440"/>
            <a:ext cx="2386656" cy="18363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152" y="2276872"/>
            <a:ext cx="1296144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5369" y="5013176"/>
            <a:ext cx="1686125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99592" y="6288199"/>
            <a:ext cx="1686125" cy="489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2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" y="114239"/>
            <a:ext cx="8920994" cy="662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455" y="4797152"/>
            <a:ext cx="1686125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75368" y="2708920"/>
            <a:ext cx="1686125" cy="97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55976" y="5877272"/>
            <a:ext cx="3240360" cy="603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27128" y="1628800"/>
            <a:ext cx="3183323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95309" y="1242002"/>
            <a:ext cx="3183323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20072" y="782052"/>
            <a:ext cx="3183323" cy="4345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772</Words>
  <Application>Microsoft Office PowerPoint</Application>
  <PresentationFormat>On-screen Show (4:3)</PresentationFormat>
  <Paragraphs>196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ENT for GPs</vt:lpstr>
      <vt:lpstr>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 Emergencies</vt:lpstr>
      <vt:lpstr>Mastoiditis</vt:lpstr>
      <vt:lpstr>Infections Involving Skin</vt:lpstr>
      <vt:lpstr>Pinna Haematoma/ Abscess</vt:lpstr>
      <vt:lpstr>Otitis Media</vt:lpstr>
      <vt:lpstr>Otitis Externa</vt:lpstr>
      <vt:lpstr>The Otitis Externa Tx Hierarchy</vt:lpstr>
      <vt:lpstr>Malignant Otitis Externa Necrotising Otitis Externa Skull Base Osteomyelitis</vt:lpstr>
      <vt:lpstr>Traumatic Perforations</vt:lpstr>
      <vt:lpstr>Nose Emergencies</vt:lpstr>
      <vt:lpstr>Epistaxis</vt:lpstr>
      <vt:lpstr>Epistaxis</vt:lpstr>
      <vt:lpstr>PowerPoint Presentation</vt:lpstr>
      <vt:lpstr>Nasal Cautery</vt:lpstr>
      <vt:lpstr>PowerPoint Presentation</vt:lpstr>
      <vt:lpstr>Nasal #</vt:lpstr>
      <vt:lpstr>Periorbital Cellulitis</vt:lpstr>
      <vt:lpstr>Throat Emergencies</vt:lpstr>
      <vt:lpstr>PowerPoint Presentation</vt:lpstr>
      <vt:lpstr>PowerPoint Presentation</vt:lpstr>
      <vt:lpstr>Acute Sore Throat</vt:lpstr>
      <vt:lpstr>Acute Sore Throat</vt:lpstr>
      <vt:lpstr>Foreign bodies</vt:lpstr>
      <vt:lpstr>OPC referrals</vt:lpstr>
      <vt:lpstr>Ear Wax</vt:lpstr>
      <vt:lpstr>Ear Wax</vt:lpstr>
      <vt:lpstr>“Vertigo”</vt:lpstr>
      <vt:lpstr>“Vertigo”</vt:lpstr>
      <vt:lpstr>A Note on Funding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 for GPs</dc:title>
  <dc:creator>Abou-Nader, Lydia</dc:creator>
  <cp:lastModifiedBy>Hunt, Claire</cp:lastModifiedBy>
  <cp:revision>32</cp:revision>
  <dcterms:created xsi:type="dcterms:W3CDTF">2016-05-05T12:12:47Z</dcterms:created>
  <dcterms:modified xsi:type="dcterms:W3CDTF">2016-07-05T08:02:38Z</dcterms:modified>
</cp:coreProperties>
</file>