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65"/>
  </p:notesMasterIdLst>
  <p:sldIdLst>
    <p:sldId id="256" r:id="rId2"/>
    <p:sldId id="257" r:id="rId3"/>
    <p:sldId id="258" r:id="rId4"/>
    <p:sldId id="261" r:id="rId5"/>
    <p:sldId id="267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300" r:id="rId15"/>
    <p:sldId id="289" r:id="rId16"/>
    <p:sldId id="290" r:id="rId17"/>
    <p:sldId id="291" r:id="rId18"/>
    <p:sldId id="275" r:id="rId19"/>
    <p:sldId id="292" r:id="rId20"/>
    <p:sldId id="268" r:id="rId21"/>
    <p:sldId id="301" r:id="rId22"/>
    <p:sldId id="280" r:id="rId23"/>
    <p:sldId id="302" r:id="rId24"/>
    <p:sldId id="278" r:id="rId25"/>
    <p:sldId id="303" r:id="rId26"/>
    <p:sldId id="279" r:id="rId27"/>
    <p:sldId id="304" r:id="rId28"/>
    <p:sldId id="277" r:id="rId29"/>
    <p:sldId id="307" r:id="rId30"/>
    <p:sldId id="311" r:id="rId31"/>
    <p:sldId id="310" r:id="rId32"/>
    <p:sldId id="312" r:id="rId33"/>
    <p:sldId id="308" r:id="rId34"/>
    <p:sldId id="309" r:id="rId35"/>
    <p:sldId id="306" r:id="rId36"/>
    <p:sldId id="276" r:id="rId37"/>
    <p:sldId id="263" r:id="rId38"/>
    <p:sldId id="264" r:id="rId39"/>
    <p:sldId id="265" r:id="rId40"/>
    <p:sldId id="313" r:id="rId41"/>
    <p:sldId id="318" r:id="rId42"/>
    <p:sldId id="319" r:id="rId43"/>
    <p:sldId id="320" r:id="rId44"/>
    <p:sldId id="321" r:id="rId45"/>
    <p:sldId id="316" r:id="rId46"/>
    <p:sldId id="314" r:id="rId47"/>
    <p:sldId id="315" r:id="rId48"/>
    <p:sldId id="317" r:id="rId49"/>
    <p:sldId id="271" r:id="rId50"/>
    <p:sldId id="273" r:id="rId51"/>
    <p:sldId id="272" r:id="rId52"/>
    <p:sldId id="322" r:id="rId53"/>
    <p:sldId id="323" r:id="rId54"/>
    <p:sldId id="274" r:id="rId55"/>
    <p:sldId id="266" r:id="rId56"/>
    <p:sldId id="269" r:id="rId57"/>
    <p:sldId id="305" r:id="rId58"/>
    <p:sldId id="259" r:id="rId59"/>
    <p:sldId id="326" r:id="rId60"/>
    <p:sldId id="262" r:id="rId61"/>
    <p:sldId id="325" r:id="rId62"/>
    <p:sldId id="260" r:id="rId63"/>
    <p:sldId id="324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14" autoAdjust="0"/>
    <p:restoredTop sz="85551" autoAdjust="0"/>
  </p:normalViewPr>
  <p:slideViewPr>
    <p:cSldViewPr>
      <p:cViewPr>
        <p:scale>
          <a:sx n="78" d="100"/>
          <a:sy n="78" d="100"/>
        </p:scale>
        <p:origin x="-144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69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94608-9419-49AD-9F36-E24E10289C4F}" type="datetimeFigureOut">
              <a:rPr lang="en-GB" smtClean="0"/>
              <a:t>05/07/2016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24D22-10B7-4D88-A13D-1ABDAD0CA59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8389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Major problem for many</a:t>
            </a:r>
          </a:p>
          <a:p>
            <a:pPr lvl="1"/>
            <a:r>
              <a:rPr lang="en-GB" dirty="0" smtClean="0"/>
              <a:t>Narrow canals</a:t>
            </a:r>
          </a:p>
          <a:p>
            <a:pPr lvl="1"/>
            <a:r>
              <a:rPr lang="en-GB" dirty="0" smtClean="0"/>
              <a:t>Cotton bud pokers</a:t>
            </a:r>
          </a:p>
          <a:p>
            <a:pPr lvl="1"/>
            <a:r>
              <a:rPr lang="en-GB" dirty="0" smtClean="0"/>
              <a:t>Hearing aid users</a:t>
            </a:r>
          </a:p>
          <a:p>
            <a:r>
              <a:rPr lang="en-GB" dirty="0" smtClean="0"/>
              <a:t>Helpful advice for patients</a:t>
            </a:r>
          </a:p>
          <a:p>
            <a:pPr lvl="1"/>
            <a:r>
              <a:rPr lang="en-GB" dirty="0" smtClean="0"/>
              <a:t>IT’S NORMAL</a:t>
            </a:r>
          </a:p>
          <a:p>
            <a:pPr lvl="1"/>
            <a:r>
              <a:rPr lang="en-GB" dirty="0" smtClean="0"/>
              <a:t>Olive oil drops – from pharmacy have a pipette, don’t use cotton wool, lie for 5 minutes minimum</a:t>
            </a:r>
          </a:p>
          <a:p>
            <a:pPr lvl="1"/>
            <a:r>
              <a:rPr lang="en-GB" dirty="0" smtClean="0"/>
              <a:t>Sodium bicarbonate – OTC, not for long term use</a:t>
            </a:r>
          </a:p>
          <a:p>
            <a:r>
              <a:rPr lang="en-GB" dirty="0" smtClean="0"/>
              <a:t>Helpful advice for GPs</a:t>
            </a:r>
          </a:p>
          <a:p>
            <a:pPr lvl="1"/>
            <a:r>
              <a:rPr lang="en-GB" dirty="0" smtClean="0"/>
              <a:t>TM perforations/ ear surgery refer for microsuction – nurse</a:t>
            </a:r>
            <a:r>
              <a:rPr lang="en-GB" baseline="0" dirty="0" smtClean="0"/>
              <a:t> led OPC</a:t>
            </a:r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4D22-10B7-4D88-A13D-1ABDAD0CA59A}" type="slidenum">
              <a:rPr lang="en-GB" smtClean="0"/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463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4D22-10B7-4D88-A13D-1ABDAD0CA59A}" type="slidenum">
              <a:rPr lang="en-GB" smtClean="0"/>
              <a:t>60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5912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DD38-EB2B-4BAF-9397-8D0791492A75}" type="datetimeFigureOut">
              <a:rPr lang="en-GB" smtClean="0"/>
              <a:t>05/07/2016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3D34-BAF0-43A4-B163-89C31F4F1C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90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DD38-EB2B-4BAF-9397-8D0791492A75}" type="datetimeFigureOut">
              <a:rPr lang="en-GB" smtClean="0"/>
              <a:t>05/07/2016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3D34-BAF0-43A4-B163-89C31F4F1C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3255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DD38-EB2B-4BAF-9397-8D0791492A75}" type="datetimeFigureOut">
              <a:rPr lang="en-GB" smtClean="0"/>
              <a:t>05/07/2016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3D34-BAF0-43A4-B163-89C31F4F1C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7346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DD38-EB2B-4BAF-9397-8D0791492A75}" type="datetimeFigureOut">
              <a:rPr lang="en-GB" smtClean="0"/>
              <a:t>05/07/2016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3D34-BAF0-43A4-B163-89C31F4F1C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4813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DD38-EB2B-4BAF-9397-8D0791492A75}" type="datetimeFigureOut">
              <a:rPr lang="en-GB" smtClean="0"/>
              <a:t>05/07/2016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3D34-BAF0-43A4-B163-89C31F4F1C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2900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DD38-EB2B-4BAF-9397-8D0791492A75}" type="datetimeFigureOut">
              <a:rPr lang="en-GB" smtClean="0"/>
              <a:t>05/07/2016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3D34-BAF0-43A4-B163-89C31F4F1C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101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DD38-EB2B-4BAF-9397-8D0791492A75}" type="datetimeFigureOut">
              <a:rPr lang="en-GB" smtClean="0"/>
              <a:t>05/07/2016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3D34-BAF0-43A4-B163-89C31F4F1C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1448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DD38-EB2B-4BAF-9397-8D0791492A75}" type="datetimeFigureOut">
              <a:rPr lang="en-GB" smtClean="0"/>
              <a:t>05/07/2016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3D34-BAF0-43A4-B163-89C31F4F1C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6854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DD38-EB2B-4BAF-9397-8D0791492A75}" type="datetimeFigureOut">
              <a:rPr lang="en-GB" smtClean="0"/>
              <a:t>05/07/2016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3D34-BAF0-43A4-B163-89C31F4F1C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6693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DD38-EB2B-4BAF-9397-8D0791492A75}" type="datetimeFigureOut">
              <a:rPr lang="en-GB" smtClean="0"/>
              <a:t>05/07/2016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3D34-BAF0-43A4-B163-89C31F4F1C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8776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DD38-EB2B-4BAF-9397-8D0791492A75}" type="datetimeFigureOut">
              <a:rPr lang="en-GB" smtClean="0"/>
              <a:t>05/07/2016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3D34-BAF0-43A4-B163-89C31F4F1C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0187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3DD38-EB2B-4BAF-9397-8D0791492A75}" type="datetimeFigureOut">
              <a:rPr lang="en-GB" smtClean="0"/>
              <a:t>05/07/2016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73D34-BAF0-43A4-B163-89C31F4F1C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9627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ENT for GPs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Lydia Abou-Nader ENT ST3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338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961" y="296652"/>
            <a:ext cx="6108079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34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27" y="154050"/>
            <a:ext cx="7836747" cy="654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21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3" y="114239"/>
            <a:ext cx="8920994" cy="662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1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85" y="188640"/>
            <a:ext cx="8694431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58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72" y="620688"/>
            <a:ext cx="3751996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95032"/>
            <a:ext cx="4447346" cy="325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50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50" y="125760"/>
            <a:ext cx="8258100" cy="660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04248" y="1052736"/>
            <a:ext cx="1896802" cy="3960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442950" y="2060848"/>
            <a:ext cx="1752786" cy="4320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897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28" y="467805"/>
            <a:ext cx="8140744" cy="592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60232" y="703586"/>
            <a:ext cx="1800200" cy="5245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14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00" y="260775"/>
            <a:ext cx="8448600" cy="633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63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Lydia87\Dropbox\CT2\Photos\IMG_49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84657" y="-612449"/>
            <a:ext cx="6102678" cy="813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77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08" y="183195"/>
            <a:ext cx="7938784" cy="649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05500" y="5954725"/>
            <a:ext cx="635087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108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Aims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  <a:p>
            <a:r>
              <a:rPr lang="en-GB" dirty="0" smtClean="0"/>
              <a:t>Cover basic ENT anatomy</a:t>
            </a:r>
          </a:p>
          <a:p>
            <a:r>
              <a:rPr lang="en-GB" dirty="0" smtClean="0"/>
              <a:t>Identify and manage common ENT problems focusing mainly on emergencies</a:t>
            </a:r>
          </a:p>
        </p:txBody>
      </p:sp>
    </p:spTree>
    <p:extLst>
      <p:ext uri="{BB962C8B-B14F-4D97-AF65-F5344CB8AC3E}">
        <p14:creationId xmlns:p14="http://schemas.microsoft.com/office/powerpoint/2010/main" val="172944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Emergencies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t="7013" r="62852" b="7075"/>
          <a:stretch/>
        </p:blipFill>
        <p:spPr bwMode="auto">
          <a:xfrm>
            <a:off x="2167200" y="864328"/>
            <a:ext cx="1670304" cy="167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450" y="865664"/>
            <a:ext cx="2225824" cy="166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4" t="15328" r="13435" b="13414"/>
          <a:stretch/>
        </p:blipFill>
        <p:spPr bwMode="auto">
          <a:xfrm>
            <a:off x="3864960" y="864328"/>
            <a:ext cx="2210642" cy="167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https://i.ytimg.com/vi/DjgjQhR-s4A/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52936"/>
            <a:ext cx="1651222" cy="165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022" y="2852936"/>
            <a:ext cx="2208893" cy="1648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256" y="4869159"/>
            <a:ext cx="1651222" cy="178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http://1.bp.blogspot.com/-axYuNo9OB-A/T98QVpCDYQI/AAAAAAAAEB8/v_vz2prZOGA/s1600/facial-cellulitis-treatment-A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365" y="4869160"/>
            <a:ext cx="1169169" cy="178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08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Ear Emergencies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698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22" y="548680"/>
            <a:ext cx="2790825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28750"/>
            <a:ext cx="27051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25466"/>
            <a:ext cx="2710334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10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Mastoiditis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History of middle ear symptoms</a:t>
            </a:r>
          </a:p>
          <a:p>
            <a:r>
              <a:rPr lang="en-GB" dirty="0" smtClean="0"/>
              <a:t>All people with a bad infection will have pain</a:t>
            </a:r>
          </a:p>
          <a:p>
            <a:pPr lvl="1"/>
            <a:r>
              <a:rPr lang="en-GB" dirty="0" smtClean="0"/>
              <a:t>Is it out of proportion to the findings</a:t>
            </a:r>
          </a:p>
          <a:p>
            <a:r>
              <a:rPr lang="en-GB" dirty="0" smtClean="0"/>
              <a:t>Is it fluctuant over the mastoid</a:t>
            </a:r>
          </a:p>
          <a:p>
            <a:endParaRPr lang="en-GB" dirty="0"/>
          </a:p>
          <a:p>
            <a:r>
              <a:rPr lang="en-GB" b="1" dirty="0" smtClean="0"/>
              <a:t>Check </a:t>
            </a:r>
            <a:r>
              <a:rPr lang="en-GB" b="1" dirty="0"/>
              <a:t>for focal </a:t>
            </a:r>
            <a:r>
              <a:rPr lang="en-GB" b="1" dirty="0" smtClean="0"/>
              <a:t>neurology</a:t>
            </a:r>
            <a:endParaRPr lang="en-GB" dirty="0" smtClean="0"/>
          </a:p>
          <a:p>
            <a:r>
              <a:rPr lang="en-GB" b="1" dirty="0" smtClean="0"/>
              <a:t>If you aren’t sure – call ENT</a:t>
            </a:r>
          </a:p>
        </p:txBody>
      </p:sp>
    </p:spTree>
    <p:extLst>
      <p:ext uri="{BB962C8B-B14F-4D97-AF65-F5344CB8AC3E}">
        <p14:creationId xmlns:p14="http://schemas.microsoft.com/office/powerpoint/2010/main" val="2342318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8"/>
            <a:ext cx="38100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96" y="332656"/>
            <a:ext cx="2520280" cy="336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http://1.bp.blogspot.com/-axYuNo9OB-A/T98QVpCDYQI/AAAAAAAAEB8/v_vz2prZOGA/s1600/facial-cellulitis-treatment-A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5"/>
            <a:ext cx="3816424" cy="581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60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Infections Involving Skin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Facial cellulitis also treated by OMFS/Plastics</a:t>
            </a:r>
          </a:p>
          <a:p>
            <a:r>
              <a:rPr lang="en-GB" dirty="0" smtClean="0"/>
              <a:t>Where did it start? </a:t>
            </a:r>
          </a:p>
          <a:p>
            <a:pPr lvl="1"/>
            <a:r>
              <a:rPr lang="en-GB" dirty="0" smtClean="0"/>
              <a:t>OE? Eczema? Cut or bite?</a:t>
            </a:r>
          </a:p>
          <a:p>
            <a:r>
              <a:rPr lang="en-GB" dirty="0" smtClean="0"/>
              <a:t>Depending on extent may need admission</a:t>
            </a:r>
          </a:p>
          <a:p>
            <a:pPr lvl="1"/>
            <a:r>
              <a:rPr lang="en-GB" dirty="0" smtClean="0"/>
              <a:t>Ciprofloxacin</a:t>
            </a:r>
          </a:p>
          <a:p>
            <a:r>
              <a:rPr lang="en-GB" dirty="0" smtClean="0"/>
              <a:t>Is it lobule sparing?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81128"/>
            <a:ext cx="1997022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416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9717"/>
            <a:ext cx="2319431" cy="323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1413540"/>
            <a:ext cx="3006489" cy="306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790" y="2564904"/>
            <a:ext cx="2484277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324" y="3356992"/>
            <a:ext cx="26860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94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Pinna Haematoma/ Abscess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Send in same day</a:t>
            </a:r>
          </a:p>
          <a:p>
            <a:pPr lvl="1"/>
            <a:r>
              <a:rPr lang="en-GB" dirty="0" smtClean="0"/>
              <a:t>Tell them about cauliflower ear</a:t>
            </a:r>
          </a:p>
          <a:p>
            <a:r>
              <a:rPr lang="en-GB" dirty="0" smtClean="0"/>
              <a:t>Give ABX</a:t>
            </a:r>
          </a:p>
        </p:txBody>
      </p:sp>
    </p:spTree>
    <p:extLst>
      <p:ext uri="{BB962C8B-B14F-4D97-AF65-F5344CB8AC3E}">
        <p14:creationId xmlns:p14="http://schemas.microsoft.com/office/powerpoint/2010/main" val="14841782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13" y="3645023"/>
            <a:ext cx="3082577" cy="308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79981"/>
            <a:ext cx="3148725" cy="284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239" y="3645024"/>
            <a:ext cx="3121596" cy="308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8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Otitis Media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You see more OM than we do!</a:t>
            </a:r>
          </a:p>
          <a:p>
            <a:pPr lvl="1"/>
            <a:r>
              <a:rPr lang="en-GB" dirty="0" smtClean="0"/>
              <a:t>Refer acutely for mastoiditis</a:t>
            </a:r>
          </a:p>
          <a:p>
            <a:pPr lvl="1"/>
            <a:r>
              <a:rPr lang="en-GB" dirty="0" smtClean="0"/>
              <a:t>Refer to OPC for recurrent infection</a:t>
            </a:r>
          </a:p>
          <a:p>
            <a:pPr lvl="2"/>
            <a:r>
              <a:rPr lang="en-GB" dirty="0" smtClean="0"/>
              <a:t>Consider bloods IgG/A/M/E, complement, C1 esterase inhibitor, vaccination response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933112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Objectives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Learn some anatomy</a:t>
            </a:r>
          </a:p>
          <a:p>
            <a:r>
              <a:rPr lang="en-GB" dirty="0" smtClean="0"/>
              <a:t>Learn the key features of common ENT presentations </a:t>
            </a:r>
          </a:p>
          <a:p>
            <a:r>
              <a:rPr lang="en-GB" dirty="0" smtClean="0"/>
              <a:t>Learn how to manage common ENT emergencies</a:t>
            </a:r>
          </a:p>
          <a:p>
            <a:pPr lvl="1"/>
            <a:r>
              <a:rPr lang="en-GB" dirty="0" smtClean="0"/>
              <a:t>Otitis externa</a:t>
            </a:r>
          </a:p>
          <a:p>
            <a:pPr lvl="1"/>
            <a:r>
              <a:rPr lang="en-GB" dirty="0" smtClean="0"/>
              <a:t>Epistaxis</a:t>
            </a:r>
          </a:p>
          <a:p>
            <a:pPr lvl="1"/>
            <a:r>
              <a:rPr lang="en-GB" dirty="0" smtClean="0"/>
              <a:t>Tonsillitis Vs Quinsy</a:t>
            </a:r>
          </a:p>
          <a:p>
            <a:pPr lvl="1"/>
            <a:endParaRPr lang="en-GB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65032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Otitis Externa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Very common</a:t>
            </a:r>
          </a:p>
          <a:p>
            <a:r>
              <a:rPr lang="en-GB" dirty="0" smtClean="0"/>
              <a:t>Imbalance of natural flora</a:t>
            </a:r>
          </a:p>
          <a:p>
            <a:pPr lvl="1"/>
            <a:r>
              <a:rPr lang="en-GB" dirty="0" smtClean="0"/>
              <a:t>Water</a:t>
            </a:r>
          </a:p>
          <a:p>
            <a:pPr lvl="1"/>
            <a:r>
              <a:rPr lang="en-GB" dirty="0" smtClean="0"/>
              <a:t>Cotton buds</a:t>
            </a:r>
          </a:p>
          <a:p>
            <a:pPr lvl="1"/>
            <a:r>
              <a:rPr lang="en-GB" dirty="0" smtClean="0"/>
              <a:t>Trauma</a:t>
            </a:r>
          </a:p>
          <a:p>
            <a:pPr lvl="1"/>
            <a:r>
              <a:rPr lang="en-GB" dirty="0" smtClean="0"/>
              <a:t>Mechanical blockage</a:t>
            </a:r>
          </a:p>
          <a:p>
            <a:r>
              <a:rPr lang="en-GB" b="1" dirty="0" smtClean="0"/>
              <a:t>Needs treatment with topical drops</a:t>
            </a:r>
          </a:p>
        </p:txBody>
      </p:sp>
    </p:spTree>
    <p:extLst>
      <p:ext uri="{BB962C8B-B14F-4D97-AF65-F5344CB8AC3E}">
        <p14:creationId xmlns:p14="http://schemas.microsoft.com/office/powerpoint/2010/main" val="4054767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Otitis Externa </a:t>
            </a:r>
            <a:r>
              <a:rPr lang="en-GB" dirty="0" err="1" smtClean="0"/>
              <a:t>Tx</a:t>
            </a:r>
            <a:r>
              <a:rPr lang="en-GB" dirty="0" smtClean="0"/>
              <a:t> Hierarchy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b="1" dirty="0" smtClean="0"/>
              <a:t>Water precautions </a:t>
            </a:r>
            <a:r>
              <a:rPr lang="en-GB" dirty="0" smtClean="0"/>
              <a:t>(swimmers)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(</a:t>
            </a:r>
            <a:r>
              <a:rPr lang="en-GB" dirty="0" err="1" smtClean="0"/>
              <a:t>Microsuction</a:t>
            </a:r>
            <a:r>
              <a:rPr lang="en-GB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Topical drops +- pope wick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Topical creams +- ribbon gauze wick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Topical ointment +- ribbon gauze wick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996" y="5373216"/>
            <a:ext cx="1213410" cy="127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08892"/>
            <a:ext cx="1048484" cy="118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406" y="4608892"/>
            <a:ext cx="1460508" cy="115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608892"/>
            <a:ext cx="1524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4977589"/>
            <a:ext cx="2518667" cy="135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356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Malignant Otitis Externa</a:t>
            </a:r>
            <a:br>
              <a:rPr lang="en-GB" dirty="0" smtClean="0"/>
            </a:br>
            <a:r>
              <a:rPr lang="en-GB" dirty="0" smtClean="0"/>
              <a:t>Necrotising Otitis Externa</a:t>
            </a:r>
            <a:br>
              <a:rPr lang="en-GB" dirty="0" smtClean="0"/>
            </a:br>
            <a:r>
              <a:rPr lang="en-GB" dirty="0" smtClean="0"/>
              <a:t>Skull Base Osteomyelitis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 smtClean="0"/>
              <a:t>Be aware the…</a:t>
            </a:r>
          </a:p>
          <a:p>
            <a:pPr marL="0" indent="0">
              <a:buNone/>
            </a:pPr>
            <a:endParaRPr lang="en-GB" b="1" dirty="0" smtClean="0"/>
          </a:p>
          <a:p>
            <a:pPr lvl="1"/>
            <a:r>
              <a:rPr lang="en-GB" b="1" dirty="0" smtClean="0"/>
              <a:t>Diabetic </a:t>
            </a:r>
          </a:p>
          <a:p>
            <a:pPr lvl="1"/>
            <a:r>
              <a:rPr lang="en-GB" b="1" dirty="0" smtClean="0"/>
              <a:t>Immunocompromised</a:t>
            </a:r>
          </a:p>
          <a:p>
            <a:pPr lvl="1"/>
            <a:r>
              <a:rPr lang="en-GB" b="1" dirty="0" smtClean="0"/>
              <a:t>Elderly</a:t>
            </a:r>
          </a:p>
          <a:p>
            <a:pPr marL="457200" lvl="1" indent="0">
              <a:buNone/>
            </a:pPr>
            <a:endParaRPr lang="en-GB" b="1" dirty="0" smtClean="0"/>
          </a:p>
          <a:p>
            <a:pPr marL="0" indent="0" algn="r">
              <a:buNone/>
            </a:pPr>
            <a:r>
              <a:rPr lang="en-GB" b="1" dirty="0" smtClean="0"/>
              <a:t>…with pain out of proportion to findings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027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35" y="462608"/>
            <a:ext cx="2362201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508" y="3229114"/>
            <a:ext cx="3168352" cy="312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96752"/>
            <a:ext cx="3036018" cy="30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3974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Traumatic Perforations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&gt;90% will heal within 3 months</a:t>
            </a:r>
          </a:p>
          <a:p>
            <a:r>
              <a:rPr lang="en-GB" dirty="0" smtClean="0"/>
              <a:t>Water precautions</a:t>
            </a:r>
          </a:p>
          <a:p>
            <a:r>
              <a:rPr lang="en-GB" dirty="0" smtClean="0"/>
              <a:t>No ABX unless contaminated MOI</a:t>
            </a:r>
          </a:p>
          <a:p>
            <a:pPr lvl="1"/>
            <a:r>
              <a:rPr lang="en-GB" dirty="0" smtClean="0"/>
              <a:t>Drops not oral tablets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2988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Nose Emergencies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473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048" y="498840"/>
            <a:ext cx="2448271" cy="303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62970"/>
            <a:ext cx="3483224" cy="260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34011"/>
            <a:ext cx="18478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2" y="1024017"/>
            <a:ext cx="2974933" cy="197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70184"/>
            <a:ext cx="1545808" cy="218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553944"/>
            <a:ext cx="1861368" cy="1156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583" y="908720"/>
            <a:ext cx="1249553" cy="124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52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Epistaxis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First aid first!</a:t>
            </a:r>
          </a:p>
          <a:p>
            <a:pPr lvl="1"/>
            <a:r>
              <a:rPr lang="en-GB" dirty="0" smtClean="0"/>
              <a:t>Lean forward and spit blood out of mouth</a:t>
            </a:r>
          </a:p>
          <a:p>
            <a:pPr lvl="1"/>
            <a:r>
              <a:rPr lang="en-GB" dirty="0" smtClean="0"/>
              <a:t>Pinch the soft part of the nose</a:t>
            </a:r>
          </a:p>
          <a:p>
            <a:pPr lvl="1"/>
            <a:r>
              <a:rPr lang="en-GB" dirty="0" smtClean="0"/>
              <a:t>Fingers should go white</a:t>
            </a:r>
          </a:p>
          <a:p>
            <a:pPr lvl="1"/>
            <a:r>
              <a:rPr lang="en-GB" dirty="0" smtClean="0"/>
              <a:t>Don’t let go for 10-15 minutes</a:t>
            </a:r>
          </a:p>
          <a:p>
            <a:pPr lvl="1"/>
            <a:r>
              <a:rPr lang="en-GB" dirty="0" smtClean="0"/>
              <a:t>If you can find ice put some on the </a:t>
            </a:r>
          </a:p>
          <a:p>
            <a:pPr marL="457200" lvl="1" indent="0">
              <a:buNone/>
            </a:pPr>
            <a:r>
              <a:rPr lang="en-GB" dirty="0"/>
              <a:t>	</a:t>
            </a:r>
            <a:r>
              <a:rPr lang="en-GB" dirty="0" smtClean="0"/>
              <a:t>forehead/bridge of nose/occiput</a:t>
            </a:r>
          </a:p>
          <a:p>
            <a:pPr lvl="1"/>
            <a:r>
              <a:rPr lang="en-GB" dirty="0" smtClean="0"/>
              <a:t>If it doesn’t stop bleeding -&gt; A&amp;E</a:t>
            </a:r>
          </a:p>
          <a:p>
            <a:pPr lvl="2"/>
            <a:r>
              <a:rPr lang="en-GB" dirty="0" smtClean="0"/>
              <a:t>Ambulance if torrential</a:t>
            </a:r>
            <a:r>
              <a:rPr lang="en-GB" dirty="0"/>
              <a:t> </a:t>
            </a:r>
            <a:endParaRPr lang="en-GB" dirty="0" smtClean="0"/>
          </a:p>
          <a:p>
            <a:pPr lvl="2"/>
            <a:r>
              <a:rPr lang="en-GB" dirty="0"/>
              <a:t>H</a:t>
            </a:r>
            <a:r>
              <a:rPr lang="en-GB" dirty="0" smtClean="0"/>
              <a:t>igh risk hypovolaemia/MI</a:t>
            </a:r>
          </a:p>
        </p:txBody>
      </p:sp>
      <p:sp>
        <p:nvSpPr>
          <p:cNvPr id="5" name="AutoShape 2" descr="Image result for epistax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4" descr="Image result for epistaxi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852" y="393636"/>
            <a:ext cx="2088232" cy="157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920" y="2780928"/>
            <a:ext cx="1111128" cy="166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884" y="5013176"/>
            <a:ext cx="1981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ultiply 6"/>
          <p:cNvSpPr/>
          <p:nvPr/>
        </p:nvSpPr>
        <p:spPr>
          <a:xfrm>
            <a:off x="7965600" y="3615792"/>
            <a:ext cx="859484" cy="1008112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6997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Epistaxis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Key history:</a:t>
            </a:r>
          </a:p>
          <a:p>
            <a:pPr lvl="1"/>
            <a:r>
              <a:rPr lang="en-GB" dirty="0" smtClean="0"/>
              <a:t>Which side</a:t>
            </a:r>
          </a:p>
          <a:p>
            <a:pPr lvl="1"/>
            <a:r>
              <a:rPr lang="en-GB" dirty="0" smtClean="0"/>
              <a:t>Front or back when you are sat up watching TV</a:t>
            </a:r>
          </a:p>
          <a:p>
            <a:pPr lvl="1"/>
            <a:r>
              <a:rPr lang="en-GB" dirty="0" smtClean="0"/>
              <a:t>First aid</a:t>
            </a:r>
          </a:p>
          <a:p>
            <a:pPr lvl="1"/>
            <a:r>
              <a:rPr lang="en-GB" dirty="0" smtClean="0"/>
              <a:t>Previous treatment</a:t>
            </a:r>
          </a:p>
          <a:p>
            <a:pPr lvl="1"/>
            <a:r>
              <a:rPr lang="en-GB" dirty="0" smtClean="0"/>
              <a:t>HTN, blood clotting problems, blood thinners, nose picking, trauma</a:t>
            </a:r>
          </a:p>
          <a:p>
            <a:r>
              <a:rPr lang="en-GB" dirty="0" smtClean="0"/>
              <a:t>Examination:</a:t>
            </a:r>
          </a:p>
          <a:p>
            <a:pPr lvl="1"/>
            <a:r>
              <a:rPr lang="en-GB" dirty="0" smtClean="0"/>
              <a:t>Look at the front of the nose on the septum</a:t>
            </a:r>
          </a:p>
          <a:p>
            <a:pPr lvl="1"/>
            <a:r>
              <a:rPr lang="en-GB" dirty="0" smtClean="0"/>
              <a:t>Can use an otoscope for this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0648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7580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4664"/>
            <a:ext cx="6264696" cy="593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547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ENT Services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dirty="0" smtClean="0"/>
              <a:t>ENT SHO</a:t>
            </a:r>
          </a:p>
          <a:p>
            <a:pPr lvl="1"/>
            <a:r>
              <a:rPr lang="en-GB" dirty="0" smtClean="0"/>
              <a:t>Many centres have a emergency clinic</a:t>
            </a:r>
          </a:p>
          <a:p>
            <a:pPr lvl="1"/>
            <a:r>
              <a:rPr lang="en-GB" dirty="0" smtClean="0"/>
              <a:t>Acute ear problems: mastoiditis/sudden SNHL</a:t>
            </a:r>
          </a:p>
          <a:p>
            <a:pPr lvl="1"/>
            <a:r>
              <a:rPr lang="en-GB" dirty="0" smtClean="0"/>
              <a:t>Acute nose problems: epistaxis not responding to first aid</a:t>
            </a:r>
          </a:p>
          <a:p>
            <a:pPr lvl="1"/>
            <a:r>
              <a:rPr lang="en-GB" dirty="0" smtClean="0"/>
              <a:t>Acute throat problems: stridor/quinsy/foreign bodies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OPD</a:t>
            </a:r>
          </a:p>
          <a:p>
            <a:pPr lvl="1"/>
            <a:r>
              <a:rPr lang="en-GB" dirty="0" smtClean="0"/>
              <a:t>Chronic hearing loss</a:t>
            </a:r>
          </a:p>
          <a:p>
            <a:pPr lvl="1"/>
            <a:r>
              <a:rPr lang="en-GB" dirty="0" smtClean="0"/>
              <a:t>Tinnitus</a:t>
            </a:r>
          </a:p>
          <a:p>
            <a:pPr lvl="1"/>
            <a:r>
              <a:rPr lang="en-GB" dirty="0"/>
              <a:t>Chronic ear </a:t>
            </a:r>
            <a:r>
              <a:rPr lang="en-GB" dirty="0" smtClean="0"/>
              <a:t>discharge</a:t>
            </a:r>
          </a:p>
          <a:p>
            <a:pPr lvl="1"/>
            <a:r>
              <a:rPr lang="en-GB" dirty="0" smtClean="0"/>
              <a:t>Chronic swallow problems</a:t>
            </a:r>
            <a:endParaRPr lang="en-GB" dirty="0"/>
          </a:p>
          <a:p>
            <a:pPr lvl="1"/>
            <a:r>
              <a:rPr lang="en-GB" dirty="0" smtClean="0"/>
              <a:t>2 WW</a:t>
            </a:r>
          </a:p>
          <a:p>
            <a:pPr lvl="1"/>
            <a:r>
              <a:rPr lang="en-GB" b="1" dirty="0" smtClean="0"/>
              <a:t>Dizzy</a:t>
            </a:r>
            <a:endParaRPr lang="en-GB" dirty="0"/>
          </a:p>
          <a:p>
            <a:pPr marL="457200" lvl="1" indent="0">
              <a:buNone/>
            </a:pPr>
            <a:endParaRPr lang="en-GB" dirty="0" smtClean="0"/>
          </a:p>
          <a:p>
            <a:r>
              <a:rPr lang="en-GB" dirty="0" smtClean="0"/>
              <a:t>Audiology</a:t>
            </a:r>
          </a:p>
          <a:p>
            <a:pPr lvl="1"/>
            <a:r>
              <a:rPr lang="en-GB" dirty="0" smtClean="0"/>
              <a:t>Presbyaccusis </a:t>
            </a:r>
          </a:p>
          <a:p>
            <a:pPr lvl="1"/>
            <a:r>
              <a:rPr lang="en-GB" dirty="0" smtClean="0"/>
              <a:t>Tinnitus retraining therapy</a:t>
            </a:r>
          </a:p>
          <a:p>
            <a:pPr lvl="1"/>
            <a:r>
              <a:rPr lang="en-GB" dirty="0" smtClean="0"/>
              <a:t>Hearing strategies therapy</a:t>
            </a:r>
          </a:p>
        </p:txBody>
      </p:sp>
    </p:spTree>
    <p:extLst>
      <p:ext uri="{BB962C8B-B14F-4D97-AF65-F5344CB8AC3E}">
        <p14:creationId xmlns:p14="http://schemas.microsoft.com/office/powerpoint/2010/main" val="348559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24744"/>
            <a:ext cx="6258818" cy="47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1695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2747963"/>
            <a:ext cx="7772400" cy="1362075"/>
          </a:xfrm>
        </p:spPr>
        <p:txBody>
          <a:bodyPr/>
          <a:lstStyle/>
          <a:p>
            <a:r>
              <a:rPr lang="en-GB" dirty="0" smtClean="0"/>
              <a:t>Does Your Practice </a:t>
            </a:r>
            <a:r>
              <a:rPr lang="en-GB" dirty="0"/>
              <a:t>D</a:t>
            </a:r>
            <a:r>
              <a:rPr lang="en-GB" dirty="0" smtClean="0"/>
              <a:t>o Cautery?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438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ydia87\Dropbox\CT2\Photos\IMG_49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86406" y="-418459"/>
            <a:ext cx="5771189" cy="769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199072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80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Lydia87\Dropbox\CT2\Photos\IMG_49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28" y="2204864"/>
            <a:ext cx="2233675" cy="297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6" r="56870" b="6088"/>
          <a:stretch/>
        </p:blipFill>
        <p:spPr bwMode="auto">
          <a:xfrm>
            <a:off x="3059832" y="548680"/>
            <a:ext cx="5604357" cy="574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4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077" y="1700808"/>
            <a:ext cx="202882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076" y="4293096"/>
            <a:ext cx="2028825" cy="20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Nasal Cautery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59016" cy="452596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Topical xylocaine spray on cotton wool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Place in nose – sit </a:t>
            </a:r>
            <a:r>
              <a:rPr lang="en-GB" dirty="0" err="1" smtClean="0"/>
              <a:t>pt</a:t>
            </a:r>
            <a:r>
              <a:rPr lang="en-GB" dirty="0" smtClean="0"/>
              <a:t> in waiting room pinching nose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Give patient a kidney dish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Use headlight and </a:t>
            </a:r>
            <a:r>
              <a:rPr lang="en-GB" dirty="0" err="1" smtClean="0"/>
              <a:t>thuddichums</a:t>
            </a: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Use 1 or 2 Silver Nitrate cautery sticks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If it bleeds use a bit of dry cotton wool in the nose to mop up the blood &amp; continue cautery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If all else fails - First aid!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20762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729122"/>
            <a:ext cx="2006327" cy="268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91" y="1091428"/>
            <a:ext cx="270030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669018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88" y="841462"/>
            <a:ext cx="25527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92696"/>
            <a:ext cx="2984983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337507"/>
            <a:ext cx="2766115" cy="207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5033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86" y="404664"/>
            <a:ext cx="4128777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52590"/>
            <a:ext cx="1397802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86" y="2492896"/>
            <a:ext cx="2808550" cy="186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4664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867" y="2905885"/>
            <a:ext cx="237172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642" y="5174362"/>
            <a:ext cx="292417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5597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Nasal #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/>
              <a:t>BONES not CARTILAGE</a:t>
            </a:r>
          </a:p>
          <a:p>
            <a:r>
              <a:rPr lang="en-GB" dirty="0" smtClean="0"/>
              <a:t>Needs reduction within 14 days</a:t>
            </a:r>
          </a:p>
          <a:p>
            <a:r>
              <a:rPr lang="en-GB" dirty="0" smtClean="0"/>
              <a:t>Seen by ENT between days 5-10 optimally</a:t>
            </a:r>
          </a:p>
          <a:p>
            <a:r>
              <a:rPr lang="en-GB" dirty="0" smtClean="0"/>
              <a:t>Can see after 14 days but less likely to have good outcome</a:t>
            </a:r>
          </a:p>
          <a:p>
            <a:r>
              <a:rPr lang="en-GB" dirty="0" smtClean="0"/>
              <a:t>Septal deviation is </a:t>
            </a:r>
            <a:r>
              <a:rPr lang="en-GB" dirty="0" err="1" smtClean="0"/>
              <a:t>tx</a:t>
            </a:r>
            <a:r>
              <a:rPr lang="en-GB" dirty="0" smtClean="0"/>
              <a:t> with septoplasty 12 months after injury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15310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Throat Emergencies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779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670604" cy="332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22499"/>
            <a:ext cx="4530830" cy="398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636912"/>
            <a:ext cx="4525094" cy="407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12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Anatomy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913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576605"/>
            <a:ext cx="6606877" cy="594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47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7418"/>
            <a:ext cx="2376264" cy="2779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27418"/>
            <a:ext cx="19050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49130"/>
            <a:ext cx="21717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559" y="3103918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250" y="2754155"/>
            <a:ext cx="197167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1031" r="3938" b="16671"/>
          <a:stretch/>
        </p:blipFill>
        <p:spPr bwMode="auto">
          <a:xfrm>
            <a:off x="400099" y="3556727"/>
            <a:ext cx="2799185" cy="21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85917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410548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859174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63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Acute Sore Throat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Tonsillitis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Common</a:t>
            </a:r>
          </a:p>
          <a:p>
            <a:r>
              <a:rPr lang="en-GB" dirty="0" smtClean="0"/>
              <a:t>Can usually E+D</a:t>
            </a:r>
          </a:p>
          <a:p>
            <a:r>
              <a:rPr lang="en-GB" dirty="0" smtClean="0"/>
              <a:t>Voice normal/URTI</a:t>
            </a:r>
          </a:p>
          <a:p>
            <a:r>
              <a:rPr lang="en-GB" dirty="0" smtClean="0"/>
              <a:t>Looks </a:t>
            </a:r>
            <a:r>
              <a:rPr lang="en-GB" i="1" dirty="0" smtClean="0"/>
              <a:t>grossly</a:t>
            </a:r>
            <a:r>
              <a:rPr lang="en-GB" dirty="0" smtClean="0"/>
              <a:t> symmetrical</a:t>
            </a:r>
          </a:p>
          <a:p>
            <a:pPr lvl="1"/>
            <a:r>
              <a:rPr lang="en-GB" dirty="0" smtClean="0"/>
              <a:t>Uvula central</a:t>
            </a:r>
          </a:p>
          <a:p>
            <a:pPr lvl="1"/>
            <a:r>
              <a:rPr lang="en-GB" dirty="0" smtClean="0"/>
              <a:t>No </a:t>
            </a:r>
            <a:r>
              <a:rPr lang="en-GB" dirty="0" err="1" smtClean="0"/>
              <a:t>peritonsillar</a:t>
            </a:r>
            <a:r>
              <a:rPr lang="en-GB" dirty="0" smtClean="0"/>
              <a:t> fullness</a:t>
            </a:r>
          </a:p>
          <a:p>
            <a:pPr lvl="1"/>
            <a:r>
              <a:rPr lang="en-GB" dirty="0" smtClean="0"/>
              <a:t>Tonsil tissue seen</a:t>
            </a:r>
          </a:p>
          <a:p>
            <a:r>
              <a:rPr lang="en-GB" dirty="0" smtClean="0"/>
              <a:t>ONLY admitted if not E+D</a:t>
            </a:r>
          </a:p>
          <a:p>
            <a:pPr lvl="1"/>
            <a:r>
              <a:rPr lang="en-GB" dirty="0" err="1" smtClean="0"/>
              <a:t>Tx</a:t>
            </a:r>
            <a:r>
              <a:rPr lang="en-GB" dirty="0" smtClean="0"/>
              <a:t> with oral </a:t>
            </a:r>
            <a:r>
              <a:rPr lang="en-GB" dirty="0" err="1" smtClean="0"/>
              <a:t>benzylpenicillin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Quinsy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Uncommon complication of tonsillitis</a:t>
            </a:r>
          </a:p>
          <a:p>
            <a:r>
              <a:rPr lang="en-GB" dirty="0" smtClean="0"/>
              <a:t>Unilateral worse </a:t>
            </a:r>
          </a:p>
          <a:p>
            <a:r>
              <a:rPr lang="en-GB" dirty="0" smtClean="0"/>
              <a:t>Trismus</a:t>
            </a:r>
          </a:p>
          <a:p>
            <a:r>
              <a:rPr lang="en-GB" dirty="0" smtClean="0"/>
              <a:t>“Hot potato voice”</a:t>
            </a:r>
          </a:p>
          <a:p>
            <a:r>
              <a:rPr lang="en-GB" dirty="0" smtClean="0"/>
              <a:t>Looks </a:t>
            </a:r>
            <a:r>
              <a:rPr lang="en-GB" dirty="0" err="1" smtClean="0"/>
              <a:t>asymmetical</a:t>
            </a:r>
            <a:endParaRPr lang="en-GB" dirty="0" smtClean="0"/>
          </a:p>
          <a:p>
            <a:pPr lvl="1"/>
            <a:r>
              <a:rPr lang="en-GB" dirty="0" smtClean="0"/>
              <a:t>Uvula deviated</a:t>
            </a:r>
          </a:p>
          <a:p>
            <a:pPr lvl="1"/>
            <a:r>
              <a:rPr lang="en-GB" dirty="0" smtClean="0"/>
              <a:t>Bulging/full </a:t>
            </a:r>
            <a:r>
              <a:rPr lang="en-GB" dirty="0" err="1" smtClean="0"/>
              <a:t>peritonsillar</a:t>
            </a:r>
            <a:r>
              <a:rPr lang="en-GB" dirty="0" smtClean="0"/>
              <a:t> area</a:t>
            </a:r>
          </a:p>
          <a:p>
            <a:pPr lvl="1"/>
            <a:r>
              <a:rPr lang="en-GB" dirty="0" smtClean="0"/>
              <a:t>Tonsil on affected side may not be visible</a:t>
            </a:r>
          </a:p>
          <a:p>
            <a:r>
              <a:rPr lang="en-GB" dirty="0" smtClean="0"/>
              <a:t>ALWAYS refer even if E+D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094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Acute Sore Throat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/>
              <a:t>Beware the patient with…</a:t>
            </a:r>
          </a:p>
          <a:p>
            <a:pPr marL="0" indent="0">
              <a:buNone/>
            </a:pPr>
            <a:endParaRPr lang="en-GB" b="1" dirty="0" smtClean="0"/>
          </a:p>
          <a:p>
            <a:pPr lvl="1"/>
            <a:r>
              <a:rPr lang="en-GB" b="1" dirty="0" smtClean="0"/>
              <a:t>Airway compromise – stridor/</a:t>
            </a:r>
            <a:r>
              <a:rPr lang="en-GB" b="1" dirty="0" err="1" smtClean="0"/>
              <a:t>stertor</a:t>
            </a:r>
            <a:endParaRPr lang="en-GB" b="1" dirty="0"/>
          </a:p>
          <a:p>
            <a:pPr lvl="1"/>
            <a:r>
              <a:rPr lang="en-GB" b="1" dirty="0" smtClean="0"/>
              <a:t>Torticollis</a:t>
            </a:r>
          </a:p>
          <a:p>
            <a:pPr lvl="1"/>
            <a:r>
              <a:rPr lang="en-GB" b="1" dirty="0" smtClean="0"/>
              <a:t>Spitting saliva </a:t>
            </a:r>
          </a:p>
          <a:p>
            <a:pPr lvl="1"/>
            <a:r>
              <a:rPr lang="en-GB" b="1" i="1" dirty="0" smtClean="0"/>
              <a:t>Sepsis</a:t>
            </a:r>
            <a:endParaRPr lang="en-GB" b="1" i="1" dirty="0" smtClean="0">
              <a:solidFill>
                <a:srgbClr val="FF0000"/>
              </a:solidFill>
            </a:endParaRPr>
          </a:p>
          <a:p>
            <a:pPr lvl="1"/>
            <a:r>
              <a:rPr lang="en-GB" b="1" dirty="0" smtClean="0">
                <a:solidFill>
                  <a:srgbClr val="FF0000"/>
                </a:solidFill>
              </a:rPr>
              <a:t>Nothing to see in the oropharynx</a:t>
            </a:r>
            <a:endParaRPr lang="en-GB" b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413669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48679"/>
            <a:ext cx="3960440" cy="32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453953" y="3540361"/>
            <a:ext cx="4499992" cy="329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23" y="692696"/>
            <a:ext cx="4096451" cy="234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15087"/>
            <a:ext cx="386397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71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Foreign bodies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BATTERIES!</a:t>
            </a:r>
          </a:p>
          <a:p>
            <a:r>
              <a:rPr lang="en-GB" dirty="0" smtClean="0"/>
              <a:t>Ear</a:t>
            </a:r>
          </a:p>
          <a:p>
            <a:pPr lvl="1"/>
            <a:r>
              <a:rPr lang="en-GB" dirty="0" smtClean="0"/>
              <a:t>Biodegradable – soon</a:t>
            </a:r>
          </a:p>
          <a:p>
            <a:pPr lvl="1"/>
            <a:r>
              <a:rPr lang="en-GB" dirty="0" smtClean="0"/>
              <a:t>Non-biodegradable – soonish</a:t>
            </a:r>
          </a:p>
          <a:p>
            <a:endParaRPr lang="en-GB" dirty="0" smtClean="0"/>
          </a:p>
          <a:p>
            <a:r>
              <a:rPr lang="en-GB" dirty="0" smtClean="0"/>
              <a:t>Nose</a:t>
            </a:r>
          </a:p>
          <a:p>
            <a:pPr lvl="1"/>
            <a:r>
              <a:rPr lang="en-GB" dirty="0" smtClean="0"/>
              <a:t>Look with otoscope (both sides)</a:t>
            </a:r>
          </a:p>
          <a:p>
            <a:pPr lvl="1"/>
            <a:r>
              <a:rPr lang="en-GB" dirty="0" smtClean="0"/>
              <a:t>Send to A&amp;E</a:t>
            </a:r>
          </a:p>
          <a:p>
            <a:endParaRPr lang="en-GB" dirty="0" smtClean="0"/>
          </a:p>
          <a:p>
            <a:r>
              <a:rPr lang="en-GB" dirty="0" smtClean="0"/>
              <a:t>Throat</a:t>
            </a:r>
          </a:p>
          <a:p>
            <a:pPr lvl="1"/>
            <a:r>
              <a:rPr lang="en-GB" dirty="0" smtClean="0"/>
              <a:t>Need referring for scope</a:t>
            </a:r>
          </a:p>
          <a:p>
            <a:pPr lvl="1"/>
            <a:r>
              <a:rPr lang="en-GB" dirty="0" smtClean="0"/>
              <a:t>Are they E+D ?</a:t>
            </a:r>
          </a:p>
          <a:p>
            <a:pPr lvl="1"/>
            <a:r>
              <a:rPr lang="en-GB" dirty="0" smtClean="0"/>
              <a:t>Is the point specific?</a:t>
            </a:r>
            <a:endParaRPr lang="en-GB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450" y="1700808"/>
            <a:ext cx="1515386" cy="149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720" y="1385676"/>
            <a:ext cx="1772487" cy="145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1512168" cy="9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04664"/>
            <a:ext cx="1512168" cy="9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721" y="2996952"/>
            <a:ext cx="1926969" cy="143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1" r="25331" b="10656"/>
          <a:stretch/>
        </p:blipFill>
        <p:spPr bwMode="auto">
          <a:xfrm>
            <a:off x="6829830" y="3569378"/>
            <a:ext cx="1846626" cy="213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721" y="4637532"/>
            <a:ext cx="1926969" cy="186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3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OPC referrals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887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9"/>
            <a:ext cx="230425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12678"/>
            <a:ext cx="4129048" cy="231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112" y="3804873"/>
            <a:ext cx="3024336" cy="2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09920"/>
            <a:ext cx="3096343" cy="305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21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Ear Wax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Major problem for many</a:t>
            </a:r>
          </a:p>
          <a:p>
            <a:pPr lvl="1"/>
            <a:r>
              <a:rPr lang="en-GB" dirty="0" smtClean="0"/>
              <a:t>Hearing aid users</a:t>
            </a:r>
          </a:p>
          <a:p>
            <a:pPr lvl="1"/>
            <a:r>
              <a:rPr lang="en-GB" dirty="0" smtClean="0"/>
              <a:t>Narrow canals</a:t>
            </a:r>
          </a:p>
          <a:p>
            <a:pPr lvl="1"/>
            <a:r>
              <a:rPr lang="en-GB" dirty="0" smtClean="0"/>
              <a:t>Cotton bud pokers</a:t>
            </a:r>
          </a:p>
          <a:p>
            <a:r>
              <a:rPr lang="en-GB" dirty="0" smtClean="0"/>
              <a:t>Helpful advice for patients</a:t>
            </a:r>
          </a:p>
          <a:p>
            <a:pPr lvl="1"/>
            <a:r>
              <a:rPr lang="en-GB" dirty="0" smtClean="0"/>
              <a:t>IT’S NORMAL</a:t>
            </a:r>
          </a:p>
          <a:p>
            <a:pPr lvl="1"/>
            <a:r>
              <a:rPr lang="en-GB" dirty="0" smtClean="0"/>
              <a:t>Olive oil drops </a:t>
            </a:r>
          </a:p>
          <a:p>
            <a:pPr lvl="1"/>
            <a:r>
              <a:rPr lang="en-GB" dirty="0" smtClean="0"/>
              <a:t>Sodium bicarbonate</a:t>
            </a:r>
          </a:p>
          <a:p>
            <a:r>
              <a:rPr lang="en-GB" dirty="0" smtClean="0"/>
              <a:t>Helpful advice for GPs</a:t>
            </a:r>
          </a:p>
          <a:p>
            <a:pPr lvl="1"/>
            <a:r>
              <a:rPr lang="en-GB" dirty="0" smtClean="0"/>
              <a:t>TM perforations/ ear surgery refer for microsuction</a:t>
            </a:r>
          </a:p>
          <a:p>
            <a:pPr lvl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94070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Ear Wax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Beware “wax in the attic”</a:t>
            </a:r>
          </a:p>
          <a:p>
            <a:endParaRPr lang="en-GB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2708920"/>
            <a:ext cx="3096343" cy="305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57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385" y="65701"/>
            <a:ext cx="5749230" cy="672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97385" y="692696"/>
            <a:ext cx="930399" cy="3960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660232" y="1052736"/>
            <a:ext cx="1080120" cy="4824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150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“Vertigo”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Not an umbrella term for dizziness</a:t>
            </a:r>
          </a:p>
          <a:p>
            <a:r>
              <a:rPr lang="en-GB" dirty="0" smtClean="0"/>
              <a:t>Most are non-specific dizziness</a:t>
            </a:r>
          </a:p>
          <a:p>
            <a:r>
              <a:rPr lang="en-GB" dirty="0" smtClean="0"/>
              <a:t>If a pt px</a:t>
            </a:r>
            <a:r>
              <a:rPr lang="en-GB" dirty="0"/>
              <a:t> </a:t>
            </a:r>
            <a:r>
              <a:rPr lang="en-GB" dirty="0" smtClean="0"/>
              <a:t>with vertigo they need medical review unless they are known to ENT e.g. Meniere's</a:t>
            </a:r>
            <a:endParaRPr lang="en-GB" dirty="0"/>
          </a:p>
          <a:p>
            <a:r>
              <a:rPr lang="en-GB" dirty="0" smtClean="0"/>
              <a:t>STEMETIL </a:t>
            </a:r>
          </a:p>
          <a:p>
            <a:r>
              <a:rPr lang="en-GB" dirty="0" smtClean="0"/>
              <a:t>BETAHISTINE</a:t>
            </a:r>
          </a:p>
          <a:p>
            <a:endParaRPr lang="en-GB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86558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“Vertigo”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Ear dizziness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Infection</a:t>
            </a:r>
          </a:p>
          <a:p>
            <a:r>
              <a:rPr lang="en-GB" dirty="0" smtClean="0"/>
              <a:t>BPPV</a:t>
            </a:r>
          </a:p>
          <a:p>
            <a:r>
              <a:rPr lang="en-GB" dirty="0" smtClean="0"/>
              <a:t>Meniere's</a:t>
            </a:r>
          </a:p>
          <a:p>
            <a:r>
              <a:rPr lang="en-GB" dirty="0" smtClean="0"/>
              <a:t>Vestibular </a:t>
            </a:r>
            <a:r>
              <a:rPr lang="en-GB" dirty="0" err="1" smtClean="0"/>
              <a:t>neuronitis</a:t>
            </a:r>
            <a:endParaRPr lang="en-GB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Non ear dizziness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b="1" dirty="0" smtClean="0"/>
              <a:t>Medication side effect</a:t>
            </a:r>
          </a:p>
          <a:p>
            <a:r>
              <a:rPr lang="en-GB" dirty="0" smtClean="0"/>
              <a:t>Stroke</a:t>
            </a:r>
          </a:p>
          <a:p>
            <a:r>
              <a:rPr lang="en-GB" dirty="0" smtClean="0"/>
              <a:t>MS</a:t>
            </a:r>
          </a:p>
          <a:p>
            <a:r>
              <a:rPr lang="en-GB" dirty="0" smtClean="0"/>
              <a:t>Vertiginous migraine</a:t>
            </a:r>
          </a:p>
          <a:p>
            <a:r>
              <a:rPr lang="en-GB" dirty="0" smtClean="0"/>
              <a:t>Postural hypotension/anti-hypertensives</a:t>
            </a:r>
          </a:p>
          <a:p>
            <a:r>
              <a:rPr lang="en-GB" dirty="0" smtClean="0"/>
              <a:t>Arrhythmia</a:t>
            </a:r>
          </a:p>
          <a:p>
            <a:r>
              <a:rPr lang="en-GB" dirty="0" smtClean="0"/>
              <a:t>Vision disturbance/bifocals/varifocals</a:t>
            </a:r>
          </a:p>
          <a:p>
            <a:r>
              <a:rPr lang="en-GB" dirty="0" smtClean="0"/>
              <a:t>Musculoskeletal problems</a:t>
            </a:r>
          </a:p>
          <a:p>
            <a:r>
              <a:rPr lang="en-GB" dirty="0" smtClean="0"/>
              <a:t>Diabetes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45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Note on Funding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Very strict criteria for tonsillectomy and grommets</a:t>
            </a:r>
          </a:p>
          <a:p>
            <a:pPr lvl="1"/>
            <a:r>
              <a:rPr lang="en-GB" dirty="0" smtClean="0"/>
              <a:t>Ref grommets for serial hearing tests</a:t>
            </a:r>
          </a:p>
          <a:p>
            <a:pPr lvl="1"/>
            <a:r>
              <a:rPr lang="en-GB" dirty="0" smtClean="0"/>
              <a:t>Do not refer for </a:t>
            </a:r>
            <a:r>
              <a:rPr lang="en-GB" dirty="0" err="1" smtClean="0"/>
              <a:t>tonsoliths</a:t>
            </a:r>
            <a:r>
              <a:rPr lang="en-GB" dirty="0" smtClean="0"/>
              <a:t> </a:t>
            </a:r>
          </a:p>
          <a:p>
            <a:pPr lvl="1"/>
            <a:r>
              <a:rPr lang="en-GB" dirty="0" smtClean="0"/>
              <a:t>Consider an exception form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925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552" y="2344437"/>
            <a:ext cx="2448272" cy="2160240"/>
          </a:xfrm>
        </p:spPr>
        <p:txBody>
          <a:bodyPr>
            <a:normAutofit/>
          </a:bodyPr>
          <a:lstStyle/>
          <a:p>
            <a:r>
              <a:rPr lang="en-GB" sz="2400" dirty="0" smtClean="0"/>
              <a:t>Thank –you for listening!</a:t>
            </a:r>
            <a:br>
              <a:rPr lang="en-GB" sz="2400" dirty="0" smtClean="0"/>
            </a:b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 smtClean="0"/>
              <a:t>Any questions?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19460" name="Picture 4" descr="http://3.bp.blogspot.com/-3Jia0QDTdYM/TVWnXlP4phI/AAAAAAAAAGA/Ry895-FMEok/s1600/ENT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76672"/>
            <a:ext cx="5256584" cy="589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43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6" y="518952"/>
            <a:ext cx="9029969" cy="582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18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17" y="97043"/>
            <a:ext cx="6613935" cy="666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68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1190"/>
            <a:ext cx="7344816" cy="667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46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433</TotalTime>
  <Words>847</Words>
  <Application>Microsoft Office PowerPoint</Application>
  <PresentationFormat>On-screen Show (4:3)</PresentationFormat>
  <Paragraphs>222</Paragraphs>
  <Slides>63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ENT for GPs</vt:lpstr>
      <vt:lpstr>Aims</vt:lpstr>
      <vt:lpstr>Objectives</vt:lpstr>
      <vt:lpstr>ENT Services</vt:lpstr>
      <vt:lpstr>Anatomy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Emergencies</vt:lpstr>
      <vt:lpstr>Ear Emergencies</vt:lpstr>
      <vt:lpstr>PowerPoint Presentation</vt:lpstr>
      <vt:lpstr>Mastoiditis</vt:lpstr>
      <vt:lpstr>PowerPoint Presentation</vt:lpstr>
      <vt:lpstr>Infections Involving Skin</vt:lpstr>
      <vt:lpstr>PowerPoint Presentation</vt:lpstr>
      <vt:lpstr>Pinna Haematoma/ Abscess</vt:lpstr>
      <vt:lpstr>PowerPoint Presentation</vt:lpstr>
      <vt:lpstr>Otitis Media</vt:lpstr>
      <vt:lpstr>Otitis Externa</vt:lpstr>
      <vt:lpstr>The Otitis Externa Tx Hierarchy</vt:lpstr>
      <vt:lpstr>Malignant Otitis Externa Necrotising Otitis Externa Skull Base Osteomyelitis</vt:lpstr>
      <vt:lpstr>PowerPoint Presentation</vt:lpstr>
      <vt:lpstr>Traumatic Perforations</vt:lpstr>
      <vt:lpstr>Nose Emergencies</vt:lpstr>
      <vt:lpstr>PowerPoint Presentation</vt:lpstr>
      <vt:lpstr>Epistaxis</vt:lpstr>
      <vt:lpstr>Epistaxis</vt:lpstr>
      <vt:lpstr>PowerPoint Presentation</vt:lpstr>
      <vt:lpstr>PowerPoint Presentation</vt:lpstr>
      <vt:lpstr>Does Your Practice Do Cautery?</vt:lpstr>
      <vt:lpstr>PowerPoint Presentation</vt:lpstr>
      <vt:lpstr>PowerPoint Presentation</vt:lpstr>
      <vt:lpstr>Nasal Cautery</vt:lpstr>
      <vt:lpstr>PowerPoint Presentation</vt:lpstr>
      <vt:lpstr>PowerPoint Presentation</vt:lpstr>
      <vt:lpstr>Nasal #</vt:lpstr>
      <vt:lpstr>Throat Emergencies</vt:lpstr>
      <vt:lpstr>PowerPoint Presentation</vt:lpstr>
      <vt:lpstr>PowerPoint Presentation</vt:lpstr>
      <vt:lpstr>PowerPoint Presentation</vt:lpstr>
      <vt:lpstr>Acute Sore Throat</vt:lpstr>
      <vt:lpstr>Acute Sore Throat</vt:lpstr>
      <vt:lpstr>PowerPoint Presentation</vt:lpstr>
      <vt:lpstr>Foreign bodies</vt:lpstr>
      <vt:lpstr>OPC referrals</vt:lpstr>
      <vt:lpstr>PowerPoint Presentation</vt:lpstr>
      <vt:lpstr>Ear Wax</vt:lpstr>
      <vt:lpstr>Ear Wax</vt:lpstr>
      <vt:lpstr>“Vertigo”</vt:lpstr>
      <vt:lpstr>“Vertigo”</vt:lpstr>
      <vt:lpstr>A Note on Funding</vt:lpstr>
      <vt:lpstr>Thank –you for listening!  Any questions?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 for GPs</dc:title>
  <dc:creator>Abou-Nader, Lydia</dc:creator>
  <cp:lastModifiedBy>Hunt, Claire</cp:lastModifiedBy>
  <cp:revision>30</cp:revision>
  <dcterms:created xsi:type="dcterms:W3CDTF">2016-05-05T12:12:47Z</dcterms:created>
  <dcterms:modified xsi:type="dcterms:W3CDTF">2016-07-05T08:03:15Z</dcterms:modified>
</cp:coreProperties>
</file>