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3" r:id="rId3"/>
    <p:sldId id="257" r:id="rId4"/>
    <p:sldId id="260" r:id="rId5"/>
    <p:sldId id="258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10/29/2018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1116F-A1C4-4C72-8383-745013C3D2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Unconscious Patient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FE896F-2EC5-45CB-A0A6-4674B91E98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577153"/>
          </a:xfrm>
        </p:spPr>
        <p:txBody>
          <a:bodyPr>
            <a:normAutofit/>
          </a:bodyPr>
          <a:lstStyle/>
          <a:p>
            <a:r>
              <a:rPr lang="en-GB" sz="2000" dirty="0"/>
              <a:t>Mark Tehan MBBS, FRCEM, FIMC</a:t>
            </a:r>
          </a:p>
          <a:p>
            <a:r>
              <a:rPr lang="en-GB" sz="2000" dirty="0"/>
              <a:t>Consultant in Emergency Medicine and Pre-Hospital Emergency Medicine</a:t>
            </a:r>
          </a:p>
          <a:p>
            <a:r>
              <a:rPr lang="en-GB" sz="2000" dirty="0"/>
              <a:t>Broomfield Hospital, Magpas Air Ambulance</a:t>
            </a:r>
          </a:p>
        </p:txBody>
      </p:sp>
    </p:spTree>
    <p:extLst>
      <p:ext uri="{BB962C8B-B14F-4D97-AF65-F5344CB8AC3E}">
        <p14:creationId xmlns:p14="http://schemas.microsoft.com/office/powerpoint/2010/main" val="2190242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9F96A-B8FB-4153-B0EA-F7E02B4AD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Trauma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A87FF-876F-494D-9EF7-B59D082CE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Traumatic brain injury</a:t>
            </a:r>
          </a:p>
          <a:p>
            <a:pPr lvl="1"/>
            <a:r>
              <a:rPr lang="en-GB" sz="2200" dirty="0"/>
              <a:t>Brain Impact (IBA / ‘concussion’ / etc.)</a:t>
            </a:r>
          </a:p>
          <a:p>
            <a:pPr lvl="1"/>
            <a:r>
              <a:rPr lang="en-GB" sz="2200" dirty="0"/>
              <a:t>Diffuse Axonal Injury</a:t>
            </a:r>
          </a:p>
          <a:p>
            <a:pPr lvl="1"/>
            <a:r>
              <a:rPr lang="en-GB" sz="2200" dirty="0"/>
              <a:t>Subarachnoid Haemorrhage</a:t>
            </a:r>
          </a:p>
          <a:p>
            <a:pPr lvl="1"/>
            <a:r>
              <a:rPr lang="en-GB" sz="2200" dirty="0"/>
              <a:t>Subdural haematoma</a:t>
            </a:r>
          </a:p>
          <a:p>
            <a:pPr lvl="1"/>
            <a:r>
              <a:rPr lang="en-GB" sz="2200" dirty="0"/>
              <a:t>Extradural haematoma</a:t>
            </a:r>
          </a:p>
          <a:p>
            <a:r>
              <a:rPr lang="en-GB" sz="2200" dirty="0"/>
              <a:t>Cerebral hypoperfusion</a:t>
            </a:r>
          </a:p>
        </p:txBody>
      </p:sp>
    </p:spTree>
    <p:extLst>
      <p:ext uri="{BB962C8B-B14F-4D97-AF65-F5344CB8AC3E}">
        <p14:creationId xmlns:p14="http://schemas.microsoft.com/office/powerpoint/2010/main" val="30171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9CC84-457A-41D0-823C-4BFB44403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603DF-16CB-4F85-BE9D-672686B84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 err="1"/>
              <a:t>Neurosepsis</a:t>
            </a:r>
            <a:endParaRPr lang="en-GB" sz="2200" dirty="0"/>
          </a:p>
          <a:p>
            <a:r>
              <a:rPr lang="en-GB" sz="2200" dirty="0"/>
              <a:t>Sepsis in the elderly</a:t>
            </a:r>
          </a:p>
        </p:txBody>
      </p:sp>
    </p:spTree>
    <p:extLst>
      <p:ext uri="{BB962C8B-B14F-4D97-AF65-F5344CB8AC3E}">
        <p14:creationId xmlns:p14="http://schemas.microsoft.com/office/powerpoint/2010/main" val="300618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FA7E9-AC39-47A8-8A9F-0C2EE8259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Vascular / Cerebral Blood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D76D9-1B46-42C3-8250-DEF06E3E3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CVA</a:t>
            </a:r>
          </a:p>
          <a:p>
            <a:r>
              <a:rPr lang="en-GB" sz="2200" dirty="0"/>
              <a:t>SAH</a:t>
            </a:r>
          </a:p>
          <a:p>
            <a:r>
              <a:rPr lang="en-GB" sz="2200" dirty="0"/>
              <a:t>Hypotension</a:t>
            </a:r>
          </a:p>
          <a:p>
            <a:r>
              <a:rPr lang="en-GB" sz="2200" dirty="0"/>
              <a:t>The Aorta Will #@&amp;$! You Up</a:t>
            </a:r>
          </a:p>
        </p:txBody>
      </p:sp>
    </p:spTree>
    <p:extLst>
      <p:ext uri="{BB962C8B-B14F-4D97-AF65-F5344CB8AC3E}">
        <p14:creationId xmlns:p14="http://schemas.microsoft.com/office/powerpoint/2010/main" val="220397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E7BF5-31F6-48F3-892F-0544438B4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Epilepsy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980C3-3C4C-44C6-BE50-DF4756C20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Generalised seizures</a:t>
            </a:r>
          </a:p>
          <a:p>
            <a:pPr lvl="1"/>
            <a:r>
              <a:rPr lang="en-GB" sz="2200" dirty="0"/>
              <a:t>Motor (tonic-</a:t>
            </a:r>
            <a:r>
              <a:rPr lang="en-GB" sz="2200" dirty="0" err="1"/>
              <a:t>clonic</a:t>
            </a:r>
            <a:r>
              <a:rPr lang="en-GB" sz="2200" dirty="0"/>
              <a:t>)</a:t>
            </a:r>
          </a:p>
          <a:p>
            <a:pPr lvl="1"/>
            <a:r>
              <a:rPr lang="en-GB" sz="2200" dirty="0"/>
              <a:t>Non-Motor (absence / non-convulsive seizures)</a:t>
            </a:r>
          </a:p>
          <a:p>
            <a:r>
              <a:rPr lang="en-GB" sz="2200" dirty="0"/>
              <a:t>Post-ictal state</a:t>
            </a:r>
          </a:p>
        </p:txBody>
      </p:sp>
    </p:spTree>
    <p:extLst>
      <p:ext uri="{BB962C8B-B14F-4D97-AF65-F5344CB8AC3E}">
        <p14:creationId xmlns:p14="http://schemas.microsoft.com/office/powerpoint/2010/main" val="1915347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AF127-4F74-4748-9402-26D4292CD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Raised ICP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0F911-BD01-4907-A3DC-37D84AE61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Space occupying lesion</a:t>
            </a:r>
          </a:p>
          <a:p>
            <a:r>
              <a:rPr lang="en-GB" sz="2200" dirty="0"/>
              <a:t>Hydrocephalus</a:t>
            </a:r>
          </a:p>
          <a:p>
            <a:r>
              <a:rPr lang="en-GB" sz="2200" dirty="0"/>
              <a:t>Trauma</a:t>
            </a:r>
          </a:p>
          <a:p>
            <a:r>
              <a:rPr lang="en-GB" sz="2200" dirty="0"/>
              <a:t>Vascular</a:t>
            </a:r>
          </a:p>
        </p:txBody>
      </p:sp>
    </p:spTree>
    <p:extLst>
      <p:ext uri="{BB962C8B-B14F-4D97-AF65-F5344CB8AC3E}">
        <p14:creationId xmlns:p14="http://schemas.microsoft.com/office/powerpoint/2010/main" val="3676092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9F51A-4881-4173-ADB2-3B60C507A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Endocrine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DA7CD-6D0C-4726-A903-187842121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Diabetes</a:t>
            </a:r>
          </a:p>
          <a:p>
            <a:pPr lvl="1"/>
            <a:r>
              <a:rPr lang="en-GB" dirty="0"/>
              <a:t>Hypoglycaemia</a:t>
            </a:r>
          </a:p>
          <a:p>
            <a:pPr lvl="1"/>
            <a:r>
              <a:rPr lang="en-GB" dirty="0"/>
              <a:t>DKA</a:t>
            </a:r>
          </a:p>
          <a:p>
            <a:r>
              <a:rPr lang="en-GB" dirty="0"/>
              <a:t>Myxoedema Coma</a:t>
            </a:r>
          </a:p>
          <a:p>
            <a:r>
              <a:rPr lang="en-GB" dirty="0"/>
              <a:t>Thyroid Storm</a:t>
            </a:r>
          </a:p>
          <a:p>
            <a:r>
              <a:rPr lang="en-GB" dirty="0"/>
              <a:t>Adrenal Crisis</a:t>
            </a:r>
          </a:p>
        </p:txBody>
      </p:sp>
    </p:spTree>
    <p:extLst>
      <p:ext uri="{BB962C8B-B14F-4D97-AF65-F5344CB8AC3E}">
        <p14:creationId xmlns:p14="http://schemas.microsoft.com/office/powerpoint/2010/main" val="427434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144E2-AE92-40D5-A402-18DDB3D90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740C9-506F-467E-AFA1-AA96A2805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5277288" cy="4635713"/>
          </a:xfrm>
        </p:spPr>
        <p:txBody>
          <a:bodyPr/>
          <a:lstStyle/>
          <a:p>
            <a:r>
              <a:rPr lang="en-GB" sz="2200" dirty="0"/>
              <a:t>Standard approach to diagnosis</a:t>
            </a:r>
          </a:p>
          <a:p>
            <a:r>
              <a:rPr lang="en-GB" sz="2200" dirty="0"/>
              <a:t>Standard approach to management</a:t>
            </a:r>
          </a:p>
          <a:p>
            <a:r>
              <a:rPr lang="en-GB" sz="2200" dirty="0"/>
              <a:t>Run in parallel</a:t>
            </a:r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AADF19F-B26F-4511-B14E-8404BF566C5B}"/>
              </a:ext>
            </a:extLst>
          </p:cNvPr>
          <p:cNvSpPr txBox="1">
            <a:spLocks/>
          </p:cNvSpPr>
          <p:nvPr/>
        </p:nvSpPr>
        <p:spPr>
          <a:xfrm>
            <a:off x="6095999" y="2222286"/>
            <a:ext cx="5277288" cy="463571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/>
              <a:t>Drugs</a:t>
            </a:r>
          </a:p>
          <a:p>
            <a:r>
              <a:rPr lang="en-GB" sz="2200" dirty="0"/>
              <a:t>Hypoglycaemia</a:t>
            </a:r>
          </a:p>
          <a:p>
            <a:r>
              <a:rPr lang="en-GB" sz="2200" dirty="0"/>
              <a:t>Hypoxia</a:t>
            </a:r>
          </a:p>
          <a:p>
            <a:r>
              <a:rPr lang="en-GB" sz="2200" dirty="0"/>
              <a:t>Trauma</a:t>
            </a:r>
          </a:p>
          <a:p>
            <a:r>
              <a:rPr lang="en-GB" sz="2200" dirty="0"/>
              <a:t>Infection</a:t>
            </a:r>
          </a:p>
          <a:p>
            <a:r>
              <a:rPr lang="en-GB" sz="2200" dirty="0"/>
              <a:t>Vascular / Cerebral Blood Flow</a:t>
            </a:r>
          </a:p>
          <a:p>
            <a:r>
              <a:rPr lang="en-GB" sz="2200" dirty="0"/>
              <a:t>Epilepsy</a:t>
            </a:r>
          </a:p>
          <a:p>
            <a:r>
              <a:rPr lang="en-GB" sz="2200" dirty="0"/>
              <a:t>Raised ICP</a:t>
            </a:r>
          </a:p>
          <a:p>
            <a:r>
              <a:rPr lang="en-GB" sz="2200" dirty="0"/>
              <a:t>Endocrine</a:t>
            </a:r>
          </a:p>
        </p:txBody>
      </p:sp>
    </p:spTree>
    <p:extLst>
      <p:ext uri="{BB962C8B-B14F-4D97-AF65-F5344CB8AC3E}">
        <p14:creationId xmlns:p14="http://schemas.microsoft.com/office/powerpoint/2010/main" val="9990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144E2-AE92-40D5-A402-18DDB3D90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740C9-506F-467E-AFA1-AA96A2805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dirty="0"/>
              <a:t>Common EM presentation</a:t>
            </a:r>
          </a:p>
          <a:p>
            <a:r>
              <a:rPr lang="en-GB" sz="2200" dirty="0"/>
              <a:t>Common AM, </a:t>
            </a:r>
            <a:r>
              <a:rPr lang="en-GB" sz="2200" dirty="0" err="1"/>
              <a:t>Anaes</a:t>
            </a:r>
            <a:r>
              <a:rPr lang="en-GB" sz="2200" dirty="0"/>
              <a:t> &amp; ICM referral</a:t>
            </a:r>
          </a:p>
          <a:p>
            <a:r>
              <a:rPr lang="en-GB" sz="2200" dirty="0"/>
              <a:t>Core part of ACCS syllabus</a:t>
            </a:r>
          </a:p>
          <a:p>
            <a:r>
              <a:rPr lang="en-GB" sz="2200" dirty="0"/>
              <a:t>FRCEM, FRCA &amp; MRCP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58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2B4CE-6F1D-46E0-93A2-E78FE09C6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FA8F076-47CF-48B7-9A7E-58B4FCC452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1004" y="2351130"/>
            <a:ext cx="2849992" cy="2155739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04408B4-C906-4CF4-89D5-3A2363B099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1635" y="-1"/>
            <a:ext cx="51887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68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8CA7-3C9B-466F-B968-710D32CA4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Diagnostic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2635F-FA85-44D4-86D7-BC0688982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A – E</a:t>
            </a:r>
          </a:p>
          <a:p>
            <a:r>
              <a:rPr lang="en-GB" sz="2200" dirty="0"/>
              <a:t>Airway</a:t>
            </a:r>
          </a:p>
          <a:p>
            <a:r>
              <a:rPr lang="en-GB" sz="2200" dirty="0"/>
              <a:t>Breathing</a:t>
            </a:r>
          </a:p>
          <a:p>
            <a:r>
              <a:rPr lang="en-GB" sz="2200" dirty="0"/>
              <a:t>Circulation</a:t>
            </a:r>
          </a:p>
          <a:p>
            <a:r>
              <a:rPr lang="en-GB" sz="2200" dirty="0"/>
              <a:t>Disability</a:t>
            </a:r>
          </a:p>
          <a:p>
            <a:r>
              <a:rPr lang="en-GB" sz="2200" dirty="0"/>
              <a:t>Exposure</a:t>
            </a:r>
          </a:p>
        </p:txBody>
      </p:sp>
    </p:spTree>
    <p:extLst>
      <p:ext uri="{BB962C8B-B14F-4D97-AF65-F5344CB8AC3E}">
        <p14:creationId xmlns:p14="http://schemas.microsoft.com/office/powerpoint/2010/main" val="246179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8CA7-3C9B-466F-B968-710D32CA4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2635F-FA85-44D4-86D7-BC0688982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A – E</a:t>
            </a:r>
          </a:p>
          <a:p>
            <a:r>
              <a:rPr lang="en-GB" sz="2200" dirty="0"/>
              <a:t>Airway with C-Spine Protection</a:t>
            </a:r>
          </a:p>
          <a:p>
            <a:r>
              <a:rPr lang="en-GB" sz="2200" dirty="0"/>
              <a:t>Breathing</a:t>
            </a:r>
          </a:p>
          <a:p>
            <a:r>
              <a:rPr lang="en-GB" sz="2200" dirty="0"/>
              <a:t>Circulation</a:t>
            </a:r>
          </a:p>
          <a:p>
            <a:r>
              <a:rPr lang="en-GB" sz="2200" dirty="0"/>
              <a:t>Disability</a:t>
            </a:r>
          </a:p>
          <a:p>
            <a:r>
              <a:rPr lang="en-GB" sz="2200" dirty="0"/>
              <a:t>Exposure</a:t>
            </a:r>
          </a:p>
        </p:txBody>
      </p:sp>
    </p:spTree>
    <p:extLst>
      <p:ext uri="{BB962C8B-B14F-4D97-AF65-F5344CB8AC3E}">
        <p14:creationId xmlns:p14="http://schemas.microsoft.com/office/powerpoint/2010/main" val="96156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3454C-BA72-47C0-B1E1-BD37B1700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Differential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D0581-98D7-43A8-B37B-1E41577A0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5277288" cy="3636511"/>
          </a:xfrm>
        </p:spPr>
        <p:txBody>
          <a:bodyPr>
            <a:normAutofit/>
          </a:bodyPr>
          <a:lstStyle/>
          <a:p>
            <a:r>
              <a:rPr lang="en-GB" sz="2200" dirty="0"/>
              <a:t>Drugs</a:t>
            </a:r>
          </a:p>
          <a:p>
            <a:r>
              <a:rPr lang="en-GB" sz="2200" dirty="0"/>
              <a:t>Hypoglycaemia</a:t>
            </a:r>
          </a:p>
          <a:p>
            <a:r>
              <a:rPr lang="en-GB" sz="2200" dirty="0"/>
              <a:t>Hypoxia</a:t>
            </a:r>
          </a:p>
          <a:p>
            <a:r>
              <a:rPr lang="en-GB" sz="2200" dirty="0"/>
              <a:t>Trauma</a:t>
            </a:r>
          </a:p>
          <a:p>
            <a:r>
              <a:rPr lang="en-GB" sz="2200" dirty="0"/>
              <a:t>Infection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C8A88A2-6EC7-4F98-BA24-E9FC2D599CEC}"/>
              </a:ext>
            </a:extLst>
          </p:cNvPr>
          <p:cNvSpPr txBox="1">
            <a:spLocks/>
          </p:cNvSpPr>
          <p:nvPr/>
        </p:nvSpPr>
        <p:spPr>
          <a:xfrm>
            <a:off x="6095999" y="2222287"/>
            <a:ext cx="5277288" cy="363651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/>
              <a:t>Vascular</a:t>
            </a:r>
          </a:p>
          <a:p>
            <a:r>
              <a:rPr lang="en-GB" sz="2200" dirty="0"/>
              <a:t>Epilepsy</a:t>
            </a:r>
          </a:p>
          <a:p>
            <a:r>
              <a:rPr lang="en-GB" sz="2200" dirty="0"/>
              <a:t>Raised ICP</a:t>
            </a:r>
          </a:p>
          <a:p>
            <a:r>
              <a:rPr lang="en-GB" sz="2200" dirty="0"/>
              <a:t>Cerebral Blood Flow</a:t>
            </a:r>
          </a:p>
          <a:p>
            <a:r>
              <a:rPr lang="en-GB" sz="2200" dirty="0"/>
              <a:t>Endocrine</a:t>
            </a:r>
          </a:p>
        </p:txBody>
      </p:sp>
    </p:spTree>
    <p:extLst>
      <p:ext uri="{BB962C8B-B14F-4D97-AF65-F5344CB8AC3E}">
        <p14:creationId xmlns:p14="http://schemas.microsoft.com/office/powerpoint/2010/main" val="73824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50869-A694-4916-B005-E85F6214B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B422F-4C3B-4C4E-BEAE-F596D4BEA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Autofit/>
          </a:bodyPr>
          <a:lstStyle/>
          <a:p>
            <a:r>
              <a:rPr lang="en-GB" sz="2200" dirty="0"/>
              <a:t>Are bad!</a:t>
            </a:r>
          </a:p>
          <a:p>
            <a:r>
              <a:rPr lang="en-GB" sz="2200" dirty="0"/>
              <a:t>Sedatives</a:t>
            </a:r>
          </a:p>
          <a:p>
            <a:r>
              <a:rPr lang="en-GB" sz="2200" dirty="0"/>
              <a:t>Opiates</a:t>
            </a:r>
          </a:p>
          <a:p>
            <a:r>
              <a:rPr lang="en-GB" sz="2200" dirty="0" err="1"/>
              <a:t>Dissociatives</a:t>
            </a:r>
            <a:endParaRPr lang="en-GB" sz="2200" dirty="0"/>
          </a:p>
          <a:p>
            <a:r>
              <a:rPr lang="en-GB" sz="2200" dirty="0"/>
              <a:t>Anticholinergics</a:t>
            </a:r>
          </a:p>
          <a:p>
            <a:r>
              <a:rPr lang="en-GB" sz="2200" dirty="0"/>
              <a:t>Think beyond the toxidrome</a:t>
            </a:r>
          </a:p>
          <a:p>
            <a:r>
              <a:rPr lang="en-GB" sz="2200" dirty="0"/>
              <a:t>Serotonin Syndrome</a:t>
            </a:r>
          </a:p>
          <a:p>
            <a:r>
              <a:rPr lang="en-GB" sz="2200" dirty="0"/>
              <a:t>Poisonous Alcohols</a:t>
            </a:r>
          </a:p>
        </p:txBody>
      </p:sp>
    </p:spTree>
    <p:extLst>
      <p:ext uri="{BB962C8B-B14F-4D97-AF65-F5344CB8AC3E}">
        <p14:creationId xmlns:p14="http://schemas.microsoft.com/office/powerpoint/2010/main" val="100566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5CADB-AE2B-4C0D-9853-4280966BC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Hypoglycaemia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0A3A5-E29A-4CAE-A638-41C547E15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Drugs</a:t>
            </a:r>
          </a:p>
          <a:p>
            <a:r>
              <a:rPr lang="en-GB" sz="2200" dirty="0"/>
              <a:t>Seizures</a:t>
            </a:r>
          </a:p>
          <a:p>
            <a:r>
              <a:rPr lang="en-GB" sz="2200" dirty="0"/>
              <a:t>Sepsis</a:t>
            </a:r>
          </a:p>
          <a:p>
            <a:r>
              <a:rPr lang="en-GB" sz="2200" dirty="0"/>
              <a:t>Liver Failure</a:t>
            </a:r>
          </a:p>
          <a:p>
            <a:r>
              <a:rPr lang="en-GB" sz="2200" dirty="0" err="1"/>
              <a:t>Addisons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68260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0F329-91B8-4682-B342-4167C7F78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Hypoxia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A75F9-4EC5-4DEF-AAC0-F9A33CEB1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89429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252</TotalTime>
  <Words>210</Words>
  <Application>Microsoft Office PowerPoint</Application>
  <PresentationFormat>Widescreen</PresentationFormat>
  <Paragraphs>97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Century Gothic</vt:lpstr>
      <vt:lpstr>Wingdings 2</vt:lpstr>
      <vt:lpstr>Quotable</vt:lpstr>
      <vt:lpstr>Unconscious Patient</vt:lpstr>
      <vt:lpstr>Overview</vt:lpstr>
      <vt:lpstr>Objectives</vt:lpstr>
      <vt:lpstr>Diagnostic</vt:lpstr>
      <vt:lpstr>Management</vt:lpstr>
      <vt:lpstr>Differential</vt:lpstr>
      <vt:lpstr>Drugs</vt:lpstr>
      <vt:lpstr>Hypoglycaemia</vt:lpstr>
      <vt:lpstr>Hypoxia</vt:lpstr>
      <vt:lpstr>Trauma</vt:lpstr>
      <vt:lpstr>Infection</vt:lpstr>
      <vt:lpstr>Vascular / Cerebral Blood Flow</vt:lpstr>
      <vt:lpstr>Epilepsy</vt:lpstr>
      <vt:lpstr>Raised ICP</vt:lpstr>
      <vt:lpstr>Endocrine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Unconscious Patient</dc:title>
  <dc:creator>Mark Tehan</dc:creator>
  <cp:lastModifiedBy>Mark Tehan</cp:lastModifiedBy>
  <cp:revision>8</cp:revision>
  <dcterms:created xsi:type="dcterms:W3CDTF">2018-10-29T08:56:55Z</dcterms:created>
  <dcterms:modified xsi:type="dcterms:W3CDTF">2018-10-29T13:09:15Z</dcterms:modified>
</cp:coreProperties>
</file>