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5321300" cy="75565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D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3" autoAdjust="0"/>
    <p:restoredTop sz="93447" autoAdjust="0"/>
  </p:normalViewPr>
  <p:slideViewPr>
    <p:cSldViewPr>
      <p:cViewPr varScale="1">
        <p:scale>
          <a:sx n="94" d="100"/>
          <a:sy n="94" d="100"/>
        </p:scale>
        <p:origin x="345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D807C4-380D-5674-B107-EB9F6D8F08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E3608BC-FE38-C123-9E56-1E7DE442F0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52DE34-0942-4AE9-A939-83DE0CBCC1A6}" type="datetimeFigureOut">
              <a:rPr lang="en-GB" smtClean="0"/>
              <a:t>24/06/2025</a:t>
            </a:fld>
            <a:endParaRPr lang="en-GB"/>
          </a:p>
        </p:txBody>
      </p:sp>
      <p:sp>
        <p:nvSpPr>
          <p:cNvPr id="4" name="Footer Placeholder 3">
            <a:extLst>
              <a:ext uri="{FF2B5EF4-FFF2-40B4-BE49-F238E27FC236}">
                <a16:creationId xmlns:a16="http://schemas.microsoft.com/office/drawing/2014/main" id="{4C2BC6BF-4D69-9EB2-8DA6-82C8B85A11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D750292-0BE7-482D-5863-1B34C8D768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28D0A3-B3C6-4376-81FD-7F57CF20B88C}" type="slidenum">
              <a:rPr lang="en-GB" smtClean="0"/>
              <a:t>‹#›</a:t>
            </a:fld>
            <a:endParaRPr lang="en-GB"/>
          </a:p>
        </p:txBody>
      </p:sp>
    </p:spTree>
    <p:extLst>
      <p:ext uri="{BB962C8B-B14F-4D97-AF65-F5344CB8AC3E}">
        <p14:creationId xmlns:p14="http://schemas.microsoft.com/office/powerpoint/2010/main" val="1489658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BB3620-807E-4E86-A4EB-40C32B210267}" type="datetimeFigureOut">
              <a:rPr lang="en-GB" smtClean="0"/>
              <a:t>24/06/2025</a:t>
            </a:fld>
            <a:endParaRPr lang="en-GB"/>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1D5B19-87B3-463C-B0AD-FBF231554325}" type="slidenum">
              <a:rPr lang="en-GB" smtClean="0"/>
              <a:t>‹#›</a:t>
            </a:fld>
            <a:endParaRPr lang="en-GB"/>
          </a:p>
        </p:txBody>
      </p:sp>
    </p:spTree>
    <p:extLst>
      <p:ext uri="{BB962C8B-B14F-4D97-AF65-F5344CB8AC3E}">
        <p14:creationId xmlns:p14="http://schemas.microsoft.com/office/powerpoint/2010/main" val="2182341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A1D5B19-87B3-463C-B0AD-FBF231554325}" type="slidenum">
              <a:rPr lang="en-GB" smtClean="0"/>
              <a:t>1</a:t>
            </a:fld>
            <a:endParaRPr lang="en-GB"/>
          </a:p>
        </p:txBody>
      </p:sp>
    </p:spTree>
    <p:extLst>
      <p:ext uri="{BB962C8B-B14F-4D97-AF65-F5344CB8AC3E}">
        <p14:creationId xmlns:p14="http://schemas.microsoft.com/office/powerpoint/2010/main" val="325056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3"/>
            <a:stretch>
              <a:fillRect/>
            </a:stretch>
          </a:blipFill>
        </p:spPr>
        <p:txBody>
          <a:bodyPr/>
          <a:lstStyle/>
          <a:p>
            <a:endParaRPr lang="en-GB"/>
          </a:p>
        </p:txBody>
      </p:sp>
      <p:sp>
        <p:nvSpPr>
          <p:cNvPr id="3" name="TextBox 3"/>
          <p:cNvSpPr txBox="1"/>
          <p:nvPr/>
        </p:nvSpPr>
        <p:spPr>
          <a:xfrm>
            <a:off x="90863" y="1579799"/>
            <a:ext cx="5237137" cy="3034613"/>
          </a:xfrm>
          <a:prstGeom prst="rect">
            <a:avLst/>
          </a:prstGeom>
        </p:spPr>
        <p:txBody>
          <a:bodyPr lIns="0" tIns="0" rIns="0" bIns="0" rtlCol="0" anchor="t">
            <a:spAutoFit/>
          </a:bodyPr>
          <a:lstStyle/>
          <a:p>
            <a:pPr algn="ctr">
              <a:lnSpc>
                <a:spcPts val="4292"/>
              </a:lnSpc>
            </a:pPr>
            <a:endParaRPr dirty="0"/>
          </a:p>
          <a:p>
            <a:pPr algn="ctr">
              <a:lnSpc>
                <a:spcPts val="4292"/>
              </a:lnSpc>
            </a:pPr>
            <a:r>
              <a:rPr lang="en-US" sz="3065" b="1" dirty="0">
                <a:solidFill>
                  <a:srgbClr val="000000"/>
                </a:solidFill>
                <a:ea typeface="Canva Sans Bold"/>
                <a:cs typeface="Canva Sans Bold"/>
                <a:sym typeface="Canva Sans Bold"/>
              </a:rPr>
              <a:t>East of England Hub Booklet 2025-26</a:t>
            </a:r>
          </a:p>
          <a:p>
            <a:pPr algn="ctr">
              <a:lnSpc>
                <a:spcPts val="4292"/>
              </a:lnSpc>
            </a:pPr>
            <a:endParaRPr lang="en-US" sz="3065" b="1" dirty="0">
              <a:solidFill>
                <a:srgbClr val="000000"/>
              </a:solidFill>
              <a:ea typeface="Canva Sans Bold"/>
              <a:cs typeface="Canva Sans Bold"/>
              <a:sym typeface="Canva Sans Bold"/>
            </a:endParaRPr>
          </a:p>
          <a:p>
            <a:pPr algn="ctr">
              <a:lnSpc>
                <a:spcPts val="2192"/>
              </a:lnSpc>
            </a:pPr>
            <a:r>
              <a:rPr lang="en-US" sz="1565" dirty="0">
                <a:solidFill>
                  <a:srgbClr val="000000"/>
                </a:solidFill>
                <a:ea typeface="Canva Sans"/>
                <a:cs typeface="Canva Sans"/>
                <a:sym typeface="Canva Sans"/>
              </a:rPr>
              <a:t>EBH West:</a:t>
            </a:r>
          </a:p>
          <a:p>
            <a:pPr algn="ctr">
              <a:lnSpc>
                <a:spcPts val="2192"/>
              </a:lnSpc>
            </a:pPr>
            <a:r>
              <a:rPr lang="en-US" sz="1565" dirty="0">
                <a:solidFill>
                  <a:srgbClr val="000000"/>
                </a:solidFill>
                <a:ea typeface="Canva Sans"/>
                <a:cs typeface="Canva Sans"/>
                <a:sym typeface="Canva Sans"/>
              </a:rPr>
              <a:t>(Lister Hospital, Watford General Hospital, Bedford Hospital, Luton &amp; Dunstable Hospital)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53735" y="957291"/>
            <a:ext cx="5007130" cy="6599209"/>
          </a:xfrm>
          <a:prstGeom prst="rect">
            <a:avLst/>
          </a:prstGeom>
        </p:spPr>
        <p:txBody>
          <a:bodyPr lIns="0" tIns="0" rIns="0" bIns="0" rtlCol="0" anchor="t">
            <a:noAutofit/>
          </a:bodyPr>
          <a:lstStyle/>
          <a:p>
            <a:pPr algn="l">
              <a:lnSpc>
                <a:spcPts val="1500"/>
              </a:lnSpc>
            </a:pPr>
            <a:endParaRPr sz="1400" dirty="0">
              <a:latin typeface="Aptos" panose="020B0004020202020204" pitchFamily="34" charset="0"/>
            </a:endParaRPr>
          </a:p>
          <a:p>
            <a:pPr algn="l">
              <a:lnSpc>
                <a:spcPts val="1500"/>
              </a:lnSpc>
            </a:pPr>
            <a:r>
              <a:rPr lang="en-US" sz="1400" b="1" u="sng" dirty="0">
                <a:solidFill>
                  <a:srgbClr val="000000"/>
                </a:solidFill>
                <a:latin typeface="Aptos" panose="020B0004020202020204" pitchFamily="34" charset="0"/>
                <a:ea typeface="Canva Sans Bold"/>
                <a:cs typeface="Canva Sans Bold"/>
                <a:sym typeface="Canva Sans Bold"/>
              </a:rPr>
              <a:t>Pediatrics </a:t>
            </a:r>
          </a:p>
          <a:p>
            <a:pPr algn="l">
              <a:lnSpc>
                <a:spcPts val="1500"/>
              </a:lnSpc>
            </a:pPr>
            <a:r>
              <a:rPr lang="en-US" sz="1400" dirty="0">
                <a:solidFill>
                  <a:srgbClr val="000000"/>
                </a:solidFill>
                <a:latin typeface="Aptos" panose="020B0004020202020204" pitchFamily="34" charset="0"/>
                <a:ea typeface="Canva Sans"/>
                <a:cs typeface="Canva Sans"/>
                <a:sym typeface="Canva Sans"/>
              </a:rPr>
              <a:t>Type of Hub: Clinical</a:t>
            </a:r>
          </a:p>
          <a:p>
            <a:pPr algn="l">
              <a:lnSpc>
                <a:spcPts val="1500"/>
              </a:lnSpc>
            </a:pPr>
            <a:r>
              <a:rPr lang="en-US" sz="1400" dirty="0">
                <a:solidFill>
                  <a:srgbClr val="000000"/>
                </a:solidFill>
                <a:latin typeface="Aptos" panose="020B0004020202020204" pitchFamily="34" charset="0"/>
                <a:ea typeface="Canva Sans"/>
                <a:cs typeface="Canva Sans"/>
                <a:sym typeface="Canva Sans"/>
              </a:rPr>
              <a:t>Face-to-face or virtual: F2F</a:t>
            </a:r>
          </a:p>
          <a:p>
            <a:pPr>
              <a:lnSpc>
                <a:spcPts val="1500"/>
              </a:lnSpc>
            </a:pPr>
            <a:r>
              <a:rPr lang="en-US" sz="1400" dirty="0">
                <a:solidFill>
                  <a:srgbClr val="000000"/>
                </a:solidFill>
                <a:latin typeface="Aptos" panose="020B0004020202020204" pitchFamily="34" charset="0"/>
                <a:ea typeface="Canva Sans"/>
                <a:cs typeface="Canva Sans"/>
                <a:sym typeface="Canva Sans"/>
              </a:rPr>
              <a:t>Date : 19/09/2025</a:t>
            </a:r>
          </a:p>
          <a:p>
            <a:pPr>
              <a:lnSpc>
                <a:spcPts val="1500"/>
              </a:lnSpc>
            </a:pPr>
            <a:r>
              <a:rPr lang="en-US" sz="1400" dirty="0">
                <a:solidFill>
                  <a:srgbClr val="000000"/>
                </a:solidFill>
                <a:latin typeface="Aptos" panose="020B0004020202020204" pitchFamily="34" charset="0"/>
                <a:ea typeface="Canva Sans"/>
                <a:cs typeface="Canva Sans"/>
                <a:sym typeface="Canva Sans"/>
              </a:rPr>
              <a:t>Time :  8:30 - 13:45</a:t>
            </a:r>
          </a:p>
          <a:p>
            <a:pPr algn="l">
              <a:lnSpc>
                <a:spcPts val="1500"/>
              </a:lnSpc>
            </a:pPr>
            <a:endParaRPr lang="en-US" sz="1400" dirty="0">
              <a:solidFill>
                <a:srgbClr val="000000"/>
              </a:solidFill>
              <a:latin typeface="Aptos" panose="020B0004020202020204" pitchFamily="34" charset="0"/>
              <a:ea typeface="Canva Sans"/>
              <a:cs typeface="Canva Sans"/>
              <a:sym typeface="Canva Sans"/>
            </a:endParaRPr>
          </a:p>
          <a:p>
            <a:pPr algn="l">
              <a:lnSpc>
                <a:spcPts val="1500"/>
              </a:lnSpc>
            </a:pPr>
            <a:r>
              <a:rPr lang="en-US" sz="1400" i="1" dirty="0">
                <a:solidFill>
                  <a:srgbClr val="000000"/>
                </a:solidFill>
                <a:latin typeface="Aptos" panose="020B0004020202020204" pitchFamily="34" charset="0"/>
                <a:ea typeface="Canva Sans Italics"/>
                <a:cs typeface="Canva Sans Italics"/>
                <a:sym typeface="Canva Sans Italics"/>
              </a:rPr>
              <a:t>This series of talks will give an insight into various career opportunities as well as talks on topics including; safeguarding, paediatric radiology  and minor trauma.</a:t>
            </a:r>
          </a:p>
          <a:p>
            <a:pPr algn="l">
              <a:lnSpc>
                <a:spcPts val="1500"/>
              </a:lnSpc>
            </a:pPr>
            <a:endParaRPr lang="en-US" sz="1400" i="1" dirty="0">
              <a:solidFill>
                <a:srgbClr val="000000"/>
              </a:solidFill>
              <a:latin typeface="Aptos" panose="020B0004020202020204" pitchFamily="34" charset="0"/>
              <a:ea typeface="Canva Sans Italics"/>
              <a:cs typeface="Canva Sans Italics"/>
              <a:sym typeface="Canva Sans Italics"/>
            </a:endParaRPr>
          </a:p>
          <a:p>
            <a:pPr>
              <a:lnSpc>
                <a:spcPts val="1500"/>
              </a:lnSpc>
            </a:pPr>
            <a:r>
              <a:rPr lang="en-US" sz="1400" b="1" u="sng" dirty="0">
                <a:solidFill>
                  <a:srgbClr val="000000"/>
                </a:solidFill>
                <a:latin typeface="Aptos" panose="020B0004020202020204" pitchFamily="34" charset="0"/>
                <a:ea typeface="Canva Sans Bold"/>
                <a:cs typeface="Canva Sans Bold"/>
                <a:sym typeface="Canva Sans Bold"/>
              </a:rPr>
              <a:t>Palliative Care </a:t>
            </a:r>
          </a:p>
          <a:p>
            <a:pPr>
              <a:lnSpc>
                <a:spcPts val="1500"/>
              </a:lnSpc>
            </a:pPr>
            <a:r>
              <a:rPr lang="en-US" sz="1400" dirty="0">
                <a:solidFill>
                  <a:srgbClr val="000000"/>
                </a:solidFill>
                <a:latin typeface="Aptos" panose="020B0004020202020204" pitchFamily="34" charset="0"/>
                <a:ea typeface="Canva Sans"/>
                <a:cs typeface="Canva Sans"/>
                <a:sym typeface="Canva Sans"/>
              </a:rPr>
              <a:t>Type of Hub: Clinical</a:t>
            </a:r>
          </a:p>
          <a:p>
            <a:pPr>
              <a:lnSpc>
                <a:spcPts val="1500"/>
              </a:lnSpc>
            </a:pPr>
            <a:r>
              <a:rPr lang="en-US" sz="1400" dirty="0">
                <a:solidFill>
                  <a:srgbClr val="000000"/>
                </a:solidFill>
                <a:latin typeface="Aptos" panose="020B0004020202020204" pitchFamily="34" charset="0"/>
                <a:ea typeface="Canva Sans"/>
                <a:cs typeface="Canva Sans"/>
                <a:sym typeface="Canva Sans"/>
              </a:rPr>
              <a:t>Face-to-face or virtual: TBC</a:t>
            </a:r>
          </a:p>
          <a:p>
            <a:pPr>
              <a:lnSpc>
                <a:spcPts val="1500"/>
              </a:lnSpc>
            </a:pPr>
            <a:r>
              <a:rPr lang="en-US" sz="1400" dirty="0">
                <a:solidFill>
                  <a:srgbClr val="000000"/>
                </a:solidFill>
                <a:latin typeface="Aptos" panose="020B0004020202020204" pitchFamily="34" charset="0"/>
                <a:ea typeface="Canva Sans"/>
                <a:cs typeface="Canva Sans"/>
                <a:sym typeface="Canva Sans"/>
              </a:rPr>
              <a:t>Date : 20/01/2026</a:t>
            </a:r>
          </a:p>
          <a:p>
            <a:pPr>
              <a:lnSpc>
                <a:spcPts val="1500"/>
              </a:lnSpc>
            </a:pPr>
            <a:r>
              <a:rPr lang="en-US" sz="1400" dirty="0">
                <a:solidFill>
                  <a:srgbClr val="000000"/>
                </a:solidFill>
                <a:latin typeface="Aptos" panose="020B0004020202020204" pitchFamily="34" charset="0"/>
                <a:ea typeface="Canva Sans"/>
                <a:cs typeface="Canva Sans"/>
                <a:sym typeface="Canva Sans"/>
              </a:rPr>
              <a:t>Time : 12:30 – 17:00</a:t>
            </a:r>
          </a:p>
          <a:p>
            <a:pPr>
              <a:lnSpc>
                <a:spcPts val="1500"/>
              </a:lnSpc>
            </a:pPr>
            <a:endParaRPr lang="en-US" sz="1400" dirty="0">
              <a:solidFill>
                <a:srgbClr val="000000"/>
              </a:solidFill>
              <a:latin typeface="Aptos" panose="020B0004020202020204" pitchFamily="34" charset="0"/>
              <a:ea typeface="Canva Sans"/>
              <a:cs typeface="Canva Sans"/>
              <a:sym typeface="Canva Sans"/>
            </a:endParaRPr>
          </a:p>
          <a:p>
            <a:pPr>
              <a:lnSpc>
                <a:spcPts val="1500"/>
              </a:lnSpc>
            </a:pPr>
            <a:r>
              <a:rPr lang="en-US" sz="1400" i="1" dirty="0">
                <a:solidFill>
                  <a:srgbClr val="000000"/>
                </a:solidFill>
                <a:latin typeface="Aptos" panose="020B0004020202020204" pitchFamily="34" charset="0"/>
                <a:ea typeface="Canva Sans Italics"/>
                <a:cs typeface="Canva Sans Italics"/>
                <a:sym typeface="Canva Sans Italics"/>
              </a:rPr>
              <a:t>This Palliative Care hub focuses on key aspects of end-of-life (EoL) care, including recognising dying patients,  prescribing, and national/local palliative care priorities. The session aims to equip junior doctors with practical knowledge and confidence in managing palliative patients, particularly in clinical scenarios they frequently encounter.</a:t>
            </a:r>
          </a:p>
          <a:p>
            <a:pPr>
              <a:lnSpc>
                <a:spcPts val="1500"/>
              </a:lnSpc>
            </a:pPr>
            <a:endParaRPr lang="en-US" sz="1400" i="1" dirty="0">
              <a:solidFill>
                <a:srgbClr val="000000"/>
              </a:solidFill>
              <a:latin typeface="Aptos" panose="020B0004020202020204" pitchFamily="34" charset="0"/>
              <a:ea typeface="Canva Sans Italics"/>
              <a:cs typeface="Canva Sans Italics"/>
              <a:sym typeface="Canva Sans Italics"/>
            </a:endParaRPr>
          </a:p>
          <a:p>
            <a:pPr>
              <a:lnSpc>
                <a:spcPts val="1500"/>
              </a:lnSpc>
            </a:pPr>
            <a:endParaRPr lang="en-GB" sz="1400" dirty="0">
              <a:latin typeface="Aptos" panose="020B0004020202020204" pitchFamily="34" charset="0"/>
            </a:endParaRPr>
          </a:p>
          <a:p>
            <a:pPr>
              <a:lnSpc>
                <a:spcPts val="1500"/>
              </a:lnSpc>
            </a:pPr>
            <a:r>
              <a:rPr lang="en-GB" sz="1400" b="1" u="sng" dirty="0">
                <a:solidFill>
                  <a:srgbClr val="000000"/>
                </a:solidFill>
                <a:latin typeface="Aptos" panose="020B0004020202020204" pitchFamily="34" charset="0"/>
                <a:ea typeface="Canva Sans Bold"/>
                <a:cs typeface="Canva Sans Bold"/>
                <a:sym typeface="Canva Sans Bold"/>
              </a:rPr>
              <a:t>GP </a:t>
            </a:r>
          </a:p>
          <a:p>
            <a:pPr>
              <a:lnSpc>
                <a:spcPts val="1500"/>
              </a:lnSpc>
            </a:pPr>
            <a:r>
              <a:rPr lang="en-GB" sz="1400" dirty="0">
                <a:solidFill>
                  <a:srgbClr val="000000"/>
                </a:solidFill>
                <a:latin typeface="Aptos" panose="020B0004020202020204" pitchFamily="34" charset="0"/>
                <a:ea typeface="Canva Sans"/>
                <a:cs typeface="Canva Sans"/>
                <a:sym typeface="Canva Sans"/>
              </a:rPr>
              <a:t>Type of Hub: Clinical</a:t>
            </a:r>
          </a:p>
          <a:p>
            <a:pPr>
              <a:lnSpc>
                <a:spcPts val="1500"/>
              </a:lnSpc>
            </a:pPr>
            <a:r>
              <a:rPr lang="en-GB" sz="1400" dirty="0">
                <a:solidFill>
                  <a:srgbClr val="000000"/>
                </a:solidFill>
                <a:latin typeface="Aptos" panose="020B0004020202020204" pitchFamily="34" charset="0"/>
                <a:ea typeface="Canva Sans"/>
                <a:cs typeface="Canva Sans"/>
                <a:sym typeface="Canva Sans"/>
              </a:rPr>
              <a:t>Face-to-face or virtual: TBC </a:t>
            </a:r>
          </a:p>
          <a:p>
            <a:pPr>
              <a:lnSpc>
                <a:spcPts val="1500"/>
              </a:lnSpc>
            </a:pPr>
            <a:r>
              <a:rPr lang="en-GB" sz="1400" dirty="0">
                <a:solidFill>
                  <a:srgbClr val="000000"/>
                </a:solidFill>
                <a:latin typeface="Aptos" panose="020B0004020202020204" pitchFamily="34" charset="0"/>
                <a:ea typeface="Canva Sans"/>
                <a:cs typeface="Canva Sans"/>
                <a:sym typeface="Canva Sans"/>
              </a:rPr>
              <a:t>Date : 05/03/2026</a:t>
            </a:r>
          </a:p>
          <a:p>
            <a:pPr>
              <a:lnSpc>
                <a:spcPts val="1500"/>
              </a:lnSpc>
            </a:pPr>
            <a:r>
              <a:rPr lang="en-GB" sz="1400" dirty="0">
                <a:solidFill>
                  <a:srgbClr val="000000"/>
                </a:solidFill>
                <a:latin typeface="Aptos" panose="020B0004020202020204" pitchFamily="34" charset="0"/>
                <a:ea typeface="Canva Sans"/>
                <a:cs typeface="Canva Sans"/>
                <a:sym typeface="Canva Sans"/>
              </a:rPr>
              <a:t>Time : 13:00 - 16:00</a:t>
            </a:r>
          </a:p>
          <a:p>
            <a:pPr>
              <a:lnSpc>
                <a:spcPts val="1679"/>
              </a:lnSpc>
            </a:pPr>
            <a:endParaRPr lang="en-US" sz="1200" i="1" dirty="0">
              <a:solidFill>
                <a:srgbClr val="000000"/>
              </a:solidFill>
              <a:ea typeface="Canva Sans Italics"/>
              <a:cs typeface="Canva Sans Italics"/>
              <a:sym typeface="Canva Sans Italics"/>
            </a:endParaRPr>
          </a:p>
          <a:p>
            <a:pPr algn="l">
              <a:lnSpc>
                <a:spcPts val="1679"/>
              </a:lnSpc>
            </a:pPr>
            <a:r>
              <a:rPr lang="en-US" sz="1200" i="1" dirty="0">
                <a:solidFill>
                  <a:srgbClr val="000000"/>
                </a:solidFill>
                <a:ea typeface="Canva Sans Italics"/>
                <a:cs typeface="Canva Sans Italics"/>
                <a:sym typeface="Canva Sans Italics"/>
              </a:rPr>
              <a:t> </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60435" y="1418359"/>
            <a:ext cx="5007130" cy="5872377"/>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Anesthetics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F2F</a:t>
            </a:r>
          </a:p>
          <a:p>
            <a:pPr algn="l">
              <a:lnSpc>
                <a:spcPts val="1679"/>
              </a:lnSpc>
            </a:pPr>
            <a:r>
              <a:rPr lang="en-US" sz="1500" dirty="0">
                <a:solidFill>
                  <a:srgbClr val="000000"/>
                </a:solidFill>
                <a:latin typeface="Aptos" panose="020B0004020202020204" pitchFamily="34" charset="0"/>
                <a:ea typeface="Canva Sans"/>
                <a:cs typeface="Canva Sans"/>
                <a:sym typeface="Canva Sans"/>
              </a:rPr>
              <a:t>Date : 12/12/2025</a:t>
            </a:r>
          </a:p>
          <a:p>
            <a:pPr>
              <a:lnSpc>
                <a:spcPts val="1679"/>
              </a:lnSpc>
            </a:pPr>
            <a:r>
              <a:rPr lang="en-US" sz="1500" dirty="0">
                <a:solidFill>
                  <a:srgbClr val="000000"/>
                </a:solidFill>
                <a:latin typeface="Aptos" panose="020B0004020202020204" pitchFamily="34" charset="0"/>
                <a:ea typeface="Canva Sans"/>
                <a:cs typeface="Canva Sans"/>
                <a:sym typeface="Canva Sans"/>
              </a:rPr>
              <a:t>Time : 9:00 – 13:00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series of talks will give an insight into the specialty from trainees in different stages of their training as well as talks from consultants highlighting the breadth of the career. There will also be an exciting demonstration of regional blocks. </a:t>
            </a:r>
          </a:p>
          <a:p>
            <a:pPr>
              <a:lnSpc>
                <a:spcPts val="1679"/>
              </a:lnSpc>
            </a:pPr>
            <a:endParaRPr lang="en-GB" sz="1500" dirty="0">
              <a:latin typeface="Aptos" panose="020B0004020202020204" pitchFamily="34" charset="0"/>
            </a:endParaRPr>
          </a:p>
          <a:p>
            <a:pPr>
              <a:lnSpc>
                <a:spcPts val="1679"/>
              </a:lnSpc>
            </a:pPr>
            <a:r>
              <a:rPr lang="en-GB" sz="1500" b="1" u="sng" dirty="0" err="1">
                <a:solidFill>
                  <a:srgbClr val="000000"/>
                </a:solidFill>
                <a:latin typeface="Aptos" panose="020B0004020202020204" pitchFamily="34" charset="0"/>
                <a:ea typeface="Canva Sans Bold"/>
                <a:cs typeface="Canva Sans Bold"/>
                <a:sym typeface="Canva Sans Bold"/>
              </a:rPr>
              <a:t>Anesthetics</a:t>
            </a:r>
            <a:r>
              <a:rPr lang="en-GB" sz="1500" b="1" u="sng" dirty="0">
                <a:solidFill>
                  <a:srgbClr val="000000"/>
                </a:solidFill>
                <a:latin typeface="Aptos" panose="020B0004020202020204" pitchFamily="34" charset="0"/>
                <a:ea typeface="Canva Sans Bold"/>
                <a:cs typeface="Canva Sans Bold"/>
                <a:sym typeface="Canva Sans Bold"/>
              </a:rPr>
              <a:t> Workshop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 </a:t>
            </a:r>
          </a:p>
          <a:p>
            <a:pPr>
              <a:lnSpc>
                <a:spcPts val="1679"/>
              </a:lnSpc>
            </a:pPr>
            <a:r>
              <a:rPr lang="en-GB" sz="1500" dirty="0">
                <a:solidFill>
                  <a:srgbClr val="000000"/>
                </a:solidFill>
                <a:latin typeface="Aptos" panose="020B0004020202020204" pitchFamily="34" charset="0"/>
                <a:ea typeface="Canva Sans"/>
                <a:cs typeface="Canva Sans"/>
                <a:sym typeface="Canva Sans"/>
              </a:rPr>
              <a:t>Date : 12/12/2025</a:t>
            </a:r>
          </a:p>
          <a:p>
            <a:pPr>
              <a:lnSpc>
                <a:spcPts val="1679"/>
              </a:lnSpc>
            </a:pPr>
            <a:r>
              <a:rPr lang="en-GB" sz="1500" dirty="0">
                <a:solidFill>
                  <a:srgbClr val="000000"/>
                </a:solidFill>
                <a:latin typeface="Aptos" panose="020B0004020202020204" pitchFamily="34" charset="0"/>
                <a:ea typeface="Canva Sans"/>
                <a:cs typeface="Canva Sans"/>
                <a:sym typeface="Canva Sans"/>
              </a:rPr>
              <a:t>Time : 14:00 – 16:00 </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pPr>
            <a:r>
              <a:rPr lang="en-GB" sz="1500" i="1" dirty="0">
                <a:solidFill>
                  <a:srgbClr val="000000"/>
                </a:solidFill>
                <a:latin typeface="Aptos" panose="020B0004020202020204" pitchFamily="34" charset="0"/>
                <a:ea typeface="Canva Sans Italics"/>
                <a:cs typeface="Canva Sans Italics"/>
                <a:sym typeface="Canva Sans Italics"/>
              </a:rPr>
              <a:t>There will be a series of workshops to rotate through including practical skills covering IV access, airway skills and spinal/LPs, where you can get advice and feedback from clinicians.  </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60435" y="1376300"/>
            <a:ext cx="5007130" cy="3256276"/>
          </a:xfrm>
          <a:prstGeom prst="rect">
            <a:avLst/>
          </a:prstGeom>
        </p:spPr>
        <p:txBody>
          <a:bodyPr lIns="0" tIns="0" rIns="0" bIns="0" rtlCol="0" anchor="t">
            <a:spAutoFit/>
          </a:bodyPr>
          <a:lstStyle/>
          <a:p>
            <a:pPr algn="l">
              <a:lnSpc>
                <a:spcPts val="1679"/>
              </a:lnSpc>
            </a:pPr>
            <a:endParaRPr sz="1500" dirty="0"/>
          </a:p>
          <a:p>
            <a:pPr algn="l">
              <a:lnSpc>
                <a:spcPts val="1679"/>
              </a:lnSpc>
            </a:pPr>
            <a:r>
              <a:rPr lang="en-US" sz="1500" b="1" u="sng" dirty="0">
                <a:solidFill>
                  <a:srgbClr val="000000"/>
                </a:solidFill>
                <a:ea typeface="Canva Sans Bold"/>
                <a:cs typeface="Canva Sans Bold"/>
                <a:sym typeface="Canva Sans Bold"/>
              </a:rPr>
              <a:t>Human Factors </a:t>
            </a:r>
          </a:p>
          <a:p>
            <a:pPr algn="l">
              <a:lnSpc>
                <a:spcPts val="1679"/>
              </a:lnSpc>
            </a:pPr>
            <a:r>
              <a:rPr lang="en-US" sz="1500" dirty="0">
                <a:solidFill>
                  <a:srgbClr val="000000"/>
                </a:solidFill>
                <a:ea typeface="Canva Sans"/>
                <a:cs typeface="Canva Sans"/>
                <a:sym typeface="Canva Sans"/>
              </a:rPr>
              <a:t>Type of Hub: Non-clinical</a:t>
            </a:r>
          </a:p>
          <a:p>
            <a:pPr algn="l">
              <a:lnSpc>
                <a:spcPts val="1679"/>
              </a:lnSpc>
            </a:pPr>
            <a:r>
              <a:rPr lang="en-US" sz="1500" dirty="0">
                <a:solidFill>
                  <a:srgbClr val="000000"/>
                </a:solidFill>
                <a:ea typeface="Canva Sans"/>
                <a:cs typeface="Canva Sans"/>
                <a:sym typeface="Canva Sans"/>
              </a:rPr>
              <a:t>Face-to-face or virtual: TBC </a:t>
            </a:r>
          </a:p>
          <a:p>
            <a:pPr>
              <a:lnSpc>
                <a:spcPts val="1679"/>
              </a:lnSpc>
            </a:pPr>
            <a:r>
              <a:rPr lang="en-US" sz="1500" dirty="0">
                <a:solidFill>
                  <a:srgbClr val="000000"/>
                </a:solidFill>
                <a:ea typeface="Canva Sans"/>
                <a:cs typeface="Canva Sans"/>
                <a:sym typeface="Canva Sans"/>
              </a:rPr>
              <a:t>Date : 24/02/2026</a:t>
            </a:r>
          </a:p>
          <a:p>
            <a:pPr>
              <a:lnSpc>
                <a:spcPts val="1679"/>
              </a:lnSpc>
            </a:pPr>
            <a:r>
              <a:rPr lang="en-US" sz="1500" dirty="0">
                <a:solidFill>
                  <a:srgbClr val="000000"/>
                </a:solidFill>
                <a:ea typeface="Canva Sans"/>
                <a:cs typeface="Canva Sans"/>
                <a:sym typeface="Canva Sans"/>
              </a:rPr>
              <a:t>Time : 9:00 – 13:30 </a:t>
            </a:r>
          </a:p>
          <a:p>
            <a:pPr algn="l">
              <a:lnSpc>
                <a:spcPts val="1679"/>
              </a:lnSpc>
            </a:pPr>
            <a:endParaRPr lang="en-US" sz="1500" dirty="0">
              <a:solidFill>
                <a:srgbClr val="000000"/>
              </a:solidFill>
              <a:ea typeface="Canva Sans"/>
              <a:cs typeface="Canva Sans"/>
              <a:sym typeface="Canva Sans"/>
            </a:endParaRPr>
          </a:p>
          <a:p>
            <a:pPr algn="l">
              <a:lnSpc>
                <a:spcPts val="1679"/>
              </a:lnSpc>
            </a:pPr>
            <a:endParaRPr lang="en-US" sz="1500" dirty="0">
              <a:solidFill>
                <a:srgbClr val="000000"/>
              </a:solidFill>
              <a:ea typeface="Canva Sans"/>
              <a:cs typeface="Canva Sans"/>
              <a:sym typeface="Canva Sans"/>
            </a:endParaRPr>
          </a:p>
          <a:p>
            <a:pPr algn="l">
              <a:lnSpc>
                <a:spcPts val="1679"/>
              </a:lnSpc>
            </a:pPr>
            <a:r>
              <a:rPr lang="en-US" sz="1500" i="1" dirty="0">
                <a:solidFill>
                  <a:srgbClr val="000000"/>
                </a:solidFill>
                <a:ea typeface="Canva Sans Italics"/>
                <a:cs typeface="Canva Sans Italics"/>
                <a:sym typeface="Canva Sans Italics"/>
              </a:rPr>
              <a:t>This non-clinical hub will give an insight into topics such as; human factors, situational awareness, teamwork &amp; communication, fatigue &amp; sleep </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270181" y="1503514"/>
            <a:ext cx="4177506" cy="2820259"/>
          </a:xfrm>
          <a:prstGeom prst="rect">
            <a:avLst/>
          </a:prstGeom>
        </p:spPr>
        <p:txBody>
          <a:bodyPr lIns="0" tIns="0" rIns="0" bIns="0" rtlCol="0" anchor="t">
            <a:spAutoFit/>
          </a:bodyPr>
          <a:lstStyle/>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Overview:</a:t>
            </a:r>
          </a:p>
          <a:p>
            <a:pPr algn="l">
              <a:lnSpc>
                <a:spcPts val="1679"/>
              </a:lnSpc>
              <a:spcBef>
                <a:spcPct val="0"/>
              </a:spcBef>
            </a:pPr>
            <a:endParaRPr lang="en-US" sz="1500" b="1" u="sng" dirty="0">
              <a:solidFill>
                <a:srgbClr val="000000"/>
              </a:solidFill>
              <a:latin typeface="Aptos" panose="020B0004020202020204" pitchFamily="34" charset="0"/>
              <a:ea typeface="Canva Sans Bold"/>
              <a:cs typeface="Canva Sans Bold"/>
              <a:sym typeface="Canva Sans Bold"/>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Surgical Hub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Palliative care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Anesthetics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Radiology</a:t>
            </a: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Coroner’s Inquests and Report Writing</a:t>
            </a:r>
          </a:p>
          <a:p>
            <a:pPr algn="l">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160435" y="1313212"/>
            <a:ext cx="5007130" cy="4564326"/>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Surgical Hub</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hands-on hub gives trainees a chance to practice simulated practical skills in laparoscopy, suturing and knot tying</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Radiology</a:t>
            </a:r>
            <a:r>
              <a:rPr lang="en-US" sz="1500" dirty="0">
                <a:solidFill>
                  <a:srgbClr val="000000"/>
                </a:solidFill>
                <a:latin typeface="Aptos" panose="020B0004020202020204" pitchFamily="34" charset="0"/>
                <a:ea typeface="Canva Sans"/>
                <a:cs typeface="Canva Sans"/>
                <a:sym typeface="Canva Sans"/>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Face-to-face or virtual: TBC </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hub will give trainees an insight into a career in radiology as well as a chance to ask questions and talk to consultants in the field.</a:t>
            </a:r>
            <a:r>
              <a:rPr lang="en-US" sz="1500" dirty="0">
                <a:solidFill>
                  <a:srgbClr val="000000"/>
                </a:solidFill>
                <a:latin typeface="Aptos" panose="020B0004020202020204" pitchFamily="34" charset="0"/>
                <a:ea typeface="Canva Sans"/>
                <a:cs typeface="Canva Sans"/>
                <a:sym typeface="Canva Sans"/>
              </a:rPr>
              <a:t> </a:t>
            </a: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170950" y="997770"/>
            <a:ext cx="4848142" cy="7940251"/>
          </a:xfrm>
          <a:prstGeom prst="rect">
            <a:avLst/>
          </a:prstGeom>
        </p:spPr>
        <p:txBody>
          <a:bodyPr lIns="0" tIns="0" rIns="0" bIns="0" rtlCol="0" anchor="t">
            <a:spAutoFit/>
          </a:bodyPr>
          <a:lstStyle/>
          <a:p>
            <a:pPr algn="l">
              <a:lnSpc>
                <a:spcPts val="1400"/>
              </a:lnSpc>
            </a:pPr>
            <a:endParaRPr sz="1500" dirty="0">
              <a:latin typeface="Aptos" panose="020B0004020202020204" pitchFamily="34" charset="0"/>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Anesthetics</a:t>
            </a:r>
            <a:r>
              <a:rPr lang="en-US" sz="1500" dirty="0">
                <a:solidFill>
                  <a:srgbClr val="000000"/>
                </a:solidFill>
                <a:latin typeface="Aptos" panose="020B0004020202020204" pitchFamily="34" charset="0"/>
                <a:ea typeface="Canva Sans"/>
                <a:cs typeface="Canva Sans"/>
                <a:sym typeface="Canva Sans"/>
              </a:rPr>
              <a:t> </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The Anesthetics Hub Session provides a hands-on, interactive experience focused on key clinical skills, airway management, and insights into the Anesthetics training pathway. It is designed to support junior doctors interested in Anesthetics, particularly those considering applications for ACCS (Acute Care Common Stem) Anesthetics or the Core Anesthetic Training (CAT) pathway.</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The session includes :</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 Practical skills workshops, including lumbar punctures (LP), ultrasound-guided (US) cannulation, and airway management.</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 Career discussions about the training process, application requirements, and interview preparation for Anesthetics.</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 Interactive Q&amp;A with anesthetists, allowing attendees to gain insights into the specialty’s work-life balance, training structure, and career progression</a:t>
            </a: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Coroner’s Inquests and Report Writing</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Non-clinical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This hub gives an insight to trainees into the role of the Coroner and the purpose of an inquest. There is a talk on ‘Writing a statement—how to do it well’, and information on giving evidence/how to get help with a case study. The ‘Court Hearing’ section of the sessions demonstrates a mock hearing</a:t>
            </a: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ctr">
              <a:lnSpc>
                <a:spcPts val="1626"/>
              </a:lnSpc>
              <a:spcBef>
                <a:spcPct val="0"/>
              </a:spcBef>
            </a:pPr>
            <a:endParaRPr lang="en-US" sz="1200" i="1" dirty="0">
              <a:solidFill>
                <a:srgbClr val="000000"/>
              </a:solidFill>
              <a:ea typeface="Canva Sans Italics"/>
              <a:cs typeface="Canva Sans Italics"/>
              <a:sym typeface="Canva Sans Italics"/>
            </a:endParaRPr>
          </a:p>
          <a:p>
            <a:pPr algn="ctr">
              <a:lnSpc>
                <a:spcPts val="1626"/>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223523" y="1555050"/>
            <a:ext cx="5007130" cy="5218352"/>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Palliative Care</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The Palliative Care hub focuses on key aspects of end-of-life (EoL) care, including recognising dying patients, opioid prescribing, and national/local palliative care priorities. The session aims to equip junior doctors with practical knowledge and confidence in managing palliative patients, particularly in clinical scenarios they frequently encounter.</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r>
              <a:rPr lang="en-US" sz="1200" dirty="0">
                <a:solidFill>
                  <a:srgbClr val="000000"/>
                </a:solidFill>
                <a:ea typeface="Canva Sans"/>
                <a:cs typeface="Canva Sans"/>
                <a:sym typeface="Canva Sans"/>
              </a:rPr>
              <a:t> </a:t>
            </a: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dirty="0">
                <a:solidFill>
                  <a:srgbClr val="000000"/>
                </a:solidFill>
                <a:ea typeface="Canva Sans Bold"/>
                <a:cs typeface="Canva Sans Bold"/>
                <a:sym typeface="Canva Sans Bold"/>
              </a:rPr>
              <a:t>4) </a:t>
            </a:r>
            <a:r>
              <a:rPr lang="en-US" sz="2119" b="1" dirty="0" err="1">
                <a:solidFill>
                  <a:srgbClr val="000000"/>
                </a:solidFill>
                <a:ea typeface="Canva Sans Bold"/>
                <a:cs typeface="Canva Sans Bold"/>
                <a:sym typeface="Canva Sans Bold"/>
              </a:rPr>
              <a:t>Luton</a:t>
            </a:r>
            <a:r>
              <a:rPr lang="en-US" sz="2119" b="1" dirty="0">
                <a:solidFill>
                  <a:srgbClr val="000000"/>
                </a:solidFill>
                <a:ea typeface="Canva Sans Bold"/>
                <a:cs typeface="Canva Sans Bold"/>
                <a:sym typeface="Canva Sans Bold"/>
              </a:rPr>
              <a:t> &amp; Dunstable Hospital </a:t>
            </a:r>
          </a:p>
        </p:txBody>
      </p:sp>
      <p:sp>
        <p:nvSpPr>
          <p:cNvPr id="4" name="TextBox 4"/>
          <p:cNvSpPr txBox="1"/>
          <p:nvPr/>
        </p:nvSpPr>
        <p:spPr>
          <a:xfrm>
            <a:off x="406872" y="1482485"/>
            <a:ext cx="4177506" cy="3256276"/>
          </a:xfrm>
          <a:prstGeom prst="rect">
            <a:avLst/>
          </a:prstGeom>
        </p:spPr>
        <p:txBody>
          <a:bodyPr lIns="0" tIns="0" rIns="0" bIns="0" rtlCol="0" anchor="t">
            <a:spAutoFit/>
          </a:bodyPr>
          <a:lstStyle/>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Overview:</a:t>
            </a:r>
          </a:p>
          <a:p>
            <a:pPr algn="l">
              <a:lnSpc>
                <a:spcPts val="1679"/>
              </a:lnSpc>
              <a:spcBef>
                <a:spcPct val="0"/>
              </a:spcBef>
            </a:pPr>
            <a:endParaRPr lang="en-US" sz="1500" b="1" u="sng" dirty="0">
              <a:solidFill>
                <a:srgbClr val="000000"/>
              </a:solidFill>
              <a:latin typeface="Aptos" panose="020B0004020202020204" pitchFamily="34" charset="0"/>
              <a:ea typeface="Canva Sans Bold"/>
              <a:cs typeface="Canva Sans Bold"/>
              <a:sym typeface="Canva Sans Bold"/>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Emergency Medicine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Pediatrics</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Ophthalmology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Obstetrics and Gynaecology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Genomics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GP </a:t>
            </a: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Ethics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Enhance/enable </a:t>
            </a:r>
          </a:p>
          <a:p>
            <a:pPr algn="l">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Luton &amp; Dunstable Hospital </a:t>
            </a:r>
          </a:p>
        </p:txBody>
      </p:sp>
      <p:sp>
        <p:nvSpPr>
          <p:cNvPr id="4" name="TextBox 4"/>
          <p:cNvSpPr txBox="1"/>
          <p:nvPr/>
        </p:nvSpPr>
        <p:spPr>
          <a:xfrm>
            <a:off x="239929" y="1217287"/>
            <a:ext cx="4848142" cy="6246133"/>
          </a:xfrm>
          <a:prstGeom prst="rect">
            <a:avLst/>
          </a:prstGeom>
        </p:spPr>
        <p:txBody>
          <a:bodyPr lIns="0" tIns="0" rIns="0" bIns="0" rtlCol="0" anchor="t">
            <a:spAutoFit/>
          </a:bodyPr>
          <a:lstStyle/>
          <a:p>
            <a:pPr algn="l">
              <a:lnSpc>
                <a:spcPts val="1400"/>
              </a:lnSpc>
            </a:pPr>
            <a:endParaRPr sz="1500" dirty="0">
              <a:latin typeface="Aptos" panose="020B0004020202020204" pitchFamily="34" charset="0"/>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Emergency Medicine:</a:t>
            </a:r>
            <a:r>
              <a:rPr lang="en-US" sz="1500" dirty="0">
                <a:solidFill>
                  <a:srgbClr val="000000"/>
                </a:solidFill>
                <a:latin typeface="Aptos" panose="020B0004020202020204" pitchFamily="34" charset="0"/>
                <a:ea typeface="Canva Sans"/>
                <a:cs typeface="Canva Sans"/>
                <a:sym typeface="Canva Sans"/>
              </a:rPr>
              <a:t> </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nSpc>
                <a:spcPts val="1400"/>
              </a:lnSpc>
            </a:pPr>
            <a:r>
              <a:rPr lang="en-US" sz="1500" dirty="0">
                <a:solidFill>
                  <a:srgbClr val="000000"/>
                </a:solidFill>
                <a:latin typeface="Aptos" panose="020B0004020202020204" pitchFamily="34" charset="0"/>
                <a:ea typeface="Canva Sans"/>
                <a:cs typeface="Canva Sans"/>
                <a:sym typeface="Canva Sans"/>
              </a:rPr>
              <a:t>Date : 10/09/2025</a:t>
            </a:r>
          </a:p>
          <a:p>
            <a:pPr>
              <a:lnSpc>
                <a:spcPts val="1400"/>
              </a:lnSpc>
            </a:pPr>
            <a:r>
              <a:rPr lang="en-US" sz="1500" dirty="0">
                <a:solidFill>
                  <a:srgbClr val="000000"/>
                </a:solidFill>
                <a:latin typeface="Aptos" panose="020B0004020202020204" pitchFamily="34" charset="0"/>
                <a:ea typeface="Canva Sans"/>
                <a:cs typeface="Canva Sans"/>
                <a:sym typeface="Canva Sans"/>
              </a:rPr>
              <a:t>Time : 12:00 - 16:00</a:t>
            </a:r>
          </a:p>
          <a:p>
            <a:pPr>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dirty="0">
                <a:solidFill>
                  <a:srgbClr val="000000"/>
                </a:solidFill>
                <a:latin typeface="Aptos" panose="020B0004020202020204" pitchFamily="34" charset="0"/>
                <a:ea typeface="Canva Sans"/>
                <a:cs typeface="Canva Sans"/>
                <a:sym typeface="Canva Sans"/>
              </a:rPr>
              <a:t>T</a:t>
            </a:r>
            <a:r>
              <a:rPr lang="en-US" sz="1500" i="1" dirty="0">
                <a:solidFill>
                  <a:srgbClr val="000000"/>
                </a:solidFill>
                <a:latin typeface="Aptos" panose="020B0004020202020204" pitchFamily="34" charset="0"/>
                <a:ea typeface="Canva Sans Italics"/>
                <a:cs typeface="Canva Sans Italics"/>
                <a:sym typeface="Canva Sans Italics"/>
              </a:rPr>
              <a:t>his hub includes lectures on the training pathway for EM, life as a trainee and various workshops including point-of-care ultrasound</a:t>
            </a: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Pediatrics: </a:t>
            </a:r>
            <a:r>
              <a:rPr lang="en-US" sz="1500" dirty="0">
                <a:solidFill>
                  <a:srgbClr val="000000"/>
                </a:solidFill>
                <a:latin typeface="Aptos" panose="020B0004020202020204" pitchFamily="34" charset="0"/>
                <a:ea typeface="Canva Sans"/>
                <a:cs typeface="Canva Sans"/>
                <a:sym typeface="Canva Sans"/>
              </a:rPr>
              <a:t> </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nSpc>
                <a:spcPts val="1400"/>
              </a:lnSpc>
            </a:pPr>
            <a:r>
              <a:rPr lang="en-US" sz="1500" dirty="0">
                <a:solidFill>
                  <a:srgbClr val="000000"/>
                </a:solidFill>
                <a:latin typeface="Aptos" panose="020B0004020202020204" pitchFamily="34" charset="0"/>
                <a:ea typeface="Canva Sans"/>
                <a:cs typeface="Canva Sans"/>
                <a:sym typeface="Canva Sans"/>
              </a:rPr>
              <a:t>Date : 19/11/2025</a:t>
            </a:r>
          </a:p>
          <a:p>
            <a:pPr>
              <a:lnSpc>
                <a:spcPts val="1400"/>
              </a:lnSpc>
            </a:pPr>
            <a:r>
              <a:rPr lang="en-US" sz="1500" dirty="0">
                <a:solidFill>
                  <a:srgbClr val="000000"/>
                </a:solidFill>
                <a:latin typeface="Aptos" panose="020B0004020202020204" pitchFamily="34" charset="0"/>
                <a:ea typeface="Canva Sans"/>
                <a:cs typeface="Canva Sans"/>
                <a:sym typeface="Canva Sans"/>
              </a:rPr>
              <a:t>Time : </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This hub includes lectures on the training pathway for pediatrics and hands-on paediatric workshops.</a:t>
            </a: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Ophthalmology:</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nSpc>
                <a:spcPts val="1400"/>
              </a:lnSpc>
            </a:pPr>
            <a:r>
              <a:rPr lang="en-US" sz="1500" dirty="0">
                <a:solidFill>
                  <a:srgbClr val="000000"/>
                </a:solidFill>
                <a:latin typeface="Aptos" panose="020B0004020202020204" pitchFamily="34" charset="0"/>
                <a:ea typeface="Canva Sans"/>
                <a:cs typeface="Canva Sans"/>
                <a:sym typeface="Canva Sans"/>
              </a:rPr>
              <a:t>Date : 29/10/2025</a:t>
            </a:r>
          </a:p>
          <a:p>
            <a:pPr>
              <a:lnSpc>
                <a:spcPts val="1400"/>
              </a:lnSpc>
            </a:pPr>
            <a:r>
              <a:rPr lang="en-US" sz="1500" dirty="0">
                <a:solidFill>
                  <a:srgbClr val="000000"/>
                </a:solidFill>
                <a:latin typeface="Aptos" panose="020B0004020202020204" pitchFamily="34" charset="0"/>
                <a:ea typeface="Canva Sans"/>
                <a:cs typeface="Canva Sans"/>
                <a:sym typeface="Canva Sans"/>
              </a:rPr>
              <a:t>Time : 12:00 - 16:00</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This hub includes lectures on the training pathway for ophthalmology and related workshops</a:t>
            </a:r>
          </a:p>
          <a:p>
            <a:pPr algn="l">
              <a:lnSpc>
                <a:spcPts val="1626"/>
              </a:lnSpc>
            </a:pPr>
            <a:endParaRPr lang="en-US" sz="1161" i="1" dirty="0">
              <a:solidFill>
                <a:srgbClr val="000000"/>
              </a:solidFill>
              <a:ea typeface="Canva Sans Italics"/>
              <a:cs typeface="Canva Sans Italics"/>
              <a:sym typeface="Canva Sans Italics"/>
            </a:endParaRPr>
          </a:p>
          <a:p>
            <a:pPr algn="l">
              <a:lnSpc>
                <a:spcPts val="1626"/>
              </a:lnSpc>
            </a:pPr>
            <a:endParaRPr lang="en-US" sz="1161" i="1" dirty="0">
              <a:solidFill>
                <a:srgbClr val="000000"/>
              </a:solidFill>
              <a:ea typeface="Canva Sans Italics"/>
              <a:cs typeface="Canva Sans Italics"/>
              <a:sym typeface="Canva Sans Italics"/>
            </a:endParaRPr>
          </a:p>
          <a:p>
            <a:pPr algn="l">
              <a:lnSpc>
                <a:spcPts val="1626"/>
              </a:lnSpc>
            </a:pPr>
            <a:endParaRPr lang="en-US" sz="1161" i="1" dirty="0">
              <a:solidFill>
                <a:srgbClr val="000000"/>
              </a:solidFill>
              <a:ea typeface="Canva Sans Italics"/>
              <a:cs typeface="Canva Sans Italics"/>
              <a:sym typeface="Canva Sans Italics"/>
            </a:endParaRPr>
          </a:p>
          <a:p>
            <a:pPr algn="l">
              <a:lnSpc>
                <a:spcPts val="1626"/>
              </a:lnSpc>
            </a:pPr>
            <a:endParaRPr lang="en-US" sz="1161" i="1" dirty="0">
              <a:solidFill>
                <a:srgbClr val="000000"/>
              </a:solidFill>
              <a:ea typeface="Canva Sans Italics"/>
              <a:cs typeface="Canva Sans Italics"/>
              <a:sym typeface="Canva Sans Italics"/>
            </a:endParaRPr>
          </a:p>
          <a:p>
            <a:pPr algn="ctr">
              <a:lnSpc>
                <a:spcPts val="1626"/>
              </a:lnSpc>
              <a:spcBef>
                <a:spcPct val="0"/>
              </a:spcBef>
            </a:pPr>
            <a:endParaRPr lang="en-US" sz="1161" i="1" dirty="0">
              <a:solidFill>
                <a:srgbClr val="000000"/>
              </a:solidFill>
              <a:ea typeface="Canva Sans Italics"/>
              <a:cs typeface="Canva Sans Italics"/>
              <a:sym typeface="Canva Sans Italics"/>
            </a:endParaRPr>
          </a:p>
          <a:p>
            <a:pPr algn="ctr">
              <a:lnSpc>
                <a:spcPts val="1626"/>
              </a:lnSpc>
              <a:spcBef>
                <a:spcPct val="0"/>
              </a:spcBef>
            </a:pPr>
            <a:endParaRPr lang="en-US" sz="1161" i="1" dirty="0">
              <a:solidFill>
                <a:srgbClr val="000000"/>
              </a:solidFill>
              <a:ea typeface="Canva Sans Italics"/>
              <a:cs typeface="Canva Sans Italics"/>
              <a:sym typeface="Canva Sans Itali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Luton &amp; Dunstable Hospital </a:t>
            </a:r>
          </a:p>
        </p:txBody>
      </p:sp>
      <p:sp>
        <p:nvSpPr>
          <p:cNvPr id="4" name="TextBox 4"/>
          <p:cNvSpPr txBox="1"/>
          <p:nvPr/>
        </p:nvSpPr>
        <p:spPr>
          <a:xfrm>
            <a:off x="185423" y="1250244"/>
            <a:ext cx="4830952" cy="5977983"/>
          </a:xfrm>
          <a:prstGeom prst="rect">
            <a:avLst/>
          </a:prstGeom>
        </p:spPr>
        <p:txBody>
          <a:bodyPr lIns="0" tIns="0" rIns="0" bIns="0" rtlCol="0" anchor="t">
            <a:spAutoFit/>
          </a:bodyPr>
          <a:lstStyle/>
          <a:p>
            <a:pPr algn="l">
              <a:lnSpc>
                <a:spcPts val="1500"/>
              </a:lnSpc>
            </a:pPr>
            <a:endParaRPr sz="1500" dirty="0"/>
          </a:p>
          <a:p>
            <a:pPr algn="l">
              <a:lnSpc>
                <a:spcPts val="1500"/>
              </a:lnSpc>
            </a:pPr>
            <a:r>
              <a:rPr lang="en-US" sz="1500" b="1" u="sng" dirty="0">
                <a:solidFill>
                  <a:srgbClr val="000000"/>
                </a:solidFill>
                <a:ea typeface="Canva Sans Bold"/>
                <a:cs typeface="Canva Sans Bold"/>
                <a:sym typeface="Canva Sans Bold"/>
              </a:rPr>
              <a:t>Obstetrics and Gynaecology: </a:t>
            </a:r>
            <a:r>
              <a:rPr lang="en-US" sz="1500" b="1" dirty="0">
                <a:solidFill>
                  <a:srgbClr val="000000"/>
                </a:solidFill>
                <a:ea typeface="Canva Sans Bold"/>
                <a:cs typeface="Canva Sans Bold"/>
                <a:sym typeface="Canva Sans Bold"/>
              </a:rPr>
              <a:t> </a:t>
            </a:r>
          </a:p>
          <a:p>
            <a:pPr algn="l">
              <a:lnSpc>
                <a:spcPts val="1500"/>
              </a:lnSpc>
            </a:pPr>
            <a:r>
              <a:rPr lang="en-US" sz="1500" dirty="0">
                <a:solidFill>
                  <a:srgbClr val="000000"/>
                </a:solidFill>
                <a:ea typeface="Canva Sans"/>
                <a:cs typeface="Canva Sans"/>
                <a:sym typeface="Canva Sans"/>
              </a:rPr>
              <a:t>Type of Hub: Clinical </a:t>
            </a:r>
          </a:p>
          <a:p>
            <a:pPr algn="l">
              <a:lnSpc>
                <a:spcPts val="1500"/>
              </a:lnSpc>
            </a:pPr>
            <a:r>
              <a:rPr lang="en-US" sz="1500" dirty="0">
                <a:solidFill>
                  <a:srgbClr val="000000"/>
                </a:solidFill>
                <a:ea typeface="Canva Sans"/>
                <a:cs typeface="Canva Sans"/>
                <a:sym typeface="Canva Sans"/>
              </a:rPr>
              <a:t>Face-to-face or virtual: TBC </a:t>
            </a:r>
          </a:p>
          <a:p>
            <a:pPr>
              <a:lnSpc>
                <a:spcPts val="1500"/>
              </a:lnSpc>
            </a:pPr>
            <a:r>
              <a:rPr lang="en-US" sz="1500" dirty="0">
                <a:solidFill>
                  <a:srgbClr val="000000"/>
                </a:solidFill>
                <a:ea typeface="Canva Sans"/>
                <a:cs typeface="Canva Sans"/>
                <a:sym typeface="Canva Sans"/>
              </a:rPr>
              <a:t>Date : 12/02/2026</a:t>
            </a:r>
          </a:p>
          <a:p>
            <a:pPr>
              <a:lnSpc>
                <a:spcPts val="1500"/>
              </a:lnSpc>
            </a:pPr>
            <a:r>
              <a:rPr lang="en-US" sz="1500" dirty="0">
                <a:solidFill>
                  <a:srgbClr val="000000"/>
                </a:solidFill>
                <a:ea typeface="Canva Sans"/>
                <a:cs typeface="Canva Sans"/>
                <a:sym typeface="Canva Sans"/>
              </a:rPr>
              <a:t>Time : 12:00 – 16:00</a:t>
            </a:r>
          </a:p>
          <a:p>
            <a:pPr algn="l">
              <a:lnSpc>
                <a:spcPts val="1500"/>
              </a:lnSpc>
            </a:pPr>
            <a:endParaRPr lang="en-US" sz="1500" dirty="0">
              <a:solidFill>
                <a:srgbClr val="000000"/>
              </a:solidFill>
              <a:ea typeface="Canva Sans"/>
              <a:cs typeface="Canva Sans"/>
              <a:sym typeface="Canva Sans"/>
            </a:endParaRPr>
          </a:p>
          <a:p>
            <a:pPr algn="l">
              <a:lnSpc>
                <a:spcPts val="1500"/>
              </a:lnSpc>
            </a:pPr>
            <a:r>
              <a:rPr lang="en-US" sz="1500" i="1" dirty="0">
                <a:solidFill>
                  <a:srgbClr val="000000"/>
                </a:solidFill>
                <a:ea typeface="Canva Sans Italics"/>
                <a:cs typeface="Canva Sans Italics"/>
                <a:sym typeface="Canva Sans Italics"/>
              </a:rPr>
              <a:t>This hub includes lectures on the training pathway for O&amp;G And practical workshops</a:t>
            </a:r>
          </a:p>
          <a:p>
            <a:pPr algn="l">
              <a:lnSpc>
                <a:spcPts val="1500"/>
              </a:lnSpc>
            </a:pPr>
            <a:endParaRPr lang="en-US" sz="1500" i="1" dirty="0">
              <a:solidFill>
                <a:srgbClr val="000000"/>
              </a:solidFill>
              <a:ea typeface="Canva Sans Italics"/>
              <a:cs typeface="Canva Sans Italics"/>
              <a:sym typeface="Canva Sans Italics"/>
            </a:endParaRPr>
          </a:p>
          <a:p>
            <a:pPr algn="l">
              <a:lnSpc>
                <a:spcPts val="1500"/>
              </a:lnSpc>
            </a:pPr>
            <a:r>
              <a:rPr lang="en-US" sz="1500" b="1" u="sng" dirty="0">
                <a:solidFill>
                  <a:srgbClr val="000000"/>
                </a:solidFill>
                <a:ea typeface="Canva Sans Bold"/>
                <a:cs typeface="Canva Sans Bold"/>
                <a:sym typeface="Canva Sans Bold"/>
              </a:rPr>
              <a:t>Ethics:</a:t>
            </a:r>
          </a:p>
          <a:p>
            <a:pPr algn="l">
              <a:lnSpc>
                <a:spcPts val="1500"/>
              </a:lnSpc>
            </a:pPr>
            <a:r>
              <a:rPr lang="en-US" sz="1500" dirty="0">
                <a:solidFill>
                  <a:srgbClr val="000000"/>
                </a:solidFill>
                <a:ea typeface="Canva Sans"/>
                <a:cs typeface="Canva Sans"/>
                <a:sym typeface="Canva Sans"/>
              </a:rPr>
              <a:t>Type of Hub: Non-clinical </a:t>
            </a:r>
          </a:p>
          <a:p>
            <a:pPr algn="l">
              <a:lnSpc>
                <a:spcPts val="1500"/>
              </a:lnSpc>
            </a:pPr>
            <a:r>
              <a:rPr lang="en-US" sz="1500" dirty="0">
                <a:solidFill>
                  <a:srgbClr val="000000"/>
                </a:solidFill>
                <a:ea typeface="Canva Sans"/>
                <a:cs typeface="Canva Sans"/>
                <a:sym typeface="Canva Sans"/>
              </a:rPr>
              <a:t>Face-to-face or virtual: TBC </a:t>
            </a:r>
          </a:p>
          <a:p>
            <a:pPr>
              <a:lnSpc>
                <a:spcPts val="1500"/>
              </a:lnSpc>
            </a:pPr>
            <a:r>
              <a:rPr lang="en-US" sz="1500" dirty="0">
                <a:solidFill>
                  <a:srgbClr val="000000"/>
                </a:solidFill>
                <a:ea typeface="Canva Sans"/>
                <a:cs typeface="Canva Sans"/>
                <a:sym typeface="Canva Sans"/>
              </a:rPr>
              <a:t>Date : 28/01/2026</a:t>
            </a:r>
          </a:p>
          <a:p>
            <a:pPr>
              <a:lnSpc>
                <a:spcPts val="1500"/>
              </a:lnSpc>
            </a:pPr>
            <a:r>
              <a:rPr lang="en-US" sz="1500" dirty="0">
                <a:solidFill>
                  <a:srgbClr val="000000"/>
                </a:solidFill>
                <a:ea typeface="Canva Sans"/>
                <a:cs typeface="Canva Sans"/>
                <a:sym typeface="Canva Sans"/>
              </a:rPr>
              <a:t>Time : 12:00 – 16:00</a:t>
            </a:r>
          </a:p>
          <a:p>
            <a:pPr algn="l">
              <a:lnSpc>
                <a:spcPts val="1500"/>
              </a:lnSpc>
            </a:pPr>
            <a:endParaRPr lang="en-US" sz="1500" dirty="0">
              <a:solidFill>
                <a:srgbClr val="000000"/>
              </a:solidFill>
              <a:ea typeface="Canva Sans"/>
              <a:cs typeface="Canva Sans"/>
              <a:sym typeface="Canva Sans"/>
            </a:endParaRPr>
          </a:p>
          <a:p>
            <a:pPr algn="l">
              <a:lnSpc>
                <a:spcPts val="1500"/>
              </a:lnSpc>
            </a:pPr>
            <a:r>
              <a:rPr lang="en-US" sz="1500" i="1" dirty="0">
                <a:solidFill>
                  <a:srgbClr val="000000"/>
                </a:solidFill>
                <a:ea typeface="Canva Sans Italics"/>
                <a:cs typeface="Canva Sans Italics"/>
                <a:sym typeface="Canva Sans Italics"/>
              </a:rPr>
              <a:t>This hub provides an opportunity to have group-based discussions about ethical topics such as consent and capacity with facilitation and lectures from a senior MDT panel experienced in such issues.</a:t>
            </a:r>
          </a:p>
          <a:p>
            <a:pPr algn="l">
              <a:lnSpc>
                <a:spcPts val="1500"/>
              </a:lnSpc>
            </a:pPr>
            <a:endParaRPr lang="en-US" sz="1500" i="1" dirty="0">
              <a:solidFill>
                <a:srgbClr val="000000"/>
              </a:solidFill>
              <a:ea typeface="Canva Sans Italics"/>
              <a:cs typeface="Canva Sans Italics"/>
              <a:sym typeface="Canva Sans Italics"/>
            </a:endParaRPr>
          </a:p>
          <a:p>
            <a:pPr algn="l">
              <a:lnSpc>
                <a:spcPts val="1500"/>
              </a:lnSpc>
            </a:pPr>
            <a:r>
              <a:rPr lang="en-US" sz="1500" b="1" u="sng" dirty="0">
                <a:solidFill>
                  <a:srgbClr val="000000"/>
                </a:solidFill>
                <a:ea typeface="Canva Sans Bold"/>
                <a:cs typeface="Canva Sans Bold"/>
                <a:sym typeface="Canva Sans Bold"/>
              </a:rPr>
              <a:t>Genomics </a:t>
            </a:r>
            <a:r>
              <a:rPr lang="en-US" sz="1500" dirty="0">
                <a:solidFill>
                  <a:srgbClr val="000000"/>
                </a:solidFill>
                <a:ea typeface="Canva Sans"/>
                <a:cs typeface="Canva Sans"/>
                <a:sym typeface="Canva Sans"/>
              </a:rPr>
              <a:t> </a:t>
            </a:r>
          </a:p>
          <a:p>
            <a:pPr algn="l">
              <a:lnSpc>
                <a:spcPts val="1500"/>
              </a:lnSpc>
            </a:pPr>
            <a:r>
              <a:rPr lang="en-US" sz="1500" dirty="0">
                <a:solidFill>
                  <a:srgbClr val="000000"/>
                </a:solidFill>
                <a:ea typeface="Canva Sans"/>
                <a:cs typeface="Canva Sans"/>
                <a:sym typeface="Canva Sans"/>
              </a:rPr>
              <a:t>Type of Hub: Clinical </a:t>
            </a:r>
          </a:p>
          <a:p>
            <a:pPr>
              <a:lnSpc>
                <a:spcPts val="1500"/>
              </a:lnSpc>
            </a:pPr>
            <a:r>
              <a:rPr lang="en-US" sz="1500" dirty="0">
                <a:solidFill>
                  <a:srgbClr val="000000"/>
                </a:solidFill>
                <a:ea typeface="Canva Sans"/>
                <a:cs typeface="Canva Sans"/>
                <a:sym typeface="Canva Sans"/>
              </a:rPr>
              <a:t>Face-to-face or virtual: TBC </a:t>
            </a:r>
          </a:p>
          <a:p>
            <a:pPr>
              <a:lnSpc>
                <a:spcPts val="1500"/>
              </a:lnSpc>
            </a:pPr>
            <a:r>
              <a:rPr lang="en-US" sz="1500" dirty="0">
                <a:solidFill>
                  <a:srgbClr val="000000"/>
                </a:solidFill>
                <a:ea typeface="Canva Sans"/>
                <a:cs typeface="Canva Sans"/>
                <a:sym typeface="Canva Sans"/>
              </a:rPr>
              <a:t>Date : 18/03/2026</a:t>
            </a:r>
          </a:p>
          <a:p>
            <a:pPr>
              <a:lnSpc>
                <a:spcPts val="1500"/>
              </a:lnSpc>
            </a:pPr>
            <a:r>
              <a:rPr lang="en-US" sz="1500" dirty="0">
                <a:solidFill>
                  <a:srgbClr val="000000"/>
                </a:solidFill>
                <a:ea typeface="Canva Sans"/>
                <a:cs typeface="Canva Sans"/>
                <a:sym typeface="Canva Sans"/>
              </a:rPr>
              <a:t>Time : 12:00 – 16:00</a:t>
            </a:r>
          </a:p>
          <a:p>
            <a:pPr>
              <a:lnSpc>
                <a:spcPts val="1500"/>
              </a:lnSpc>
            </a:pPr>
            <a:endParaRPr lang="en-US" sz="1500" dirty="0">
              <a:solidFill>
                <a:srgbClr val="000000"/>
              </a:solidFill>
              <a:ea typeface="Canva Sans"/>
              <a:cs typeface="Canva Sans"/>
              <a:sym typeface="Canva Sans"/>
            </a:endParaRPr>
          </a:p>
          <a:p>
            <a:pPr algn="l">
              <a:lnSpc>
                <a:spcPts val="1500"/>
              </a:lnSpc>
            </a:pPr>
            <a:r>
              <a:rPr lang="en-US" sz="1500" i="1" dirty="0">
                <a:solidFill>
                  <a:srgbClr val="000000"/>
                </a:solidFill>
                <a:ea typeface="Canva Sans Italics"/>
                <a:cs typeface="Canva Sans Italics"/>
                <a:sym typeface="Canva Sans Italics"/>
              </a:rPr>
              <a:t>Introduces genetic medicine, personalised healthcare, and advancements in genomic research.</a:t>
            </a:r>
          </a:p>
          <a:p>
            <a:pPr algn="ctr">
              <a:lnSpc>
                <a:spcPts val="1620"/>
              </a:lnSpc>
              <a:spcBef>
                <a:spcPct val="0"/>
              </a:spcBef>
            </a:pPr>
            <a:endParaRPr lang="en-US" sz="1195" i="1" dirty="0">
              <a:solidFill>
                <a:srgbClr val="000000"/>
              </a:solidFill>
              <a:ea typeface="Canva Sans Italics"/>
              <a:cs typeface="Canva Sans Italics"/>
              <a:sym typeface="Canva Sans Italics"/>
            </a:endParaRPr>
          </a:p>
          <a:p>
            <a:pPr algn="ctr">
              <a:lnSpc>
                <a:spcPts val="1620"/>
              </a:lnSpc>
              <a:spcBef>
                <a:spcPct val="0"/>
              </a:spcBef>
            </a:pPr>
            <a:endParaRPr lang="en-US" sz="1195" i="1" dirty="0">
              <a:solidFill>
                <a:srgbClr val="000000"/>
              </a:solidFill>
              <a:ea typeface="Canva Sans Italics"/>
              <a:cs typeface="Canva Sans Italics"/>
              <a:sym typeface="Canva Sans Itali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779326" y="599215"/>
            <a:ext cx="1769347" cy="504015"/>
          </a:xfrm>
          <a:prstGeom prst="rect">
            <a:avLst/>
          </a:prstGeom>
        </p:spPr>
        <p:txBody>
          <a:bodyPr lIns="0" tIns="0" rIns="0" bIns="0" rtlCol="0" anchor="t">
            <a:spAutoFit/>
          </a:bodyPr>
          <a:lstStyle/>
          <a:p>
            <a:pPr algn="ctr">
              <a:lnSpc>
                <a:spcPts val="4112"/>
              </a:lnSpc>
            </a:pPr>
            <a:r>
              <a:rPr lang="en-US" sz="2937" b="1">
                <a:solidFill>
                  <a:srgbClr val="000000"/>
                </a:solidFill>
                <a:ea typeface="Canva Sans Bold"/>
                <a:cs typeface="Canva Sans Bold"/>
                <a:sym typeface="Canva Sans Bold"/>
              </a:rPr>
              <a:t>Contents </a:t>
            </a:r>
          </a:p>
        </p:txBody>
      </p:sp>
      <p:sp>
        <p:nvSpPr>
          <p:cNvPr id="4" name="TextBox 4"/>
          <p:cNvSpPr txBox="1"/>
          <p:nvPr/>
        </p:nvSpPr>
        <p:spPr>
          <a:xfrm>
            <a:off x="78301" y="1239117"/>
            <a:ext cx="3685580" cy="4298036"/>
          </a:xfrm>
          <a:prstGeom prst="rect">
            <a:avLst/>
          </a:prstGeom>
        </p:spPr>
        <p:txBody>
          <a:bodyPr lIns="0" tIns="0" rIns="0" bIns="0" rtlCol="0" anchor="t">
            <a:spAutoFit/>
          </a:bodyPr>
          <a:lstStyle/>
          <a:p>
            <a:pPr algn="l">
              <a:lnSpc>
                <a:spcPts val="2337"/>
              </a:lnSpc>
            </a:pPr>
            <a:r>
              <a:rPr lang="en-US" sz="1669" dirty="0">
                <a:solidFill>
                  <a:srgbClr val="000000"/>
                </a:solidFill>
                <a:ea typeface="Canva Sans"/>
                <a:cs typeface="Canva Sans"/>
                <a:sym typeface="Canva Sans"/>
              </a:rPr>
              <a:t>1) Introduction   </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2) Hubs Calendar</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2) Lister Hospital Hubs</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3) Watford General Hospital Hubs</a:t>
            </a:r>
          </a:p>
          <a:p>
            <a:pPr algn="l">
              <a:lnSpc>
                <a:spcPts val="2337"/>
              </a:lnSpc>
            </a:pPr>
            <a:r>
              <a:rPr lang="en-US" sz="1669" dirty="0">
                <a:solidFill>
                  <a:srgbClr val="000000"/>
                </a:solidFill>
                <a:ea typeface="Canva Sans"/>
                <a:cs typeface="Canva Sans"/>
                <a:sym typeface="Canva Sans"/>
              </a:rPr>
              <a:t> </a:t>
            </a:r>
          </a:p>
          <a:p>
            <a:pPr algn="l">
              <a:lnSpc>
                <a:spcPts val="2337"/>
              </a:lnSpc>
            </a:pPr>
            <a:r>
              <a:rPr lang="en-US" sz="1669" dirty="0">
                <a:solidFill>
                  <a:srgbClr val="000000"/>
                </a:solidFill>
                <a:ea typeface="Canva Sans"/>
                <a:cs typeface="Canva Sans"/>
                <a:sym typeface="Canva Sans"/>
              </a:rPr>
              <a:t>4) Bedford Hospital Hubs </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5) Luton &amp; Dunstable Hospital Hubs </a:t>
            </a:r>
          </a:p>
          <a:p>
            <a:pPr algn="l">
              <a:lnSpc>
                <a:spcPts val="3457"/>
              </a:lnSpc>
            </a:pPr>
            <a:endParaRPr lang="en-US" sz="1669" dirty="0">
              <a:solidFill>
                <a:srgbClr val="000000"/>
              </a:solidFill>
              <a:ea typeface="Canva Sans"/>
              <a:cs typeface="Canva Sans"/>
              <a:sym typeface="Canva Sans"/>
            </a:endParaRPr>
          </a:p>
          <a:p>
            <a:pPr algn="ctr">
              <a:lnSpc>
                <a:spcPts val="5697"/>
              </a:lnSpc>
            </a:pPr>
            <a:endParaRPr lang="en-US" sz="1669" dirty="0">
              <a:solidFill>
                <a:srgbClr val="000000"/>
              </a:solidFill>
              <a:ea typeface="Canva Sans"/>
              <a:cs typeface="Canva Sans"/>
              <a:sym typeface="Canva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a:solidFill>
                  <a:srgbClr val="000000"/>
                </a:solidFill>
                <a:latin typeface="+mj-lt"/>
                <a:ea typeface="Canva Sans Bold"/>
                <a:cs typeface="Canva Sans Bold"/>
                <a:sym typeface="Canva Sans Bold"/>
              </a:rPr>
              <a:t>4) Luton &amp; Dunstable Hospital </a:t>
            </a:r>
          </a:p>
        </p:txBody>
      </p:sp>
      <p:sp>
        <p:nvSpPr>
          <p:cNvPr id="4" name="TextBox 4"/>
          <p:cNvSpPr txBox="1"/>
          <p:nvPr/>
        </p:nvSpPr>
        <p:spPr>
          <a:xfrm>
            <a:off x="156847" y="1335971"/>
            <a:ext cx="4848142" cy="5298502"/>
          </a:xfrm>
          <a:prstGeom prst="rect">
            <a:avLst/>
          </a:prstGeom>
        </p:spPr>
        <p:txBody>
          <a:bodyPr lIns="0" tIns="0" rIns="0" bIns="0" rtlCol="0" anchor="t">
            <a:spAutoFit/>
          </a:bodyPr>
          <a:lstStyle/>
          <a:p>
            <a:pPr algn="l">
              <a:lnSpc>
                <a:spcPts val="1626"/>
              </a:lnSpc>
            </a:pPr>
            <a:endParaRPr sz="1500" dirty="0">
              <a:latin typeface="Aptos" panose="020B0004020202020204" pitchFamily="34" charset="0"/>
            </a:endParaRPr>
          </a:p>
          <a:p>
            <a:pPr algn="l">
              <a:lnSpc>
                <a:spcPts val="1626"/>
              </a:lnSpc>
            </a:pPr>
            <a:r>
              <a:rPr lang="en-US" sz="1500" b="1" u="sng" dirty="0">
                <a:solidFill>
                  <a:srgbClr val="000000"/>
                </a:solidFill>
                <a:latin typeface="Aptos" panose="020B0004020202020204" pitchFamily="34" charset="0"/>
                <a:ea typeface="Canva Sans Bold"/>
                <a:cs typeface="Canva Sans Bold"/>
                <a:sym typeface="Canva Sans Bold"/>
              </a:rPr>
              <a:t>GP:</a:t>
            </a:r>
          </a:p>
          <a:p>
            <a:pPr algn="l">
              <a:lnSpc>
                <a:spcPts val="1626"/>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26"/>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26"/>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hub includes information on the recruitment pathway for GP and information about the the day-to-day life of GPs, particularly trainees.</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Enhance/enable: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Clinical/Non-clinical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79"/>
              </a:lnSpc>
            </a:pPr>
            <a:r>
              <a:rPr lang="en-US" sz="1500" dirty="0">
                <a:solidFill>
                  <a:srgbClr val="000000"/>
                </a:solidFill>
                <a:latin typeface="Aptos" panose="020B0004020202020204" pitchFamily="34" charset="0"/>
                <a:ea typeface="Canva Sans"/>
                <a:cs typeface="Canva Sans"/>
                <a:sym typeface="Canva Sans"/>
              </a:rPr>
              <a:t>Date : 06/05/2025</a:t>
            </a:r>
          </a:p>
          <a:p>
            <a:pPr algn="l">
              <a:lnSpc>
                <a:spcPts val="1679"/>
              </a:lnSpc>
            </a:pPr>
            <a:r>
              <a:rPr lang="en-US" sz="1500" dirty="0">
                <a:solidFill>
                  <a:srgbClr val="000000"/>
                </a:solidFill>
                <a:latin typeface="Aptos" panose="020B0004020202020204" pitchFamily="34" charset="0"/>
                <a:ea typeface="Canva Sans"/>
                <a:cs typeface="Canva Sans"/>
                <a:sym typeface="Canva Sans"/>
              </a:rPr>
              <a:t>Time : 12:00 – 16:00</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Supports professional development and interdisciplinary skills for Doctors in the Enhance Enable programme</a:t>
            </a:r>
          </a:p>
          <a:p>
            <a:pPr algn="l">
              <a:lnSpc>
                <a:spcPts val="1626"/>
              </a:lnSpc>
            </a:pPr>
            <a:endParaRPr lang="en-US" sz="1200" i="1" dirty="0">
              <a:solidFill>
                <a:srgbClr val="000000"/>
              </a:solidFill>
              <a:latin typeface="+mj-lt"/>
              <a:ea typeface="Canva Sans Italics"/>
              <a:cs typeface="Canva Sans Italics"/>
              <a:sym typeface="Canva Sans Italics"/>
            </a:endParaRPr>
          </a:p>
          <a:p>
            <a:pPr algn="l">
              <a:lnSpc>
                <a:spcPts val="1626"/>
              </a:lnSpc>
            </a:pPr>
            <a:endParaRPr lang="en-US" sz="1200" i="1" dirty="0">
              <a:solidFill>
                <a:srgbClr val="000000"/>
              </a:solidFill>
              <a:latin typeface="+mj-lt"/>
              <a:ea typeface="Canva Sans Italics"/>
              <a:cs typeface="Canva Sans Italics"/>
              <a:sym typeface="Canva Sans Italics"/>
            </a:endParaRPr>
          </a:p>
          <a:p>
            <a:pPr algn="l">
              <a:lnSpc>
                <a:spcPts val="1626"/>
              </a:lnSpc>
            </a:pPr>
            <a:endParaRPr lang="en-US" sz="1200" i="1" dirty="0">
              <a:solidFill>
                <a:srgbClr val="000000"/>
              </a:solidFill>
              <a:latin typeface="+mj-lt"/>
              <a:ea typeface="Canva Sans Italics"/>
              <a:cs typeface="Canva Sans Italics"/>
              <a:sym typeface="Canva Sans Italics"/>
            </a:endParaRPr>
          </a:p>
          <a:p>
            <a:pPr algn="l">
              <a:lnSpc>
                <a:spcPts val="1626"/>
              </a:lnSpc>
            </a:pPr>
            <a:endParaRPr lang="en-US" sz="1200" i="1" dirty="0">
              <a:solidFill>
                <a:srgbClr val="000000"/>
              </a:solidFill>
              <a:latin typeface="+mj-lt"/>
              <a:ea typeface="Canva Sans Italics"/>
              <a:cs typeface="Canva Sans Italics"/>
              <a:sym typeface="Canva Sans Italics"/>
            </a:endParaRPr>
          </a:p>
          <a:p>
            <a:pPr algn="ctr">
              <a:lnSpc>
                <a:spcPts val="1626"/>
              </a:lnSpc>
              <a:spcBef>
                <a:spcPct val="0"/>
              </a:spcBef>
            </a:pPr>
            <a:endParaRPr lang="en-US" sz="1200" i="1" dirty="0">
              <a:solidFill>
                <a:srgbClr val="000000"/>
              </a:solidFill>
              <a:latin typeface="+mj-lt"/>
              <a:ea typeface="Canva Sans Italics"/>
              <a:cs typeface="Canva Sans Italics"/>
              <a:sym typeface="Canva Sans Italics"/>
            </a:endParaRPr>
          </a:p>
          <a:p>
            <a:pPr algn="ctr">
              <a:lnSpc>
                <a:spcPts val="1626"/>
              </a:lnSpc>
              <a:spcBef>
                <a:spcPct val="0"/>
              </a:spcBef>
            </a:pPr>
            <a:endParaRPr lang="en-US" sz="1200" i="1" dirty="0">
              <a:solidFill>
                <a:srgbClr val="000000"/>
              </a:solidFill>
              <a:latin typeface="+mj-lt"/>
              <a:ea typeface="Canva Sans Italics"/>
              <a:cs typeface="Canva Sans Italics"/>
              <a:sym typeface="Canva Sans Itali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0CCFFECD-F6ED-1A31-DD74-121CD5CCA19B}"/>
              </a:ext>
            </a:extLst>
          </p:cNvPr>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pPr algn="ctr"/>
            <a:endParaRPr lang="en-GB"/>
          </a:p>
          <a:p>
            <a:pPr algn="ctr"/>
            <a:endParaRPr lang="en-GB"/>
          </a:p>
          <a:p>
            <a:pPr algn="ctr"/>
            <a:r>
              <a:rPr lang="en-GB">
                <a:latin typeface="Aptos" panose="020B0004020202020204" pitchFamily="34" charset="0"/>
              </a:rPr>
              <a:t>Hubs Calendar</a:t>
            </a:r>
            <a:endParaRPr lang="en-GB" dirty="0">
              <a:latin typeface="Aptos" panose="020B0004020202020204" pitchFamily="34" charset="0"/>
            </a:endParaRPr>
          </a:p>
        </p:txBody>
      </p:sp>
      <p:graphicFrame>
        <p:nvGraphicFramePr>
          <p:cNvPr id="7" name="Table 6">
            <a:extLst>
              <a:ext uri="{FF2B5EF4-FFF2-40B4-BE49-F238E27FC236}">
                <a16:creationId xmlns:a16="http://schemas.microsoft.com/office/drawing/2014/main" id="{B0ED104D-B4EB-1B2D-CA97-BBF442D0613D}"/>
              </a:ext>
            </a:extLst>
          </p:cNvPr>
          <p:cNvGraphicFramePr>
            <a:graphicFrameLocks noGrp="1"/>
          </p:cNvGraphicFramePr>
          <p:nvPr>
            <p:extLst>
              <p:ext uri="{D42A27DB-BD31-4B8C-83A1-F6EECF244321}">
                <p14:modId xmlns:p14="http://schemas.microsoft.com/office/powerpoint/2010/main" val="1173106440"/>
              </p:ext>
            </p:extLst>
          </p:nvPr>
        </p:nvGraphicFramePr>
        <p:xfrm>
          <a:off x="0" y="1103230"/>
          <a:ext cx="5328000" cy="1482490"/>
        </p:xfrm>
        <a:graphic>
          <a:graphicData uri="http://schemas.openxmlformats.org/drawingml/2006/table">
            <a:tbl>
              <a:tblPr>
                <a:tableStyleId>{5C22544A-7EE6-4342-B048-85BDC9FD1C3A}</a:tableStyleId>
              </a:tblPr>
              <a:tblGrid>
                <a:gridCol w="2026342">
                  <a:extLst>
                    <a:ext uri="{9D8B030D-6E8A-4147-A177-3AD203B41FA5}">
                      <a16:colId xmlns:a16="http://schemas.microsoft.com/office/drawing/2014/main" val="900645165"/>
                    </a:ext>
                  </a:extLst>
                </a:gridCol>
                <a:gridCol w="1626494">
                  <a:extLst>
                    <a:ext uri="{9D8B030D-6E8A-4147-A177-3AD203B41FA5}">
                      <a16:colId xmlns:a16="http://schemas.microsoft.com/office/drawing/2014/main" val="1676489052"/>
                    </a:ext>
                  </a:extLst>
                </a:gridCol>
                <a:gridCol w="1675164">
                  <a:extLst>
                    <a:ext uri="{9D8B030D-6E8A-4147-A177-3AD203B41FA5}">
                      <a16:colId xmlns:a16="http://schemas.microsoft.com/office/drawing/2014/main" val="225739268"/>
                    </a:ext>
                  </a:extLst>
                </a:gridCol>
              </a:tblGrid>
              <a:tr h="190500">
                <a:tc>
                  <a:txBody>
                    <a:bodyPr/>
                    <a:lstStyle/>
                    <a:p>
                      <a:pPr algn="l" fontAlgn="b"/>
                      <a:r>
                        <a:rPr lang="en-GB" sz="1300" u="sng" strike="noStrike" dirty="0">
                          <a:effectLst/>
                          <a:latin typeface="Aptos" panose="020B0004020202020204" pitchFamily="34" charset="0"/>
                        </a:rPr>
                        <a:t>Watford Hubs</a:t>
                      </a:r>
                      <a:endParaRPr lang="en-GB" sz="1300" b="1" i="0" u="sng"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2025 - 2026 Date</a:t>
                      </a:r>
                      <a:endParaRPr lang="en-GB" sz="1300" b="1" i="0" u="sng"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2795361046"/>
                  </a:ext>
                </a:extLst>
              </a:tr>
              <a:tr h="190500">
                <a:tc>
                  <a:txBody>
                    <a:bodyPr/>
                    <a:lstStyle/>
                    <a:p>
                      <a:pPr algn="l" fontAlgn="b"/>
                      <a:r>
                        <a:rPr lang="en-GB" sz="1300" u="none" strike="noStrike" dirty="0">
                          <a:effectLst/>
                          <a:latin typeface="Aptos" panose="020B0004020202020204" pitchFamily="34" charset="0"/>
                        </a:rPr>
                        <a:t>Paediatrics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19/09/2025</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08:30 - 13:45</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4176017977"/>
                  </a:ext>
                </a:extLst>
              </a:tr>
              <a:tr h="190500">
                <a:tc>
                  <a:txBody>
                    <a:bodyPr/>
                    <a:lstStyle/>
                    <a:p>
                      <a:pPr algn="l" fontAlgn="b"/>
                      <a:r>
                        <a:rPr lang="en-GB" sz="1300" u="none" strike="noStrike" dirty="0">
                          <a:effectLst/>
                          <a:latin typeface="Aptos" panose="020B0004020202020204" pitchFamily="34" charset="0"/>
                        </a:rPr>
                        <a:t>Palliative Care</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20/01/2026</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12:30 - 17:00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366910732"/>
                  </a:ext>
                </a:extLst>
              </a:tr>
              <a:tr h="190500">
                <a:tc>
                  <a:txBody>
                    <a:bodyPr/>
                    <a:lstStyle/>
                    <a:p>
                      <a:pPr algn="l" fontAlgn="b"/>
                      <a:r>
                        <a:rPr lang="en-GB" sz="1300" u="none" strike="noStrike">
                          <a:effectLst/>
                          <a:latin typeface="Aptos" panose="020B0004020202020204" pitchFamily="34" charset="0"/>
                        </a:rPr>
                        <a:t>GP</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05/03/2026</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13:00 - 16:00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733233771"/>
                  </a:ext>
                </a:extLst>
              </a:tr>
              <a:tr h="236620">
                <a:tc>
                  <a:txBody>
                    <a:bodyPr/>
                    <a:lstStyle/>
                    <a:p>
                      <a:pPr algn="l" fontAlgn="b"/>
                      <a:r>
                        <a:rPr lang="en-GB" sz="1300" u="none" strike="noStrike">
                          <a:effectLst/>
                          <a:latin typeface="Aptos" panose="020B0004020202020204" pitchFamily="34" charset="0"/>
                        </a:rPr>
                        <a:t>Human Factors</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24/02/2026</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09:00 - 13:30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107804451"/>
                  </a:ext>
                </a:extLst>
              </a:tr>
              <a:tr h="190500">
                <a:tc>
                  <a:txBody>
                    <a:bodyPr/>
                    <a:lstStyle/>
                    <a:p>
                      <a:pPr algn="l" fontAlgn="b"/>
                      <a:r>
                        <a:rPr lang="en-GB" sz="1300" u="none" strike="noStrike" dirty="0" err="1">
                          <a:effectLst/>
                          <a:latin typeface="Aptos" panose="020B0004020202020204" pitchFamily="34" charset="0"/>
                        </a:rPr>
                        <a:t>Anesthetics</a:t>
                      </a:r>
                      <a:r>
                        <a:rPr lang="en-GB" sz="1300" u="none" strike="noStrike" dirty="0">
                          <a:effectLst/>
                          <a:latin typeface="Aptos" panose="020B0004020202020204" pitchFamily="34" charset="0"/>
                        </a:rPr>
                        <a:t>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12/12/2025</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09:00 - 13:30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860088301"/>
                  </a:ext>
                </a:extLst>
              </a:tr>
              <a:tr h="190500">
                <a:tc>
                  <a:txBody>
                    <a:bodyPr/>
                    <a:lstStyle/>
                    <a:p>
                      <a:pPr algn="l" fontAlgn="b"/>
                      <a:r>
                        <a:rPr lang="en-GB" sz="1300" u="none" strike="noStrike" dirty="0" err="1">
                          <a:effectLst/>
                          <a:latin typeface="Aptos" panose="020B0004020202020204" pitchFamily="34" charset="0"/>
                        </a:rPr>
                        <a:t>Anesthetics</a:t>
                      </a:r>
                      <a:r>
                        <a:rPr lang="en-GB" sz="1300" u="none" strike="noStrike" dirty="0">
                          <a:effectLst/>
                          <a:latin typeface="Aptos" panose="020B0004020202020204" pitchFamily="34" charset="0"/>
                        </a:rPr>
                        <a:t> Workshop</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12/12/2025</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14:00 - 16:00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966568980"/>
                  </a:ext>
                </a:extLst>
              </a:tr>
            </a:tbl>
          </a:graphicData>
        </a:graphic>
      </p:graphicFrame>
      <p:graphicFrame>
        <p:nvGraphicFramePr>
          <p:cNvPr id="8" name="Table 7">
            <a:extLst>
              <a:ext uri="{FF2B5EF4-FFF2-40B4-BE49-F238E27FC236}">
                <a16:creationId xmlns:a16="http://schemas.microsoft.com/office/drawing/2014/main" id="{BB4D0A10-7C1F-56D6-2718-677EC4EA85B4}"/>
              </a:ext>
            </a:extLst>
          </p:cNvPr>
          <p:cNvGraphicFramePr>
            <a:graphicFrameLocks noGrp="1"/>
          </p:cNvGraphicFramePr>
          <p:nvPr>
            <p:extLst>
              <p:ext uri="{D42A27DB-BD31-4B8C-83A1-F6EECF244321}">
                <p14:modId xmlns:p14="http://schemas.microsoft.com/office/powerpoint/2010/main" val="1948781899"/>
              </p:ext>
            </p:extLst>
          </p:nvPr>
        </p:nvGraphicFramePr>
        <p:xfrm>
          <a:off x="-12700" y="2604770"/>
          <a:ext cx="5327650" cy="1661160"/>
        </p:xfrm>
        <a:graphic>
          <a:graphicData uri="http://schemas.openxmlformats.org/drawingml/2006/table">
            <a:tbl>
              <a:tblPr>
                <a:tableStyleId>{5C22544A-7EE6-4342-B048-85BDC9FD1C3A}</a:tableStyleId>
              </a:tblPr>
              <a:tblGrid>
                <a:gridCol w="2051050">
                  <a:extLst>
                    <a:ext uri="{9D8B030D-6E8A-4147-A177-3AD203B41FA5}">
                      <a16:colId xmlns:a16="http://schemas.microsoft.com/office/drawing/2014/main" val="3073475467"/>
                    </a:ext>
                  </a:extLst>
                </a:gridCol>
                <a:gridCol w="1600200">
                  <a:extLst>
                    <a:ext uri="{9D8B030D-6E8A-4147-A177-3AD203B41FA5}">
                      <a16:colId xmlns:a16="http://schemas.microsoft.com/office/drawing/2014/main" val="2280830707"/>
                    </a:ext>
                  </a:extLst>
                </a:gridCol>
                <a:gridCol w="1676400">
                  <a:extLst>
                    <a:ext uri="{9D8B030D-6E8A-4147-A177-3AD203B41FA5}">
                      <a16:colId xmlns:a16="http://schemas.microsoft.com/office/drawing/2014/main" val="2524797832"/>
                    </a:ext>
                  </a:extLst>
                </a:gridCol>
              </a:tblGrid>
              <a:tr h="190500">
                <a:tc>
                  <a:txBody>
                    <a:bodyPr/>
                    <a:lstStyle/>
                    <a:p>
                      <a:pPr algn="l" fontAlgn="t"/>
                      <a:r>
                        <a:rPr lang="en-GB" sz="1300" u="sng" strike="noStrike" dirty="0">
                          <a:effectLst/>
                          <a:latin typeface="Aptos" panose="020B0004020202020204" pitchFamily="34" charset="0"/>
                        </a:rPr>
                        <a:t>Lister Hubs</a:t>
                      </a:r>
                      <a:endParaRPr lang="en-GB" sz="1300" b="1" i="0" u="sng" strike="noStrike" dirty="0">
                        <a:solidFill>
                          <a:srgbClr val="000000"/>
                        </a:solidFill>
                        <a:effectLst/>
                        <a:latin typeface="Aptos" panose="020B0004020202020204" pitchFamily="34" charset="0"/>
                      </a:endParaRPr>
                    </a:p>
                  </a:txBody>
                  <a:tcPr marL="9525" marR="9525" marT="9525" marB="0"/>
                </a:tc>
                <a:tc>
                  <a:txBody>
                    <a:bodyPr/>
                    <a:lstStyle/>
                    <a:p>
                      <a:pPr algn="l" fontAlgn="b"/>
                      <a:r>
                        <a:rPr lang="en-GB" sz="1300" u="sng" strike="noStrike">
                          <a:effectLst/>
                          <a:latin typeface="Aptos" panose="020B0004020202020204" pitchFamily="34" charset="0"/>
                        </a:rPr>
                        <a:t>2025 - 2026 Date</a:t>
                      </a:r>
                      <a:endParaRPr lang="en-GB" sz="1300" b="1" i="0" u="sng" strike="noStrike">
                        <a:solidFill>
                          <a:srgbClr val="000000"/>
                        </a:solidFill>
                        <a:effectLst/>
                        <a:latin typeface="Aptos" panose="020B0004020202020204" pitchFamily="34" charset="0"/>
                      </a:endParaRPr>
                    </a:p>
                  </a:txBody>
                  <a:tcPr marL="9525" marR="9525" marT="9525" marB="0" anchor="b"/>
                </a:tc>
                <a:tc>
                  <a:txBody>
                    <a:bodyPr/>
                    <a:lstStyle/>
                    <a:p>
                      <a:pPr algn="l" fontAlgn="t"/>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1734047425"/>
                  </a:ext>
                </a:extLst>
              </a:tr>
              <a:tr h="190500">
                <a:tc>
                  <a:txBody>
                    <a:bodyPr/>
                    <a:lstStyle/>
                    <a:p>
                      <a:pPr algn="l" fontAlgn="t"/>
                      <a:r>
                        <a:rPr lang="en-GB" sz="1300" u="none" strike="noStrike">
                          <a:effectLst/>
                          <a:latin typeface="Aptos" panose="020B0004020202020204" pitchFamily="34" charset="0"/>
                        </a:rPr>
                        <a:t>Psychiatry</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03/11/2025</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09:00 - 13:00</a:t>
                      </a:r>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1385635840"/>
                  </a:ext>
                </a:extLst>
              </a:tr>
              <a:tr h="190500">
                <a:tc>
                  <a:txBody>
                    <a:bodyPr/>
                    <a:lstStyle/>
                    <a:p>
                      <a:pPr algn="l" fontAlgn="b"/>
                      <a:r>
                        <a:rPr lang="en-GB" sz="1300" u="none" strike="noStrike">
                          <a:effectLst/>
                          <a:latin typeface="Aptos" panose="020B0004020202020204" pitchFamily="34" charset="0"/>
                        </a:rPr>
                        <a:t>Cardiology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t"/>
                      <a:r>
                        <a:rPr lang="en-GB" sz="1300" u="none" strike="noStrike">
                          <a:effectLst/>
                          <a:latin typeface="Aptos" panose="020B0004020202020204" pitchFamily="34" charset="0"/>
                        </a:rPr>
                        <a:t>10/11/2025</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08:45 - 16:00</a:t>
                      </a:r>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1096313746"/>
                  </a:ext>
                </a:extLst>
              </a:tr>
              <a:tr h="190500">
                <a:tc>
                  <a:txBody>
                    <a:bodyPr/>
                    <a:lstStyle/>
                    <a:p>
                      <a:pPr algn="l" fontAlgn="b"/>
                      <a:r>
                        <a:rPr lang="en-GB" sz="1300" u="none" strike="noStrike">
                          <a:effectLst/>
                          <a:latin typeface="Aptos" panose="020B0004020202020204" pitchFamily="34" charset="0"/>
                        </a:rPr>
                        <a:t>Professionalism in Medicine</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t"/>
                      <a:r>
                        <a:rPr lang="en-GB" sz="1300" u="none" strike="noStrike">
                          <a:effectLst/>
                          <a:latin typeface="Aptos" panose="020B0004020202020204" pitchFamily="34" charset="0"/>
                        </a:rPr>
                        <a:t>25/02/2026</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10:00 - 13:00</a:t>
                      </a:r>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2199529932"/>
                  </a:ext>
                </a:extLst>
              </a:tr>
              <a:tr h="190500">
                <a:tc>
                  <a:txBody>
                    <a:bodyPr/>
                    <a:lstStyle/>
                    <a:p>
                      <a:pPr algn="l" fontAlgn="b"/>
                      <a:r>
                        <a:rPr lang="en-GB" sz="1300" u="none" strike="noStrike" dirty="0">
                          <a:effectLst/>
                          <a:latin typeface="Aptos" panose="020B0004020202020204" pitchFamily="34" charset="0"/>
                        </a:rPr>
                        <a:t>GMC</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t"/>
                      <a:r>
                        <a:rPr lang="en-GB" sz="1300" u="none" strike="noStrike">
                          <a:effectLst/>
                          <a:latin typeface="Aptos" panose="020B0004020202020204" pitchFamily="34" charset="0"/>
                        </a:rPr>
                        <a:t>TBC</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4280079367"/>
                  </a:ext>
                </a:extLst>
              </a:tr>
              <a:tr h="190500">
                <a:tc>
                  <a:txBody>
                    <a:bodyPr/>
                    <a:lstStyle/>
                    <a:p>
                      <a:pPr algn="l" fontAlgn="b"/>
                      <a:r>
                        <a:rPr lang="en-GB" sz="1300" u="none" strike="noStrike">
                          <a:effectLst/>
                          <a:latin typeface="Aptos" panose="020B0004020202020204" pitchFamily="34" charset="0"/>
                        </a:rPr>
                        <a:t>Trauma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t"/>
                      <a:endParaRPr lang="en-GB" sz="1300" b="0" i="0" u="none" strike="noStrike" dirty="0">
                        <a:solidFill>
                          <a:srgbClr val="000000"/>
                        </a:solidFill>
                        <a:effectLst/>
                        <a:latin typeface="Aptos" panose="020B0004020202020204" pitchFamily="34" charset="0"/>
                      </a:endParaRPr>
                    </a:p>
                  </a:txBody>
                  <a:tcPr marL="9525" marR="9525" marT="9525" marB="0"/>
                </a:tc>
                <a:tc>
                  <a:txBody>
                    <a:bodyPr/>
                    <a:lstStyle/>
                    <a:p>
                      <a:pPr algn="l" fontAlgn="t"/>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549335570"/>
                  </a:ext>
                </a:extLst>
              </a:tr>
              <a:tr h="190500">
                <a:tc>
                  <a:txBody>
                    <a:bodyPr/>
                    <a:lstStyle/>
                    <a:p>
                      <a:pPr algn="l" fontAlgn="b"/>
                      <a:r>
                        <a:rPr lang="en-GB" sz="1300" u="none" strike="noStrike">
                          <a:effectLst/>
                          <a:latin typeface="Aptos" panose="020B0004020202020204" pitchFamily="34" charset="0"/>
                        </a:rPr>
                        <a:t>Radiology</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134228548"/>
                  </a:ext>
                </a:extLst>
              </a:tr>
              <a:tr h="190500">
                <a:tc>
                  <a:txBody>
                    <a:bodyPr/>
                    <a:lstStyle/>
                    <a:p>
                      <a:pPr algn="l" fontAlgn="b"/>
                      <a:r>
                        <a:rPr lang="en-GB" sz="1300" u="none" strike="noStrike">
                          <a:effectLst/>
                          <a:latin typeface="Aptos" panose="020B0004020202020204" pitchFamily="34" charset="0"/>
                        </a:rPr>
                        <a:t>Basic Surgical Skills</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273874765"/>
                  </a:ext>
                </a:extLst>
              </a:tr>
            </a:tbl>
          </a:graphicData>
        </a:graphic>
      </p:graphicFrame>
      <p:graphicFrame>
        <p:nvGraphicFramePr>
          <p:cNvPr id="11" name="Table 10">
            <a:extLst>
              <a:ext uri="{FF2B5EF4-FFF2-40B4-BE49-F238E27FC236}">
                <a16:creationId xmlns:a16="http://schemas.microsoft.com/office/drawing/2014/main" id="{24C445BE-D48E-A40E-51A1-E818E5606B0D}"/>
              </a:ext>
            </a:extLst>
          </p:cNvPr>
          <p:cNvGraphicFramePr>
            <a:graphicFrameLocks noGrp="1"/>
          </p:cNvGraphicFramePr>
          <p:nvPr>
            <p:extLst>
              <p:ext uri="{D42A27DB-BD31-4B8C-83A1-F6EECF244321}">
                <p14:modId xmlns:p14="http://schemas.microsoft.com/office/powerpoint/2010/main" val="2224422722"/>
              </p:ext>
            </p:extLst>
          </p:nvPr>
        </p:nvGraphicFramePr>
        <p:xfrm>
          <a:off x="350" y="4284980"/>
          <a:ext cx="5327650" cy="2076450"/>
        </p:xfrm>
        <a:graphic>
          <a:graphicData uri="http://schemas.openxmlformats.org/drawingml/2006/table">
            <a:tbl>
              <a:tblPr>
                <a:tableStyleId>{5C22544A-7EE6-4342-B048-85BDC9FD1C3A}</a:tableStyleId>
              </a:tblPr>
              <a:tblGrid>
                <a:gridCol w="2051050">
                  <a:extLst>
                    <a:ext uri="{9D8B030D-6E8A-4147-A177-3AD203B41FA5}">
                      <a16:colId xmlns:a16="http://schemas.microsoft.com/office/drawing/2014/main" val="1257028366"/>
                    </a:ext>
                  </a:extLst>
                </a:gridCol>
                <a:gridCol w="1600200">
                  <a:extLst>
                    <a:ext uri="{9D8B030D-6E8A-4147-A177-3AD203B41FA5}">
                      <a16:colId xmlns:a16="http://schemas.microsoft.com/office/drawing/2014/main" val="3786553387"/>
                    </a:ext>
                  </a:extLst>
                </a:gridCol>
                <a:gridCol w="1676400">
                  <a:extLst>
                    <a:ext uri="{9D8B030D-6E8A-4147-A177-3AD203B41FA5}">
                      <a16:colId xmlns:a16="http://schemas.microsoft.com/office/drawing/2014/main" val="1334455551"/>
                    </a:ext>
                  </a:extLst>
                </a:gridCol>
              </a:tblGrid>
              <a:tr h="190500">
                <a:tc>
                  <a:txBody>
                    <a:bodyPr/>
                    <a:lstStyle/>
                    <a:p>
                      <a:pPr algn="l" fontAlgn="b"/>
                      <a:r>
                        <a:rPr lang="en-GB" sz="1300" u="sng" strike="noStrike" dirty="0">
                          <a:effectLst/>
                          <a:latin typeface="Aptos" panose="020B0004020202020204" pitchFamily="34" charset="0"/>
                        </a:rPr>
                        <a:t>Luton Hubs</a:t>
                      </a:r>
                      <a:endParaRPr lang="en-GB" sz="1300" b="1" i="0" u="sng"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2025 - 2026 Date</a:t>
                      </a:r>
                      <a:endParaRPr lang="en-GB" sz="1300" b="1" i="0" u="sng"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2953605901"/>
                  </a:ext>
                </a:extLst>
              </a:tr>
              <a:tr h="190500">
                <a:tc>
                  <a:txBody>
                    <a:bodyPr/>
                    <a:lstStyle/>
                    <a:p>
                      <a:pPr algn="l" fontAlgn="b"/>
                      <a:r>
                        <a:rPr lang="en-GB" sz="1300" u="none" strike="noStrike" dirty="0">
                          <a:effectLst/>
                          <a:latin typeface="Aptos" panose="020B0004020202020204" pitchFamily="34" charset="0"/>
                        </a:rPr>
                        <a:t>Emergency Medicine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10/09/2025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401243786"/>
                  </a:ext>
                </a:extLst>
              </a:tr>
              <a:tr h="190500">
                <a:tc>
                  <a:txBody>
                    <a:bodyPr/>
                    <a:lstStyle/>
                    <a:p>
                      <a:pPr algn="l" fontAlgn="b"/>
                      <a:r>
                        <a:rPr lang="en-GB" sz="1300" u="none" strike="noStrike">
                          <a:effectLst/>
                          <a:latin typeface="Aptos" panose="020B0004020202020204" pitchFamily="34" charset="0"/>
                        </a:rPr>
                        <a:t>Ophthamology</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29/10/2025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691035552"/>
                  </a:ext>
                </a:extLst>
              </a:tr>
              <a:tr h="190500">
                <a:tc>
                  <a:txBody>
                    <a:bodyPr/>
                    <a:lstStyle/>
                    <a:p>
                      <a:pPr algn="l" fontAlgn="b"/>
                      <a:r>
                        <a:rPr lang="en-GB" sz="1300" u="none" strike="noStrike" dirty="0">
                          <a:effectLst/>
                          <a:latin typeface="Aptos" panose="020B0004020202020204" pitchFamily="34" charset="0"/>
                        </a:rPr>
                        <a:t>Paediatrics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19/11/2025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284156792"/>
                  </a:ext>
                </a:extLst>
              </a:tr>
              <a:tr h="190500">
                <a:tc>
                  <a:txBody>
                    <a:bodyPr/>
                    <a:lstStyle/>
                    <a:p>
                      <a:pPr algn="l" fontAlgn="b"/>
                      <a:r>
                        <a:rPr lang="en-GB" sz="1300" u="none" strike="noStrike" dirty="0">
                          <a:effectLst/>
                          <a:latin typeface="Aptos" panose="020B0004020202020204" pitchFamily="34" charset="0"/>
                        </a:rPr>
                        <a:t>Ethics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28/01/2026</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541296215"/>
                  </a:ext>
                </a:extLst>
              </a:tr>
              <a:tr h="190500">
                <a:tc>
                  <a:txBody>
                    <a:bodyPr/>
                    <a:lstStyle/>
                    <a:p>
                      <a:pPr algn="l" fontAlgn="b"/>
                      <a:r>
                        <a:rPr lang="en-GB" sz="1300" u="none" strike="noStrike">
                          <a:effectLst/>
                          <a:latin typeface="Aptos" panose="020B0004020202020204" pitchFamily="34" charset="0"/>
                        </a:rPr>
                        <a:t>Obs &amp; Gynae</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12/02/2026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614619949"/>
                  </a:ext>
                </a:extLst>
              </a:tr>
              <a:tr h="190500">
                <a:tc>
                  <a:txBody>
                    <a:bodyPr/>
                    <a:lstStyle/>
                    <a:p>
                      <a:pPr algn="l" fontAlgn="b"/>
                      <a:r>
                        <a:rPr lang="en-GB" sz="1300" u="none" strike="noStrike">
                          <a:effectLst/>
                          <a:latin typeface="Aptos" panose="020B0004020202020204" pitchFamily="34" charset="0"/>
                        </a:rPr>
                        <a:t>Genomics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458722111"/>
                  </a:ext>
                </a:extLst>
              </a:tr>
              <a:tr h="190500">
                <a:tc>
                  <a:txBody>
                    <a:bodyPr/>
                    <a:lstStyle/>
                    <a:p>
                      <a:pPr algn="l" fontAlgn="b"/>
                      <a:r>
                        <a:rPr lang="en-GB" sz="1300" u="none" strike="noStrike">
                          <a:effectLst/>
                          <a:latin typeface="Aptos" panose="020B0004020202020204" pitchFamily="34" charset="0"/>
                        </a:rPr>
                        <a:t>Enhance enable EOE hub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2498142056"/>
                  </a:ext>
                </a:extLst>
              </a:tr>
              <a:tr h="190500">
                <a:tc>
                  <a:txBody>
                    <a:bodyPr/>
                    <a:lstStyle/>
                    <a:p>
                      <a:pPr algn="l" fontAlgn="b"/>
                      <a:r>
                        <a:rPr lang="en-GB" sz="1300" u="none" strike="noStrike">
                          <a:effectLst/>
                          <a:latin typeface="Aptos" panose="020B0004020202020204" pitchFamily="34" charset="0"/>
                        </a:rPr>
                        <a:t>Enhance enable EOE hub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192249235"/>
                  </a:ext>
                </a:extLst>
              </a:tr>
              <a:tr h="190500">
                <a:tc>
                  <a:txBody>
                    <a:bodyPr/>
                    <a:lstStyle/>
                    <a:p>
                      <a:pPr algn="l" fontAlgn="b"/>
                      <a:r>
                        <a:rPr lang="en-GB" sz="1300" u="none" strike="noStrike">
                          <a:effectLst/>
                          <a:latin typeface="Aptos" panose="020B0004020202020204" pitchFamily="34" charset="0"/>
                        </a:rPr>
                        <a:t>GP (TBC)</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960326843"/>
                  </a:ext>
                </a:extLst>
              </a:tr>
            </a:tbl>
          </a:graphicData>
        </a:graphic>
      </p:graphicFrame>
    </p:spTree>
    <p:extLst>
      <p:ext uri="{BB962C8B-B14F-4D97-AF65-F5344CB8AC3E}">
        <p14:creationId xmlns:p14="http://schemas.microsoft.com/office/powerpoint/2010/main" val="330630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307641" y="1546827"/>
            <a:ext cx="4828380" cy="5803127"/>
          </a:xfrm>
          <a:prstGeom prst="rect">
            <a:avLst/>
          </a:prstGeom>
        </p:spPr>
        <p:txBody>
          <a:bodyPr wrap="square" lIns="0" tIns="0" rIns="0" bIns="0" rtlCol="0" anchor="t">
            <a:spAutoFit/>
          </a:bodyPr>
          <a:lstStyle/>
          <a:p>
            <a:pPr algn="ctr">
              <a:lnSpc>
                <a:spcPts val="1679"/>
              </a:lnSpc>
            </a:pPr>
            <a:r>
              <a:rPr lang="en-GB" sz="1600" b="1" dirty="0">
                <a:effectLst>
                  <a:outerShdw blurRad="38100" dist="25400" dir="5400000" algn="ctr">
                    <a:srgbClr val="6E747A">
                      <a:alpha val="43000"/>
                    </a:srgbClr>
                  </a:outerShdw>
                </a:effectLst>
                <a:latin typeface="Aptos" panose="020B0004020202020204" pitchFamily="34" charset="0"/>
              </a:rPr>
              <a:t>What are Hubs ?</a:t>
            </a:r>
          </a:p>
          <a:p>
            <a:r>
              <a:rPr lang="en-GB" sz="1600" dirty="0">
                <a:latin typeface="Aptos" panose="020B0004020202020204" pitchFamily="34" charset="0"/>
              </a:rPr>
              <a:t>Hubs are educational workshops organized by local PGME departments across Trusts within the deanery for Foundation Doctors. They cover clinical or non-clinical themes and can be attended in person or online. These sessions provide valuable practical and theoretical knowledge, and exposure to various specialties to aid career decisions.</a:t>
            </a:r>
          </a:p>
          <a:p>
            <a:r>
              <a:rPr lang="en-GB" sz="1600" dirty="0">
                <a:latin typeface="Aptos" panose="020B0004020202020204" pitchFamily="34" charset="0"/>
              </a:rPr>
              <a:t>Foundation Year doctors (FY1 and FY2) must attend </a:t>
            </a:r>
            <a:r>
              <a:rPr lang="en-GB" sz="1600" b="1" dirty="0">
                <a:latin typeface="Aptos" panose="020B0004020202020204" pitchFamily="34" charset="0"/>
              </a:rPr>
              <a:t>three hubs annually</a:t>
            </a:r>
            <a:r>
              <a:rPr lang="en-GB" sz="1600" dirty="0">
                <a:latin typeface="Aptos" panose="020B0004020202020204" pitchFamily="34" charset="0"/>
              </a:rPr>
              <a:t>: </a:t>
            </a:r>
            <a:r>
              <a:rPr lang="en-GB" sz="1600" b="1" dirty="0">
                <a:latin typeface="Aptos" panose="020B0004020202020204" pitchFamily="34" charset="0"/>
              </a:rPr>
              <a:t>2 Clinical</a:t>
            </a:r>
            <a:r>
              <a:rPr lang="en-GB" sz="1600" dirty="0">
                <a:latin typeface="Aptos" panose="020B0004020202020204" pitchFamily="34" charset="0"/>
              </a:rPr>
              <a:t> and </a:t>
            </a:r>
            <a:r>
              <a:rPr lang="en-GB" sz="1600" b="1" dirty="0">
                <a:latin typeface="Aptos" panose="020B0004020202020204" pitchFamily="34" charset="0"/>
              </a:rPr>
              <a:t>1 Non-Clinical</a:t>
            </a:r>
            <a:r>
              <a:rPr lang="en-GB" sz="1600" dirty="0">
                <a:latin typeface="Aptos" panose="020B0004020202020204" pitchFamily="34" charset="0"/>
              </a:rPr>
              <a:t>. Each hub lasts about </a:t>
            </a:r>
            <a:r>
              <a:rPr lang="en-GB" sz="1600" b="1" dirty="0">
                <a:latin typeface="Aptos" panose="020B0004020202020204" pitchFamily="34" charset="0"/>
              </a:rPr>
              <a:t>3 hours</a:t>
            </a:r>
            <a:r>
              <a:rPr lang="en-GB" sz="1600" dirty="0">
                <a:latin typeface="Aptos" panose="020B0004020202020204" pitchFamily="34" charset="0"/>
              </a:rPr>
              <a:t>, and doctors can choose from sessions run by their own Trust, other Trusts in their quadrant (EBH West), or central hubs. This booklet specifically guides the EBH West hubs.</a:t>
            </a:r>
          </a:p>
          <a:p>
            <a:pPr algn="ctr">
              <a:lnSpc>
                <a:spcPts val="1679"/>
              </a:lnSpc>
            </a:pPr>
            <a:endParaRPr lang="en-US" sz="1200" b="1" dirty="0">
              <a:solidFill>
                <a:srgbClr val="000000"/>
              </a:solidFill>
              <a:ea typeface="Canva Sans Bold"/>
              <a:cs typeface="Canva Sans Bold"/>
              <a:sym typeface="Canva Sans Bold"/>
            </a:endParaRPr>
          </a:p>
          <a:p>
            <a:pPr algn="l"/>
            <a:r>
              <a:rPr lang="en-US" sz="1600" b="1" dirty="0">
                <a:solidFill>
                  <a:srgbClr val="000000"/>
                </a:solidFill>
                <a:ea typeface="Canva Sans Bold"/>
                <a:cs typeface="Canva Sans Bold"/>
                <a:sym typeface="Canva Sans Bold"/>
              </a:rPr>
              <a:t>Helpful admin contacts:</a:t>
            </a:r>
          </a:p>
          <a:p>
            <a:pPr algn="l"/>
            <a:r>
              <a:rPr lang="en-US" sz="1600" b="1" dirty="0">
                <a:solidFill>
                  <a:srgbClr val="000000"/>
                </a:solidFill>
                <a:ea typeface="Canva Sans Bold"/>
                <a:cs typeface="Canva Sans Bold"/>
                <a:sym typeface="Canva Sans Bold"/>
              </a:rPr>
              <a:t>Lister Hospital </a:t>
            </a:r>
            <a:r>
              <a:rPr lang="en-US" sz="1600" dirty="0">
                <a:solidFill>
                  <a:srgbClr val="000000"/>
                </a:solidFill>
                <a:ea typeface="Canva Sans"/>
                <a:cs typeface="Canva Sans"/>
                <a:sym typeface="Canva Sans"/>
              </a:rPr>
              <a:t>-</a:t>
            </a:r>
            <a:r>
              <a:rPr lang="en-US" sz="1600" b="1" dirty="0">
                <a:solidFill>
                  <a:srgbClr val="000000"/>
                </a:solidFill>
                <a:ea typeface="Canva Sans Bold"/>
                <a:cs typeface="Canva Sans Bold"/>
                <a:sym typeface="Canva Sans Bold"/>
              </a:rPr>
              <a:t> </a:t>
            </a:r>
            <a:r>
              <a:rPr lang="en-US" sz="1600" dirty="0">
                <a:solidFill>
                  <a:srgbClr val="000000"/>
                </a:solidFill>
                <a:ea typeface="Canva Sans"/>
                <a:cs typeface="Canva Sans"/>
                <a:sym typeface="Canva Sans"/>
              </a:rPr>
              <a:t>enh-tr.foundationprogramme@nhs.net</a:t>
            </a:r>
          </a:p>
          <a:p>
            <a:pPr algn="l"/>
            <a:r>
              <a:rPr lang="en-US" sz="1600" b="1" dirty="0">
                <a:solidFill>
                  <a:srgbClr val="000000"/>
                </a:solidFill>
                <a:ea typeface="Canva Sans Bold"/>
                <a:cs typeface="Canva Sans Bold"/>
                <a:sym typeface="Canva Sans Bold"/>
              </a:rPr>
              <a:t>Watford General Hospital </a:t>
            </a:r>
            <a:r>
              <a:rPr lang="en-US" sz="1600" dirty="0">
                <a:solidFill>
                  <a:srgbClr val="000000"/>
                </a:solidFill>
                <a:ea typeface="Canva Sans"/>
                <a:cs typeface="Canva Sans"/>
                <a:sym typeface="Canva Sans"/>
              </a:rPr>
              <a:t>- lavena.taylor@nhs.net/ deborahnoel@nhs.net/ alex.paice@nhs.net</a:t>
            </a:r>
          </a:p>
          <a:p>
            <a:pPr algn="l"/>
            <a:r>
              <a:rPr lang="en-US" sz="1600" b="1" dirty="0">
                <a:solidFill>
                  <a:srgbClr val="000000"/>
                </a:solidFill>
                <a:ea typeface="Canva Sans Bold"/>
                <a:cs typeface="Canva Sans Bold"/>
                <a:sym typeface="Canva Sans Bold"/>
              </a:rPr>
              <a:t>Bedford Hospital </a:t>
            </a:r>
            <a:r>
              <a:rPr lang="en-US" sz="1600" dirty="0">
                <a:solidFill>
                  <a:srgbClr val="000000"/>
                </a:solidFill>
                <a:ea typeface="Canva Sans"/>
                <a:cs typeface="Canva Sans"/>
                <a:sym typeface="Canva Sans"/>
              </a:rPr>
              <a:t>- Michelle.Argent@bedfordhospital.nhs.uk</a:t>
            </a:r>
          </a:p>
          <a:p>
            <a:pPr algn="l">
              <a:spcBef>
                <a:spcPct val="0"/>
              </a:spcBef>
            </a:pPr>
            <a:r>
              <a:rPr lang="en-US" sz="1600" b="1" dirty="0">
                <a:solidFill>
                  <a:srgbClr val="000000"/>
                </a:solidFill>
                <a:ea typeface="Canva Sans Bold"/>
                <a:cs typeface="Canva Sans Bold"/>
                <a:sym typeface="Canva Sans Bold"/>
              </a:rPr>
              <a:t>Luton &amp; Dunstable Hospital </a:t>
            </a:r>
            <a:r>
              <a:rPr lang="en-US" sz="1600" dirty="0">
                <a:solidFill>
                  <a:srgbClr val="000000"/>
                </a:solidFill>
                <a:ea typeface="Canva Sans"/>
                <a:cs typeface="Canva Sans"/>
                <a:sym typeface="Canva Sans"/>
              </a:rPr>
              <a:t>- Kiran.Maqbool@ldh.nhs.uk/ Ruby.Salam@ldh.nhs.uk</a:t>
            </a:r>
          </a:p>
          <a:p>
            <a:pPr algn="ctr">
              <a:lnSpc>
                <a:spcPts val="1679"/>
              </a:lnSpc>
              <a:spcBef>
                <a:spcPct val="0"/>
              </a:spcBef>
            </a:pPr>
            <a:endParaRPr lang="en-US" sz="1200" dirty="0">
              <a:solidFill>
                <a:srgbClr val="000000"/>
              </a:solidFill>
              <a:ea typeface="Canva Sans"/>
              <a:cs typeface="Canva Sans"/>
              <a:sym typeface="Canva Sans"/>
            </a:endParaRPr>
          </a:p>
        </p:txBody>
      </p:sp>
      <p:sp>
        <p:nvSpPr>
          <p:cNvPr id="6" name="TextBox 6"/>
          <p:cNvSpPr txBox="1"/>
          <p:nvPr/>
        </p:nvSpPr>
        <p:spPr>
          <a:xfrm>
            <a:off x="1540571" y="608740"/>
            <a:ext cx="2246858" cy="397821"/>
          </a:xfrm>
          <a:prstGeom prst="rect">
            <a:avLst/>
          </a:prstGeom>
        </p:spPr>
        <p:txBody>
          <a:bodyPr lIns="0" tIns="0" rIns="0" bIns="0" rtlCol="0" anchor="t">
            <a:spAutoFit/>
          </a:bodyPr>
          <a:lstStyle/>
          <a:p>
            <a:pPr algn="ctr">
              <a:lnSpc>
                <a:spcPts val="3272"/>
              </a:lnSpc>
            </a:pPr>
            <a:r>
              <a:rPr lang="en-US" sz="2337" b="1">
                <a:solidFill>
                  <a:srgbClr val="000000"/>
                </a:solidFill>
                <a:ea typeface="Canva Sans Bold"/>
                <a:cs typeface="Canva Sans Bold"/>
                <a:sym typeface="Canva Sans Bold"/>
              </a:rPr>
              <a:t>1) Introduction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160435" y="1084180"/>
            <a:ext cx="5007130" cy="3474284"/>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Overview</a:t>
            </a:r>
            <a:r>
              <a:rPr lang="en-US" sz="1500" b="1" dirty="0">
                <a:solidFill>
                  <a:srgbClr val="000000"/>
                </a:solidFill>
                <a:latin typeface="Aptos" panose="020B0004020202020204" pitchFamily="34" charset="0"/>
                <a:ea typeface="Canva Sans Bold"/>
                <a:cs typeface="Canva Sans Bold"/>
                <a:sym typeface="Canva Sans Bold"/>
              </a:rPr>
              <a:t>:</a:t>
            </a:r>
          </a:p>
          <a:p>
            <a:pPr algn="l">
              <a:lnSpc>
                <a:spcPts val="1679"/>
              </a:lnSpc>
            </a:pPr>
            <a:endParaRPr lang="en-US" sz="1500" b="1" dirty="0">
              <a:solidFill>
                <a:srgbClr val="000000"/>
              </a:solidFill>
              <a:latin typeface="Aptos" panose="020B0004020202020204" pitchFamily="34" charset="0"/>
              <a:ea typeface="Canva Sans Bold"/>
              <a:cs typeface="Canva Sans Bold"/>
              <a:sym typeface="Canva Sans Bold"/>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Cardiology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Psychiatry </a:t>
            </a:r>
          </a:p>
          <a:p>
            <a:pPr algn="l">
              <a:lnSpc>
                <a:spcPts val="1679"/>
              </a:lnSpc>
            </a:pPr>
            <a:r>
              <a:rPr lang="en-US" sz="1500" dirty="0">
                <a:solidFill>
                  <a:srgbClr val="000000"/>
                </a:solidFill>
                <a:latin typeface="Aptos" panose="020B0004020202020204" pitchFamily="34" charset="0"/>
                <a:ea typeface="Canva Sans"/>
                <a:cs typeface="Canva Sans"/>
                <a:sym typeface="Canva Sans"/>
              </a:rPr>
              <a:t>Radiology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Trauma </a:t>
            </a:r>
          </a:p>
          <a:p>
            <a:pPr algn="l">
              <a:lnSpc>
                <a:spcPts val="1679"/>
              </a:lnSpc>
            </a:pPr>
            <a:r>
              <a:rPr lang="en-US" sz="1500" dirty="0">
                <a:solidFill>
                  <a:srgbClr val="000000"/>
                </a:solidFill>
                <a:latin typeface="Aptos" panose="020B0004020202020204" pitchFamily="34" charset="0"/>
                <a:ea typeface="Canva Sans"/>
                <a:cs typeface="Canva Sans"/>
                <a:sym typeface="Canva Sans"/>
              </a:rPr>
              <a:t>Basic Surgical Skills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GMC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Professionalism: Medicine </a:t>
            </a:r>
          </a:p>
          <a:p>
            <a:pPr algn="ctr">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160435" y="1084180"/>
            <a:ext cx="5007130" cy="5654368"/>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Cardiology</a:t>
            </a:r>
            <a:r>
              <a:rPr lang="en-US" sz="1500" b="1" dirty="0">
                <a:solidFill>
                  <a:srgbClr val="000000"/>
                </a:solidFill>
                <a:latin typeface="Aptos" panose="020B0004020202020204" pitchFamily="34" charset="0"/>
                <a:ea typeface="Canva Sans Bold"/>
                <a:cs typeface="Canva Sans Bold"/>
                <a:sym typeface="Canva Sans Bold"/>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F2F </a:t>
            </a:r>
          </a:p>
          <a:p>
            <a:pPr algn="l">
              <a:lnSpc>
                <a:spcPts val="1679"/>
              </a:lnSpc>
            </a:pPr>
            <a:r>
              <a:rPr lang="en-US" sz="1500" dirty="0">
                <a:solidFill>
                  <a:srgbClr val="000000"/>
                </a:solidFill>
                <a:latin typeface="Aptos" panose="020B0004020202020204" pitchFamily="34" charset="0"/>
                <a:ea typeface="Canva Sans"/>
                <a:cs typeface="Canva Sans"/>
                <a:sym typeface="Canva Sans"/>
              </a:rPr>
              <a:t>Date : 10/11/2025</a:t>
            </a:r>
          </a:p>
          <a:p>
            <a:pPr algn="l">
              <a:lnSpc>
                <a:spcPts val="1679"/>
              </a:lnSpc>
            </a:pPr>
            <a:r>
              <a:rPr lang="en-US" sz="1500" dirty="0">
                <a:solidFill>
                  <a:srgbClr val="000000"/>
                </a:solidFill>
                <a:latin typeface="Aptos" panose="020B0004020202020204" pitchFamily="34" charset="0"/>
                <a:ea typeface="Canva Sans"/>
                <a:cs typeface="Canva Sans"/>
                <a:sym typeface="Canva Sans"/>
              </a:rPr>
              <a:t>Time : 08:45 – 16:00</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hub covers  topics such as syncope, management of acute coronary syndrome, cardioversion, supraventricular arrhythmias,</a:t>
            </a: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cardiomyopathy, heart failure, management of ventricular arrhythmias, management of valvular heart disease and hypercholesterolemia.</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Psychiatry</a:t>
            </a:r>
            <a:r>
              <a:rPr lang="en-GB" sz="1500" b="1" dirty="0">
                <a:solidFill>
                  <a:srgbClr val="000000"/>
                </a:solidFill>
                <a:latin typeface="Aptos" panose="020B0004020202020204" pitchFamily="34" charset="0"/>
                <a:ea typeface="Canva Sans Bold"/>
                <a:cs typeface="Canva Sans Bold"/>
                <a:sym typeface="Canva Sans Bold"/>
              </a:rPr>
              <a:t>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 </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 </a:t>
            </a:r>
          </a:p>
          <a:p>
            <a:pPr>
              <a:lnSpc>
                <a:spcPts val="1679"/>
              </a:lnSpc>
            </a:pPr>
            <a:r>
              <a:rPr lang="en-GB" sz="1500" dirty="0">
                <a:solidFill>
                  <a:srgbClr val="000000"/>
                </a:solidFill>
                <a:latin typeface="Aptos" panose="020B0004020202020204" pitchFamily="34" charset="0"/>
                <a:ea typeface="Canva Sans"/>
                <a:cs typeface="Canva Sans"/>
                <a:sym typeface="Canva Sans"/>
              </a:rPr>
              <a:t>Date : 03/11/2025</a:t>
            </a:r>
          </a:p>
          <a:p>
            <a:pPr>
              <a:lnSpc>
                <a:spcPts val="1679"/>
              </a:lnSpc>
            </a:pPr>
            <a:r>
              <a:rPr lang="en-GB" sz="1500" dirty="0">
                <a:solidFill>
                  <a:srgbClr val="000000"/>
                </a:solidFill>
                <a:latin typeface="Aptos" panose="020B0004020202020204" pitchFamily="34" charset="0"/>
                <a:ea typeface="Canva Sans"/>
                <a:cs typeface="Canva Sans"/>
                <a:sym typeface="Canva Sans"/>
              </a:rPr>
              <a:t>Time : 9:00 – 13:00</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pPr>
            <a:r>
              <a:rPr lang="en-GB" sz="1500" dirty="0">
                <a:solidFill>
                  <a:srgbClr val="000000"/>
                </a:solidFill>
                <a:latin typeface="Aptos" panose="020B0004020202020204" pitchFamily="34" charset="0"/>
                <a:ea typeface="Canva Sans"/>
                <a:cs typeface="Canva Sans"/>
                <a:sym typeface="Canva Sans"/>
              </a:rPr>
              <a:t>P</a:t>
            </a:r>
            <a:r>
              <a:rPr lang="en-GB" sz="1500" i="1" dirty="0">
                <a:solidFill>
                  <a:srgbClr val="000000"/>
                </a:solidFill>
                <a:latin typeface="Aptos" panose="020B0004020202020204" pitchFamily="34" charset="0"/>
                <a:ea typeface="Canva Sans Italics"/>
                <a:cs typeface="Canva Sans Italics"/>
                <a:sym typeface="Canva Sans Italics"/>
              </a:rPr>
              <a:t>sychiatry hub for Foundation doctors is in-person attendance only and will include an overview of various aspects of Psychiatry such as Mental State Examination, Balint group, Ethics and a career in Psychiatry.</a:t>
            </a:r>
          </a:p>
          <a:p>
            <a:pPr algn="l">
              <a:lnSpc>
                <a:spcPts val="1679"/>
              </a:lnSpc>
            </a:pPr>
            <a:endParaRPr lang="en-US" sz="1200" i="1" dirty="0">
              <a:solidFill>
                <a:srgbClr val="000000"/>
              </a:solidFill>
              <a:ea typeface="Canva Sans Italics"/>
              <a:cs typeface="Canva Sans Italics"/>
              <a:sym typeface="Canva Sans Italics"/>
            </a:endParaRPr>
          </a:p>
        </p:txBody>
      </p:sp>
      <p:sp>
        <p:nvSpPr>
          <p:cNvPr id="5" name="TextBox 5"/>
          <p:cNvSpPr txBox="1"/>
          <p:nvPr/>
        </p:nvSpPr>
        <p:spPr>
          <a:xfrm>
            <a:off x="160435" y="4304709"/>
            <a:ext cx="5007130" cy="422167"/>
          </a:xfrm>
          <a:prstGeom prst="rect">
            <a:avLst/>
          </a:prstGeom>
        </p:spPr>
        <p:txBody>
          <a:bodyPr lIns="0" tIns="0" rIns="0" bIns="0" rtlCol="0" anchor="t">
            <a:spAutoFit/>
          </a:bodyPr>
          <a:lstStyle/>
          <a:p>
            <a:pPr algn="ctr">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160435" y="923001"/>
            <a:ext cx="5007130" cy="7180427"/>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Radiology</a:t>
            </a:r>
            <a:r>
              <a:rPr lang="en-US" sz="1500" b="1" dirty="0">
                <a:solidFill>
                  <a:srgbClr val="000000"/>
                </a:solidFill>
                <a:latin typeface="Aptos" panose="020B0004020202020204" pitchFamily="34" charset="0"/>
                <a:ea typeface="Canva Sans Bold"/>
                <a:cs typeface="Canva Sans Bold"/>
                <a:sym typeface="Canva Sans Bold"/>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Virtual </a:t>
            </a:r>
          </a:p>
          <a:p>
            <a:pPr>
              <a:lnSpc>
                <a:spcPts val="1679"/>
              </a:lnSpc>
            </a:pPr>
            <a:r>
              <a:rPr lang="en-US" sz="1500" dirty="0">
                <a:solidFill>
                  <a:srgbClr val="000000"/>
                </a:solidFill>
                <a:latin typeface="Aptos" panose="020B0004020202020204" pitchFamily="34" charset="0"/>
                <a:ea typeface="Canva Sans"/>
                <a:cs typeface="Canva Sans"/>
                <a:sym typeface="Canva Sans"/>
              </a:rPr>
              <a:t>Date : TBC</a:t>
            </a:r>
          </a:p>
          <a:p>
            <a:pPr>
              <a:lnSpc>
                <a:spcPts val="1679"/>
              </a:lnSpc>
            </a:pPr>
            <a:r>
              <a:rPr lang="en-US" sz="1500" dirty="0">
                <a:solidFill>
                  <a:srgbClr val="000000"/>
                </a:solidFill>
                <a:latin typeface="Aptos" panose="020B0004020202020204" pitchFamily="34" charset="0"/>
                <a:ea typeface="Canva Sans"/>
                <a:cs typeface="Canva Sans"/>
                <a:sym typeface="Canva Sans"/>
              </a:rPr>
              <a:t>Time : TBC</a:t>
            </a:r>
          </a:p>
          <a:p>
            <a:pPr algn="ctr">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Radiology hub will be delivered remotely/virtually via a meeting link. Various aspects of Radiology will be covered such as the application process, a career, day-to-day life and job scope.</a:t>
            </a: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Trauma</a:t>
            </a:r>
            <a:r>
              <a:rPr lang="en-GB" sz="1500" b="1" dirty="0">
                <a:solidFill>
                  <a:srgbClr val="000000"/>
                </a:solidFill>
                <a:latin typeface="Aptos" panose="020B0004020202020204" pitchFamily="34" charset="0"/>
                <a:ea typeface="Canva Sans Bold"/>
                <a:cs typeface="Canva Sans Bold"/>
                <a:sym typeface="Canva Sans Bold"/>
              </a:rPr>
              <a:t>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 </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TBC </a:t>
            </a:r>
          </a:p>
          <a:p>
            <a:pPr>
              <a:lnSpc>
                <a:spcPts val="1679"/>
              </a:lnSpc>
            </a:pPr>
            <a:r>
              <a:rPr lang="en-GB" sz="1500" dirty="0">
                <a:solidFill>
                  <a:srgbClr val="000000"/>
                </a:solidFill>
                <a:latin typeface="Aptos" panose="020B0004020202020204" pitchFamily="34" charset="0"/>
                <a:ea typeface="Canva Sans"/>
                <a:cs typeface="Canva Sans"/>
                <a:sym typeface="Canva Sans"/>
              </a:rPr>
              <a:t>Date : TBC</a:t>
            </a:r>
          </a:p>
          <a:p>
            <a:pPr>
              <a:lnSpc>
                <a:spcPts val="1679"/>
              </a:lnSpc>
            </a:pPr>
            <a:r>
              <a:rPr lang="en-GB" sz="1500" dirty="0">
                <a:solidFill>
                  <a:srgbClr val="000000"/>
                </a:solidFill>
                <a:latin typeface="Aptos" panose="020B0004020202020204" pitchFamily="34" charset="0"/>
                <a:ea typeface="Canva Sans"/>
                <a:cs typeface="Canva Sans"/>
                <a:sym typeface="Canva Sans"/>
              </a:rPr>
              <a:t>Time : TBC</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Basic Surgical Skills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 </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 </a:t>
            </a:r>
          </a:p>
          <a:p>
            <a:pPr>
              <a:lnSpc>
                <a:spcPts val="1679"/>
              </a:lnSpc>
            </a:pPr>
            <a:r>
              <a:rPr lang="en-GB" sz="1500" dirty="0">
                <a:solidFill>
                  <a:srgbClr val="000000"/>
                </a:solidFill>
                <a:latin typeface="Aptos" panose="020B0004020202020204" pitchFamily="34" charset="0"/>
                <a:ea typeface="Canva Sans"/>
                <a:cs typeface="Canva Sans"/>
                <a:sym typeface="Canva Sans"/>
              </a:rPr>
              <a:t>Date : TBC</a:t>
            </a:r>
          </a:p>
          <a:p>
            <a:pPr>
              <a:lnSpc>
                <a:spcPts val="1679"/>
              </a:lnSpc>
            </a:pPr>
            <a:r>
              <a:rPr lang="en-GB" sz="1500" dirty="0">
                <a:solidFill>
                  <a:srgbClr val="000000"/>
                </a:solidFill>
                <a:latin typeface="Aptos" panose="020B0004020202020204" pitchFamily="34" charset="0"/>
                <a:ea typeface="Canva Sans"/>
                <a:cs typeface="Canva Sans"/>
                <a:sym typeface="Canva Sans"/>
              </a:rPr>
              <a:t>Time : TBC</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spcBef>
                <a:spcPct val="0"/>
              </a:spcBef>
            </a:pPr>
            <a:endParaRPr lang="en-GB" sz="1500" dirty="0">
              <a:solidFill>
                <a:srgbClr val="000000"/>
              </a:solidFill>
              <a:latin typeface="Aptos" panose="020B0004020202020204" pitchFamily="34" charset="0"/>
              <a:ea typeface="Canva Sans"/>
              <a:cs typeface="Canva Sans"/>
              <a:sym typeface="Canva Sans"/>
            </a:endParaRPr>
          </a:p>
          <a:p>
            <a:pPr>
              <a:lnSpc>
                <a:spcPts val="1679"/>
              </a:lnSpc>
              <a:spcBef>
                <a:spcPct val="0"/>
              </a:spcBef>
            </a:pPr>
            <a:r>
              <a:rPr lang="en-GB" sz="1500" i="1" dirty="0">
                <a:solidFill>
                  <a:srgbClr val="000000"/>
                </a:solidFill>
                <a:latin typeface="Aptos" panose="020B0004020202020204" pitchFamily="34" charset="0"/>
                <a:ea typeface="Canva Sans Italics"/>
                <a:cs typeface="Canva Sans Italics"/>
                <a:sym typeface="Canva Sans Italics"/>
              </a:rPr>
              <a:t>This hands-on hub gives trainees a chance to practice simulated practical skills including suturing and knot tying. There is a chance to talk to current clinicians about the career and the application process. </a:t>
            </a:r>
          </a:p>
          <a:p>
            <a:pPr>
              <a:lnSpc>
                <a:spcPts val="1679"/>
              </a:lnSpc>
            </a:pPr>
            <a:endParaRPr lang="en-GB" sz="1200" dirty="0">
              <a:solidFill>
                <a:srgbClr val="000000"/>
              </a:solidFill>
              <a:ea typeface="Canva Sans"/>
              <a:cs typeface="Canva Sans"/>
              <a:sym typeface="Canva San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spcBef>
                <a:spcPct val="0"/>
              </a:spcBef>
            </a:pPr>
            <a:endParaRPr lang="en-US" sz="1200" i="1" dirty="0">
              <a:solidFill>
                <a:srgbClr val="000000"/>
              </a:solidFill>
              <a:ea typeface="Canva Sans Italics"/>
              <a:cs typeface="Canva Sans Italics"/>
              <a:sym typeface="Canva Sans Italics"/>
            </a:endParaRPr>
          </a:p>
        </p:txBody>
      </p:sp>
      <p:sp>
        <p:nvSpPr>
          <p:cNvPr id="5" name="TextBox 5"/>
          <p:cNvSpPr txBox="1"/>
          <p:nvPr/>
        </p:nvSpPr>
        <p:spPr>
          <a:xfrm>
            <a:off x="160435" y="3410959"/>
            <a:ext cx="5007130" cy="422167"/>
          </a:xfrm>
          <a:prstGeom prst="rect">
            <a:avLst/>
          </a:prstGeom>
        </p:spPr>
        <p:txBody>
          <a:bodyPr lIns="0" tIns="0" rIns="0" bIns="0" rtlCol="0" anchor="t">
            <a:spAutoFit/>
          </a:bodyPr>
          <a:lstStyle/>
          <a:p>
            <a:pPr algn="ctr">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
        <p:nvSpPr>
          <p:cNvPr id="6" name="TextBox 6"/>
          <p:cNvSpPr txBox="1"/>
          <p:nvPr/>
        </p:nvSpPr>
        <p:spPr>
          <a:xfrm>
            <a:off x="153735" y="4845050"/>
            <a:ext cx="5007130" cy="422167"/>
          </a:xfrm>
          <a:prstGeom prst="rect">
            <a:avLst/>
          </a:prstGeom>
        </p:spPr>
        <p:txBody>
          <a:bodyPr lIns="0" tIns="0" rIns="0" bIns="0" rtlCol="0" anchor="t">
            <a:spAutoFit/>
          </a:bodyPr>
          <a:lstStyle/>
          <a:p>
            <a:pPr algn="l">
              <a:lnSpc>
                <a:spcPts val="1679"/>
              </a:lnSpc>
              <a:spcBef>
                <a:spcPct val="0"/>
              </a:spcBef>
            </a:pPr>
            <a:endParaRPr lang="en-US" sz="1200" i="1" dirty="0">
              <a:solidFill>
                <a:srgbClr val="000000"/>
              </a:solidFill>
              <a:ea typeface="Canva Sans Italics"/>
              <a:cs typeface="Canva Sans Italics"/>
              <a:sym typeface="Canva Sans Italics"/>
            </a:endParaRPr>
          </a:p>
          <a:p>
            <a:pPr algn="l">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223523" y="1350076"/>
            <a:ext cx="5007130" cy="2602251"/>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GMC</a:t>
            </a:r>
            <a:r>
              <a:rPr lang="en-US" sz="1500" b="1" dirty="0">
                <a:solidFill>
                  <a:srgbClr val="000000"/>
                </a:solidFill>
                <a:latin typeface="Aptos" panose="020B0004020202020204" pitchFamily="34" charset="0"/>
                <a:ea typeface="Canva Sans Bold"/>
                <a:cs typeface="Canva Sans Bold"/>
                <a:sym typeface="Canva Sans Bold"/>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Non-clinical</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F2F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Professionalism in Medicine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Non-clinical</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a:t>
            </a:r>
          </a:p>
          <a:p>
            <a:pPr algn="l">
              <a:lnSpc>
                <a:spcPts val="1679"/>
              </a:lnSpc>
            </a:pPr>
            <a:endParaRPr lang="en-US" sz="1200" dirty="0">
              <a:solidFill>
                <a:srgbClr val="000000"/>
              </a:solidFill>
              <a:ea typeface="Canva Sans"/>
              <a:cs typeface="Canva Sans"/>
              <a:sym typeface="Canva Sans"/>
            </a:endParaRPr>
          </a:p>
          <a:p>
            <a:pPr algn="ctr">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60435" y="1371106"/>
            <a:ext cx="5007130" cy="3692293"/>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Overview</a:t>
            </a:r>
            <a:r>
              <a:rPr lang="en-US" sz="1500" b="1" dirty="0">
                <a:solidFill>
                  <a:srgbClr val="000000"/>
                </a:solidFill>
                <a:latin typeface="Aptos" panose="020B0004020202020204" pitchFamily="34" charset="0"/>
                <a:ea typeface="Canva Sans Bold"/>
                <a:cs typeface="Canva Sans Bold"/>
                <a:sym typeface="Canva Sans Bold"/>
              </a:rPr>
              <a:t>:</a:t>
            </a:r>
          </a:p>
          <a:p>
            <a:pPr algn="l">
              <a:lnSpc>
                <a:spcPts val="1679"/>
              </a:lnSpc>
            </a:pPr>
            <a:endParaRPr lang="en-US" sz="1500" b="1" dirty="0">
              <a:solidFill>
                <a:srgbClr val="000000"/>
              </a:solidFill>
              <a:latin typeface="Aptos" panose="020B0004020202020204" pitchFamily="34" charset="0"/>
              <a:ea typeface="Canva Sans Bold"/>
              <a:cs typeface="Canva Sans Bold"/>
              <a:sym typeface="Canva Sans Bold"/>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Pediatrics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Palliative care</a:t>
            </a:r>
          </a:p>
          <a:p>
            <a:pPr algn="l">
              <a:lnSpc>
                <a:spcPts val="1679"/>
              </a:lnSpc>
            </a:pPr>
            <a:r>
              <a:rPr lang="en-US" sz="1500" dirty="0">
                <a:solidFill>
                  <a:srgbClr val="000000"/>
                </a:solidFill>
                <a:latin typeface="Aptos" panose="020B0004020202020204" pitchFamily="34" charset="0"/>
                <a:ea typeface="Canva Sans"/>
                <a:cs typeface="Canva Sans"/>
                <a:sym typeface="Canva Sans"/>
              </a:rPr>
              <a:t>GP </a:t>
            </a:r>
          </a:p>
          <a:p>
            <a:pPr algn="l">
              <a:lnSpc>
                <a:spcPts val="1679"/>
              </a:lnSpc>
            </a:pPr>
            <a:r>
              <a:rPr lang="en-US" sz="1500" dirty="0">
                <a:solidFill>
                  <a:srgbClr val="000000"/>
                </a:solidFill>
                <a:latin typeface="Aptos" panose="020B0004020202020204" pitchFamily="34" charset="0"/>
                <a:ea typeface="Canva Sans"/>
                <a:cs typeface="Canva Sans"/>
                <a:sym typeface="Canva Sans"/>
              </a:rPr>
              <a:t>Anesthetics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Anesthetics Workshop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Human Factors </a:t>
            </a: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481</TotalTime>
  <Words>1734</Words>
  <Application>Microsoft Office PowerPoint</Application>
  <PresentationFormat>Custom</PresentationFormat>
  <Paragraphs>400</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Arial</vt:lpstr>
      <vt:lpstr>Calibri</vt:lpstr>
      <vt:lpstr>Canva Sans</vt:lpstr>
      <vt:lpstr>Canva Sans Bold</vt:lpstr>
      <vt:lpstr>Canva Sans Italics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 Booklet EBH West 2025-26</dc:title>
  <cp:lastModifiedBy>FLAGIELLO, Vincenzo (ROYAL PAPWORTH HOSPITAL NHS FOUNDATION TRUST)</cp:lastModifiedBy>
  <cp:revision>16</cp:revision>
  <dcterms:created xsi:type="dcterms:W3CDTF">2006-08-16T00:00:00Z</dcterms:created>
  <dcterms:modified xsi:type="dcterms:W3CDTF">2025-06-24T14:43:32Z</dcterms:modified>
  <dc:identifier>DAGgIWuPsK8</dc:identifier>
</cp:coreProperties>
</file>