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55" r:id="rId2"/>
    <p:sldId id="370" r:id="rId3"/>
    <p:sldId id="371" r:id="rId4"/>
    <p:sldId id="396" r:id="rId5"/>
    <p:sldId id="397" r:id="rId6"/>
    <p:sldId id="372" r:id="rId7"/>
    <p:sldId id="395" r:id="rId8"/>
    <p:sldId id="357" r:id="rId9"/>
    <p:sldId id="358" r:id="rId10"/>
    <p:sldId id="359" r:id="rId11"/>
    <p:sldId id="369" r:id="rId12"/>
    <p:sldId id="398" r:id="rId13"/>
    <p:sldId id="362" r:id="rId14"/>
    <p:sldId id="363" r:id="rId15"/>
    <p:sldId id="365" r:id="rId16"/>
    <p:sldId id="366" r:id="rId17"/>
    <p:sldId id="368" r:id="rId18"/>
    <p:sldId id="342" r:id="rId19"/>
    <p:sldId id="401" r:id="rId20"/>
    <p:sldId id="402" r:id="rId21"/>
    <p:sldId id="373" r:id="rId22"/>
    <p:sldId id="374" r:id="rId23"/>
    <p:sldId id="399" r:id="rId24"/>
    <p:sldId id="343" r:id="rId25"/>
    <p:sldId id="344" r:id="rId26"/>
    <p:sldId id="345" r:id="rId27"/>
    <p:sldId id="347" r:id="rId28"/>
    <p:sldId id="346" r:id="rId29"/>
    <p:sldId id="348" r:id="rId30"/>
    <p:sldId id="349" r:id="rId31"/>
    <p:sldId id="350" r:id="rId32"/>
    <p:sldId id="351" r:id="rId33"/>
    <p:sldId id="352" r:id="rId34"/>
    <p:sldId id="353" r:id="rId35"/>
    <p:sldId id="393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EE powerpoint template" id="{1EFFF720-98EF-D645-AFB2-89C2470DC210}">
          <p14:sldIdLst>
            <p14:sldId id="355"/>
            <p14:sldId id="370"/>
            <p14:sldId id="371"/>
            <p14:sldId id="396"/>
            <p14:sldId id="397"/>
            <p14:sldId id="372"/>
            <p14:sldId id="395"/>
            <p14:sldId id="357"/>
            <p14:sldId id="358"/>
            <p14:sldId id="359"/>
            <p14:sldId id="369"/>
            <p14:sldId id="398"/>
            <p14:sldId id="362"/>
            <p14:sldId id="363"/>
            <p14:sldId id="365"/>
            <p14:sldId id="366"/>
            <p14:sldId id="368"/>
            <p14:sldId id="342"/>
            <p14:sldId id="401"/>
            <p14:sldId id="402"/>
            <p14:sldId id="373"/>
            <p14:sldId id="374"/>
            <p14:sldId id="399"/>
            <p14:sldId id="343"/>
            <p14:sldId id="344"/>
            <p14:sldId id="345"/>
            <p14:sldId id="347"/>
            <p14:sldId id="346"/>
            <p14:sldId id="348"/>
            <p14:sldId id="349"/>
            <p14:sldId id="350"/>
            <p14:sldId id="351"/>
            <p14:sldId id="352"/>
            <p14:sldId id="353"/>
            <p14:sldId id="3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0054"/>
    <a:srgbClr val="FF5DC2"/>
    <a:srgbClr val="003893"/>
    <a:srgbClr val="E28C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3961" autoAdjust="0"/>
  </p:normalViewPr>
  <p:slideViewPr>
    <p:cSldViewPr snapToGrid="0" snapToObjects="1">
      <p:cViewPr varScale="1">
        <p:scale>
          <a:sx n="79" d="100"/>
          <a:sy n="79" d="100"/>
        </p:scale>
        <p:origin x="1085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andreaturner:Documents:Charts%20for%20school%20talk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ndreaturner:Documents:TPD:GRID:Grid%20applications%202016%20onward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ndreaturner:Documents:TPD:NTN%20grid%20by%20year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ndreaturner:Documents:TPD:GRID:Grid%20applications%202016%20onward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Sheet1!$K$36</c:f>
              <c:strCache>
                <c:ptCount val="1"/>
                <c:pt idx="0">
                  <c:v>2 out of 3 written</c:v>
                </c:pt>
              </c:strCache>
            </c:strRef>
          </c:tx>
          <c:invertIfNegative val="0"/>
          <c:cat>
            <c:strRef>
              <c:f>Sheet1!$L$35:$O$35</c:f>
              <c:strCach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strCache>
            </c:strRef>
          </c:cat>
          <c:val>
            <c:numRef>
              <c:f>Sheet1!$L$36:$O$36</c:f>
              <c:numCache>
                <c:formatCode>General</c:formatCode>
                <c:ptCount val="4"/>
                <c:pt idx="0">
                  <c:v>36</c:v>
                </c:pt>
                <c:pt idx="1">
                  <c:v>19</c:v>
                </c:pt>
                <c:pt idx="2">
                  <c:v>7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B2-8E43-9884-971197D68F89}"/>
            </c:ext>
          </c:extLst>
        </c:ser>
        <c:ser>
          <c:idx val="1"/>
          <c:order val="1"/>
          <c:tx>
            <c:strRef>
              <c:f>Sheet1!$K$37</c:f>
              <c:strCache>
                <c:ptCount val="1"/>
                <c:pt idx="0">
                  <c:v>Written complete</c:v>
                </c:pt>
              </c:strCache>
            </c:strRef>
          </c:tx>
          <c:invertIfNegative val="0"/>
          <c:cat>
            <c:strRef>
              <c:f>Sheet1!$L$35:$O$35</c:f>
              <c:strCach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strCache>
            </c:strRef>
          </c:cat>
          <c:val>
            <c:numRef>
              <c:f>Sheet1!$L$37:$O$37</c:f>
              <c:numCache>
                <c:formatCode>General</c:formatCode>
                <c:ptCount val="4"/>
                <c:pt idx="0">
                  <c:v>41</c:v>
                </c:pt>
                <c:pt idx="1">
                  <c:v>22</c:v>
                </c:pt>
                <c:pt idx="2">
                  <c:v>26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B2-8E43-9884-971197D68F89}"/>
            </c:ext>
          </c:extLst>
        </c:ser>
        <c:ser>
          <c:idx val="2"/>
          <c:order val="2"/>
          <c:tx>
            <c:strRef>
              <c:f>Sheet1!$K$38</c:f>
              <c:strCache>
                <c:ptCount val="1"/>
                <c:pt idx="0">
                  <c:v>Full MRCPCH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Sheet1!$L$35:$O$35</c:f>
              <c:strCach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strCache>
            </c:strRef>
          </c:cat>
          <c:val>
            <c:numRef>
              <c:f>Sheet1!$L$38:$O$38</c:f>
              <c:numCache>
                <c:formatCode>General</c:formatCode>
                <c:ptCount val="4"/>
                <c:pt idx="0">
                  <c:v>23</c:v>
                </c:pt>
                <c:pt idx="1">
                  <c:v>59</c:v>
                </c:pt>
                <c:pt idx="2">
                  <c:v>67</c:v>
                </c:pt>
                <c:pt idx="3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B2-8E43-9884-971197D68F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8273152"/>
        <c:axId val="78295424"/>
      </c:barChart>
      <c:catAx>
        <c:axId val="782731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ambria"/>
              </a:defRPr>
            </a:pPr>
            <a:endParaRPr lang="en-US"/>
          </a:p>
        </c:txPr>
        <c:crossAx val="78295424"/>
        <c:crosses val="autoZero"/>
        <c:auto val="1"/>
        <c:lblAlgn val="ctr"/>
        <c:lblOffset val="100"/>
        <c:noMultiLvlLbl val="0"/>
      </c:catAx>
      <c:valAx>
        <c:axId val="782954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>
                    <a:latin typeface="Cambria"/>
                  </a:defRPr>
                </a:pPr>
                <a:r>
                  <a:rPr lang="en-US" sz="1400">
                    <a:latin typeface="Cambria"/>
                  </a:rPr>
                  <a:t>% of trainees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ambria"/>
              </a:defRPr>
            </a:pPr>
            <a:endParaRPr lang="en-US"/>
          </a:p>
        </c:txPr>
        <c:crossAx val="7827315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200">
              <a:latin typeface="Cambria"/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Sheet1!$A$29:$A$36</c:f>
              <c:strCache>
                <c:ptCount val="8"/>
                <c:pt idx="0">
                  <c:v>Neonates</c:v>
                </c:pt>
                <c:pt idx="1">
                  <c:v>Community</c:v>
                </c:pt>
                <c:pt idx="2">
                  <c:v>PEM</c:v>
                </c:pt>
                <c:pt idx="3">
                  <c:v>Oncology</c:v>
                </c:pt>
                <c:pt idx="4">
                  <c:v>Gastro</c:v>
                </c:pt>
                <c:pt idx="5">
                  <c:v>Respiratory</c:v>
                </c:pt>
                <c:pt idx="6">
                  <c:v>Neurology</c:v>
                </c:pt>
                <c:pt idx="7">
                  <c:v>Ndisability</c:v>
                </c:pt>
              </c:strCache>
            </c:strRef>
          </c:cat>
          <c:val>
            <c:numRef>
              <c:f>Sheet1!$B$29:$B$36</c:f>
              <c:numCache>
                <c:formatCode>General</c:formatCode>
                <c:ptCount val="8"/>
                <c:pt idx="0">
                  <c:v>3</c:v>
                </c:pt>
                <c:pt idx="1">
                  <c:v>5</c:v>
                </c:pt>
                <c:pt idx="2">
                  <c:v>2</c:v>
                </c:pt>
                <c:pt idx="3">
                  <c:v>3</c:v>
                </c:pt>
                <c:pt idx="4">
                  <c:v>1</c:v>
                </c:pt>
                <c:pt idx="5">
                  <c:v>2</c:v>
                </c:pt>
                <c:pt idx="6">
                  <c:v>2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E2-AB44-8B17-024422801C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5571431786026E-2"/>
          <c:y val="3.7572254335260097E-2"/>
          <c:w val="0.92949255058903302"/>
          <c:h val="0.890077374721222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Sheet1!$C$29</c:f>
              <c:strCache>
                <c:ptCount val="1"/>
                <c:pt idx="0">
                  <c:v>Number of grid appointments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Sheet1!$B$30:$B$36</c:f>
              <c:strCach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strCache>
            </c:strRef>
          </c:cat>
          <c:val>
            <c:numRef>
              <c:f>Sheet1!$C$30:$C$36</c:f>
              <c:numCache>
                <c:formatCode>General</c:formatCode>
                <c:ptCount val="7"/>
                <c:pt idx="0">
                  <c:v>5</c:v>
                </c:pt>
                <c:pt idx="1">
                  <c:v>3</c:v>
                </c:pt>
                <c:pt idx="2">
                  <c:v>4</c:v>
                </c:pt>
                <c:pt idx="3">
                  <c:v>7</c:v>
                </c:pt>
                <c:pt idx="4">
                  <c:v>4</c:v>
                </c:pt>
                <c:pt idx="5">
                  <c:v>9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26-2742-B503-A825A77EBE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024192"/>
        <c:axId val="106637952"/>
      </c:barChart>
      <c:catAx>
        <c:axId val="920241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06637952"/>
        <c:crosses val="autoZero"/>
        <c:auto val="1"/>
        <c:lblAlgn val="ctr"/>
        <c:lblOffset val="100"/>
        <c:noMultiLvlLbl val="0"/>
      </c:catAx>
      <c:valAx>
        <c:axId val="1066379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20241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Sheet1!$A$2:$A$14</c:f>
              <c:strCache>
                <c:ptCount val="13"/>
                <c:pt idx="0">
                  <c:v>Neonates</c:v>
                </c:pt>
                <c:pt idx="1">
                  <c:v>HDU</c:v>
                </c:pt>
                <c:pt idx="2">
                  <c:v>Oncology</c:v>
                </c:pt>
                <c:pt idx="3">
                  <c:v>Gastro</c:v>
                </c:pt>
                <c:pt idx="4">
                  <c:v>Epilpesy</c:v>
                </c:pt>
                <c:pt idx="5">
                  <c:v>Diabetes</c:v>
                </c:pt>
                <c:pt idx="6">
                  <c:v>Respiratory</c:v>
                </c:pt>
                <c:pt idx="7">
                  <c:v>Allergy</c:v>
                </c:pt>
                <c:pt idx="8">
                  <c:v>Ndisability</c:v>
                </c:pt>
                <c:pt idx="9">
                  <c:v>Cardiology</c:v>
                </c:pt>
                <c:pt idx="10">
                  <c:v>Safeguarding</c:v>
                </c:pt>
                <c:pt idx="11">
                  <c:v>Community</c:v>
                </c:pt>
                <c:pt idx="12">
                  <c:v>ED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11</c:v>
                </c:pt>
                <c:pt idx="1">
                  <c:v>5</c:v>
                </c:pt>
                <c:pt idx="2">
                  <c:v>2</c:v>
                </c:pt>
                <c:pt idx="3">
                  <c:v>3</c:v>
                </c:pt>
                <c:pt idx="4">
                  <c:v>1</c:v>
                </c:pt>
                <c:pt idx="5">
                  <c:v>5</c:v>
                </c:pt>
                <c:pt idx="6">
                  <c:v>2</c:v>
                </c:pt>
                <c:pt idx="7">
                  <c:v>3</c:v>
                </c:pt>
                <c:pt idx="8">
                  <c:v>1</c:v>
                </c:pt>
                <c:pt idx="9">
                  <c:v>4</c:v>
                </c:pt>
                <c:pt idx="10">
                  <c:v>2</c:v>
                </c:pt>
                <c:pt idx="11">
                  <c:v>4</c:v>
                </c:pt>
                <c:pt idx="1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80-3845-A550-6AA36F7FDF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7E2E82-72CD-0544-803E-ECCCB1A6640C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868A9-83B6-F748-BF71-689B21C27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711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BE4FC7-C1BC-BD40-85E8-F7D387FACD0C}" type="datetimeFigureOut">
              <a:rPr lang="en-US" smtClean="0"/>
              <a:t>10/5/2018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B3131-83C0-9847-95A8-B83A12FBB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04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B3131-83C0-9847-95A8-B83A12FBB6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57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025526"/>
            <a:ext cx="7772400" cy="679449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rgbClr val="A00054"/>
                </a:solidFill>
              </a:defRPr>
            </a:lvl1pPr>
          </a:lstStyle>
          <a:p>
            <a:r>
              <a:rPr lang="en-US" dirty="0" smtClean="0"/>
              <a:t>Slide title – Arial, 36, Bold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954924"/>
            <a:ext cx="7839075" cy="372066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 Body text – Arial, 24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1937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,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025526"/>
            <a:ext cx="7772400" cy="679449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A00054"/>
                </a:solidFill>
              </a:defRPr>
            </a:lvl1pPr>
          </a:lstStyle>
          <a:p>
            <a:r>
              <a:rPr lang="en-US" dirty="0" smtClean="0"/>
              <a:t>Slide title – Arial, 36, Bold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954924"/>
            <a:ext cx="4619297" cy="3720662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 Body text – Arial, 24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218113" y="1954213"/>
            <a:ext cx="3673475" cy="3721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en-GB" dirty="0" smtClean="0"/>
              <a:t>Click here to insert your photograph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6738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025526"/>
            <a:ext cx="7772400" cy="679449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rgbClr val="A00054"/>
                </a:solidFill>
              </a:defRPr>
            </a:lvl1pPr>
          </a:lstStyle>
          <a:p>
            <a:r>
              <a:rPr lang="en-US" dirty="0" smtClean="0"/>
              <a:t>Slide title – Arial, 36, Bold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1757362"/>
            <a:ext cx="6400800" cy="5810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 baseline="0">
                <a:solidFill>
                  <a:srgbClr val="00389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Slide subtitle – Arial, 28, Bold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486025"/>
            <a:ext cx="7839075" cy="2457450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 Body text – Arial, 24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3361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subtitle, text and photo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025526"/>
            <a:ext cx="7772400" cy="679449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A00054"/>
                </a:solidFill>
              </a:defRPr>
            </a:lvl1pPr>
          </a:lstStyle>
          <a:p>
            <a:r>
              <a:rPr lang="en-US" dirty="0" smtClean="0"/>
              <a:t>Slide title – Arial, 36, Bold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1757362"/>
            <a:ext cx="6400800" cy="5810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rgbClr val="00389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Slide subtitle – Arial, 28, Bold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2486025"/>
            <a:ext cx="4761186" cy="24574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 Body text – Arial, 24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5360988" y="2486025"/>
            <a:ext cx="3451225" cy="2457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/>
            </a:lvl1pPr>
          </a:lstStyle>
          <a:p>
            <a:r>
              <a:rPr lang="en-GB" dirty="0" smtClean="0"/>
              <a:t>Click here to insert your photograph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3303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for graphs and large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970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4110F-D8D3-417F-B64F-EECA5BF6F2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372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DED40-F14E-4481-B45F-AE8D059A15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057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BA957-E31A-EC4E-8E9D-48A9A01B0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904" y="360000"/>
            <a:ext cx="3099816" cy="6156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227379"/>
            <a:ext cx="9144000" cy="6306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189288"/>
            <a:ext cx="91440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3" r:id="rId2"/>
    <p:sldLayoutId id="2147483649" r:id="rId3"/>
    <p:sldLayoutId id="2147483650" r:id="rId4"/>
    <p:sldLayoutId id="2147483655" r:id="rId5"/>
    <p:sldLayoutId id="2147483674" r:id="rId6"/>
    <p:sldLayoutId id="2147483675" r:id="rId7"/>
    <p:sldLayoutId id="2147483676" r:id="rId8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jpe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38" y="2035896"/>
            <a:ext cx="8336362" cy="8920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6650" y="835567"/>
            <a:ext cx="781272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 dirty="0" smtClean="0">
              <a:solidFill>
                <a:srgbClr val="A00054"/>
              </a:solidFill>
            </a:endParaRPr>
          </a:p>
          <a:p>
            <a:r>
              <a:rPr lang="en-GB" sz="3200" b="1" dirty="0" smtClean="0">
                <a:solidFill>
                  <a:srgbClr val="A00054"/>
                </a:solidFill>
              </a:rPr>
              <a:t>HEE EOE Foundation </a:t>
            </a:r>
            <a:r>
              <a:rPr lang="en-GB" sz="3200" b="1" dirty="0">
                <a:solidFill>
                  <a:srgbClr val="A00054"/>
                </a:solidFill>
              </a:rPr>
              <a:t>open day - 2018</a:t>
            </a:r>
            <a:endParaRPr lang="en-GB" sz="3200" b="1" dirty="0" smtClean="0">
              <a:solidFill>
                <a:srgbClr val="A00054"/>
              </a:solidFill>
            </a:endParaRPr>
          </a:p>
          <a:p>
            <a:endParaRPr lang="en-GB" sz="3600" b="1" dirty="0">
              <a:solidFill>
                <a:srgbClr val="A00054"/>
              </a:solidFill>
            </a:endParaRPr>
          </a:p>
          <a:p>
            <a:endParaRPr lang="en-GB" sz="3600" b="1" dirty="0">
              <a:solidFill>
                <a:srgbClr val="A00054"/>
              </a:solidFill>
            </a:endParaRPr>
          </a:p>
          <a:p>
            <a:r>
              <a:rPr lang="en-GB" sz="2400" b="1" dirty="0" smtClean="0">
                <a:solidFill>
                  <a:srgbClr val="A00054"/>
                </a:solidFill>
              </a:rPr>
              <a:t>Dr Wilf Kelsall</a:t>
            </a:r>
          </a:p>
          <a:p>
            <a:endParaRPr lang="en-GB" sz="2400" b="1" dirty="0" smtClean="0">
              <a:solidFill>
                <a:srgbClr val="A00054"/>
              </a:solidFill>
            </a:endParaRPr>
          </a:p>
          <a:p>
            <a:r>
              <a:rPr lang="en-GB" sz="2000" b="1" dirty="0" smtClean="0">
                <a:solidFill>
                  <a:srgbClr val="A00054"/>
                </a:solidFill>
              </a:rPr>
              <a:t>Neonatal Consultant and PEC</a:t>
            </a:r>
          </a:p>
          <a:p>
            <a:r>
              <a:rPr lang="en-GB" sz="2000" b="1" dirty="0" smtClean="0">
                <a:solidFill>
                  <a:srgbClr val="A00054"/>
                </a:solidFill>
              </a:rPr>
              <a:t>HEE </a:t>
            </a:r>
            <a:r>
              <a:rPr lang="en-GB" sz="2000" b="1" dirty="0" err="1" smtClean="0">
                <a:solidFill>
                  <a:srgbClr val="A00054"/>
                </a:solidFill>
              </a:rPr>
              <a:t>EoE</a:t>
            </a:r>
            <a:r>
              <a:rPr lang="en-GB" sz="2000" b="1" dirty="0" smtClean="0">
                <a:solidFill>
                  <a:srgbClr val="A00054"/>
                </a:solidFill>
              </a:rPr>
              <a:t> Head of School of Paediatrics </a:t>
            </a:r>
          </a:p>
          <a:p>
            <a:r>
              <a:rPr lang="en-GB" sz="2000" b="1" dirty="0" smtClean="0">
                <a:solidFill>
                  <a:srgbClr val="A00054"/>
                </a:solidFill>
              </a:rPr>
              <a:t>HEE </a:t>
            </a:r>
            <a:r>
              <a:rPr lang="en-GB" sz="2000" b="1" dirty="0" err="1" smtClean="0">
                <a:solidFill>
                  <a:srgbClr val="A00054"/>
                </a:solidFill>
              </a:rPr>
              <a:t>EoE</a:t>
            </a:r>
            <a:r>
              <a:rPr lang="en-GB" sz="2000" b="1" dirty="0" smtClean="0">
                <a:solidFill>
                  <a:srgbClr val="A00054"/>
                </a:solidFill>
              </a:rPr>
              <a:t> Associate Dean for Academic Training</a:t>
            </a:r>
          </a:p>
          <a:p>
            <a:r>
              <a:rPr lang="en-GB" sz="2000" b="1" dirty="0">
                <a:solidFill>
                  <a:srgbClr val="A00054"/>
                </a:solidFill>
              </a:rPr>
              <a:t>HEE EOE Associate Dean for </a:t>
            </a:r>
            <a:r>
              <a:rPr lang="en-GB" sz="2000" b="1" dirty="0" smtClean="0">
                <a:solidFill>
                  <a:srgbClr val="A00054"/>
                </a:solidFill>
              </a:rPr>
              <a:t>Global Health</a:t>
            </a:r>
          </a:p>
        </p:txBody>
      </p:sp>
      <p:pic>
        <p:nvPicPr>
          <p:cNvPr id="14" name="Picture 13" descr="bottom_brand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76" y="5367048"/>
            <a:ext cx="1798200" cy="1243501"/>
          </a:xfrm>
          <a:prstGeom prst="rect">
            <a:avLst/>
          </a:prstGeom>
        </p:spPr>
      </p:pic>
      <p:pic>
        <p:nvPicPr>
          <p:cNvPr id="1026" name="Picture 2" descr="C:\Users\wkelsall\Desktop\image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0" y="249779"/>
            <a:ext cx="1505115" cy="8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54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433" y="780393"/>
            <a:ext cx="7772400" cy="570604"/>
          </a:xfrm>
        </p:spPr>
        <p:txBody>
          <a:bodyPr/>
          <a:lstStyle/>
          <a:p>
            <a:r>
              <a:rPr lang="en-US" sz="3200" dirty="0"/>
              <a:t>ST1-3 rotations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43209" y="1544592"/>
            <a:ext cx="3494221" cy="3800735"/>
          </a:xfrm>
        </p:spPr>
        <p:txBody>
          <a:bodyPr/>
          <a:lstStyle/>
          <a:p>
            <a:r>
              <a:rPr lang="en-US" sz="1600" dirty="0" err="1" smtClean="0"/>
              <a:t>Basildon</a:t>
            </a:r>
            <a:r>
              <a:rPr lang="en-US" sz="1600" dirty="0" smtClean="0"/>
              <a:t> </a:t>
            </a:r>
            <a:r>
              <a:rPr lang="en-US" sz="1600" dirty="0"/>
              <a:t>/</a:t>
            </a:r>
            <a:r>
              <a:rPr lang="en-US" sz="1600" dirty="0" err="1"/>
              <a:t>Southend</a:t>
            </a:r>
            <a:r>
              <a:rPr lang="en-US" sz="1600" dirty="0"/>
              <a:t> / Watford / Luton / Cambridge</a:t>
            </a:r>
          </a:p>
          <a:p>
            <a:endParaRPr lang="en-US" sz="1600" dirty="0"/>
          </a:p>
          <a:p>
            <a:r>
              <a:rPr lang="en-US" sz="1600" dirty="0"/>
              <a:t>Watford/</a:t>
            </a:r>
            <a:r>
              <a:rPr lang="en-US" sz="1600" dirty="0" err="1"/>
              <a:t>Luton</a:t>
            </a:r>
            <a:r>
              <a:rPr lang="en-US" sz="1600" dirty="0"/>
              <a:t> /Harlow/ </a:t>
            </a:r>
            <a:r>
              <a:rPr lang="en-US" sz="1600" dirty="0" err="1"/>
              <a:t>Stevenage</a:t>
            </a:r>
            <a:r>
              <a:rPr lang="en-US" sz="1600" dirty="0"/>
              <a:t>/ Cambridge</a:t>
            </a:r>
          </a:p>
          <a:p>
            <a:endParaRPr lang="en-US" sz="1600" dirty="0"/>
          </a:p>
          <a:p>
            <a:r>
              <a:rPr lang="en-US" sz="1600" dirty="0"/>
              <a:t>JPH / Colchester / Ipswich / Norwich / Cambridge</a:t>
            </a:r>
          </a:p>
          <a:p>
            <a:endParaRPr lang="en-US" sz="1600" dirty="0"/>
          </a:p>
          <a:p>
            <a:r>
              <a:rPr lang="en-US" sz="1600" dirty="0"/>
              <a:t>King’s Lynn / Peterborough / Norwich</a:t>
            </a:r>
          </a:p>
          <a:p>
            <a:endParaRPr lang="en-US" sz="1600" dirty="0"/>
          </a:p>
          <a:p>
            <a:r>
              <a:rPr lang="en-US" sz="1600" dirty="0"/>
              <a:t>Peterborough / </a:t>
            </a:r>
            <a:r>
              <a:rPr lang="en-US" sz="1600" dirty="0" err="1"/>
              <a:t>Hinch</a:t>
            </a:r>
            <a:r>
              <a:rPr lang="en-US" sz="1600" dirty="0"/>
              <a:t> / Bedford/ Cambridge / </a:t>
            </a:r>
            <a:r>
              <a:rPr lang="en-US" sz="1600" dirty="0" err="1"/>
              <a:t>Stevenage</a:t>
            </a:r>
            <a:r>
              <a:rPr lang="en-US" sz="1600" dirty="0"/>
              <a:t> / WSH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751" y="1350996"/>
            <a:ext cx="5157029" cy="4539351"/>
          </a:xfrm>
          <a:prstGeom prst="rect">
            <a:avLst/>
          </a:prstGeom>
          <a:ln>
            <a:solidFill>
              <a:srgbClr val="3366FF"/>
            </a:solidFill>
          </a:ln>
        </p:spPr>
      </p:pic>
      <p:cxnSp>
        <p:nvCxnSpPr>
          <p:cNvPr id="12" name="Straight Connector 11"/>
          <p:cNvCxnSpPr>
            <a:endCxn id="10" idx="2"/>
          </p:cNvCxnSpPr>
          <p:nvPr/>
        </p:nvCxnSpPr>
        <p:spPr>
          <a:xfrm>
            <a:off x="5915661" y="5581656"/>
            <a:ext cx="514605" cy="308691"/>
          </a:xfrm>
          <a:prstGeom prst="line">
            <a:avLst/>
          </a:prstGeom>
          <a:ln>
            <a:solidFill>
              <a:srgbClr val="A000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0" idx="2"/>
          </p:cNvCxnSpPr>
          <p:nvPr/>
        </p:nvCxnSpPr>
        <p:spPr>
          <a:xfrm flipH="1" flipV="1">
            <a:off x="5255581" y="3626405"/>
            <a:ext cx="1174685" cy="2263942"/>
          </a:xfrm>
          <a:prstGeom prst="line">
            <a:avLst/>
          </a:prstGeom>
          <a:ln>
            <a:solidFill>
              <a:srgbClr val="A000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5758837" y="5633778"/>
            <a:ext cx="514605" cy="321340"/>
          </a:xfrm>
          <a:prstGeom prst="line">
            <a:avLst/>
          </a:prstGeom>
          <a:ln>
            <a:solidFill>
              <a:srgbClr val="A000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 flipV="1">
            <a:off x="4028194" y="4805077"/>
            <a:ext cx="2245248" cy="1164495"/>
          </a:xfrm>
          <a:prstGeom prst="line">
            <a:avLst/>
          </a:prstGeom>
          <a:ln>
            <a:solidFill>
              <a:srgbClr val="A000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5704482" y="5740043"/>
            <a:ext cx="568960" cy="311236"/>
          </a:xfrm>
          <a:prstGeom prst="line">
            <a:avLst/>
          </a:prstGeom>
          <a:ln>
            <a:solidFill>
              <a:srgbClr val="A000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H="1" flipV="1">
            <a:off x="3969542" y="4888127"/>
            <a:ext cx="2303900" cy="1163152"/>
          </a:xfrm>
          <a:prstGeom prst="line">
            <a:avLst/>
          </a:prstGeom>
          <a:ln>
            <a:solidFill>
              <a:srgbClr val="A000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H="1" flipV="1">
            <a:off x="5758837" y="5572928"/>
            <a:ext cx="597982" cy="382190"/>
          </a:xfrm>
          <a:prstGeom prst="line">
            <a:avLst/>
          </a:prstGeom>
          <a:ln>
            <a:solidFill>
              <a:srgbClr val="A000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H="1" flipV="1">
            <a:off x="5190940" y="3626405"/>
            <a:ext cx="567897" cy="1946523"/>
          </a:xfrm>
          <a:prstGeom prst="line">
            <a:avLst/>
          </a:prstGeom>
          <a:ln>
            <a:solidFill>
              <a:srgbClr val="A000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H="1" flipV="1">
            <a:off x="4184675" y="5287285"/>
            <a:ext cx="1519807" cy="294371"/>
          </a:xfrm>
          <a:prstGeom prst="line">
            <a:avLst/>
          </a:prstGeom>
          <a:ln>
            <a:solidFill>
              <a:srgbClr val="A000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H="1" flipV="1">
            <a:off x="3969542" y="4957477"/>
            <a:ext cx="215133" cy="325366"/>
          </a:xfrm>
          <a:prstGeom prst="line">
            <a:avLst/>
          </a:prstGeom>
          <a:ln>
            <a:solidFill>
              <a:srgbClr val="A000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 flipV="1">
            <a:off x="4094458" y="5321508"/>
            <a:ext cx="1610025" cy="294372"/>
          </a:xfrm>
          <a:prstGeom prst="line">
            <a:avLst/>
          </a:prstGeom>
          <a:ln>
            <a:solidFill>
              <a:srgbClr val="A000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 flipV="1">
            <a:off x="3899730" y="4996142"/>
            <a:ext cx="215133" cy="325366"/>
          </a:xfrm>
          <a:prstGeom prst="line">
            <a:avLst/>
          </a:prstGeom>
          <a:ln>
            <a:solidFill>
              <a:srgbClr val="A000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5915661" y="5508637"/>
            <a:ext cx="357781" cy="216691"/>
          </a:xfrm>
          <a:prstGeom prst="line">
            <a:avLst/>
          </a:prstGeom>
          <a:ln>
            <a:solidFill>
              <a:srgbClr val="A000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 flipV="1">
            <a:off x="4094459" y="4714652"/>
            <a:ext cx="1821202" cy="783075"/>
          </a:xfrm>
          <a:prstGeom prst="line">
            <a:avLst/>
          </a:prstGeom>
          <a:ln>
            <a:solidFill>
              <a:srgbClr val="A000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5915661" y="5440853"/>
            <a:ext cx="357781" cy="216691"/>
          </a:xfrm>
          <a:prstGeom prst="line">
            <a:avLst/>
          </a:prstGeom>
          <a:ln>
            <a:solidFill>
              <a:srgbClr val="A000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 flipV="1">
            <a:off x="5255581" y="3726533"/>
            <a:ext cx="660080" cy="1714320"/>
          </a:xfrm>
          <a:prstGeom prst="line">
            <a:avLst/>
          </a:prstGeom>
          <a:ln>
            <a:solidFill>
              <a:srgbClr val="A0005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H="1" flipV="1">
            <a:off x="3969542" y="4714652"/>
            <a:ext cx="284530" cy="550602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3969542" y="4455184"/>
            <a:ext cx="569060" cy="25946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V="1">
            <a:off x="4302651" y="4957477"/>
            <a:ext cx="825831" cy="26584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 flipV="1">
            <a:off x="4254072" y="4714652"/>
            <a:ext cx="874410" cy="24282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4184675" y="5042423"/>
            <a:ext cx="895228" cy="302904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H="1" flipV="1">
            <a:off x="3899730" y="4805077"/>
            <a:ext cx="284945" cy="56157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flipH="1" flipV="1">
            <a:off x="4649638" y="4498180"/>
            <a:ext cx="527422" cy="432944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>
            <a:off x="4184675" y="4498180"/>
            <a:ext cx="464963" cy="216472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flipH="1" flipV="1">
            <a:off x="4663518" y="4436205"/>
            <a:ext cx="527422" cy="432944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flipV="1">
            <a:off x="4656578" y="3726533"/>
            <a:ext cx="471904" cy="709672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flipH="1" flipV="1">
            <a:off x="5177060" y="3782049"/>
            <a:ext cx="78521" cy="102600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H="1">
            <a:off x="4739855" y="3782049"/>
            <a:ext cx="437205" cy="654156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 flipV="1">
            <a:off x="4254072" y="4573157"/>
            <a:ext cx="395566" cy="59869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flipH="1">
            <a:off x="4184675" y="4573157"/>
            <a:ext cx="464963" cy="23192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flipV="1">
            <a:off x="4254072" y="4714652"/>
            <a:ext cx="229012" cy="39522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flipH="1">
            <a:off x="4184675" y="4714652"/>
            <a:ext cx="298409" cy="154497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 flipH="1" flipV="1">
            <a:off x="3969542" y="4805077"/>
            <a:ext cx="215134" cy="418246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>
            <a:off x="3969542" y="4805077"/>
            <a:ext cx="985446" cy="158251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flipH="1">
            <a:off x="6787084" y="4141573"/>
            <a:ext cx="471904" cy="431584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V="1">
            <a:off x="6787084" y="2172076"/>
            <a:ext cx="805012" cy="2401081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 flipV="1">
            <a:off x="7314506" y="2172076"/>
            <a:ext cx="374747" cy="1887555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 flipH="1">
            <a:off x="6898120" y="2172076"/>
            <a:ext cx="791133" cy="2264129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6495614" y="3393435"/>
            <a:ext cx="763374" cy="610679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H="1" flipV="1">
            <a:off x="5343614" y="3626405"/>
            <a:ext cx="1915374" cy="377709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V="1">
            <a:off x="6738506" y="4059631"/>
            <a:ext cx="451084" cy="395553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 flipH="1" flipV="1">
            <a:off x="5343614" y="3726533"/>
            <a:ext cx="1845976" cy="33309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 flipH="1">
            <a:off x="6898120" y="4059631"/>
            <a:ext cx="534362" cy="513526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 flipV="1">
            <a:off x="7432482" y="2276169"/>
            <a:ext cx="312289" cy="1783463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 flipH="1">
            <a:off x="4483084" y="2061043"/>
            <a:ext cx="3109012" cy="111033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 flipV="1">
            <a:off x="4483084" y="1977769"/>
            <a:ext cx="3109012" cy="194307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/>
          <p:nvPr/>
        </p:nvCxnSpPr>
        <p:spPr>
          <a:xfrm flipV="1">
            <a:off x="4538602" y="1707127"/>
            <a:ext cx="1325494" cy="353916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/>
          <p:nvPr/>
        </p:nvCxnSpPr>
        <p:spPr>
          <a:xfrm>
            <a:off x="5864096" y="1707127"/>
            <a:ext cx="1825157" cy="173488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 flipH="1">
            <a:off x="4739855" y="1762643"/>
            <a:ext cx="1124241" cy="29840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V="1">
            <a:off x="4739855" y="1920350"/>
            <a:ext cx="2852241" cy="140693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 flipH="1">
            <a:off x="5101552" y="1752098"/>
            <a:ext cx="839437" cy="257033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 flipV="1">
            <a:off x="5110599" y="1880615"/>
            <a:ext cx="2321883" cy="128517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/>
          <p:cNvCxnSpPr/>
          <p:nvPr/>
        </p:nvCxnSpPr>
        <p:spPr>
          <a:xfrm flipH="1" flipV="1">
            <a:off x="3969542" y="3833497"/>
            <a:ext cx="632333" cy="53893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/>
          <p:cNvCxnSpPr/>
          <p:nvPr/>
        </p:nvCxnSpPr>
        <p:spPr>
          <a:xfrm flipV="1">
            <a:off x="3969542" y="3552312"/>
            <a:ext cx="1040034" cy="281185"/>
          </a:xfrm>
          <a:prstGeom prst="line">
            <a:avLst/>
          </a:prstGeom>
          <a:ln>
            <a:solidFill>
              <a:srgbClr val="4A45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flipH="1">
            <a:off x="5110599" y="3420664"/>
            <a:ext cx="1328714" cy="158877"/>
          </a:xfrm>
          <a:prstGeom prst="line">
            <a:avLst/>
          </a:prstGeom>
          <a:ln>
            <a:solidFill>
              <a:srgbClr val="4A45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/>
          <p:nvPr/>
        </p:nvCxnSpPr>
        <p:spPr>
          <a:xfrm flipH="1">
            <a:off x="4628805" y="3579541"/>
            <a:ext cx="499677" cy="763887"/>
          </a:xfrm>
          <a:prstGeom prst="line">
            <a:avLst/>
          </a:prstGeom>
          <a:ln>
            <a:solidFill>
              <a:srgbClr val="4A45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/>
          <p:nvPr/>
        </p:nvCxnSpPr>
        <p:spPr>
          <a:xfrm flipH="1" flipV="1">
            <a:off x="4428484" y="2347900"/>
            <a:ext cx="356154" cy="881048"/>
          </a:xfrm>
          <a:prstGeom prst="line">
            <a:avLst/>
          </a:prstGeom>
          <a:ln>
            <a:solidFill>
              <a:srgbClr val="4A45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>
            <a:off x="4428484" y="2347900"/>
            <a:ext cx="827097" cy="1072764"/>
          </a:xfrm>
          <a:prstGeom prst="line">
            <a:avLst/>
          </a:prstGeom>
          <a:ln>
            <a:solidFill>
              <a:srgbClr val="4A45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>
            <a:off x="4362877" y="2347900"/>
            <a:ext cx="376978" cy="913853"/>
          </a:xfrm>
          <a:prstGeom prst="line">
            <a:avLst/>
          </a:prstGeom>
          <a:ln>
            <a:solidFill>
              <a:srgbClr val="4A45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>
            <a:off x="4739855" y="3261753"/>
            <a:ext cx="340048" cy="290559"/>
          </a:xfrm>
          <a:prstGeom prst="line">
            <a:avLst/>
          </a:prstGeom>
          <a:ln>
            <a:solidFill>
              <a:srgbClr val="4A45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/>
          <p:nvPr/>
        </p:nvCxnSpPr>
        <p:spPr>
          <a:xfrm flipH="1">
            <a:off x="4601875" y="3552312"/>
            <a:ext cx="478028" cy="702964"/>
          </a:xfrm>
          <a:prstGeom prst="line">
            <a:avLst/>
          </a:prstGeom>
          <a:ln>
            <a:solidFill>
              <a:srgbClr val="4A45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/>
          <p:nvPr/>
        </p:nvCxnSpPr>
        <p:spPr>
          <a:xfrm>
            <a:off x="4302651" y="2361959"/>
            <a:ext cx="376978" cy="913853"/>
          </a:xfrm>
          <a:prstGeom prst="line">
            <a:avLst/>
          </a:prstGeom>
          <a:ln>
            <a:solidFill>
              <a:srgbClr val="4A45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 flipH="1">
            <a:off x="3969542" y="2361959"/>
            <a:ext cx="333109" cy="1364574"/>
          </a:xfrm>
          <a:prstGeom prst="line">
            <a:avLst/>
          </a:prstGeom>
          <a:ln>
            <a:solidFill>
              <a:srgbClr val="4A45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/>
          <p:nvPr/>
        </p:nvCxnSpPr>
        <p:spPr>
          <a:xfrm flipV="1">
            <a:off x="3969542" y="3486702"/>
            <a:ext cx="985446" cy="239831"/>
          </a:xfrm>
          <a:prstGeom prst="line">
            <a:avLst/>
          </a:prstGeom>
          <a:ln>
            <a:solidFill>
              <a:srgbClr val="4A452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 flipH="1" flipV="1">
            <a:off x="7918833" y="2061043"/>
            <a:ext cx="559320" cy="111033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/>
          <p:cNvCxnSpPr/>
          <p:nvPr/>
        </p:nvCxnSpPr>
        <p:spPr>
          <a:xfrm flipH="1">
            <a:off x="7508596" y="2061043"/>
            <a:ext cx="410238" cy="199858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/>
          <p:cNvCxnSpPr/>
          <p:nvPr/>
        </p:nvCxnSpPr>
        <p:spPr>
          <a:xfrm flipH="1">
            <a:off x="6273442" y="2276169"/>
            <a:ext cx="2204711" cy="2895683"/>
          </a:xfrm>
          <a:prstGeom prst="line">
            <a:avLst/>
          </a:prstGeom>
          <a:ln>
            <a:solidFill>
              <a:srgbClr val="FF5DC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>
          <a:xfrm flipV="1">
            <a:off x="6273442" y="2172076"/>
            <a:ext cx="1235154" cy="2999776"/>
          </a:xfrm>
          <a:prstGeom prst="line">
            <a:avLst/>
          </a:prstGeom>
          <a:ln>
            <a:solidFill>
              <a:srgbClr val="FF5DC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 flipH="1">
            <a:off x="6273442" y="4714652"/>
            <a:ext cx="513642" cy="56819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 flipH="1" flipV="1">
            <a:off x="5461000" y="3833497"/>
            <a:ext cx="1326084" cy="88115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 flipH="1">
            <a:off x="5343614" y="4714652"/>
            <a:ext cx="1394892" cy="15449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 flipH="1" flipV="1">
            <a:off x="5255581" y="4004114"/>
            <a:ext cx="88033" cy="88401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8" name="Picture 2" descr="C:\Users\wkelsall\Desktop\image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2" y="14402"/>
            <a:ext cx="1505115" cy="8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614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smtClean="0">
                <a:latin typeface="Arial"/>
                <a:ea typeface="ＭＳ Ｐゴシック" charset="0"/>
                <a:cs typeface="Arial"/>
              </a:rPr>
              <a:t>Paediatric Training structure</a:t>
            </a:r>
            <a:endParaRPr lang="en-US" sz="3200" dirty="0">
              <a:latin typeface="Arial"/>
              <a:ea typeface="ＭＳ Ｐゴシック" charset="0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5650" y="1894114"/>
            <a:ext cx="7272338" cy="4171863"/>
            <a:chOff x="323850" y="1989138"/>
            <a:chExt cx="7272338" cy="4171863"/>
          </a:xfrm>
        </p:grpSpPr>
        <p:cxnSp>
          <p:nvCxnSpPr>
            <p:cNvPr id="24578" name="Straight Connector 3"/>
            <p:cNvCxnSpPr>
              <a:cxnSpLocks noChangeShapeType="1"/>
            </p:cNvCxnSpPr>
            <p:nvPr/>
          </p:nvCxnSpPr>
          <p:spPr bwMode="auto">
            <a:xfrm>
              <a:off x="2771775" y="2781300"/>
              <a:ext cx="0" cy="337970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79" name="Straight Arrow Connector 8"/>
            <p:cNvCxnSpPr>
              <a:cxnSpLocks noChangeShapeType="1"/>
            </p:cNvCxnSpPr>
            <p:nvPr/>
          </p:nvCxnSpPr>
          <p:spPr bwMode="auto">
            <a:xfrm flipH="1">
              <a:off x="755650" y="3357563"/>
              <a:ext cx="1944688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0" name="Straight Arrow Connector 9"/>
            <p:cNvCxnSpPr>
              <a:cxnSpLocks noChangeShapeType="1"/>
            </p:cNvCxnSpPr>
            <p:nvPr/>
          </p:nvCxnSpPr>
          <p:spPr bwMode="auto">
            <a:xfrm flipH="1">
              <a:off x="2843213" y="3357563"/>
              <a:ext cx="2233612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1" name="Straight Arrow Connector 13"/>
            <p:cNvCxnSpPr>
              <a:cxnSpLocks noChangeShapeType="1"/>
            </p:cNvCxnSpPr>
            <p:nvPr/>
          </p:nvCxnSpPr>
          <p:spPr bwMode="auto">
            <a:xfrm flipH="1">
              <a:off x="5364163" y="3357563"/>
              <a:ext cx="2232025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582" name="TextBox 14"/>
            <p:cNvSpPr txBox="1">
              <a:spLocks noChangeArrowheads="1"/>
            </p:cNvSpPr>
            <p:nvPr/>
          </p:nvSpPr>
          <p:spPr bwMode="auto">
            <a:xfrm>
              <a:off x="1116013" y="2781300"/>
              <a:ext cx="8830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Arial"/>
                  <a:cs typeface="Arial"/>
                </a:rPr>
                <a:t>ST1-3</a:t>
              </a:r>
            </a:p>
          </p:txBody>
        </p:sp>
        <p:sp>
          <p:nvSpPr>
            <p:cNvPr id="24583" name="TextBox 15"/>
            <p:cNvSpPr txBox="1">
              <a:spLocks noChangeArrowheads="1"/>
            </p:cNvSpPr>
            <p:nvPr/>
          </p:nvSpPr>
          <p:spPr bwMode="auto">
            <a:xfrm>
              <a:off x="3348038" y="2781300"/>
              <a:ext cx="8830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Arial"/>
                  <a:cs typeface="Arial"/>
                </a:rPr>
                <a:t>ST4-5</a:t>
              </a:r>
            </a:p>
          </p:txBody>
        </p:sp>
        <p:sp>
          <p:nvSpPr>
            <p:cNvPr id="24584" name="TextBox 16"/>
            <p:cNvSpPr txBox="1">
              <a:spLocks noChangeArrowheads="1"/>
            </p:cNvSpPr>
            <p:nvPr/>
          </p:nvSpPr>
          <p:spPr bwMode="auto">
            <a:xfrm>
              <a:off x="5940425" y="2781300"/>
              <a:ext cx="8830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Arial"/>
                  <a:cs typeface="Arial"/>
                </a:rPr>
                <a:t>ST6-8</a:t>
              </a:r>
            </a:p>
          </p:txBody>
        </p:sp>
        <p:sp>
          <p:nvSpPr>
            <p:cNvPr id="24585" name="TextBox 18"/>
            <p:cNvSpPr txBox="1">
              <a:spLocks noChangeArrowheads="1"/>
            </p:cNvSpPr>
            <p:nvPr/>
          </p:nvSpPr>
          <p:spPr bwMode="auto">
            <a:xfrm>
              <a:off x="323850" y="3496018"/>
              <a:ext cx="234000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600" b="1" dirty="0">
                  <a:latin typeface="+mn-lt"/>
                  <a:cs typeface="Times New Roman" charset="0"/>
                </a:rPr>
                <a:t>Level 1 Competencies</a:t>
              </a:r>
            </a:p>
            <a:p>
              <a:pPr algn="l"/>
              <a:r>
                <a:rPr lang="en-US" sz="1600" b="1" dirty="0">
                  <a:latin typeface="+mn-lt"/>
                  <a:cs typeface="Times New Roman" charset="0"/>
                </a:rPr>
                <a:t>MRCPCH Exam</a:t>
              </a:r>
            </a:p>
            <a:p>
              <a:pPr algn="l"/>
              <a:endParaRPr lang="en-US" sz="1600" dirty="0">
                <a:latin typeface="Times New Roman" charset="0"/>
                <a:cs typeface="Times New Roman" charset="0"/>
              </a:endParaRPr>
            </a:p>
            <a:p>
              <a:pPr algn="l"/>
              <a:endParaRPr lang="en-US" sz="1600" dirty="0">
                <a:latin typeface="Times New Roman" charset="0"/>
                <a:cs typeface="Times New Roman" charset="0"/>
              </a:endParaRPr>
            </a:p>
            <a:p>
              <a:pPr algn="l"/>
              <a:r>
                <a:rPr lang="en-US" sz="1600" b="1" dirty="0">
                  <a:latin typeface="Arial"/>
                  <a:cs typeface="Arial"/>
                </a:rPr>
                <a:t>Minimum 24mths</a:t>
              </a:r>
            </a:p>
            <a:p>
              <a:pPr algn="l"/>
              <a:endParaRPr lang="en-US" sz="1600" dirty="0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132013" y="1989138"/>
              <a:ext cx="1197714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>
                  <a:latin typeface="Arial"/>
                  <a:cs typeface="Arial"/>
                </a:rPr>
                <a:t>MRCPCH </a:t>
              </a:r>
            </a:p>
            <a:p>
              <a:pPr algn="ctr">
                <a:defRPr/>
              </a:pPr>
              <a:r>
                <a:rPr lang="en-US" b="1" dirty="0">
                  <a:latin typeface="Arial"/>
                  <a:cs typeface="Arial"/>
                </a:rPr>
                <a:t>Exam</a:t>
              </a:r>
            </a:p>
          </p:txBody>
        </p:sp>
        <p:cxnSp>
          <p:nvCxnSpPr>
            <p:cNvPr id="24587" name="Straight Connector 3"/>
            <p:cNvCxnSpPr>
              <a:cxnSpLocks noChangeShapeType="1"/>
            </p:cNvCxnSpPr>
            <p:nvPr/>
          </p:nvCxnSpPr>
          <p:spPr bwMode="auto">
            <a:xfrm>
              <a:off x="5219700" y="2781300"/>
              <a:ext cx="0" cy="337970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Rectangle 1"/>
          <p:cNvSpPr/>
          <p:nvPr/>
        </p:nvSpPr>
        <p:spPr>
          <a:xfrm>
            <a:off x="3266698" y="3390397"/>
            <a:ext cx="2915980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latin typeface="Arial"/>
                <a:cs typeface="Arial"/>
              </a:rPr>
              <a:t>Level 2 Competencies</a:t>
            </a:r>
          </a:p>
          <a:p>
            <a:pPr>
              <a:defRPr/>
            </a:pPr>
            <a:r>
              <a:rPr lang="en-US" sz="1600" dirty="0">
                <a:latin typeface="Arial"/>
                <a:cs typeface="Arial"/>
              </a:rPr>
              <a:t>Includes –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>
                <a:latin typeface="Arial"/>
                <a:cs typeface="Arial"/>
              </a:rPr>
              <a:t>6m community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>
                <a:latin typeface="Arial"/>
                <a:cs typeface="Arial"/>
              </a:rPr>
              <a:t>6m neonates (L2/3)</a:t>
            </a:r>
          </a:p>
          <a:p>
            <a:pPr>
              <a:defRPr/>
            </a:pPr>
            <a:endParaRPr lang="en-US" sz="1600" dirty="0">
              <a:latin typeface="Arial"/>
              <a:cs typeface="Arial"/>
            </a:endParaRPr>
          </a:p>
          <a:p>
            <a:pPr>
              <a:defRPr/>
            </a:pPr>
            <a:r>
              <a:rPr lang="en-US" sz="1600" dirty="0">
                <a:latin typeface="Arial"/>
                <a:cs typeface="Arial"/>
              </a:rPr>
              <a:t>2yrs in same DGH </a:t>
            </a:r>
            <a:r>
              <a:rPr lang="en-US" sz="1600" b="1" dirty="0">
                <a:latin typeface="Arial"/>
                <a:cs typeface="Arial"/>
              </a:rPr>
              <a:t>or</a:t>
            </a:r>
          </a:p>
          <a:p>
            <a:pPr>
              <a:defRPr/>
            </a:pPr>
            <a:r>
              <a:rPr lang="en-US" sz="1600" dirty="0">
                <a:latin typeface="Arial"/>
                <a:cs typeface="Arial"/>
              </a:rPr>
              <a:t>ST3/4 in same DGH</a:t>
            </a:r>
          </a:p>
          <a:p>
            <a:pPr>
              <a:defRPr/>
            </a:pPr>
            <a:r>
              <a:rPr lang="en-US" sz="1600" dirty="0">
                <a:latin typeface="Arial"/>
                <a:cs typeface="Arial"/>
              </a:rPr>
              <a:t>May include L3 NICU</a:t>
            </a:r>
          </a:p>
          <a:p>
            <a:pPr>
              <a:defRPr/>
            </a:pPr>
            <a:endParaRPr lang="en-US" sz="1600" b="1" dirty="0">
              <a:latin typeface="Arial"/>
              <a:cs typeface="Arial"/>
            </a:endParaRPr>
          </a:p>
          <a:p>
            <a:pPr>
              <a:defRPr/>
            </a:pPr>
            <a:r>
              <a:rPr lang="en-US" sz="1600" b="1" dirty="0">
                <a:latin typeface="Arial"/>
                <a:cs typeface="Arial"/>
              </a:rPr>
              <a:t>Minimum 12m  Level 2</a:t>
            </a:r>
          </a:p>
          <a:p>
            <a:pPr>
              <a:defRPr/>
            </a:pP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6" name="Picture 2" descr="C:\Users\wkelsall\Desktop\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2" y="14402"/>
            <a:ext cx="1505115" cy="8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942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/>
              <a:t>Foundation open day - 2018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1704975"/>
            <a:ext cx="7839075" cy="3970611"/>
          </a:xfrm>
        </p:spPr>
        <p:txBody>
          <a:bodyPr/>
          <a:lstStyle/>
          <a:p>
            <a:r>
              <a:rPr lang="en-GB" sz="2000" dirty="0" smtClean="0"/>
              <a:t>Satisfactory outcomes do require:</a:t>
            </a:r>
          </a:p>
          <a:p>
            <a:pPr lvl="1"/>
            <a:r>
              <a:rPr lang="en-GB" sz="2000" dirty="0"/>
              <a:t>Progress with </a:t>
            </a:r>
            <a:r>
              <a:rPr lang="en-GB" sz="2000" dirty="0" smtClean="0"/>
              <a:t>exams, take as early as possible</a:t>
            </a:r>
            <a:endParaRPr lang="en-GB" sz="2000" dirty="0"/>
          </a:p>
          <a:p>
            <a:pPr lvl="1"/>
            <a:r>
              <a:rPr lang="en-GB" sz="2000" dirty="0"/>
              <a:t>Engagement with training, portfolio and completion SLEs</a:t>
            </a:r>
          </a:p>
          <a:p>
            <a:pPr lvl="1"/>
            <a:r>
              <a:rPr lang="en-GB" sz="2000" dirty="0"/>
              <a:t>Linking with the RCPCH </a:t>
            </a:r>
            <a:r>
              <a:rPr lang="en-GB" sz="2000" dirty="0" smtClean="0"/>
              <a:t>“PROGRESS” curriculum</a:t>
            </a:r>
            <a:endParaRPr lang="en-GB" sz="2000" dirty="0"/>
          </a:p>
          <a:p>
            <a:pPr lvl="1"/>
            <a:r>
              <a:rPr lang="en-GB" sz="2000" dirty="0"/>
              <a:t>Achieving clinical competencies</a:t>
            </a:r>
          </a:p>
          <a:p>
            <a:pPr lvl="1"/>
            <a:r>
              <a:rPr lang="en-GB" sz="2000" dirty="0"/>
              <a:t>Completion GMC trainees survey</a:t>
            </a:r>
          </a:p>
          <a:p>
            <a:pPr lvl="1"/>
            <a:r>
              <a:rPr lang="en-GB" sz="2000" dirty="0"/>
              <a:t>Attendance at study </a:t>
            </a:r>
            <a:r>
              <a:rPr lang="en-GB" sz="2000" dirty="0" smtClean="0"/>
              <a:t>days</a:t>
            </a:r>
          </a:p>
          <a:p>
            <a:pPr lvl="1"/>
            <a:endParaRPr lang="en-GB" sz="2000" dirty="0" smtClean="0"/>
          </a:p>
          <a:p>
            <a:r>
              <a:rPr lang="en-GB" sz="2000" dirty="0" smtClean="0"/>
              <a:t>DO NOT panic</a:t>
            </a:r>
          </a:p>
          <a:p>
            <a:r>
              <a:rPr lang="en-GB" sz="2000" dirty="0" smtClean="0"/>
              <a:t>We will support you </a:t>
            </a:r>
            <a:r>
              <a:rPr lang="en-GB" sz="2000" dirty="0"/>
              <a:t>every step of the </a:t>
            </a:r>
            <a:r>
              <a:rPr lang="en-GB" sz="2000" dirty="0" smtClean="0"/>
              <a:t>way – flexibility is key</a:t>
            </a:r>
          </a:p>
          <a:p>
            <a:r>
              <a:rPr lang="en-GB" sz="2000" dirty="0" smtClean="0"/>
              <a:t>We want you to succeed</a:t>
            </a:r>
            <a:endParaRPr lang="en-GB" sz="2000" dirty="0"/>
          </a:p>
          <a:p>
            <a:pPr marL="0" indent="0">
              <a:buNone/>
            </a:pPr>
            <a:r>
              <a:rPr lang="en-GB" sz="2000" dirty="0" smtClean="0"/>
              <a:t> </a:t>
            </a:r>
          </a:p>
        </p:txBody>
      </p:sp>
      <p:pic>
        <p:nvPicPr>
          <p:cNvPr id="4" name="Picture 2" descr="C:\Users\wkelsall\Desktop\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0" y="249779"/>
            <a:ext cx="1505115" cy="8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86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smtClean="0"/>
              <a:t>MRCPCH Exam </a:t>
            </a:r>
            <a:r>
              <a:rPr lang="en-US" sz="3200" dirty="0"/>
              <a:t>courses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dirty="0"/>
              <a:t>Annual written exam course AKIP</a:t>
            </a:r>
          </a:p>
          <a:p>
            <a:r>
              <a:rPr lang="en-US" sz="2000" dirty="0"/>
              <a:t>Exam communication skills</a:t>
            </a:r>
          </a:p>
          <a:p>
            <a:r>
              <a:rPr lang="en-US" sz="2000" dirty="0"/>
              <a:t>Mock exam before every sitting of clinical </a:t>
            </a:r>
          </a:p>
          <a:p>
            <a:r>
              <a:rPr lang="en-US" sz="2000" dirty="0"/>
              <a:t>Most courses are free or </a:t>
            </a:r>
            <a:r>
              <a:rPr lang="en-US" sz="2000" dirty="0" err="1" smtClean="0"/>
              <a:t>subsidised</a:t>
            </a:r>
            <a:r>
              <a:rPr lang="en-US" sz="2000" dirty="0" smtClean="0"/>
              <a:t> -£50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160" y="1294319"/>
            <a:ext cx="3003355" cy="4516323"/>
          </a:xfrm>
          <a:prstGeom prst="rect">
            <a:avLst/>
          </a:prstGeom>
        </p:spPr>
      </p:pic>
      <p:pic>
        <p:nvPicPr>
          <p:cNvPr id="6" name="Picture 2" descr="C:\Users\wkelsall\Desktop\image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0" y="249779"/>
            <a:ext cx="1505115" cy="8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055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Exams at ST3/4 transition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type="pic" sz="quarter" idx="14"/>
            <p:extLst>
              <p:ext uri="{D42A27DB-BD31-4B8C-83A1-F6EECF244321}">
                <p14:modId xmlns:p14="http://schemas.microsoft.com/office/powerpoint/2010/main" val="2052894284"/>
              </p:ext>
            </p:extLst>
          </p:nvPr>
        </p:nvGraphicFramePr>
        <p:xfrm>
          <a:off x="959327" y="1954213"/>
          <a:ext cx="7472866" cy="3721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2" descr="C:\Users\wkelsall\Desktop\image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0" y="249779"/>
            <a:ext cx="1505115" cy="8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980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Other requirements in L1 training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Accredited neonatal and </a:t>
            </a:r>
            <a:r>
              <a:rPr lang="en-US" dirty="0" err="1"/>
              <a:t>paediatric</a:t>
            </a:r>
            <a:r>
              <a:rPr lang="en-US" dirty="0"/>
              <a:t> life support training</a:t>
            </a:r>
          </a:p>
          <a:p>
            <a:pPr lvl="1"/>
            <a:r>
              <a:rPr lang="en-US" dirty="0"/>
              <a:t>NLS</a:t>
            </a:r>
          </a:p>
          <a:p>
            <a:pPr lvl="1"/>
            <a:r>
              <a:rPr lang="en-US" dirty="0"/>
              <a:t>APLS / </a:t>
            </a:r>
            <a:r>
              <a:rPr lang="en-US" dirty="0" smtClean="0"/>
              <a:t>EPLS </a:t>
            </a:r>
            <a:r>
              <a:rPr lang="en-US" dirty="0"/>
              <a:t>or equivalent</a:t>
            </a:r>
          </a:p>
          <a:p>
            <a:r>
              <a:rPr lang="en-US" dirty="0"/>
              <a:t>Level 1 and level 2 intercollegiate safeguarding competences</a:t>
            </a:r>
          </a:p>
        </p:txBody>
      </p:sp>
      <p:pic>
        <p:nvPicPr>
          <p:cNvPr id="4" name="Picture 2" descr="C:\Users\wkelsall\Desktop\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0" y="249779"/>
            <a:ext cx="1505115" cy="8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189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EoE</a:t>
            </a:r>
            <a:r>
              <a:rPr lang="en-US" dirty="0"/>
              <a:t> NLS Course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57201" y="1954924"/>
            <a:ext cx="2994212" cy="3720662"/>
          </a:xfrm>
        </p:spPr>
        <p:txBody>
          <a:bodyPr/>
          <a:lstStyle/>
          <a:p>
            <a:r>
              <a:rPr lang="en-US" sz="2000" dirty="0"/>
              <a:t>NLS course for ST1 trainees</a:t>
            </a:r>
          </a:p>
          <a:p>
            <a:r>
              <a:rPr lang="en-US" sz="2000" dirty="0"/>
              <a:t>Spaces also offered to trainees higher in </a:t>
            </a:r>
            <a:r>
              <a:rPr lang="en-US" sz="2000" dirty="0" err="1"/>
              <a:t>programme</a:t>
            </a:r>
            <a:endParaRPr lang="en-US" sz="2000" dirty="0"/>
          </a:p>
          <a:p>
            <a:r>
              <a:rPr lang="en-US" sz="2000" dirty="0"/>
              <a:t>Non-threatening &amp; fun</a:t>
            </a:r>
          </a:p>
          <a:p>
            <a:r>
              <a:rPr lang="en-US" sz="2000" dirty="0" err="1"/>
              <a:t>Subsidised</a:t>
            </a:r>
            <a:r>
              <a:rPr lang="en-US" sz="2000" dirty="0"/>
              <a:t> - £50!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30832" y="46856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/>
          </a:p>
        </p:txBody>
      </p:sp>
      <p:pic>
        <p:nvPicPr>
          <p:cNvPr id="16" name="Picture Placeholder 15" descr="NLS.jpg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" b="2718"/>
          <a:stretch>
            <a:fillRect/>
          </a:stretch>
        </p:blipFill>
        <p:spPr>
          <a:xfrm>
            <a:off x="3644900" y="1954213"/>
            <a:ext cx="5246688" cy="3721100"/>
          </a:xfrm>
        </p:spPr>
      </p:pic>
      <p:pic>
        <p:nvPicPr>
          <p:cNvPr id="7" name="Picture 2" descr="C:\Users\wkelsall\Desktop\image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0" y="249779"/>
            <a:ext cx="1505115" cy="8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406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ctrTitle"/>
          </p:nvPr>
        </p:nvSpPr>
        <p:spPr>
          <a:xfrm>
            <a:off x="353351" y="931060"/>
            <a:ext cx="7772400" cy="679449"/>
          </a:xfrm>
        </p:spPr>
        <p:txBody>
          <a:bodyPr/>
          <a:lstStyle/>
          <a:p>
            <a:r>
              <a:rPr lang="en-US" dirty="0">
                <a:latin typeface="Arial"/>
                <a:ea typeface="ＭＳ Ｐゴシック" charset="0"/>
                <a:cs typeface="Arial"/>
              </a:rPr>
              <a:t>ST4-8  DGH posts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57200" y="1954924"/>
            <a:ext cx="4619297" cy="2952320"/>
          </a:xfrm>
        </p:spPr>
        <p:txBody>
          <a:bodyPr/>
          <a:lstStyle/>
          <a:p>
            <a:r>
              <a:rPr lang="en-US" dirty="0"/>
              <a:t>Position by Sept 18</a:t>
            </a:r>
          </a:p>
          <a:p>
            <a:pPr lvl="1"/>
            <a:r>
              <a:rPr lang="en-US" sz="2000" dirty="0"/>
              <a:t>63 </a:t>
            </a:r>
            <a:r>
              <a:rPr lang="en-US" sz="2000" dirty="0" err="1"/>
              <a:t>paeds</a:t>
            </a:r>
            <a:r>
              <a:rPr lang="en-US" sz="2000" dirty="0"/>
              <a:t> / L2 neonates</a:t>
            </a:r>
          </a:p>
          <a:p>
            <a:pPr lvl="1"/>
            <a:r>
              <a:rPr lang="en-US" sz="2000" dirty="0"/>
              <a:t>16 core community</a:t>
            </a:r>
          </a:p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/>
      </p:sp>
      <p:grpSp>
        <p:nvGrpSpPr>
          <p:cNvPr id="4" name="Group 3"/>
          <p:cNvGrpSpPr/>
          <p:nvPr/>
        </p:nvGrpSpPr>
        <p:grpSpPr>
          <a:xfrm>
            <a:off x="4242654" y="1704975"/>
            <a:ext cx="4499105" cy="4099553"/>
            <a:chOff x="4242654" y="1704975"/>
            <a:chExt cx="4499105" cy="4099553"/>
          </a:xfrm>
        </p:grpSpPr>
        <p:pic>
          <p:nvPicPr>
            <p:cNvPr id="31748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29" t="40526" r="17398" b="5907"/>
            <a:stretch>
              <a:fillRect/>
            </a:stretch>
          </p:blipFill>
          <p:spPr bwMode="auto">
            <a:xfrm>
              <a:off x="4242654" y="1704975"/>
              <a:ext cx="4499105" cy="4099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49" name="Oval 16"/>
            <p:cNvSpPr>
              <a:spLocks noChangeArrowheads="1"/>
            </p:cNvSpPr>
            <p:nvPr/>
          </p:nvSpPr>
          <p:spPr bwMode="auto">
            <a:xfrm>
              <a:off x="8126247" y="2793919"/>
              <a:ext cx="62639" cy="64056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0" name="Oval 63"/>
            <p:cNvSpPr>
              <a:spLocks noChangeArrowheads="1"/>
            </p:cNvSpPr>
            <p:nvPr/>
          </p:nvSpPr>
          <p:spPr bwMode="auto">
            <a:xfrm>
              <a:off x="8063609" y="2729863"/>
              <a:ext cx="62142" cy="6354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1" name="Oval 63"/>
            <p:cNvSpPr>
              <a:spLocks noChangeArrowheads="1"/>
            </p:cNvSpPr>
            <p:nvPr/>
          </p:nvSpPr>
          <p:spPr bwMode="auto">
            <a:xfrm>
              <a:off x="8126247" y="2729863"/>
              <a:ext cx="62142" cy="6354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2" name="Oval 63"/>
            <p:cNvSpPr>
              <a:spLocks noChangeArrowheads="1"/>
            </p:cNvSpPr>
            <p:nvPr/>
          </p:nvSpPr>
          <p:spPr bwMode="auto">
            <a:xfrm>
              <a:off x="8063609" y="2793919"/>
              <a:ext cx="62142" cy="6354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3" name="Oval 63"/>
            <p:cNvSpPr>
              <a:spLocks noChangeArrowheads="1"/>
            </p:cNvSpPr>
            <p:nvPr/>
          </p:nvSpPr>
          <p:spPr bwMode="auto">
            <a:xfrm>
              <a:off x="6184451" y="2345530"/>
              <a:ext cx="62142" cy="6354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4" name="Oval 63"/>
            <p:cNvSpPr>
              <a:spLocks noChangeArrowheads="1"/>
            </p:cNvSpPr>
            <p:nvPr/>
          </p:nvSpPr>
          <p:spPr bwMode="auto">
            <a:xfrm>
              <a:off x="6247089" y="2345530"/>
              <a:ext cx="62142" cy="6354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5" name="Oval 63"/>
            <p:cNvSpPr>
              <a:spLocks noChangeArrowheads="1"/>
            </p:cNvSpPr>
            <p:nvPr/>
          </p:nvSpPr>
          <p:spPr bwMode="auto">
            <a:xfrm>
              <a:off x="6184451" y="2409586"/>
              <a:ext cx="62142" cy="6354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6" name="Oval 63"/>
            <p:cNvSpPr>
              <a:spLocks noChangeArrowheads="1"/>
            </p:cNvSpPr>
            <p:nvPr/>
          </p:nvSpPr>
          <p:spPr bwMode="auto">
            <a:xfrm>
              <a:off x="6247089" y="2409586"/>
              <a:ext cx="62142" cy="63548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757" name="Group 1"/>
            <p:cNvGrpSpPr>
              <a:grpSpLocks/>
            </p:cNvGrpSpPr>
            <p:nvPr/>
          </p:nvGrpSpPr>
          <p:grpSpPr bwMode="auto">
            <a:xfrm>
              <a:off x="6685560" y="3690696"/>
              <a:ext cx="124781" cy="127604"/>
              <a:chOff x="8028384" y="3429000"/>
              <a:chExt cx="143445" cy="143446"/>
            </a:xfrm>
          </p:grpSpPr>
          <p:sp>
            <p:nvSpPr>
              <p:cNvPr id="31823" name="Oval 63"/>
              <p:cNvSpPr>
                <a:spLocks noChangeArrowheads="1"/>
              </p:cNvSpPr>
              <p:nvPr/>
            </p:nvSpPr>
            <p:spPr bwMode="auto">
              <a:xfrm>
                <a:off x="8028384" y="3429000"/>
                <a:ext cx="71437" cy="7143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24" name="Oval 63"/>
              <p:cNvSpPr>
                <a:spLocks noChangeArrowheads="1"/>
              </p:cNvSpPr>
              <p:nvPr/>
            </p:nvSpPr>
            <p:spPr bwMode="auto">
              <a:xfrm>
                <a:off x="8100392" y="3429000"/>
                <a:ext cx="71437" cy="7143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25" name="Oval 63"/>
              <p:cNvSpPr>
                <a:spLocks noChangeArrowheads="1"/>
              </p:cNvSpPr>
              <p:nvPr/>
            </p:nvSpPr>
            <p:spPr bwMode="auto">
              <a:xfrm>
                <a:off x="8028384" y="3501008"/>
                <a:ext cx="71437" cy="7143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26" name="Oval 63"/>
              <p:cNvSpPr>
                <a:spLocks noChangeArrowheads="1"/>
              </p:cNvSpPr>
              <p:nvPr/>
            </p:nvSpPr>
            <p:spPr bwMode="auto">
              <a:xfrm>
                <a:off x="8100392" y="3501008"/>
                <a:ext cx="71437" cy="71438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758" name="Oval 63"/>
            <p:cNvSpPr>
              <a:spLocks noChangeArrowheads="1"/>
            </p:cNvSpPr>
            <p:nvPr/>
          </p:nvSpPr>
          <p:spPr bwMode="auto">
            <a:xfrm>
              <a:off x="5808619" y="4971806"/>
              <a:ext cx="62142" cy="6354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759" name="Group 2"/>
            <p:cNvGrpSpPr>
              <a:grpSpLocks/>
            </p:cNvGrpSpPr>
            <p:nvPr/>
          </p:nvGrpSpPr>
          <p:grpSpPr bwMode="auto">
            <a:xfrm>
              <a:off x="6309728" y="5035862"/>
              <a:ext cx="187419" cy="63548"/>
              <a:chOff x="8100392" y="4725144"/>
              <a:chExt cx="215453" cy="71438"/>
            </a:xfrm>
          </p:grpSpPr>
          <p:sp>
            <p:nvSpPr>
              <p:cNvPr id="31820" name="Oval 63"/>
              <p:cNvSpPr>
                <a:spLocks noChangeArrowheads="1"/>
              </p:cNvSpPr>
              <p:nvPr/>
            </p:nvSpPr>
            <p:spPr bwMode="auto">
              <a:xfrm>
                <a:off x="8244408" y="4725144"/>
                <a:ext cx="71437" cy="7143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21" name="Oval 63"/>
              <p:cNvSpPr>
                <a:spLocks noChangeArrowheads="1"/>
              </p:cNvSpPr>
              <p:nvPr/>
            </p:nvSpPr>
            <p:spPr bwMode="auto">
              <a:xfrm>
                <a:off x="8100392" y="4725144"/>
                <a:ext cx="71437" cy="7143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22" name="Oval 63"/>
              <p:cNvSpPr>
                <a:spLocks noChangeArrowheads="1"/>
              </p:cNvSpPr>
              <p:nvPr/>
            </p:nvSpPr>
            <p:spPr bwMode="auto">
              <a:xfrm>
                <a:off x="8172400" y="4725144"/>
                <a:ext cx="71437" cy="7143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760" name="Group 5"/>
            <p:cNvGrpSpPr>
              <a:grpSpLocks/>
            </p:cNvGrpSpPr>
            <p:nvPr/>
          </p:nvGrpSpPr>
          <p:grpSpPr bwMode="auto">
            <a:xfrm>
              <a:off x="4931679" y="4779640"/>
              <a:ext cx="187419" cy="127604"/>
              <a:chOff x="8316416" y="4005064"/>
              <a:chExt cx="215453" cy="143446"/>
            </a:xfrm>
          </p:grpSpPr>
          <p:grpSp>
            <p:nvGrpSpPr>
              <p:cNvPr id="31813" name="Group 3"/>
              <p:cNvGrpSpPr>
                <a:grpSpLocks/>
              </p:cNvGrpSpPr>
              <p:nvPr/>
            </p:nvGrpSpPr>
            <p:grpSpPr bwMode="auto">
              <a:xfrm>
                <a:off x="8316416" y="4005064"/>
                <a:ext cx="215453" cy="143446"/>
                <a:chOff x="8316416" y="4005064"/>
                <a:chExt cx="215453" cy="143446"/>
              </a:xfrm>
            </p:grpSpPr>
            <p:sp>
              <p:nvSpPr>
                <p:cNvPr id="31815" name="Oval 63"/>
                <p:cNvSpPr>
                  <a:spLocks noChangeArrowheads="1"/>
                </p:cNvSpPr>
                <p:nvPr/>
              </p:nvSpPr>
              <p:spPr bwMode="auto">
                <a:xfrm>
                  <a:off x="8388424" y="4005064"/>
                  <a:ext cx="71437" cy="71438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6" name="Oval 63"/>
                <p:cNvSpPr>
                  <a:spLocks noChangeArrowheads="1"/>
                </p:cNvSpPr>
                <p:nvPr/>
              </p:nvSpPr>
              <p:spPr bwMode="auto">
                <a:xfrm>
                  <a:off x="8460432" y="4005064"/>
                  <a:ext cx="71437" cy="71438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7" name="Oval 63"/>
                <p:cNvSpPr>
                  <a:spLocks noChangeArrowheads="1"/>
                </p:cNvSpPr>
                <p:nvPr/>
              </p:nvSpPr>
              <p:spPr bwMode="auto">
                <a:xfrm>
                  <a:off x="8316416" y="4005064"/>
                  <a:ext cx="71437" cy="71438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8" name="Oval 63"/>
                <p:cNvSpPr>
                  <a:spLocks noChangeArrowheads="1"/>
                </p:cNvSpPr>
                <p:nvPr/>
              </p:nvSpPr>
              <p:spPr bwMode="auto">
                <a:xfrm>
                  <a:off x="8316416" y="4077072"/>
                  <a:ext cx="71437" cy="71438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9" name="Oval 63"/>
                <p:cNvSpPr>
                  <a:spLocks noChangeArrowheads="1"/>
                </p:cNvSpPr>
                <p:nvPr/>
              </p:nvSpPr>
              <p:spPr bwMode="auto">
                <a:xfrm>
                  <a:off x="8388424" y="4077072"/>
                  <a:ext cx="71437" cy="71438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1814" name="Oval 63"/>
              <p:cNvSpPr>
                <a:spLocks noChangeArrowheads="1"/>
              </p:cNvSpPr>
              <p:nvPr/>
            </p:nvSpPr>
            <p:spPr bwMode="auto">
              <a:xfrm>
                <a:off x="8460432" y="4077072"/>
                <a:ext cx="71437" cy="7143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761" name="Group 92"/>
            <p:cNvGrpSpPr>
              <a:grpSpLocks/>
            </p:cNvGrpSpPr>
            <p:nvPr/>
          </p:nvGrpSpPr>
          <p:grpSpPr bwMode="auto">
            <a:xfrm>
              <a:off x="4931679" y="3946918"/>
              <a:ext cx="124781" cy="127604"/>
              <a:chOff x="8028384" y="3429000"/>
              <a:chExt cx="143445" cy="143446"/>
            </a:xfrm>
          </p:grpSpPr>
          <p:sp>
            <p:nvSpPr>
              <p:cNvPr id="31809" name="Oval 63"/>
              <p:cNvSpPr>
                <a:spLocks noChangeArrowheads="1"/>
              </p:cNvSpPr>
              <p:nvPr/>
            </p:nvSpPr>
            <p:spPr bwMode="auto">
              <a:xfrm>
                <a:off x="8028384" y="3429000"/>
                <a:ext cx="71437" cy="7143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10" name="Oval 63"/>
              <p:cNvSpPr>
                <a:spLocks noChangeArrowheads="1"/>
              </p:cNvSpPr>
              <p:nvPr/>
            </p:nvSpPr>
            <p:spPr bwMode="auto">
              <a:xfrm>
                <a:off x="8100392" y="3429000"/>
                <a:ext cx="71437" cy="7143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11" name="Oval 63"/>
              <p:cNvSpPr>
                <a:spLocks noChangeArrowheads="1"/>
              </p:cNvSpPr>
              <p:nvPr/>
            </p:nvSpPr>
            <p:spPr bwMode="auto">
              <a:xfrm>
                <a:off x="8028384" y="3501008"/>
                <a:ext cx="71437" cy="7143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12" name="Oval 63"/>
              <p:cNvSpPr>
                <a:spLocks noChangeArrowheads="1"/>
              </p:cNvSpPr>
              <p:nvPr/>
            </p:nvSpPr>
            <p:spPr bwMode="auto">
              <a:xfrm>
                <a:off x="8100392" y="3501008"/>
                <a:ext cx="71437" cy="71438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805" name="Oval 63"/>
            <p:cNvSpPr>
              <a:spLocks noChangeArrowheads="1"/>
            </p:cNvSpPr>
            <p:nvPr/>
          </p:nvSpPr>
          <p:spPr bwMode="auto">
            <a:xfrm>
              <a:off x="5307510" y="2793919"/>
              <a:ext cx="62142" cy="6354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6" name="Oval 63"/>
            <p:cNvSpPr>
              <a:spLocks noChangeArrowheads="1"/>
            </p:cNvSpPr>
            <p:nvPr/>
          </p:nvSpPr>
          <p:spPr bwMode="auto">
            <a:xfrm>
              <a:off x="5370149" y="2793919"/>
              <a:ext cx="62142" cy="6354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7" name="Oval 63"/>
            <p:cNvSpPr>
              <a:spLocks noChangeArrowheads="1"/>
            </p:cNvSpPr>
            <p:nvPr/>
          </p:nvSpPr>
          <p:spPr bwMode="auto">
            <a:xfrm>
              <a:off x="5307510" y="2857975"/>
              <a:ext cx="62142" cy="6354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8" name="Oval 63"/>
            <p:cNvSpPr>
              <a:spLocks noChangeArrowheads="1"/>
            </p:cNvSpPr>
            <p:nvPr/>
          </p:nvSpPr>
          <p:spPr bwMode="auto">
            <a:xfrm>
              <a:off x="5370149" y="2857975"/>
              <a:ext cx="62142" cy="63548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1" name="Oval 63"/>
            <p:cNvSpPr>
              <a:spLocks noChangeArrowheads="1"/>
            </p:cNvSpPr>
            <p:nvPr/>
          </p:nvSpPr>
          <p:spPr bwMode="auto">
            <a:xfrm>
              <a:off x="5307510" y="3434474"/>
              <a:ext cx="62142" cy="6354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2" name="Oval 63"/>
            <p:cNvSpPr>
              <a:spLocks noChangeArrowheads="1"/>
            </p:cNvSpPr>
            <p:nvPr/>
          </p:nvSpPr>
          <p:spPr bwMode="auto">
            <a:xfrm>
              <a:off x="5370149" y="3434474"/>
              <a:ext cx="62142" cy="63548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3" name="Oval 63"/>
            <p:cNvSpPr>
              <a:spLocks noChangeArrowheads="1"/>
            </p:cNvSpPr>
            <p:nvPr/>
          </p:nvSpPr>
          <p:spPr bwMode="auto">
            <a:xfrm>
              <a:off x="5307510" y="3498530"/>
              <a:ext cx="62142" cy="6354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764" name="Group 107"/>
            <p:cNvGrpSpPr>
              <a:grpSpLocks/>
            </p:cNvGrpSpPr>
            <p:nvPr/>
          </p:nvGrpSpPr>
          <p:grpSpPr bwMode="auto">
            <a:xfrm>
              <a:off x="6748198" y="5484250"/>
              <a:ext cx="124781" cy="127604"/>
              <a:chOff x="8028384" y="3429000"/>
              <a:chExt cx="143445" cy="143446"/>
            </a:xfrm>
          </p:grpSpPr>
          <p:sp>
            <p:nvSpPr>
              <p:cNvPr id="31797" name="Oval 63"/>
              <p:cNvSpPr>
                <a:spLocks noChangeArrowheads="1"/>
              </p:cNvSpPr>
              <p:nvPr/>
            </p:nvSpPr>
            <p:spPr bwMode="auto">
              <a:xfrm>
                <a:off x="8028384" y="3429000"/>
                <a:ext cx="71437" cy="7143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98" name="Oval 63"/>
              <p:cNvSpPr>
                <a:spLocks noChangeArrowheads="1"/>
              </p:cNvSpPr>
              <p:nvPr/>
            </p:nvSpPr>
            <p:spPr bwMode="auto">
              <a:xfrm>
                <a:off x="8100392" y="3429000"/>
                <a:ext cx="71437" cy="7143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99" name="Oval 63"/>
              <p:cNvSpPr>
                <a:spLocks noChangeArrowheads="1"/>
              </p:cNvSpPr>
              <p:nvPr/>
            </p:nvSpPr>
            <p:spPr bwMode="auto">
              <a:xfrm>
                <a:off x="8028384" y="3501008"/>
                <a:ext cx="71437" cy="7143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00" name="Oval 63"/>
              <p:cNvSpPr>
                <a:spLocks noChangeArrowheads="1"/>
              </p:cNvSpPr>
              <p:nvPr/>
            </p:nvSpPr>
            <p:spPr bwMode="auto">
              <a:xfrm>
                <a:off x="8100392" y="3501008"/>
                <a:ext cx="71437" cy="7143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765" name="Group 4"/>
            <p:cNvGrpSpPr>
              <a:grpSpLocks/>
            </p:cNvGrpSpPr>
            <p:nvPr/>
          </p:nvGrpSpPr>
          <p:grpSpPr bwMode="auto">
            <a:xfrm>
              <a:off x="6372367" y="5420195"/>
              <a:ext cx="187419" cy="63548"/>
              <a:chOff x="8252792" y="4877544"/>
              <a:chExt cx="215453" cy="71438"/>
            </a:xfrm>
          </p:grpSpPr>
          <p:sp>
            <p:nvSpPr>
              <p:cNvPr id="31794" name="Oval 63"/>
              <p:cNvSpPr>
                <a:spLocks noChangeArrowheads="1"/>
              </p:cNvSpPr>
              <p:nvPr/>
            </p:nvSpPr>
            <p:spPr bwMode="auto">
              <a:xfrm>
                <a:off x="8396808" y="4877544"/>
                <a:ext cx="71437" cy="7143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95" name="Oval 63"/>
              <p:cNvSpPr>
                <a:spLocks noChangeArrowheads="1"/>
              </p:cNvSpPr>
              <p:nvPr/>
            </p:nvSpPr>
            <p:spPr bwMode="auto">
              <a:xfrm>
                <a:off x="8252792" y="4877544"/>
                <a:ext cx="71437" cy="7143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96" name="Oval 63"/>
              <p:cNvSpPr>
                <a:spLocks noChangeArrowheads="1"/>
              </p:cNvSpPr>
              <p:nvPr/>
            </p:nvSpPr>
            <p:spPr bwMode="auto">
              <a:xfrm>
                <a:off x="8324800" y="4877544"/>
                <a:ext cx="71437" cy="7143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766" name="Group 121"/>
            <p:cNvGrpSpPr>
              <a:grpSpLocks/>
            </p:cNvGrpSpPr>
            <p:nvPr/>
          </p:nvGrpSpPr>
          <p:grpSpPr bwMode="auto">
            <a:xfrm>
              <a:off x="6936114" y="4587473"/>
              <a:ext cx="187419" cy="127604"/>
              <a:chOff x="8316416" y="4005064"/>
              <a:chExt cx="215453" cy="143446"/>
            </a:xfrm>
          </p:grpSpPr>
          <p:sp>
            <p:nvSpPr>
              <p:cNvPr id="31789" name="Oval 63"/>
              <p:cNvSpPr>
                <a:spLocks noChangeArrowheads="1"/>
              </p:cNvSpPr>
              <p:nvPr/>
            </p:nvSpPr>
            <p:spPr bwMode="auto">
              <a:xfrm>
                <a:off x="8388424" y="4005064"/>
                <a:ext cx="71437" cy="7143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90" name="Oval 63"/>
              <p:cNvSpPr>
                <a:spLocks noChangeArrowheads="1"/>
              </p:cNvSpPr>
              <p:nvPr/>
            </p:nvSpPr>
            <p:spPr bwMode="auto">
              <a:xfrm>
                <a:off x="8460432" y="4005064"/>
                <a:ext cx="71437" cy="71438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91" name="Oval 63"/>
              <p:cNvSpPr>
                <a:spLocks noChangeArrowheads="1"/>
              </p:cNvSpPr>
              <p:nvPr/>
            </p:nvSpPr>
            <p:spPr bwMode="auto">
              <a:xfrm>
                <a:off x="8316416" y="4005064"/>
                <a:ext cx="71437" cy="7143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92" name="Oval 63"/>
              <p:cNvSpPr>
                <a:spLocks noChangeArrowheads="1"/>
              </p:cNvSpPr>
              <p:nvPr/>
            </p:nvSpPr>
            <p:spPr bwMode="auto">
              <a:xfrm>
                <a:off x="8316416" y="4077072"/>
                <a:ext cx="71437" cy="7143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93" name="Oval 63"/>
              <p:cNvSpPr>
                <a:spLocks noChangeArrowheads="1"/>
              </p:cNvSpPr>
              <p:nvPr/>
            </p:nvSpPr>
            <p:spPr bwMode="auto">
              <a:xfrm>
                <a:off x="8388424" y="4077072"/>
                <a:ext cx="71437" cy="7143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767" name="Group 128"/>
            <p:cNvGrpSpPr>
              <a:grpSpLocks/>
            </p:cNvGrpSpPr>
            <p:nvPr/>
          </p:nvGrpSpPr>
          <p:grpSpPr bwMode="auto">
            <a:xfrm>
              <a:off x="5370149" y="4651529"/>
              <a:ext cx="187419" cy="63548"/>
              <a:chOff x="8252792" y="4877544"/>
              <a:chExt cx="215453" cy="71438"/>
            </a:xfrm>
          </p:grpSpPr>
          <p:sp>
            <p:nvSpPr>
              <p:cNvPr id="31786" name="Oval 63"/>
              <p:cNvSpPr>
                <a:spLocks noChangeArrowheads="1"/>
              </p:cNvSpPr>
              <p:nvPr/>
            </p:nvSpPr>
            <p:spPr bwMode="auto">
              <a:xfrm>
                <a:off x="8396808" y="4877544"/>
                <a:ext cx="71437" cy="7143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87" name="Oval 63"/>
              <p:cNvSpPr>
                <a:spLocks noChangeArrowheads="1"/>
              </p:cNvSpPr>
              <p:nvPr/>
            </p:nvSpPr>
            <p:spPr bwMode="auto">
              <a:xfrm>
                <a:off x="8252792" y="4877544"/>
                <a:ext cx="71437" cy="7143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88" name="Oval 63"/>
              <p:cNvSpPr>
                <a:spLocks noChangeArrowheads="1"/>
              </p:cNvSpPr>
              <p:nvPr/>
            </p:nvSpPr>
            <p:spPr bwMode="auto">
              <a:xfrm>
                <a:off x="8324800" y="4877544"/>
                <a:ext cx="71437" cy="7143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768" name="Group 133"/>
            <p:cNvGrpSpPr>
              <a:grpSpLocks/>
            </p:cNvGrpSpPr>
            <p:nvPr/>
          </p:nvGrpSpPr>
          <p:grpSpPr bwMode="auto">
            <a:xfrm>
              <a:off x="4931679" y="5292084"/>
              <a:ext cx="187419" cy="127604"/>
              <a:chOff x="8316416" y="4005064"/>
              <a:chExt cx="215453" cy="143446"/>
            </a:xfrm>
          </p:grpSpPr>
          <p:grpSp>
            <p:nvGrpSpPr>
              <p:cNvPr id="31779" name="Group 134"/>
              <p:cNvGrpSpPr>
                <a:grpSpLocks/>
              </p:cNvGrpSpPr>
              <p:nvPr/>
            </p:nvGrpSpPr>
            <p:grpSpPr bwMode="auto">
              <a:xfrm>
                <a:off x="8316416" y="4005064"/>
                <a:ext cx="215453" cy="143446"/>
                <a:chOff x="8316416" y="4005064"/>
                <a:chExt cx="215453" cy="143446"/>
              </a:xfrm>
            </p:grpSpPr>
            <p:sp>
              <p:nvSpPr>
                <p:cNvPr id="31781" name="Oval 63"/>
                <p:cNvSpPr>
                  <a:spLocks noChangeArrowheads="1"/>
                </p:cNvSpPr>
                <p:nvPr/>
              </p:nvSpPr>
              <p:spPr bwMode="auto">
                <a:xfrm>
                  <a:off x="8388424" y="4005064"/>
                  <a:ext cx="71437" cy="71438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82" name="Oval 63"/>
                <p:cNvSpPr>
                  <a:spLocks noChangeArrowheads="1"/>
                </p:cNvSpPr>
                <p:nvPr/>
              </p:nvSpPr>
              <p:spPr bwMode="auto">
                <a:xfrm>
                  <a:off x="8460432" y="4005064"/>
                  <a:ext cx="71437" cy="71438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83" name="Oval 63"/>
                <p:cNvSpPr>
                  <a:spLocks noChangeArrowheads="1"/>
                </p:cNvSpPr>
                <p:nvPr/>
              </p:nvSpPr>
              <p:spPr bwMode="auto">
                <a:xfrm>
                  <a:off x="8316416" y="4005064"/>
                  <a:ext cx="71437" cy="71438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84" name="Oval 63"/>
                <p:cNvSpPr>
                  <a:spLocks noChangeArrowheads="1"/>
                </p:cNvSpPr>
                <p:nvPr/>
              </p:nvSpPr>
              <p:spPr bwMode="auto">
                <a:xfrm>
                  <a:off x="8316416" y="4077072"/>
                  <a:ext cx="71437" cy="71438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85" name="Oval 63"/>
                <p:cNvSpPr>
                  <a:spLocks noChangeArrowheads="1"/>
                </p:cNvSpPr>
                <p:nvPr/>
              </p:nvSpPr>
              <p:spPr bwMode="auto">
                <a:xfrm>
                  <a:off x="8388424" y="4077072"/>
                  <a:ext cx="71437" cy="71438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1780" name="Oval 63"/>
              <p:cNvSpPr>
                <a:spLocks noChangeArrowheads="1"/>
              </p:cNvSpPr>
              <p:nvPr/>
            </p:nvSpPr>
            <p:spPr bwMode="auto">
              <a:xfrm>
                <a:off x="8460432" y="4077072"/>
                <a:ext cx="71437" cy="7143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772" name="Group 142"/>
            <p:cNvGrpSpPr>
              <a:grpSpLocks/>
            </p:cNvGrpSpPr>
            <p:nvPr/>
          </p:nvGrpSpPr>
          <p:grpSpPr bwMode="auto">
            <a:xfrm>
              <a:off x="7311946" y="4203150"/>
              <a:ext cx="187419" cy="127604"/>
              <a:chOff x="8316416" y="4005064"/>
              <a:chExt cx="215453" cy="143446"/>
            </a:xfrm>
          </p:grpSpPr>
          <p:sp>
            <p:nvSpPr>
              <p:cNvPr id="31774" name="Oval 63"/>
              <p:cNvSpPr>
                <a:spLocks noChangeArrowheads="1"/>
              </p:cNvSpPr>
              <p:nvPr/>
            </p:nvSpPr>
            <p:spPr bwMode="auto">
              <a:xfrm>
                <a:off x="8388424" y="4005064"/>
                <a:ext cx="71437" cy="7143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75" name="Oval 63"/>
              <p:cNvSpPr>
                <a:spLocks noChangeArrowheads="1"/>
              </p:cNvSpPr>
              <p:nvPr/>
            </p:nvSpPr>
            <p:spPr bwMode="auto">
              <a:xfrm>
                <a:off x="8460432" y="4005064"/>
                <a:ext cx="71437" cy="7143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76" name="Oval 63"/>
              <p:cNvSpPr>
                <a:spLocks noChangeArrowheads="1"/>
              </p:cNvSpPr>
              <p:nvPr/>
            </p:nvSpPr>
            <p:spPr bwMode="auto">
              <a:xfrm>
                <a:off x="8316416" y="4005064"/>
                <a:ext cx="71437" cy="7143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77" name="Oval 63"/>
              <p:cNvSpPr>
                <a:spLocks noChangeArrowheads="1"/>
              </p:cNvSpPr>
              <p:nvPr/>
            </p:nvSpPr>
            <p:spPr bwMode="auto">
              <a:xfrm>
                <a:off x="8316416" y="4077072"/>
                <a:ext cx="71437" cy="7143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78" name="Oval 63"/>
              <p:cNvSpPr>
                <a:spLocks noChangeArrowheads="1"/>
              </p:cNvSpPr>
              <p:nvPr/>
            </p:nvSpPr>
            <p:spPr bwMode="auto">
              <a:xfrm>
                <a:off x="8388424" y="4077072"/>
                <a:ext cx="71437" cy="71438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6" name="Oval 63"/>
            <p:cNvSpPr>
              <a:spLocks noChangeArrowheads="1"/>
            </p:cNvSpPr>
            <p:nvPr/>
          </p:nvSpPr>
          <p:spPr bwMode="auto">
            <a:xfrm>
              <a:off x="5619710" y="4649488"/>
              <a:ext cx="62142" cy="6354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97" name="Oval 63"/>
            <p:cNvSpPr>
              <a:spLocks noChangeArrowheads="1"/>
            </p:cNvSpPr>
            <p:nvPr/>
          </p:nvSpPr>
          <p:spPr bwMode="auto">
            <a:xfrm>
              <a:off x="5370646" y="4713036"/>
              <a:ext cx="62142" cy="6354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Oval 63"/>
            <p:cNvSpPr>
              <a:spLocks noChangeArrowheads="1"/>
            </p:cNvSpPr>
            <p:nvPr/>
          </p:nvSpPr>
          <p:spPr bwMode="auto">
            <a:xfrm>
              <a:off x="5557568" y="4651529"/>
              <a:ext cx="62142" cy="6354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Oval 63"/>
            <p:cNvSpPr>
              <a:spLocks noChangeArrowheads="1"/>
            </p:cNvSpPr>
            <p:nvPr/>
          </p:nvSpPr>
          <p:spPr bwMode="auto">
            <a:xfrm>
              <a:off x="5131281" y="4843696"/>
              <a:ext cx="62142" cy="63548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Oval 63"/>
            <p:cNvSpPr>
              <a:spLocks noChangeArrowheads="1"/>
            </p:cNvSpPr>
            <p:nvPr/>
          </p:nvSpPr>
          <p:spPr bwMode="auto">
            <a:xfrm>
              <a:off x="5433284" y="4716092"/>
              <a:ext cx="62142" cy="6354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Oval 63"/>
            <p:cNvSpPr>
              <a:spLocks noChangeArrowheads="1"/>
            </p:cNvSpPr>
            <p:nvPr/>
          </p:nvSpPr>
          <p:spPr bwMode="auto">
            <a:xfrm>
              <a:off x="5495426" y="4716092"/>
              <a:ext cx="62142" cy="6354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Oval 63"/>
            <p:cNvSpPr>
              <a:spLocks noChangeArrowheads="1"/>
            </p:cNvSpPr>
            <p:nvPr/>
          </p:nvSpPr>
          <p:spPr bwMode="auto">
            <a:xfrm>
              <a:off x="6434012" y="5483743"/>
              <a:ext cx="62142" cy="6354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Oval 63"/>
            <p:cNvSpPr>
              <a:spLocks noChangeArrowheads="1"/>
            </p:cNvSpPr>
            <p:nvPr/>
          </p:nvSpPr>
          <p:spPr bwMode="auto">
            <a:xfrm>
              <a:off x="6371870" y="5478268"/>
              <a:ext cx="62142" cy="6354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Oval 63"/>
            <p:cNvSpPr>
              <a:spLocks noChangeArrowheads="1"/>
            </p:cNvSpPr>
            <p:nvPr/>
          </p:nvSpPr>
          <p:spPr bwMode="auto">
            <a:xfrm>
              <a:off x="5557568" y="4713036"/>
              <a:ext cx="62142" cy="63548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Oval 63"/>
            <p:cNvSpPr>
              <a:spLocks noChangeArrowheads="1"/>
            </p:cNvSpPr>
            <p:nvPr/>
          </p:nvSpPr>
          <p:spPr bwMode="auto">
            <a:xfrm>
              <a:off x="7437223" y="4267206"/>
              <a:ext cx="62142" cy="63548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Oval 63"/>
            <p:cNvSpPr>
              <a:spLocks noChangeArrowheads="1"/>
            </p:cNvSpPr>
            <p:nvPr/>
          </p:nvSpPr>
          <p:spPr bwMode="auto">
            <a:xfrm>
              <a:off x="6310225" y="5109920"/>
              <a:ext cx="62142" cy="6354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Oval 63"/>
            <p:cNvSpPr>
              <a:spLocks noChangeArrowheads="1"/>
            </p:cNvSpPr>
            <p:nvPr/>
          </p:nvSpPr>
          <p:spPr bwMode="auto">
            <a:xfrm>
              <a:off x="6372864" y="5110447"/>
              <a:ext cx="62142" cy="63548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Oval 63"/>
            <p:cNvSpPr>
              <a:spLocks noChangeArrowheads="1"/>
            </p:cNvSpPr>
            <p:nvPr/>
          </p:nvSpPr>
          <p:spPr bwMode="auto">
            <a:xfrm>
              <a:off x="6497644" y="5478268"/>
              <a:ext cx="62142" cy="63548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Oval 63"/>
            <p:cNvSpPr>
              <a:spLocks noChangeArrowheads="1"/>
            </p:cNvSpPr>
            <p:nvPr/>
          </p:nvSpPr>
          <p:spPr bwMode="auto">
            <a:xfrm>
              <a:off x="4869537" y="5292084"/>
              <a:ext cx="62142" cy="63548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Oval 63"/>
            <p:cNvSpPr>
              <a:spLocks noChangeArrowheads="1"/>
            </p:cNvSpPr>
            <p:nvPr/>
          </p:nvSpPr>
          <p:spPr bwMode="auto">
            <a:xfrm>
              <a:off x="6872979" y="5478268"/>
              <a:ext cx="62142" cy="6354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Oval 63"/>
            <p:cNvSpPr>
              <a:spLocks noChangeArrowheads="1"/>
            </p:cNvSpPr>
            <p:nvPr/>
          </p:nvSpPr>
          <p:spPr bwMode="auto">
            <a:xfrm>
              <a:off x="6872979" y="5548306"/>
              <a:ext cx="62142" cy="63548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Oval 63"/>
            <p:cNvSpPr>
              <a:spLocks noChangeArrowheads="1"/>
            </p:cNvSpPr>
            <p:nvPr/>
          </p:nvSpPr>
          <p:spPr bwMode="auto">
            <a:xfrm>
              <a:off x="5870761" y="5035354"/>
              <a:ext cx="62142" cy="63548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Oval 63"/>
            <p:cNvSpPr>
              <a:spLocks noChangeArrowheads="1"/>
            </p:cNvSpPr>
            <p:nvPr/>
          </p:nvSpPr>
          <p:spPr bwMode="auto">
            <a:xfrm>
              <a:off x="5932903" y="4972314"/>
              <a:ext cx="62142" cy="6354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Oval 63"/>
            <p:cNvSpPr>
              <a:spLocks noChangeArrowheads="1"/>
            </p:cNvSpPr>
            <p:nvPr/>
          </p:nvSpPr>
          <p:spPr bwMode="auto">
            <a:xfrm>
              <a:off x="5870761" y="4972314"/>
              <a:ext cx="62142" cy="6354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Oval 63"/>
            <p:cNvSpPr>
              <a:spLocks noChangeArrowheads="1"/>
            </p:cNvSpPr>
            <p:nvPr/>
          </p:nvSpPr>
          <p:spPr bwMode="auto">
            <a:xfrm>
              <a:off x="5808619" y="5035862"/>
              <a:ext cx="62142" cy="6354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Oval 63"/>
            <p:cNvSpPr>
              <a:spLocks noChangeArrowheads="1"/>
            </p:cNvSpPr>
            <p:nvPr/>
          </p:nvSpPr>
          <p:spPr bwMode="auto">
            <a:xfrm>
              <a:off x="5056956" y="5420195"/>
              <a:ext cx="62142" cy="6354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Oval 63"/>
            <p:cNvSpPr>
              <a:spLocks noChangeArrowheads="1"/>
            </p:cNvSpPr>
            <p:nvPr/>
          </p:nvSpPr>
          <p:spPr bwMode="auto">
            <a:xfrm>
              <a:off x="4991584" y="5419688"/>
              <a:ext cx="62142" cy="6354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Oval 63"/>
            <p:cNvSpPr>
              <a:spLocks noChangeArrowheads="1"/>
            </p:cNvSpPr>
            <p:nvPr/>
          </p:nvSpPr>
          <p:spPr bwMode="auto">
            <a:xfrm>
              <a:off x="4931679" y="5419688"/>
              <a:ext cx="62142" cy="6354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Oval 63"/>
            <p:cNvSpPr>
              <a:spLocks noChangeArrowheads="1"/>
            </p:cNvSpPr>
            <p:nvPr/>
          </p:nvSpPr>
          <p:spPr bwMode="auto">
            <a:xfrm>
              <a:off x="4869537" y="5357642"/>
              <a:ext cx="62142" cy="63548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3"/>
          <a:srcRect l="10567" r="11652" b="15482"/>
          <a:stretch/>
        </p:blipFill>
        <p:spPr>
          <a:xfrm>
            <a:off x="164820" y="33843"/>
            <a:ext cx="1493651" cy="89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3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ctrTitle"/>
          </p:nvPr>
        </p:nvSpPr>
        <p:spPr>
          <a:xfrm>
            <a:off x="2711669" y="2648193"/>
            <a:ext cx="3058509" cy="1179986"/>
          </a:xfrm>
        </p:spPr>
        <p:txBody>
          <a:bodyPr/>
          <a:lstStyle/>
          <a:p>
            <a:pPr algn="ctr"/>
            <a:r>
              <a:rPr lang="en-US" sz="2800" dirty="0">
                <a:latin typeface="Arial"/>
                <a:ea typeface="ＭＳ Ｐゴシック" charset="0"/>
                <a:cs typeface="Arial"/>
              </a:rPr>
              <a:t>Grid </a:t>
            </a:r>
            <a:r>
              <a:rPr lang="en-US" sz="2800" dirty="0" smtClean="0">
                <a:latin typeface="Arial"/>
                <a:ea typeface="ＭＳ Ｐゴシック" charset="0"/>
                <a:cs typeface="Arial"/>
              </a:rPr>
              <a:t>Posts</a:t>
            </a:r>
            <a:br>
              <a:rPr lang="en-US" sz="2800" dirty="0" smtClean="0">
                <a:latin typeface="Arial"/>
                <a:ea typeface="ＭＳ Ｐゴシック" charset="0"/>
                <a:cs typeface="Arial"/>
              </a:rPr>
            </a:br>
            <a:r>
              <a:rPr lang="en-US" sz="2000" b="0" dirty="0" smtClean="0">
                <a:latin typeface="Arial"/>
                <a:ea typeface="ＭＳ Ｐゴシック" charset="0"/>
                <a:cs typeface="Arial"/>
              </a:rPr>
              <a:t>Level 3 training</a:t>
            </a:r>
            <a:br>
              <a:rPr lang="en-US" sz="2000" b="0" dirty="0" smtClean="0">
                <a:latin typeface="Arial"/>
                <a:ea typeface="ＭＳ Ｐゴシック" charset="0"/>
                <a:cs typeface="Arial"/>
              </a:rPr>
            </a:br>
            <a:r>
              <a:rPr lang="en-US" sz="2000" b="0" dirty="0" smtClean="0">
                <a:latin typeface="Arial"/>
                <a:ea typeface="ＭＳ Ｐゴシック" charset="0"/>
                <a:cs typeface="Arial"/>
              </a:rPr>
              <a:t>National competition</a:t>
            </a:r>
            <a:endParaRPr lang="en-US" sz="2800" b="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67389" y="836757"/>
            <a:ext cx="1345253" cy="1294813"/>
          </a:xfrm>
          <a:prstGeom prst="ellipse">
            <a:avLst/>
          </a:prstGeom>
          <a:solidFill>
            <a:srgbClr val="E28C05"/>
          </a:solidFill>
          <a:ln>
            <a:solidFill>
              <a:srgbClr val="E28C0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1200" dirty="0" smtClean="0"/>
              <a:t>Oncology</a:t>
            </a:r>
            <a:endParaRPr lang="en-US" sz="1200" dirty="0"/>
          </a:p>
        </p:txBody>
      </p:sp>
      <p:sp>
        <p:nvSpPr>
          <p:cNvPr id="29" name="Oval 28"/>
          <p:cNvSpPr/>
          <p:nvPr/>
        </p:nvSpPr>
        <p:spPr>
          <a:xfrm>
            <a:off x="4212642" y="836757"/>
            <a:ext cx="1345253" cy="1294813"/>
          </a:xfrm>
          <a:prstGeom prst="ellipse">
            <a:avLst/>
          </a:prstGeom>
          <a:solidFill>
            <a:srgbClr val="E28C05"/>
          </a:solidFill>
          <a:ln>
            <a:solidFill>
              <a:srgbClr val="E28C0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1200" dirty="0" smtClean="0"/>
              <a:t>Neonates</a:t>
            </a:r>
            <a:endParaRPr lang="en-US" sz="1200" dirty="0"/>
          </a:p>
        </p:txBody>
      </p:sp>
      <p:sp>
        <p:nvSpPr>
          <p:cNvPr id="30" name="Oval 29"/>
          <p:cNvSpPr/>
          <p:nvPr/>
        </p:nvSpPr>
        <p:spPr>
          <a:xfrm>
            <a:off x="5417719" y="1353379"/>
            <a:ext cx="1345253" cy="1294813"/>
          </a:xfrm>
          <a:prstGeom prst="ellipse">
            <a:avLst/>
          </a:prstGeom>
          <a:solidFill>
            <a:srgbClr val="E28C05"/>
          </a:solidFill>
          <a:ln>
            <a:solidFill>
              <a:srgbClr val="E28C0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1200" dirty="0" smtClean="0"/>
              <a:t>PICU</a:t>
            </a:r>
            <a:endParaRPr lang="en-US" sz="1200" dirty="0"/>
          </a:p>
        </p:txBody>
      </p:sp>
      <p:sp>
        <p:nvSpPr>
          <p:cNvPr id="31" name="Oval 30"/>
          <p:cNvSpPr/>
          <p:nvPr/>
        </p:nvSpPr>
        <p:spPr>
          <a:xfrm>
            <a:off x="1653458" y="1416443"/>
            <a:ext cx="1345253" cy="1294813"/>
          </a:xfrm>
          <a:prstGeom prst="ellipse">
            <a:avLst/>
          </a:prstGeom>
          <a:solidFill>
            <a:srgbClr val="E28C05"/>
          </a:solidFill>
          <a:ln>
            <a:solidFill>
              <a:srgbClr val="E28C0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lstStyle/>
          <a:p>
            <a:pPr algn="ctr"/>
            <a:r>
              <a:rPr lang="en-US" sz="1200" dirty="0" smtClean="0"/>
              <a:t>Respiratory</a:t>
            </a:r>
            <a:endParaRPr lang="en-US" sz="1200" dirty="0"/>
          </a:p>
        </p:txBody>
      </p:sp>
      <p:sp>
        <p:nvSpPr>
          <p:cNvPr id="32" name="Oval 31"/>
          <p:cNvSpPr/>
          <p:nvPr/>
        </p:nvSpPr>
        <p:spPr>
          <a:xfrm>
            <a:off x="5417719" y="4622471"/>
            <a:ext cx="1345253" cy="1294813"/>
          </a:xfrm>
          <a:prstGeom prst="ellipse">
            <a:avLst/>
          </a:prstGeom>
          <a:solidFill>
            <a:srgbClr val="E28C05"/>
          </a:solidFill>
          <a:ln>
            <a:solidFill>
              <a:srgbClr val="E28C0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1200" dirty="0" smtClean="0"/>
              <a:t>Gastro-</a:t>
            </a:r>
            <a:r>
              <a:rPr lang="en-US" sz="1200" dirty="0" err="1" smtClean="0"/>
              <a:t>enterology</a:t>
            </a:r>
            <a:endParaRPr lang="en-US" sz="1200" dirty="0"/>
          </a:p>
        </p:txBody>
      </p:sp>
      <p:sp>
        <p:nvSpPr>
          <p:cNvPr id="33" name="Oval 32"/>
          <p:cNvSpPr/>
          <p:nvPr/>
        </p:nvSpPr>
        <p:spPr>
          <a:xfrm>
            <a:off x="4151422" y="4929660"/>
            <a:ext cx="1345253" cy="1294813"/>
          </a:xfrm>
          <a:prstGeom prst="ellipse">
            <a:avLst/>
          </a:prstGeom>
          <a:solidFill>
            <a:srgbClr val="E28C05"/>
          </a:solidFill>
          <a:ln>
            <a:solidFill>
              <a:srgbClr val="E28C0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lstStyle/>
          <a:p>
            <a:pPr algn="ctr"/>
            <a:r>
              <a:rPr lang="en-US" sz="1200" dirty="0" smtClean="0"/>
              <a:t>Neurology</a:t>
            </a:r>
            <a:endParaRPr lang="en-US" sz="1200" dirty="0"/>
          </a:p>
        </p:txBody>
      </p:sp>
      <p:sp>
        <p:nvSpPr>
          <p:cNvPr id="34" name="Oval 33"/>
          <p:cNvSpPr/>
          <p:nvPr/>
        </p:nvSpPr>
        <p:spPr>
          <a:xfrm>
            <a:off x="760115" y="2414612"/>
            <a:ext cx="1345253" cy="1294813"/>
          </a:xfrm>
          <a:prstGeom prst="ellipse">
            <a:avLst/>
          </a:prstGeom>
          <a:solidFill>
            <a:srgbClr val="E28C05"/>
          </a:solidFill>
          <a:ln>
            <a:solidFill>
              <a:srgbClr val="E28C0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1200" dirty="0" err="1" smtClean="0"/>
              <a:t>Neuro</a:t>
            </a:r>
            <a:r>
              <a:rPr lang="en-US" sz="1200" dirty="0" smtClean="0"/>
              <a:t>-disability</a:t>
            </a:r>
            <a:endParaRPr lang="en-US" sz="1200" dirty="0"/>
          </a:p>
        </p:txBody>
      </p:sp>
      <p:sp>
        <p:nvSpPr>
          <p:cNvPr id="35" name="Oval 34"/>
          <p:cNvSpPr/>
          <p:nvPr/>
        </p:nvSpPr>
        <p:spPr>
          <a:xfrm>
            <a:off x="1538572" y="4622472"/>
            <a:ext cx="1345253" cy="1294813"/>
          </a:xfrm>
          <a:prstGeom prst="ellipse">
            <a:avLst/>
          </a:prstGeom>
          <a:solidFill>
            <a:srgbClr val="E28C05"/>
          </a:solidFill>
          <a:ln>
            <a:solidFill>
              <a:srgbClr val="E28C0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1200" dirty="0" smtClean="0"/>
              <a:t>Allergy</a:t>
            </a:r>
            <a:endParaRPr lang="en-US" sz="1200" dirty="0"/>
          </a:p>
        </p:txBody>
      </p:sp>
      <p:sp>
        <p:nvSpPr>
          <p:cNvPr id="36" name="Oval 35"/>
          <p:cNvSpPr/>
          <p:nvPr/>
        </p:nvSpPr>
        <p:spPr>
          <a:xfrm>
            <a:off x="2806169" y="4959723"/>
            <a:ext cx="1345253" cy="1294813"/>
          </a:xfrm>
          <a:prstGeom prst="ellipse">
            <a:avLst/>
          </a:prstGeom>
          <a:solidFill>
            <a:srgbClr val="E28C05"/>
          </a:solidFill>
          <a:ln>
            <a:solidFill>
              <a:srgbClr val="E28C0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lstStyle/>
          <a:p>
            <a:pPr algn="ctr"/>
            <a:r>
              <a:rPr lang="en-US" sz="1200" dirty="0" smtClean="0"/>
              <a:t>Community</a:t>
            </a:r>
          </a:p>
          <a:p>
            <a:pPr algn="ctr"/>
            <a:r>
              <a:rPr lang="en-US" sz="1200" dirty="0" smtClean="0"/>
              <a:t> Child Health</a:t>
            </a:r>
            <a:endParaRPr lang="en-US" sz="1200" dirty="0"/>
          </a:p>
        </p:txBody>
      </p:sp>
      <p:sp>
        <p:nvSpPr>
          <p:cNvPr id="41" name="Oval 40"/>
          <p:cNvSpPr/>
          <p:nvPr/>
        </p:nvSpPr>
        <p:spPr>
          <a:xfrm>
            <a:off x="6211523" y="3555731"/>
            <a:ext cx="1345253" cy="1294813"/>
          </a:xfrm>
          <a:prstGeom prst="ellipse">
            <a:avLst/>
          </a:prstGeom>
          <a:solidFill>
            <a:srgbClr val="E28C05"/>
          </a:solidFill>
          <a:ln>
            <a:solidFill>
              <a:srgbClr val="A000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lstStyle/>
          <a:p>
            <a:pPr algn="ctr"/>
            <a:r>
              <a:rPr lang="en-US" sz="1200" dirty="0" smtClean="0"/>
              <a:t>Diabetes</a:t>
            </a:r>
          </a:p>
          <a:p>
            <a:pPr algn="ctr"/>
            <a:r>
              <a:rPr lang="en-US" sz="1200" dirty="0" smtClean="0"/>
              <a:t>&amp;</a:t>
            </a:r>
          </a:p>
          <a:p>
            <a:pPr algn="ctr"/>
            <a:r>
              <a:rPr lang="en-US" sz="1200" dirty="0" smtClean="0"/>
              <a:t>Endocrine</a:t>
            </a:r>
            <a:endParaRPr lang="en-US" sz="1200" dirty="0"/>
          </a:p>
        </p:txBody>
      </p:sp>
      <p:sp>
        <p:nvSpPr>
          <p:cNvPr id="22" name="Oval 21"/>
          <p:cNvSpPr/>
          <p:nvPr/>
        </p:nvSpPr>
        <p:spPr>
          <a:xfrm>
            <a:off x="6316571" y="2260918"/>
            <a:ext cx="1345253" cy="1294813"/>
          </a:xfrm>
          <a:prstGeom prst="ellipse">
            <a:avLst/>
          </a:prstGeom>
          <a:solidFill>
            <a:srgbClr val="E28C05"/>
          </a:solidFill>
          <a:ln>
            <a:solidFill>
              <a:srgbClr val="E28C0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1200" dirty="0" smtClean="0"/>
              <a:t>Emergency Medicine</a:t>
            </a:r>
            <a:endParaRPr lang="en-US" sz="1200" dirty="0"/>
          </a:p>
        </p:txBody>
      </p:sp>
      <p:sp>
        <p:nvSpPr>
          <p:cNvPr id="24" name="Oval 23"/>
          <p:cNvSpPr/>
          <p:nvPr/>
        </p:nvSpPr>
        <p:spPr>
          <a:xfrm>
            <a:off x="594811" y="3709425"/>
            <a:ext cx="1345253" cy="1294813"/>
          </a:xfrm>
          <a:prstGeom prst="ellipse">
            <a:avLst/>
          </a:prstGeom>
          <a:solidFill>
            <a:srgbClr val="E28C05"/>
          </a:solidFill>
          <a:ln>
            <a:solidFill>
              <a:srgbClr val="E28C0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1200" dirty="0" err="1" smtClean="0"/>
              <a:t>Rheumat</a:t>
            </a:r>
            <a:r>
              <a:rPr lang="en-US" sz="1200" dirty="0" smtClean="0"/>
              <a:t>- ology</a:t>
            </a:r>
            <a:endParaRPr lang="en-US" sz="1200" dirty="0"/>
          </a:p>
        </p:txBody>
      </p:sp>
      <p:pic>
        <p:nvPicPr>
          <p:cNvPr id="15" name="Picture 2" descr="C:\Users\wkelsall\Desktop\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0" y="249779"/>
            <a:ext cx="1505115" cy="8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1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375" y="851337"/>
            <a:ext cx="5575586" cy="463431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A00054"/>
                </a:solidFill>
              </a:rPr>
              <a:t>Grid trainees </a:t>
            </a:r>
            <a:endParaRPr lang="en-US" sz="3200" dirty="0">
              <a:solidFill>
                <a:srgbClr val="A0005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3444" y="1314769"/>
            <a:ext cx="5796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/>
          </a:p>
          <a:p>
            <a:r>
              <a:rPr lang="en-US" sz="2000" b="1" dirty="0" smtClean="0"/>
              <a:t>19 </a:t>
            </a:r>
            <a:r>
              <a:rPr lang="en-US" sz="2000" b="1" dirty="0"/>
              <a:t>grid trainees (5 currently OOP)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97086" y="1321476"/>
            <a:ext cx="286007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 smtClean="0"/>
          </a:p>
          <a:p>
            <a:r>
              <a:rPr lang="en-US" sz="2000" b="1" dirty="0" smtClean="0"/>
              <a:t>Of </a:t>
            </a:r>
            <a:r>
              <a:rPr lang="en-US" sz="2000" b="1" dirty="0"/>
              <a:t>68 ST6-8 trainees </a:t>
            </a:r>
            <a:r>
              <a:rPr lang="mr-IN" sz="2000" b="1" dirty="0"/>
              <a:t>–</a:t>
            </a:r>
            <a:endParaRPr lang="en-US" sz="2000" b="1" dirty="0"/>
          </a:p>
          <a:p>
            <a:pPr marL="285750" indent="-285750">
              <a:buFont typeface="Arial"/>
              <a:buChar char="•"/>
            </a:pPr>
            <a:r>
              <a:rPr lang="en-US" sz="2000" b="1" dirty="0"/>
              <a:t>14 grid trainees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/>
              <a:t>45 SPIN</a:t>
            </a:r>
          </a:p>
          <a:p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052296"/>
              </p:ext>
            </p:extLst>
          </p:nvPr>
        </p:nvGraphicFramePr>
        <p:xfrm>
          <a:off x="197375" y="1870610"/>
          <a:ext cx="5934828" cy="4138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 descr="C:\Users\wkelsall\Desktop\image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4" y="0"/>
            <a:ext cx="1505115" cy="8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367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smtClean="0"/>
              <a:t>Foundation open day - 2018</a:t>
            </a:r>
            <a:r>
              <a:rPr lang="en-GB" smtClean="0"/>
              <a:t/>
            </a:r>
            <a:br>
              <a:rPr lang="en-GB" smtClean="0"/>
            </a:b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1704975"/>
            <a:ext cx="7839075" cy="3970611"/>
          </a:xfrm>
        </p:spPr>
        <p:txBody>
          <a:bodyPr/>
          <a:lstStyle/>
          <a:p>
            <a:r>
              <a:rPr lang="en-GB" sz="2000" smtClean="0"/>
              <a:t>Welcome</a:t>
            </a:r>
          </a:p>
          <a:p>
            <a:r>
              <a:rPr lang="en-GB" sz="2000" smtClean="0"/>
              <a:t>I unashamedly want to encourage you to apply for paediatric training in EoE</a:t>
            </a:r>
          </a:p>
          <a:p>
            <a:r>
              <a:rPr lang="en-GB" sz="2000" smtClean="0"/>
              <a:t>I am very proud of the training that we deliver in the 17 units across EoE for our 280+ trainees</a:t>
            </a:r>
          </a:p>
          <a:p>
            <a:pPr marL="0" indent="0">
              <a:buNone/>
            </a:pPr>
            <a:endParaRPr lang="en-GB" sz="2000" smtClean="0"/>
          </a:p>
          <a:p>
            <a:r>
              <a:rPr lang="en-GB" sz="2000" smtClean="0"/>
              <a:t>There are great role models for you</a:t>
            </a:r>
          </a:p>
          <a:p>
            <a:pPr marL="0" indent="0">
              <a:buNone/>
            </a:pPr>
            <a:r>
              <a:rPr lang="en-GB" sz="2000" smtClean="0"/>
              <a:t>		Trainees		Consultants 		Nurses</a:t>
            </a:r>
          </a:p>
          <a:p>
            <a:pPr marL="0" indent="0">
              <a:buNone/>
            </a:pPr>
            <a:r>
              <a:rPr lang="en-GB" sz="2000" smtClean="0"/>
              <a:t>	</a:t>
            </a:r>
          </a:p>
          <a:p>
            <a:r>
              <a:rPr lang="en-GB" sz="2000" smtClean="0"/>
              <a:t>You will be encouraged to achieve your full potential we want you to succeed !</a:t>
            </a:r>
          </a:p>
          <a:p>
            <a:pPr marL="0" indent="0">
              <a:buNone/>
            </a:pPr>
            <a:endParaRPr lang="en-GB" sz="2000" dirty="0" smtClean="0"/>
          </a:p>
        </p:txBody>
      </p:sp>
      <p:pic>
        <p:nvPicPr>
          <p:cNvPr id="4" name="Picture 2" descr="C:\Users\wkelsall\Desktop\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0" y="249779"/>
            <a:ext cx="1505115" cy="8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46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50939" y="952500"/>
            <a:ext cx="7154862" cy="808038"/>
          </a:xfrm>
        </p:spPr>
        <p:txBody>
          <a:bodyPr/>
          <a:lstStyle/>
          <a:p>
            <a:pPr algn="l"/>
            <a:r>
              <a:rPr lang="en-US" sz="3200" dirty="0" err="1">
                <a:solidFill>
                  <a:srgbClr val="A00054"/>
                </a:solidFill>
              </a:rPr>
              <a:t>EoE</a:t>
            </a:r>
            <a:r>
              <a:rPr lang="en-US" sz="3200" dirty="0">
                <a:solidFill>
                  <a:srgbClr val="A00054"/>
                </a:solidFill>
              </a:rPr>
              <a:t> NTN-Grid posts filled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1773396"/>
              </p:ext>
            </p:extLst>
          </p:nvPr>
        </p:nvGraphicFramePr>
        <p:xfrm>
          <a:off x="782638" y="1587500"/>
          <a:ext cx="7154861" cy="439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 descr="C:\Users\wkelsall\Desktop\image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6" y="115771"/>
            <a:ext cx="1505115" cy="8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494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>
                <a:latin typeface="Arial"/>
                <a:ea typeface="ＭＳ Ｐゴシック" charset="0"/>
                <a:cs typeface="Arial"/>
              </a:rPr>
              <a:t>SPIN Rotations</a:t>
            </a:r>
          </a:p>
        </p:txBody>
      </p:sp>
      <p:sp>
        <p:nvSpPr>
          <p:cNvPr id="35842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457201" y="1954924"/>
            <a:ext cx="4370622" cy="3720662"/>
          </a:xfrm>
        </p:spPr>
        <p:txBody>
          <a:bodyPr/>
          <a:lstStyle/>
          <a:p>
            <a:r>
              <a:rPr lang="en-US" sz="2000" dirty="0">
                <a:latin typeface="Arial"/>
                <a:ea typeface="ＭＳ Ｐゴシック" charset="0"/>
                <a:cs typeface="Arial"/>
              </a:rPr>
              <a:t>General </a:t>
            </a:r>
            <a:r>
              <a:rPr lang="en-US" sz="2000" dirty="0" err="1">
                <a:latin typeface="Arial"/>
                <a:ea typeface="ＭＳ Ｐゴシック" charset="0"/>
                <a:cs typeface="Arial"/>
              </a:rPr>
              <a:t>paediatrician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 with an interest</a:t>
            </a:r>
          </a:p>
          <a:p>
            <a:r>
              <a:rPr lang="en-US" sz="2000" dirty="0">
                <a:latin typeface="Arial"/>
                <a:ea typeface="ＭＳ Ｐゴシック" charset="0"/>
                <a:cs typeface="Arial"/>
              </a:rPr>
              <a:t>Can accommodate most trainees</a:t>
            </a:r>
          </a:p>
          <a:p>
            <a:r>
              <a:rPr lang="en-US" sz="2000" dirty="0">
                <a:latin typeface="Arial"/>
                <a:ea typeface="ＭＳ Ｐゴシック" charset="0"/>
                <a:cs typeface="Arial"/>
              </a:rPr>
              <a:t>Appointed by </a:t>
            </a:r>
            <a:r>
              <a:rPr lang="en-US" sz="2000" dirty="0" smtClean="0">
                <a:latin typeface="Arial"/>
                <a:ea typeface="ＭＳ Ｐゴシック" charset="0"/>
                <a:cs typeface="Arial"/>
              </a:rPr>
              <a:t>interview end year 5</a:t>
            </a:r>
            <a:endParaRPr lang="en-US" sz="2000" dirty="0">
              <a:latin typeface="Arial"/>
              <a:ea typeface="ＭＳ Ｐゴシック" charset="0"/>
              <a:cs typeface="Arial"/>
            </a:endParaRPr>
          </a:p>
          <a:p>
            <a:r>
              <a:rPr lang="en-US" sz="2000" dirty="0">
                <a:latin typeface="Arial"/>
                <a:ea typeface="ＭＳ Ｐゴシック" charset="0"/>
                <a:cs typeface="Arial"/>
              </a:rPr>
              <a:t>RCPCH SPIN </a:t>
            </a:r>
            <a:r>
              <a:rPr lang="en-US" sz="2000" dirty="0" smtClean="0">
                <a:latin typeface="Arial"/>
                <a:ea typeface="ＭＳ Ｐゴシック" charset="0"/>
                <a:cs typeface="Arial"/>
              </a:rPr>
              <a:t>modul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es </a:t>
            </a:r>
            <a:endParaRPr lang="en-US" dirty="0">
              <a:latin typeface="Times New Roman" charset="0"/>
              <a:ea typeface="ＭＳ Ｐゴシック" charset="0"/>
            </a:endParaRPr>
          </a:p>
          <a:p>
            <a:endParaRPr lang="en-US" dirty="0">
              <a:latin typeface="Times New Roman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09021" y="1398622"/>
            <a:ext cx="266002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00054"/>
                </a:solidFill>
              </a:rPr>
              <a:t>Allergy</a:t>
            </a:r>
          </a:p>
          <a:p>
            <a:r>
              <a:rPr lang="en-US" b="1" dirty="0">
                <a:solidFill>
                  <a:srgbClr val="A00054"/>
                </a:solidFill>
              </a:rPr>
              <a:t>Cardiology</a:t>
            </a:r>
          </a:p>
          <a:p>
            <a:r>
              <a:rPr lang="en-US" b="1" dirty="0">
                <a:solidFill>
                  <a:srgbClr val="A00054"/>
                </a:solidFill>
              </a:rPr>
              <a:t>Diabetes</a:t>
            </a:r>
          </a:p>
          <a:p>
            <a:r>
              <a:rPr lang="en-US" b="1" dirty="0">
                <a:solidFill>
                  <a:srgbClr val="A00054"/>
                </a:solidFill>
              </a:rPr>
              <a:t>Epilepsy</a:t>
            </a:r>
          </a:p>
          <a:p>
            <a:r>
              <a:rPr lang="en-US" b="1" dirty="0">
                <a:solidFill>
                  <a:srgbClr val="A00054"/>
                </a:solidFill>
              </a:rPr>
              <a:t>Gastroenterology</a:t>
            </a:r>
          </a:p>
          <a:p>
            <a:r>
              <a:rPr lang="en-US" b="1" dirty="0">
                <a:solidFill>
                  <a:srgbClr val="A00054"/>
                </a:solidFill>
              </a:rPr>
              <a:t>High Dependency</a:t>
            </a:r>
          </a:p>
          <a:p>
            <a:r>
              <a:rPr lang="en-US" b="1" dirty="0">
                <a:solidFill>
                  <a:srgbClr val="A00054"/>
                </a:solidFill>
              </a:rPr>
              <a:t>Neonatology</a:t>
            </a:r>
          </a:p>
          <a:p>
            <a:r>
              <a:rPr lang="en-US" b="1" dirty="0" err="1">
                <a:solidFill>
                  <a:srgbClr val="A00054"/>
                </a:solidFill>
              </a:rPr>
              <a:t>Neurodisability</a:t>
            </a:r>
            <a:endParaRPr lang="en-US" b="1" dirty="0">
              <a:solidFill>
                <a:srgbClr val="A00054"/>
              </a:solidFill>
            </a:endParaRPr>
          </a:p>
          <a:p>
            <a:r>
              <a:rPr lang="en-US" b="1" dirty="0">
                <a:solidFill>
                  <a:srgbClr val="A00054"/>
                </a:solidFill>
              </a:rPr>
              <a:t>Oncology</a:t>
            </a:r>
          </a:p>
          <a:p>
            <a:r>
              <a:rPr lang="en-US" b="1" dirty="0">
                <a:solidFill>
                  <a:srgbClr val="A00054"/>
                </a:solidFill>
              </a:rPr>
              <a:t>Palliative Medicine</a:t>
            </a:r>
          </a:p>
          <a:p>
            <a:r>
              <a:rPr lang="en-US" b="1" dirty="0">
                <a:solidFill>
                  <a:srgbClr val="A00054"/>
                </a:solidFill>
              </a:rPr>
              <a:t>Respiratory</a:t>
            </a:r>
          </a:p>
          <a:p>
            <a:r>
              <a:rPr lang="en-US" b="1" dirty="0">
                <a:solidFill>
                  <a:srgbClr val="A00054"/>
                </a:solidFill>
              </a:rPr>
              <a:t>Safeguarding</a:t>
            </a:r>
          </a:p>
          <a:p>
            <a:r>
              <a:rPr lang="en-US" b="1" dirty="0">
                <a:solidFill>
                  <a:srgbClr val="A00054"/>
                </a:solidFill>
              </a:rPr>
              <a:t>Young People’s Health</a:t>
            </a:r>
          </a:p>
        </p:txBody>
      </p:sp>
      <p:pic>
        <p:nvPicPr>
          <p:cNvPr id="7" name="Picture 2" descr="C:\Users\wkelsall\Desktop\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7" y="249778"/>
            <a:ext cx="1505115" cy="8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266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/>
                <a:ea typeface="ＭＳ Ｐゴシック" charset="0"/>
                <a:cs typeface="Arial"/>
              </a:rPr>
              <a:t>ST6-8 Specialty Posts</a:t>
            </a:r>
          </a:p>
        </p:txBody>
      </p:sp>
      <p:sp>
        <p:nvSpPr>
          <p:cNvPr id="40962" name="TextBox 49"/>
          <p:cNvSpPr txBox="1">
            <a:spLocks noChangeArrowheads="1"/>
          </p:cNvSpPr>
          <p:nvPr/>
        </p:nvSpPr>
        <p:spPr bwMode="auto">
          <a:xfrm>
            <a:off x="5646299" y="5081548"/>
            <a:ext cx="27127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endParaRPr lang="en-US" sz="1600" dirty="0">
              <a:latin typeface="Times New Roman" charset="0"/>
              <a:cs typeface="Times New Roman" charset="0"/>
            </a:endParaRPr>
          </a:p>
          <a:p>
            <a:pPr algn="l"/>
            <a:r>
              <a:rPr lang="en-US" sz="1600" dirty="0">
                <a:latin typeface="Arial"/>
                <a:cs typeface="Arial"/>
              </a:rPr>
              <a:t>Many DGHs also offer good </a:t>
            </a:r>
          </a:p>
          <a:p>
            <a:pPr algn="l"/>
            <a:r>
              <a:rPr lang="en-US" sz="1600" dirty="0">
                <a:latin typeface="Arial"/>
                <a:cs typeface="Arial"/>
              </a:rPr>
              <a:t>special interest training</a:t>
            </a:r>
          </a:p>
        </p:txBody>
      </p:sp>
      <p:pic>
        <p:nvPicPr>
          <p:cNvPr id="410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9" t="40526" r="17398" b="5907"/>
          <a:stretch>
            <a:fillRect/>
          </a:stretch>
        </p:blipFill>
        <p:spPr bwMode="auto">
          <a:xfrm>
            <a:off x="473745" y="1700535"/>
            <a:ext cx="4536504" cy="424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Oval 83"/>
          <p:cNvSpPr>
            <a:spLocks noChangeArrowheads="1"/>
          </p:cNvSpPr>
          <p:nvPr/>
        </p:nvSpPr>
        <p:spPr bwMode="auto">
          <a:xfrm>
            <a:off x="1168497" y="5019655"/>
            <a:ext cx="63159" cy="66382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0967" name="Oval 84"/>
          <p:cNvSpPr>
            <a:spLocks noChangeArrowheads="1"/>
          </p:cNvSpPr>
          <p:nvPr/>
        </p:nvSpPr>
        <p:spPr bwMode="auto">
          <a:xfrm>
            <a:off x="1231656" y="5086037"/>
            <a:ext cx="63159" cy="66382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0968" name="Oval 86"/>
          <p:cNvSpPr>
            <a:spLocks noChangeArrowheads="1"/>
          </p:cNvSpPr>
          <p:nvPr/>
        </p:nvSpPr>
        <p:spPr bwMode="auto">
          <a:xfrm>
            <a:off x="1231656" y="5019655"/>
            <a:ext cx="63159" cy="66382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0969" name="Oval 87"/>
          <p:cNvSpPr>
            <a:spLocks noChangeArrowheads="1"/>
          </p:cNvSpPr>
          <p:nvPr/>
        </p:nvSpPr>
        <p:spPr bwMode="auto">
          <a:xfrm>
            <a:off x="1294816" y="5019655"/>
            <a:ext cx="63159" cy="66382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0970" name="Oval 88"/>
          <p:cNvSpPr>
            <a:spLocks noChangeArrowheads="1"/>
          </p:cNvSpPr>
          <p:nvPr/>
        </p:nvSpPr>
        <p:spPr bwMode="auto">
          <a:xfrm>
            <a:off x="1168497" y="5086037"/>
            <a:ext cx="63159" cy="66382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0971" name="Group 112"/>
          <p:cNvGrpSpPr>
            <a:grpSpLocks/>
          </p:cNvGrpSpPr>
          <p:nvPr/>
        </p:nvGrpSpPr>
        <p:grpSpPr bwMode="auto">
          <a:xfrm>
            <a:off x="3821187" y="2829036"/>
            <a:ext cx="126319" cy="132765"/>
            <a:chOff x="7164288" y="3933056"/>
            <a:chExt cx="144016" cy="144016"/>
          </a:xfrm>
        </p:grpSpPr>
        <p:sp>
          <p:nvSpPr>
            <p:cNvPr id="41014" name="Oval 89"/>
            <p:cNvSpPr>
              <a:spLocks noChangeArrowheads="1"/>
            </p:cNvSpPr>
            <p:nvPr/>
          </p:nvSpPr>
          <p:spPr bwMode="auto">
            <a:xfrm>
              <a:off x="7164288" y="3933056"/>
              <a:ext cx="72008" cy="7200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15" name="Oval 90"/>
            <p:cNvSpPr>
              <a:spLocks noChangeArrowheads="1"/>
            </p:cNvSpPr>
            <p:nvPr/>
          </p:nvSpPr>
          <p:spPr bwMode="auto">
            <a:xfrm>
              <a:off x="7236296" y="3933056"/>
              <a:ext cx="72008" cy="7200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16" name="Oval 91"/>
            <p:cNvSpPr>
              <a:spLocks noChangeArrowheads="1"/>
            </p:cNvSpPr>
            <p:nvPr/>
          </p:nvSpPr>
          <p:spPr bwMode="auto">
            <a:xfrm>
              <a:off x="7164288" y="4005064"/>
              <a:ext cx="72008" cy="7200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17" name="Oval 92"/>
            <p:cNvSpPr>
              <a:spLocks noChangeArrowheads="1"/>
            </p:cNvSpPr>
            <p:nvPr/>
          </p:nvSpPr>
          <p:spPr bwMode="auto">
            <a:xfrm>
              <a:off x="7236296" y="4005064"/>
              <a:ext cx="72008" cy="7200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972" name="Group 98"/>
          <p:cNvGrpSpPr>
            <a:grpSpLocks/>
          </p:cNvGrpSpPr>
          <p:nvPr/>
        </p:nvGrpSpPr>
        <p:grpSpPr bwMode="auto">
          <a:xfrm>
            <a:off x="2052727" y="3891154"/>
            <a:ext cx="189478" cy="132765"/>
            <a:chOff x="7452320" y="3789040"/>
            <a:chExt cx="216024" cy="144016"/>
          </a:xfrm>
        </p:grpSpPr>
        <p:sp>
          <p:nvSpPr>
            <p:cNvPr id="41008" name="Oval 99"/>
            <p:cNvSpPr>
              <a:spLocks noChangeArrowheads="1"/>
            </p:cNvSpPr>
            <p:nvPr/>
          </p:nvSpPr>
          <p:spPr bwMode="auto">
            <a:xfrm>
              <a:off x="7452320" y="3789040"/>
              <a:ext cx="72008" cy="7200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09" name="Oval 100"/>
            <p:cNvSpPr>
              <a:spLocks noChangeArrowheads="1"/>
            </p:cNvSpPr>
            <p:nvPr/>
          </p:nvSpPr>
          <p:spPr bwMode="auto">
            <a:xfrm>
              <a:off x="7524328" y="3789040"/>
              <a:ext cx="72008" cy="7200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10" name="Oval 101"/>
            <p:cNvSpPr>
              <a:spLocks noChangeArrowheads="1"/>
            </p:cNvSpPr>
            <p:nvPr/>
          </p:nvSpPr>
          <p:spPr bwMode="auto">
            <a:xfrm>
              <a:off x="7596336" y="3789040"/>
              <a:ext cx="72008" cy="7200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11" name="Oval 102"/>
            <p:cNvSpPr>
              <a:spLocks noChangeArrowheads="1"/>
            </p:cNvSpPr>
            <p:nvPr/>
          </p:nvSpPr>
          <p:spPr bwMode="auto">
            <a:xfrm>
              <a:off x="7452320" y="3861048"/>
              <a:ext cx="72008" cy="7200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12" name="Oval 103"/>
            <p:cNvSpPr>
              <a:spLocks noChangeArrowheads="1"/>
            </p:cNvSpPr>
            <p:nvPr/>
          </p:nvSpPr>
          <p:spPr bwMode="auto">
            <a:xfrm>
              <a:off x="7524328" y="3861048"/>
              <a:ext cx="72008" cy="7200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13" name="Oval 104"/>
            <p:cNvSpPr>
              <a:spLocks noChangeArrowheads="1"/>
            </p:cNvSpPr>
            <p:nvPr/>
          </p:nvSpPr>
          <p:spPr bwMode="auto">
            <a:xfrm>
              <a:off x="7596336" y="3861048"/>
              <a:ext cx="72008" cy="7200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973" name="Group 105"/>
          <p:cNvGrpSpPr>
            <a:grpSpLocks/>
          </p:cNvGrpSpPr>
          <p:nvPr/>
        </p:nvGrpSpPr>
        <p:grpSpPr bwMode="auto">
          <a:xfrm>
            <a:off x="2052727" y="4023919"/>
            <a:ext cx="189478" cy="132765"/>
            <a:chOff x="7452320" y="3789040"/>
            <a:chExt cx="216024" cy="144016"/>
          </a:xfrm>
        </p:grpSpPr>
        <p:sp>
          <p:nvSpPr>
            <p:cNvPr id="41002" name="Oval 106"/>
            <p:cNvSpPr>
              <a:spLocks noChangeArrowheads="1"/>
            </p:cNvSpPr>
            <p:nvPr/>
          </p:nvSpPr>
          <p:spPr bwMode="auto">
            <a:xfrm>
              <a:off x="7452320" y="3789040"/>
              <a:ext cx="72008" cy="7200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03" name="Oval 107"/>
            <p:cNvSpPr>
              <a:spLocks noChangeArrowheads="1"/>
            </p:cNvSpPr>
            <p:nvPr/>
          </p:nvSpPr>
          <p:spPr bwMode="auto">
            <a:xfrm>
              <a:off x="7524328" y="3789040"/>
              <a:ext cx="72008" cy="7200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04" name="Oval 108"/>
            <p:cNvSpPr>
              <a:spLocks noChangeArrowheads="1"/>
            </p:cNvSpPr>
            <p:nvPr/>
          </p:nvSpPr>
          <p:spPr bwMode="auto">
            <a:xfrm>
              <a:off x="7596336" y="3789040"/>
              <a:ext cx="72008" cy="7200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05" name="Oval 109"/>
            <p:cNvSpPr>
              <a:spLocks noChangeArrowheads="1"/>
            </p:cNvSpPr>
            <p:nvPr/>
          </p:nvSpPr>
          <p:spPr bwMode="auto">
            <a:xfrm>
              <a:off x="7452320" y="3861048"/>
              <a:ext cx="72008" cy="7200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06" name="Oval 110"/>
            <p:cNvSpPr>
              <a:spLocks noChangeArrowheads="1"/>
            </p:cNvSpPr>
            <p:nvPr/>
          </p:nvSpPr>
          <p:spPr bwMode="auto">
            <a:xfrm>
              <a:off x="7524328" y="3861048"/>
              <a:ext cx="72008" cy="7200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07" name="Oval 111"/>
            <p:cNvSpPr>
              <a:spLocks noChangeArrowheads="1"/>
            </p:cNvSpPr>
            <p:nvPr/>
          </p:nvSpPr>
          <p:spPr bwMode="auto">
            <a:xfrm>
              <a:off x="7596336" y="3861048"/>
              <a:ext cx="72008" cy="7200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975" name="Oval 121"/>
          <p:cNvSpPr>
            <a:spLocks noChangeArrowheads="1"/>
          </p:cNvSpPr>
          <p:nvPr/>
        </p:nvSpPr>
        <p:spPr bwMode="auto">
          <a:xfrm>
            <a:off x="4078817" y="2956592"/>
            <a:ext cx="63159" cy="66382"/>
          </a:xfrm>
          <a:prstGeom prst="ellipse">
            <a:avLst/>
          </a:prstGeom>
          <a:solidFill>
            <a:srgbClr val="E28C05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srgbClr val="E28C05"/>
              </a:solidFill>
            </a:endParaRPr>
          </a:p>
        </p:txBody>
      </p:sp>
      <p:grpSp>
        <p:nvGrpSpPr>
          <p:cNvPr id="40978" name="Group 94"/>
          <p:cNvGrpSpPr>
            <a:grpSpLocks/>
          </p:cNvGrpSpPr>
          <p:nvPr/>
        </p:nvGrpSpPr>
        <p:grpSpPr bwMode="auto">
          <a:xfrm>
            <a:off x="2242205" y="3891154"/>
            <a:ext cx="189478" cy="132765"/>
            <a:chOff x="6876256" y="4725144"/>
            <a:chExt cx="216024" cy="144016"/>
          </a:xfrm>
        </p:grpSpPr>
        <p:sp>
          <p:nvSpPr>
            <p:cNvPr id="40996" name="Oval 127"/>
            <p:cNvSpPr>
              <a:spLocks noChangeArrowheads="1"/>
            </p:cNvSpPr>
            <p:nvPr/>
          </p:nvSpPr>
          <p:spPr bwMode="auto">
            <a:xfrm>
              <a:off x="6876256" y="4725144"/>
              <a:ext cx="72008" cy="72008"/>
            </a:xfrm>
            <a:prstGeom prst="ellipse">
              <a:avLst/>
            </a:prstGeom>
            <a:solidFill>
              <a:srgbClr val="CC3FE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97" name="Oval 145"/>
            <p:cNvSpPr>
              <a:spLocks noChangeArrowheads="1"/>
            </p:cNvSpPr>
            <p:nvPr/>
          </p:nvSpPr>
          <p:spPr bwMode="auto">
            <a:xfrm>
              <a:off x="6948264" y="4725144"/>
              <a:ext cx="72008" cy="72008"/>
            </a:xfrm>
            <a:prstGeom prst="ellipse">
              <a:avLst/>
            </a:prstGeom>
            <a:solidFill>
              <a:srgbClr val="CC3FE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98" name="Oval 146"/>
            <p:cNvSpPr>
              <a:spLocks noChangeArrowheads="1"/>
            </p:cNvSpPr>
            <p:nvPr/>
          </p:nvSpPr>
          <p:spPr bwMode="auto">
            <a:xfrm>
              <a:off x="7020272" y="4725144"/>
              <a:ext cx="72008" cy="72008"/>
            </a:xfrm>
            <a:prstGeom prst="ellipse">
              <a:avLst/>
            </a:prstGeom>
            <a:solidFill>
              <a:srgbClr val="CC3FE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99" name="Oval 147"/>
            <p:cNvSpPr>
              <a:spLocks noChangeArrowheads="1"/>
            </p:cNvSpPr>
            <p:nvPr/>
          </p:nvSpPr>
          <p:spPr bwMode="auto">
            <a:xfrm>
              <a:off x="6876256" y="4797152"/>
              <a:ext cx="72008" cy="72008"/>
            </a:xfrm>
            <a:prstGeom prst="ellipse">
              <a:avLst/>
            </a:prstGeom>
            <a:solidFill>
              <a:srgbClr val="CC3FE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00" name="Oval 148"/>
            <p:cNvSpPr>
              <a:spLocks noChangeArrowheads="1"/>
            </p:cNvSpPr>
            <p:nvPr/>
          </p:nvSpPr>
          <p:spPr bwMode="auto">
            <a:xfrm>
              <a:off x="6948264" y="4797152"/>
              <a:ext cx="72008" cy="72008"/>
            </a:xfrm>
            <a:prstGeom prst="ellipse">
              <a:avLst/>
            </a:prstGeom>
            <a:solidFill>
              <a:srgbClr val="CC3FE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01" name="Oval 149"/>
            <p:cNvSpPr>
              <a:spLocks noChangeArrowheads="1"/>
            </p:cNvSpPr>
            <p:nvPr/>
          </p:nvSpPr>
          <p:spPr bwMode="auto">
            <a:xfrm>
              <a:off x="7020272" y="4797152"/>
              <a:ext cx="72008" cy="72008"/>
            </a:xfrm>
            <a:prstGeom prst="ellipse">
              <a:avLst/>
            </a:prstGeom>
            <a:solidFill>
              <a:srgbClr val="CC3FE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979" name="Oval 150"/>
          <p:cNvSpPr>
            <a:spLocks noChangeArrowheads="1"/>
          </p:cNvSpPr>
          <p:nvPr/>
        </p:nvSpPr>
        <p:spPr bwMode="auto">
          <a:xfrm>
            <a:off x="2431683" y="3891154"/>
            <a:ext cx="63159" cy="66382"/>
          </a:xfrm>
          <a:prstGeom prst="ellipse">
            <a:avLst/>
          </a:prstGeom>
          <a:solidFill>
            <a:srgbClr val="CC3FEC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0980" name="Oval 151"/>
          <p:cNvSpPr>
            <a:spLocks noChangeArrowheads="1"/>
          </p:cNvSpPr>
          <p:nvPr/>
        </p:nvSpPr>
        <p:spPr bwMode="auto">
          <a:xfrm>
            <a:off x="2431683" y="3957536"/>
            <a:ext cx="63159" cy="66382"/>
          </a:xfrm>
          <a:prstGeom prst="ellipse">
            <a:avLst/>
          </a:prstGeom>
          <a:solidFill>
            <a:srgbClr val="CC3FEC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0981" name="Oval 152"/>
          <p:cNvSpPr>
            <a:spLocks noChangeArrowheads="1"/>
          </p:cNvSpPr>
          <p:nvPr/>
        </p:nvSpPr>
        <p:spPr bwMode="auto">
          <a:xfrm>
            <a:off x="2431683" y="4023919"/>
            <a:ext cx="63159" cy="66382"/>
          </a:xfrm>
          <a:prstGeom prst="ellipse">
            <a:avLst/>
          </a:prstGeom>
          <a:solidFill>
            <a:srgbClr val="CC3FEC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0982" name="Group 153"/>
          <p:cNvGrpSpPr>
            <a:grpSpLocks/>
          </p:cNvGrpSpPr>
          <p:nvPr/>
        </p:nvGrpSpPr>
        <p:grpSpPr bwMode="auto">
          <a:xfrm>
            <a:off x="3821187" y="2961800"/>
            <a:ext cx="189478" cy="132765"/>
            <a:chOff x="6876256" y="4725144"/>
            <a:chExt cx="216024" cy="144016"/>
          </a:xfrm>
        </p:grpSpPr>
        <p:sp>
          <p:nvSpPr>
            <p:cNvPr id="40990" name="Oval 154"/>
            <p:cNvSpPr>
              <a:spLocks noChangeArrowheads="1"/>
            </p:cNvSpPr>
            <p:nvPr/>
          </p:nvSpPr>
          <p:spPr bwMode="auto">
            <a:xfrm>
              <a:off x="6876256" y="4725144"/>
              <a:ext cx="72008" cy="72008"/>
            </a:xfrm>
            <a:prstGeom prst="ellipse">
              <a:avLst/>
            </a:prstGeom>
            <a:solidFill>
              <a:srgbClr val="CC3FE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91" name="Oval 155"/>
            <p:cNvSpPr>
              <a:spLocks noChangeArrowheads="1"/>
            </p:cNvSpPr>
            <p:nvPr/>
          </p:nvSpPr>
          <p:spPr bwMode="auto">
            <a:xfrm>
              <a:off x="6948264" y="4725144"/>
              <a:ext cx="72008" cy="72008"/>
            </a:xfrm>
            <a:prstGeom prst="ellipse">
              <a:avLst/>
            </a:prstGeom>
            <a:solidFill>
              <a:srgbClr val="CC3FE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92" name="Oval 156"/>
            <p:cNvSpPr>
              <a:spLocks noChangeArrowheads="1"/>
            </p:cNvSpPr>
            <p:nvPr/>
          </p:nvSpPr>
          <p:spPr bwMode="auto">
            <a:xfrm>
              <a:off x="7020272" y="4725144"/>
              <a:ext cx="72008" cy="72008"/>
            </a:xfrm>
            <a:prstGeom prst="ellipse">
              <a:avLst/>
            </a:prstGeom>
            <a:solidFill>
              <a:srgbClr val="CC3FE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93" name="Oval 157"/>
            <p:cNvSpPr>
              <a:spLocks noChangeArrowheads="1"/>
            </p:cNvSpPr>
            <p:nvPr/>
          </p:nvSpPr>
          <p:spPr bwMode="auto">
            <a:xfrm>
              <a:off x="6876256" y="4797152"/>
              <a:ext cx="72008" cy="72008"/>
            </a:xfrm>
            <a:prstGeom prst="ellipse">
              <a:avLst/>
            </a:prstGeom>
            <a:solidFill>
              <a:srgbClr val="CC3FE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94" name="Oval 158"/>
            <p:cNvSpPr>
              <a:spLocks noChangeArrowheads="1"/>
            </p:cNvSpPr>
            <p:nvPr/>
          </p:nvSpPr>
          <p:spPr bwMode="auto">
            <a:xfrm>
              <a:off x="6948264" y="4797152"/>
              <a:ext cx="72008" cy="72008"/>
            </a:xfrm>
            <a:prstGeom prst="ellipse">
              <a:avLst/>
            </a:prstGeom>
            <a:solidFill>
              <a:srgbClr val="CC3FE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95" name="Oval 159"/>
            <p:cNvSpPr>
              <a:spLocks noChangeArrowheads="1"/>
            </p:cNvSpPr>
            <p:nvPr/>
          </p:nvSpPr>
          <p:spPr bwMode="auto">
            <a:xfrm>
              <a:off x="7020272" y="4797152"/>
              <a:ext cx="72008" cy="72008"/>
            </a:xfrm>
            <a:prstGeom prst="ellipse">
              <a:avLst/>
            </a:prstGeom>
            <a:solidFill>
              <a:srgbClr val="CC3FE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983" name="Group 160"/>
          <p:cNvGrpSpPr>
            <a:grpSpLocks/>
          </p:cNvGrpSpPr>
          <p:nvPr/>
        </p:nvGrpSpPr>
        <p:grpSpPr bwMode="auto">
          <a:xfrm>
            <a:off x="2242205" y="4023919"/>
            <a:ext cx="189478" cy="132765"/>
            <a:chOff x="6876256" y="4725144"/>
            <a:chExt cx="216024" cy="144016"/>
          </a:xfrm>
        </p:grpSpPr>
        <p:sp>
          <p:nvSpPr>
            <p:cNvPr id="40984" name="Oval 161"/>
            <p:cNvSpPr>
              <a:spLocks noChangeArrowheads="1"/>
            </p:cNvSpPr>
            <p:nvPr/>
          </p:nvSpPr>
          <p:spPr bwMode="auto">
            <a:xfrm>
              <a:off x="6876256" y="4725144"/>
              <a:ext cx="72008" cy="72008"/>
            </a:xfrm>
            <a:prstGeom prst="ellipse">
              <a:avLst/>
            </a:prstGeom>
            <a:solidFill>
              <a:srgbClr val="CC3FE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5" name="Oval 162"/>
            <p:cNvSpPr>
              <a:spLocks noChangeArrowheads="1"/>
            </p:cNvSpPr>
            <p:nvPr/>
          </p:nvSpPr>
          <p:spPr bwMode="auto">
            <a:xfrm>
              <a:off x="6948264" y="4725144"/>
              <a:ext cx="72008" cy="72008"/>
            </a:xfrm>
            <a:prstGeom prst="ellipse">
              <a:avLst/>
            </a:prstGeom>
            <a:solidFill>
              <a:srgbClr val="CC3FE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6" name="Oval 163"/>
            <p:cNvSpPr>
              <a:spLocks noChangeArrowheads="1"/>
            </p:cNvSpPr>
            <p:nvPr/>
          </p:nvSpPr>
          <p:spPr bwMode="auto">
            <a:xfrm>
              <a:off x="7020272" y="4725144"/>
              <a:ext cx="72008" cy="72008"/>
            </a:xfrm>
            <a:prstGeom prst="ellipse">
              <a:avLst/>
            </a:prstGeom>
            <a:solidFill>
              <a:srgbClr val="CC3FE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7" name="Oval 164"/>
            <p:cNvSpPr>
              <a:spLocks noChangeArrowheads="1"/>
            </p:cNvSpPr>
            <p:nvPr/>
          </p:nvSpPr>
          <p:spPr bwMode="auto">
            <a:xfrm>
              <a:off x="6876256" y="4797152"/>
              <a:ext cx="72008" cy="72008"/>
            </a:xfrm>
            <a:prstGeom prst="ellipse">
              <a:avLst/>
            </a:prstGeom>
            <a:solidFill>
              <a:srgbClr val="CC3FE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8" name="Oval 165"/>
            <p:cNvSpPr>
              <a:spLocks noChangeArrowheads="1"/>
            </p:cNvSpPr>
            <p:nvPr/>
          </p:nvSpPr>
          <p:spPr bwMode="auto">
            <a:xfrm>
              <a:off x="6948264" y="4797152"/>
              <a:ext cx="72008" cy="72008"/>
            </a:xfrm>
            <a:prstGeom prst="ellipse">
              <a:avLst/>
            </a:prstGeom>
            <a:solidFill>
              <a:srgbClr val="CC3FE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9" name="Oval 166"/>
            <p:cNvSpPr>
              <a:spLocks noChangeArrowheads="1"/>
            </p:cNvSpPr>
            <p:nvPr/>
          </p:nvSpPr>
          <p:spPr bwMode="auto">
            <a:xfrm>
              <a:off x="7020272" y="4797152"/>
              <a:ext cx="72008" cy="72008"/>
            </a:xfrm>
            <a:prstGeom prst="ellipse">
              <a:avLst/>
            </a:prstGeom>
            <a:solidFill>
              <a:srgbClr val="CC3FE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9" name="Picture 138"/>
          <p:cNvPicPr>
            <a:picLocks noChangeAspect="1"/>
          </p:cNvPicPr>
          <p:nvPr/>
        </p:nvPicPr>
        <p:blipFill rotWithShape="1">
          <a:blip r:embed="rId3"/>
          <a:srcRect l="10567" r="11652" b="15482"/>
          <a:stretch/>
        </p:blipFill>
        <p:spPr>
          <a:xfrm>
            <a:off x="174813" y="223371"/>
            <a:ext cx="1493651" cy="897217"/>
          </a:xfrm>
          <a:prstGeom prst="rect">
            <a:avLst/>
          </a:prstGeom>
        </p:spPr>
      </p:pic>
      <p:sp>
        <p:nvSpPr>
          <p:cNvPr id="140" name="Oval 92"/>
          <p:cNvSpPr>
            <a:spLocks noChangeArrowheads="1"/>
          </p:cNvSpPr>
          <p:nvPr/>
        </p:nvSpPr>
        <p:spPr bwMode="auto">
          <a:xfrm>
            <a:off x="1989567" y="3891154"/>
            <a:ext cx="63160" cy="66383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1" name="Oval 92"/>
          <p:cNvSpPr>
            <a:spLocks noChangeArrowheads="1"/>
          </p:cNvSpPr>
          <p:nvPr/>
        </p:nvSpPr>
        <p:spPr bwMode="auto">
          <a:xfrm>
            <a:off x="3947505" y="2896735"/>
            <a:ext cx="63160" cy="66383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2" name="Oval 92"/>
          <p:cNvSpPr>
            <a:spLocks noChangeArrowheads="1"/>
          </p:cNvSpPr>
          <p:nvPr/>
        </p:nvSpPr>
        <p:spPr bwMode="auto">
          <a:xfrm>
            <a:off x="1294816" y="5081548"/>
            <a:ext cx="63160" cy="66383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3" name="Oval 92"/>
          <p:cNvSpPr>
            <a:spLocks noChangeArrowheads="1"/>
          </p:cNvSpPr>
          <p:nvPr/>
        </p:nvSpPr>
        <p:spPr bwMode="auto">
          <a:xfrm>
            <a:off x="3947507" y="2819436"/>
            <a:ext cx="63160" cy="66383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4" name="Oval 159"/>
          <p:cNvSpPr>
            <a:spLocks noChangeArrowheads="1"/>
          </p:cNvSpPr>
          <p:nvPr/>
        </p:nvSpPr>
        <p:spPr bwMode="auto">
          <a:xfrm>
            <a:off x="4015658" y="2961275"/>
            <a:ext cx="63159" cy="66383"/>
          </a:xfrm>
          <a:prstGeom prst="ellipse">
            <a:avLst/>
          </a:prstGeom>
          <a:solidFill>
            <a:srgbClr val="CC3FEC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5" name="Oval 159"/>
          <p:cNvSpPr>
            <a:spLocks noChangeArrowheads="1"/>
          </p:cNvSpPr>
          <p:nvPr/>
        </p:nvSpPr>
        <p:spPr bwMode="auto">
          <a:xfrm>
            <a:off x="2497238" y="3891153"/>
            <a:ext cx="63159" cy="66383"/>
          </a:xfrm>
          <a:prstGeom prst="ellipse">
            <a:avLst/>
          </a:prstGeom>
          <a:solidFill>
            <a:srgbClr val="CC3FEC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6" name="Oval 159"/>
          <p:cNvSpPr>
            <a:spLocks noChangeArrowheads="1"/>
          </p:cNvSpPr>
          <p:nvPr/>
        </p:nvSpPr>
        <p:spPr bwMode="auto">
          <a:xfrm>
            <a:off x="2431683" y="4090302"/>
            <a:ext cx="63159" cy="66383"/>
          </a:xfrm>
          <a:prstGeom prst="ellipse">
            <a:avLst/>
          </a:prstGeom>
          <a:solidFill>
            <a:srgbClr val="CC3FEC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7" name="Oval 159"/>
          <p:cNvSpPr>
            <a:spLocks noChangeArrowheads="1"/>
          </p:cNvSpPr>
          <p:nvPr/>
        </p:nvSpPr>
        <p:spPr bwMode="auto">
          <a:xfrm>
            <a:off x="4015658" y="3022974"/>
            <a:ext cx="63159" cy="66383"/>
          </a:xfrm>
          <a:prstGeom prst="ellipse">
            <a:avLst/>
          </a:prstGeom>
          <a:solidFill>
            <a:srgbClr val="CC3FEC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8" name="Oval 121"/>
          <p:cNvSpPr>
            <a:spLocks noChangeArrowheads="1"/>
          </p:cNvSpPr>
          <p:nvPr/>
        </p:nvSpPr>
        <p:spPr bwMode="auto">
          <a:xfrm>
            <a:off x="1515873" y="2949028"/>
            <a:ext cx="63159" cy="66382"/>
          </a:xfrm>
          <a:prstGeom prst="ellipse">
            <a:avLst/>
          </a:prstGeom>
          <a:solidFill>
            <a:srgbClr val="E28C05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srgbClr val="E28C05"/>
              </a:solidFill>
            </a:endParaRPr>
          </a:p>
        </p:txBody>
      </p:sp>
      <p:sp>
        <p:nvSpPr>
          <p:cNvPr id="149" name="Oval 121"/>
          <p:cNvSpPr>
            <a:spLocks noChangeArrowheads="1"/>
          </p:cNvSpPr>
          <p:nvPr/>
        </p:nvSpPr>
        <p:spPr bwMode="auto">
          <a:xfrm>
            <a:off x="1610612" y="3561475"/>
            <a:ext cx="63159" cy="66382"/>
          </a:xfrm>
          <a:prstGeom prst="ellipse">
            <a:avLst/>
          </a:prstGeom>
          <a:solidFill>
            <a:srgbClr val="E28C05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srgbClr val="E28C05"/>
              </a:solidFill>
            </a:endParaRPr>
          </a:p>
        </p:txBody>
      </p:sp>
      <p:sp>
        <p:nvSpPr>
          <p:cNvPr id="150" name="Oval 121"/>
          <p:cNvSpPr>
            <a:spLocks noChangeArrowheads="1"/>
          </p:cNvSpPr>
          <p:nvPr/>
        </p:nvSpPr>
        <p:spPr bwMode="auto">
          <a:xfrm>
            <a:off x="2999617" y="3768769"/>
            <a:ext cx="63159" cy="66382"/>
          </a:xfrm>
          <a:prstGeom prst="ellipse">
            <a:avLst/>
          </a:prstGeom>
          <a:solidFill>
            <a:srgbClr val="E28C05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srgbClr val="E28C05"/>
              </a:solidFill>
            </a:endParaRPr>
          </a:p>
        </p:txBody>
      </p:sp>
      <p:sp>
        <p:nvSpPr>
          <p:cNvPr id="151" name="Oval 121"/>
          <p:cNvSpPr>
            <a:spLocks noChangeArrowheads="1"/>
          </p:cNvSpPr>
          <p:nvPr/>
        </p:nvSpPr>
        <p:spPr bwMode="auto">
          <a:xfrm>
            <a:off x="3653833" y="4287041"/>
            <a:ext cx="63159" cy="66382"/>
          </a:xfrm>
          <a:prstGeom prst="ellipse">
            <a:avLst/>
          </a:prstGeom>
          <a:solidFill>
            <a:srgbClr val="E28C05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srgbClr val="E28C05"/>
              </a:solidFill>
            </a:endParaRPr>
          </a:p>
        </p:txBody>
      </p:sp>
      <p:sp>
        <p:nvSpPr>
          <p:cNvPr id="152" name="Oval 121"/>
          <p:cNvSpPr>
            <a:spLocks noChangeArrowheads="1"/>
          </p:cNvSpPr>
          <p:nvPr/>
        </p:nvSpPr>
        <p:spPr bwMode="auto">
          <a:xfrm>
            <a:off x="3242476" y="4687743"/>
            <a:ext cx="63159" cy="66382"/>
          </a:xfrm>
          <a:prstGeom prst="ellipse">
            <a:avLst/>
          </a:prstGeom>
          <a:solidFill>
            <a:srgbClr val="E28C05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srgbClr val="E28C05"/>
              </a:solidFill>
            </a:endParaRPr>
          </a:p>
        </p:txBody>
      </p:sp>
      <p:sp>
        <p:nvSpPr>
          <p:cNvPr id="153" name="Oval 121"/>
          <p:cNvSpPr>
            <a:spLocks noChangeArrowheads="1"/>
          </p:cNvSpPr>
          <p:nvPr/>
        </p:nvSpPr>
        <p:spPr bwMode="auto">
          <a:xfrm>
            <a:off x="1572786" y="4690050"/>
            <a:ext cx="63159" cy="66382"/>
          </a:xfrm>
          <a:prstGeom prst="ellipse">
            <a:avLst/>
          </a:prstGeom>
          <a:solidFill>
            <a:srgbClr val="E28C05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srgbClr val="E28C05"/>
              </a:solidFill>
            </a:endParaRPr>
          </a:p>
        </p:txBody>
      </p:sp>
      <p:sp>
        <p:nvSpPr>
          <p:cNvPr id="154" name="Oval 121"/>
          <p:cNvSpPr>
            <a:spLocks noChangeArrowheads="1"/>
          </p:cNvSpPr>
          <p:nvPr/>
        </p:nvSpPr>
        <p:spPr bwMode="auto">
          <a:xfrm>
            <a:off x="1294817" y="5323598"/>
            <a:ext cx="63159" cy="66382"/>
          </a:xfrm>
          <a:prstGeom prst="ellipse">
            <a:avLst/>
          </a:prstGeom>
          <a:solidFill>
            <a:srgbClr val="E28C05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srgbClr val="E28C05"/>
              </a:solidFill>
            </a:endParaRPr>
          </a:p>
        </p:txBody>
      </p:sp>
      <p:sp>
        <p:nvSpPr>
          <p:cNvPr id="155" name="Oval 121"/>
          <p:cNvSpPr>
            <a:spLocks noChangeArrowheads="1"/>
          </p:cNvSpPr>
          <p:nvPr/>
        </p:nvSpPr>
        <p:spPr bwMode="auto">
          <a:xfrm>
            <a:off x="1357474" y="5011466"/>
            <a:ext cx="63159" cy="66382"/>
          </a:xfrm>
          <a:prstGeom prst="ellipse">
            <a:avLst/>
          </a:prstGeom>
          <a:solidFill>
            <a:srgbClr val="E28C05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srgbClr val="E28C05"/>
              </a:solidFill>
            </a:endParaRPr>
          </a:p>
        </p:txBody>
      </p:sp>
      <p:sp>
        <p:nvSpPr>
          <p:cNvPr id="156" name="Oval 121"/>
          <p:cNvSpPr>
            <a:spLocks noChangeArrowheads="1"/>
          </p:cNvSpPr>
          <p:nvPr/>
        </p:nvSpPr>
        <p:spPr bwMode="auto">
          <a:xfrm>
            <a:off x="2589581" y="5114740"/>
            <a:ext cx="63159" cy="66382"/>
          </a:xfrm>
          <a:prstGeom prst="ellipse">
            <a:avLst/>
          </a:prstGeom>
          <a:solidFill>
            <a:srgbClr val="E28C05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srgbClr val="E28C05"/>
              </a:solidFill>
            </a:endParaRPr>
          </a:p>
        </p:txBody>
      </p:sp>
      <p:sp>
        <p:nvSpPr>
          <p:cNvPr id="157" name="Oval 92"/>
          <p:cNvSpPr>
            <a:spLocks noChangeArrowheads="1"/>
          </p:cNvSpPr>
          <p:nvPr/>
        </p:nvSpPr>
        <p:spPr bwMode="auto">
          <a:xfrm>
            <a:off x="1357976" y="5081548"/>
            <a:ext cx="63160" cy="66383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8" name="Oval 121"/>
          <p:cNvSpPr>
            <a:spLocks noChangeArrowheads="1"/>
          </p:cNvSpPr>
          <p:nvPr/>
        </p:nvSpPr>
        <p:spPr bwMode="auto">
          <a:xfrm>
            <a:off x="2497238" y="3957536"/>
            <a:ext cx="63159" cy="66382"/>
          </a:xfrm>
          <a:prstGeom prst="ellipse">
            <a:avLst/>
          </a:prstGeom>
          <a:solidFill>
            <a:srgbClr val="E28C05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srgbClr val="E28C05"/>
              </a:solidFill>
            </a:endParaRPr>
          </a:p>
        </p:txBody>
      </p:sp>
      <p:sp>
        <p:nvSpPr>
          <p:cNvPr id="159" name="Oval 121"/>
          <p:cNvSpPr>
            <a:spLocks noChangeArrowheads="1"/>
          </p:cNvSpPr>
          <p:nvPr/>
        </p:nvSpPr>
        <p:spPr bwMode="auto">
          <a:xfrm>
            <a:off x="2497238" y="4023920"/>
            <a:ext cx="63159" cy="66382"/>
          </a:xfrm>
          <a:prstGeom prst="ellipse">
            <a:avLst/>
          </a:prstGeom>
          <a:solidFill>
            <a:srgbClr val="E28C05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srgbClr val="E28C05"/>
              </a:solidFill>
            </a:endParaRPr>
          </a:p>
        </p:txBody>
      </p:sp>
      <p:sp>
        <p:nvSpPr>
          <p:cNvPr id="160" name="Oval 121"/>
          <p:cNvSpPr>
            <a:spLocks noChangeArrowheads="1"/>
          </p:cNvSpPr>
          <p:nvPr/>
        </p:nvSpPr>
        <p:spPr bwMode="auto">
          <a:xfrm>
            <a:off x="2494842" y="4090301"/>
            <a:ext cx="63159" cy="66382"/>
          </a:xfrm>
          <a:prstGeom prst="ellipse">
            <a:avLst/>
          </a:prstGeom>
          <a:solidFill>
            <a:srgbClr val="E28C05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solidFill>
                <a:srgbClr val="E28C05"/>
              </a:solidFill>
            </a:endParaRPr>
          </a:p>
        </p:txBody>
      </p:sp>
      <p:sp>
        <p:nvSpPr>
          <p:cNvPr id="161" name="TextBox 49"/>
          <p:cNvSpPr txBox="1">
            <a:spLocks noChangeArrowheads="1"/>
          </p:cNvSpPr>
          <p:nvPr/>
        </p:nvSpPr>
        <p:spPr bwMode="auto">
          <a:xfrm>
            <a:off x="5341937" y="1704975"/>
            <a:ext cx="2793678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b="1" dirty="0">
                <a:latin typeface="Arial"/>
                <a:cs typeface="Arial"/>
              </a:rPr>
              <a:t>L3 NICU – 26 posts 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 err="1">
                <a:latin typeface="Arial"/>
                <a:cs typeface="Arial"/>
              </a:rPr>
              <a:t>Luton</a:t>
            </a:r>
            <a:r>
              <a:rPr lang="en-US" dirty="0">
                <a:latin typeface="Arial"/>
                <a:cs typeface="Arial"/>
              </a:rPr>
              <a:t> – 7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Norwich – 6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Cambridge – 13</a:t>
            </a:r>
          </a:p>
          <a:p>
            <a:pPr algn="l"/>
            <a:endParaRPr lang="en-US" dirty="0">
              <a:latin typeface="Arial"/>
              <a:cs typeface="Arial"/>
            </a:endParaRPr>
          </a:p>
          <a:p>
            <a:pPr algn="l"/>
            <a:r>
              <a:rPr lang="en-US" b="1" dirty="0">
                <a:latin typeface="Arial"/>
                <a:cs typeface="Arial"/>
              </a:rPr>
              <a:t>Higher community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13 posts</a:t>
            </a:r>
          </a:p>
          <a:p>
            <a:pPr algn="l"/>
            <a:endParaRPr lang="en-US" dirty="0">
              <a:latin typeface="Arial"/>
              <a:cs typeface="Arial"/>
            </a:endParaRPr>
          </a:p>
          <a:p>
            <a:pPr algn="l"/>
            <a:r>
              <a:rPr lang="en-US" b="1" dirty="0" err="1">
                <a:latin typeface="Arial"/>
                <a:cs typeface="Arial"/>
              </a:rPr>
              <a:t>Paediatric</a:t>
            </a:r>
            <a:r>
              <a:rPr lang="en-US" b="1" dirty="0">
                <a:latin typeface="Arial"/>
                <a:cs typeface="Arial"/>
              </a:rPr>
              <a:t> specialties 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25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posts</a:t>
            </a:r>
          </a:p>
          <a:p>
            <a:pPr algn="l"/>
            <a:r>
              <a:rPr lang="en-US" dirty="0">
                <a:latin typeface="Arial"/>
                <a:cs typeface="Arial"/>
              </a:rPr>
              <a:t> </a:t>
            </a:r>
          </a:p>
        </p:txBody>
      </p:sp>
      <p:sp>
        <p:nvSpPr>
          <p:cNvPr id="162" name="Oval 89"/>
          <p:cNvSpPr>
            <a:spLocks noChangeArrowheads="1"/>
          </p:cNvSpPr>
          <p:nvPr/>
        </p:nvSpPr>
        <p:spPr bwMode="auto">
          <a:xfrm>
            <a:off x="5174157" y="1805358"/>
            <a:ext cx="167780" cy="158435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3" name="Oval 89"/>
          <p:cNvSpPr>
            <a:spLocks noChangeArrowheads="1"/>
          </p:cNvSpPr>
          <p:nvPr/>
        </p:nvSpPr>
        <p:spPr bwMode="auto">
          <a:xfrm>
            <a:off x="5174157" y="3403040"/>
            <a:ext cx="167780" cy="158435"/>
          </a:xfrm>
          <a:prstGeom prst="ellipse">
            <a:avLst/>
          </a:prstGeom>
          <a:solidFill>
            <a:srgbClr val="E28C05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7" name="Oval 159"/>
          <p:cNvSpPr>
            <a:spLocks noChangeArrowheads="1"/>
          </p:cNvSpPr>
          <p:nvPr/>
        </p:nvSpPr>
        <p:spPr bwMode="auto">
          <a:xfrm>
            <a:off x="5174157" y="4287041"/>
            <a:ext cx="167780" cy="172967"/>
          </a:xfrm>
          <a:prstGeom prst="ellipse">
            <a:avLst/>
          </a:prstGeom>
          <a:solidFill>
            <a:srgbClr val="CC3FEC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80" name="Picture 2" descr="C:\Users\wkelsall\Desktop\image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7" y="249778"/>
            <a:ext cx="1505115" cy="8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788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914400"/>
            <a:ext cx="6613634" cy="490948"/>
          </a:xfrm>
        </p:spPr>
        <p:txBody>
          <a:bodyPr/>
          <a:lstStyle/>
          <a:p>
            <a:r>
              <a:rPr lang="en-US" sz="3200" dirty="0" smtClean="0">
                <a:solidFill>
                  <a:srgbClr val="A00054"/>
                </a:solidFill>
              </a:rPr>
              <a:t>Trainees </a:t>
            </a:r>
            <a:r>
              <a:rPr lang="en-US" sz="3200" dirty="0">
                <a:solidFill>
                  <a:srgbClr val="A00054"/>
                </a:solidFill>
              </a:rPr>
              <a:t>in SPIN </a:t>
            </a:r>
            <a:r>
              <a:rPr lang="en-US" sz="3200" dirty="0" err="1">
                <a:solidFill>
                  <a:srgbClr val="A00054"/>
                </a:solidFill>
              </a:rPr>
              <a:t>programmes</a:t>
            </a:r>
            <a:endParaRPr lang="en-US" sz="3200" dirty="0">
              <a:solidFill>
                <a:srgbClr val="A00054"/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6019104"/>
              </p:ext>
            </p:extLst>
          </p:nvPr>
        </p:nvGraphicFramePr>
        <p:xfrm>
          <a:off x="1286593" y="1119674"/>
          <a:ext cx="7184869" cy="5247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7280" y="5230714"/>
            <a:ext cx="23528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45 of 64 ST6-8</a:t>
            </a:r>
          </a:p>
          <a:p>
            <a:r>
              <a:rPr lang="en-US" b="1" dirty="0"/>
              <a:t>trainees are in SPIN</a:t>
            </a:r>
          </a:p>
          <a:p>
            <a:r>
              <a:rPr lang="en-US" b="1" dirty="0" err="1"/>
              <a:t>programmes</a:t>
            </a:r>
            <a:r>
              <a:rPr lang="en-US" b="1" dirty="0"/>
              <a:t> </a:t>
            </a:r>
          </a:p>
        </p:txBody>
      </p:sp>
      <p:pic>
        <p:nvPicPr>
          <p:cNvPr id="6" name="Picture 2" descr="C:\Users\wkelsall\Desktop\image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6" y="115771"/>
            <a:ext cx="1505115" cy="8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484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057" y="796158"/>
            <a:ext cx="7772400" cy="569091"/>
          </a:xfrm>
        </p:spPr>
        <p:txBody>
          <a:bodyPr/>
          <a:lstStyle/>
          <a:p>
            <a:r>
              <a:rPr lang="en-US" sz="2400" dirty="0" smtClean="0"/>
              <a:t>Time Out of </a:t>
            </a:r>
            <a:r>
              <a:rPr lang="en-US" sz="2400" dirty="0" err="1" smtClean="0"/>
              <a:t>Programme</a:t>
            </a:r>
            <a:r>
              <a:rPr lang="en-US" sz="2400" dirty="0" smtClean="0"/>
              <a:t> (OOP)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40057" y="1434662"/>
            <a:ext cx="7839075" cy="4980056"/>
          </a:xfrm>
        </p:spPr>
        <p:txBody>
          <a:bodyPr/>
          <a:lstStyle/>
          <a:p>
            <a:r>
              <a:rPr lang="en-US" sz="2000" b="1" dirty="0" smtClean="0">
                <a:solidFill>
                  <a:srgbClr val="A00054"/>
                </a:solidFill>
              </a:rPr>
              <a:t>OOP currently under HEE review</a:t>
            </a:r>
          </a:p>
          <a:p>
            <a:pPr lvl="2"/>
            <a:r>
              <a:rPr lang="en-US" sz="2000" dirty="0" smtClean="0"/>
              <a:t>Requires 6month notice</a:t>
            </a:r>
          </a:p>
          <a:p>
            <a:pPr lvl="2"/>
            <a:r>
              <a:rPr lang="en-US" sz="2000" dirty="0" smtClean="0"/>
              <a:t>More “restrictive” -  we try to be supportive but consistent</a:t>
            </a:r>
          </a:p>
          <a:p>
            <a:r>
              <a:rPr lang="en-US" sz="2000" b="1" dirty="0" smtClean="0">
                <a:solidFill>
                  <a:srgbClr val="A00054"/>
                </a:solidFill>
              </a:rPr>
              <a:t>OOPT – approved clinical training 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Guaranteed </a:t>
            </a:r>
            <a:r>
              <a:rPr lang="en-US" sz="2000" dirty="0" smtClean="0">
                <a:solidFill>
                  <a:srgbClr val="000000"/>
                </a:solidFill>
              </a:rPr>
              <a:t>training, counts, </a:t>
            </a:r>
            <a:r>
              <a:rPr lang="en-US" sz="2000" dirty="0">
                <a:solidFill>
                  <a:srgbClr val="000000"/>
                </a:solidFill>
              </a:rPr>
              <a:t>in areas not available in </a:t>
            </a:r>
            <a:r>
              <a:rPr lang="en-US" sz="2000" dirty="0" err="1">
                <a:solidFill>
                  <a:srgbClr val="000000"/>
                </a:solidFill>
              </a:rPr>
              <a:t>EoE</a:t>
            </a:r>
            <a:endParaRPr lang="en-US" sz="2000" dirty="0">
              <a:solidFill>
                <a:srgbClr val="000000"/>
              </a:solidFill>
            </a:endParaRPr>
          </a:p>
          <a:p>
            <a:pPr lvl="2"/>
            <a:r>
              <a:rPr lang="en-US" sz="2000" dirty="0" smtClean="0">
                <a:solidFill>
                  <a:srgbClr val="000000"/>
                </a:solidFill>
              </a:rPr>
              <a:t>Cardiology, Renal		</a:t>
            </a:r>
          </a:p>
          <a:p>
            <a:pPr lvl="2"/>
            <a:r>
              <a:rPr lang="en-US" sz="2000" dirty="0" smtClean="0">
                <a:solidFill>
                  <a:srgbClr val="000000"/>
                </a:solidFill>
              </a:rPr>
              <a:t>Overseas on an individual basis</a:t>
            </a:r>
            <a:endParaRPr lang="en-US" sz="2000" dirty="0" smtClean="0">
              <a:solidFill>
                <a:srgbClr val="A00054"/>
              </a:solidFill>
            </a:endParaRPr>
          </a:p>
          <a:p>
            <a:pPr marL="342900" lvl="2" indent="-342900"/>
            <a:r>
              <a:rPr lang="en-US" sz="2000" b="1" dirty="0">
                <a:solidFill>
                  <a:srgbClr val="A00054"/>
                </a:solidFill>
              </a:rPr>
              <a:t>OOPE – </a:t>
            </a:r>
            <a:r>
              <a:rPr lang="en-US" sz="2000" b="1" dirty="0" smtClean="0">
                <a:solidFill>
                  <a:srgbClr val="A00054"/>
                </a:solidFill>
              </a:rPr>
              <a:t>experience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Clinical experience not counting towards CCT</a:t>
            </a:r>
          </a:p>
          <a:p>
            <a:pPr lvl="2"/>
            <a:r>
              <a:rPr lang="en-US" sz="2000" dirty="0" smtClean="0">
                <a:solidFill>
                  <a:srgbClr val="000000"/>
                </a:solidFill>
              </a:rPr>
              <a:t>Overseas humanitarian work GHF and RCPCH VSO</a:t>
            </a:r>
          </a:p>
          <a:p>
            <a:pPr lvl="2"/>
            <a:r>
              <a:rPr lang="en-US" sz="2000" dirty="0" smtClean="0">
                <a:solidFill>
                  <a:srgbClr val="000000"/>
                </a:solidFill>
              </a:rPr>
              <a:t>Support individual needs for grid applications</a:t>
            </a:r>
          </a:p>
        </p:txBody>
      </p:sp>
      <p:sp>
        <p:nvSpPr>
          <p:cNvPr id="7" name="Footer Placeholder 16"/>
          <p:cNvSpPr txBox="1">
            <a:spLocks/>
          </p:cNvSpPr>
          <p:nvPr/>
        </p:nvSpPr>
        <p:spPr>
          <a:xfrm>
            <a:off x="340057" y="6414718"/>
            <a:ext cx="53374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00" b="1" dirty="0" smtClean="0"/>
              <a:t>@</a:t>
            </a:r>
            <a:r>
              <a:rPr lang="en-GB" sz="1300" b="1" dirty="0" err="1" smtClean="0"/>
              <a:t>NHS_HealthEdEng</a:t>
            </a:r>
            <a:endParaRPr lang="en-GB" sz="1300" b="1" dirty="0" smtClean="0"/>
          </a:p>
        </p:txBody>
      </p:sp>
      <p:pic>
        <p:nvPicPr>
          <p:cNvPr id="5" name="Picture 2" descr="C:\Users\wkelsall\Desktop\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0" y="160362"/>
            <a:ext cx="1442053" cy="80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11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057" y="1016877"/>
            <a:ext cx="7772400" cy="480848"/>
          </a:xfrm>
        </p:spPr>
        <p:txBody>
          <a:bodyPr/>
          <a:lstStyle/>
          <a:p>
            <a:r>
              <a:rPr lang="en-US" sz="2400" dirty="0"/>
              <a:t>Time Out of </a:t>
            </a:r>
            <a:r>
              <a:rPr lang="en-US" sz="2400" dirty="0" err="1"/>
              <a:t>Programme</a:t>
            </a:r>
            <a:r>
              <a:rPr lang="en-US" sz="2400" dirty="0"/>
              <a:t> (OOP)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40057" y="1789386"/>
            <a:ext cx="7839075" cy="4625331"/>
          </a:xfrm>
        </p:spPr>
        <p:txBody>
          <a:bodyPr/>
          <a:lstStyle/>
          <a:p>
            <a:r>
              <a:rPr lang="en-US" sz="2000" b="1" dirty="0" smtClean="0">
                <a:solidFill>
                  <a:srgbClr val="A00054"/>
                </a:solidFill>
              </a:rPr>
              <a:t>OOPR – research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For </a:t>
            </a:r>
            <a:r>
              <a:rPr lang="en-US" sz="2000" dirty="0" err="1" smtClean="0">
                <a:solidFill>
                  <a:srgbClr val="000000"/>
                </a:solidFill>
              </a:rPr>
              <a:t>recognised</a:t>
            </a:r>
            <a:r>
              <a:rPr lang="en-US" sz="2000" dirty="0" smtClean="0">
                <a:solidFill>
                  <a:srgbClr val="000000"/>
                </a:solidFill>
              </a:rPr>
              <a:t> research –PhD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Up to 4 years, with some limited clinical components</a:t>
            </a:r>
            <a:endParaRPr lang="en-US" sz="2000" dirty="0" smtClean="0">
              <a:solidFill>
                <a:srgbClr val="A00054"/>
              </a:solidFill>
            </a:endParaRPr>
          </a:p>
          <a:p>
            <a:r>
              <a:rPr lang="en-US" sz="2000" b="1" dirty="0" smtClean="0">
                <a:solidFill>
                  <a:srgbClr val="A00054"/>
                </a:solidFill>
              </a:rPr>
              <a:t>OOPC – career break</a:t>
            </a:r>
          </a:p>
          <a:p>
            <a:pPr lvl="1"/>
            <a:r>
              <a:rPr lang="en-US" sz="2000" dirty="0"/>
              <a:t>S</a:t>
            </a:r>
            <a:r>
              <a:rPr lang="en-US" sz="2000" dirty="0" smtClean="0"/>
              <a:t>tep </a:t>
            </a:r>
            <a:r>
              <a:rPr lang="en-US" sz="2000" dirty="0"/>
              <a:t>out </a:t>
            </a:r>
            <a:r>
              <a:rPr lang="en-US" sz="2000" dirty="0" smtClean="0"/>
              <a:t>of </a:t>
            </a:r>
            <a:r>
              <a:rPr lang="en-US" sz="2000" dirty="0"/>
              <a:t>training </a:t>
            </a:r>
            <a:r>
              <a:rPr lang="en-US" sz="2000" dirty="0" err="1"/>
              <a:t>programme</a:t>
            </a:r>
            <a:r>
              <a:rPr lang="en-US" sz="2000" dirty="0"/>
              <a:t> for </a:t>
            </a:r>
            <a:r>
              <a:rPr lang="en-US" sz="2000" dirty="0" smtClean="0"/>
              <a:t>an agreed </a:t>
            </a:r>
            <a:r>
              <a:rPr lang="en-US" sz="2000" dirty="0"/>
              <a:t>period of time </a:t>
            </a:r>
            <a:endParaRPr lang="en-US" sz="2000" dirty="0" smtClean="0"/>
          </a:p>
          <a:p>
            <a:pPr lvl="2"/>
            <a:r>
              <a:rPr lang="en-US" sz="1800" dirty="0"/>
              <a:t>D</a:t>
            </a:r>
            <a:r>
              <a:rPr lang="en-US" sz="1800" dirty="0" smtClean="0"/>
              <a:t>omestic responsibilities</a:t>
            </a:r>
            <a:endParaRPr lang="en-US" sz="1800" dirty="0"/>
          </a:p>
          <a:p>
            <a:pPr lvl="2"/>
            <a:r>
              <a:rPr lang="en-US" sz="1800" dirty="0" smtClean="0"/>
              <a:t>Work </a:t>
            </a:r>
            <a:r>
              <a:rPr lang="en-US" sz="1800" dirty="0"/>
              <a:t>in </a:t>
            </a:r>
            <a:r>
              <a:rPr lang="en-US" sz="1800" dirty="0" smtClean="0"/>
              <a:t>industry</a:t>
            </a:r>
            <a:endParaRPr lang="en-US" sz="1800" dirty="0"/>
          </a:p>
          <a:p>
            <a:pPr lvl="2"/>
            <a:r>
              <a:rPr lang="en-US" sz="1800" dirty="0" smtClean="0"/>
              <a:t>Developing </a:t>
            </a:r>
            <a:r>
              <a:rPr lang="en-US" sz="1800" dirty="0"/>
              <a:t>talents in other </a:t>
            </a:r>
            <a:r>
              <a:rPr lang="en-US" sz="1800" dirty="0" smtClean="0"/>
              <a:t>areas</a:t>
            </a:r>
          </a:p>
          <a:p>
            <a:pPr lvl="2"/>
            <a:r>
              <a:rPr lang="en-US" sz="1800" dirty="0" smtClean="0"/>
              <a:t>Entrepreneurism</a:t>
            </a:r>
            <a:endParaRPr lang="en-US" sz="1800" dirty="0"/>
          </a:p>
        </p:txBody>
      </p:sp>
      <p:sp>
        <p:nvSpPr>
          <p:cNvPr id="7" name="Footer Placeholder 16"/>
          <p:cNvSpPr txBox="1">
            <a:spLocks/>
          </p:cNvSpPr>
          <p:nvPr/>
        </p:nvSpPr>
        <p:spPr>
          <a:xfrm>
            <a:off x="340057" y="6414718"/>
            <a:ext cx="53374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00" b="1" dirty="0" smtClean="0"/>
              <a:t>@</a:t>
            </a:r>
            <a:r>
              <a:rPr lang="en-GB" sz="1300" b="1" dirty="0" err="1" smtClean="0"/>
              <a:t>NHS_HealthEdEng</a:t>
            </a:r>
            <a:endParaRPr lang="en-GB" sz="1300" b="1" dirty="0" smtClean="0"/>
          </a:p>
        </p:txBody>
      </p:sp>
      <p:pic>
        <p:nvPicPr>
          <p:cNvPr id="8" name="Picture 2" descr="C:\Users\wkelsall\Desktop\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0" y="160362"/>
            <a:ext cx="1442053" cy="80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18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57200" y="1025526"/>
            <a:ext cx="7772400" cy="582557"/>
          </a:xfrm>
        </p:spPr>
        <p:txBody>
          <a:bodyPr/>
          <a:lstStyle/>
          <a:p>
            <a:r>
              <a:rPr lang="en-US" sz="2800" dirty="0" smtClean="0"/>
              <a:t>Successes: </a:t>
            </a:r>
            <a:r>
              <a:rPr lang="en-US" sz="2800" dirty="0"/>
              <a:t>A</a:t>
            </a:r>
            <a:r>
              <a:rPr lang="en-US" sz="2800" dirty="0" smtClean="0"/>
              <a:t>cademic training</a:t>
            </a:r>
            <a:endParaRPr lang="en-US" sz="28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57200" y="1704975"/>
            <a:ext cx="7839075" cy="3970611"/>
          </a:xfrm>
        </p:spPr>
        <p:txBody>
          <a:bodyPr/>
          <a:lstStyle/>
          <a:p>
            <a:r>
              <a:rPr lang="en-GB" sz="2000" dirty="0" smtClean="0"/>
              <a:t>Seamless programme in </a:t>
            </a:r>
            <a:r>
              <a:rPr lang="en-GB" sz="2000" dirty="0" err="1" smtClean="0"/>
              <a:t>EoE</a:t>
            </a:r>
            <a:endParaRPr lang="en-GB" sz="2000" dirty="0"/>
          </a:p>
          <a:p>
            <a:pPr lvl="1"/>
            <a:r>
              <a:rPr lang="en-GB" sz="2000" dirty="0" smtClean="0"/>
              <a:t>AFY </a:t>
            </a:r>
            <a:r>
              <a:rPr lang="en-GB" sz="2000" b="1" dirty="0" smtClean="0"/>
              <a:t>→ </a:t>
            </a:r>
            <a:r>
              <a:rPr lang="en-GB" sz="2000" dirty="0" smtClean="0"/>
              <a:t>ACF (NIHR + Local)</a:t>
            </a:r>
            <a:r>
              <a:rPr lang="en-GB" sz="2000" b="1" dirty="0" smtClean="0"/>
              <a:t>→ </a:t>
            </a:r>
            <a:r>
              <a:rPr lang="en-GB" sz="2000" dirty="0" smtClean="0"/>
              <a:t>ACL</a:t>
            </a:r>
            <a:endParaRPr lang="en-GB" sz="2000" b="1" dirty="0" smtClean="0"/>
          </a:p>
          <a:p>
            <a:r>
              <a:rPr lang="en-GB" sz="2000" dirty="0" smtClean="0"/>
              <a:t>Highly attractive but very competitive @ 10 applicants per post</a:t>
            </a:r>
          </a:p>
          <a:p>
            <a:pPr marL="0" indent="0">
              <a:buNone/>
            </a:pPr>
            <a:endParaRPr lang="en-GB" sz="2000" dirty="0" smtClean="0"/>
          </a:p>
          <a:p>
            <a:r>
              <a:rPr lang="en-GB" sz="2000" dirty="0"/>
              <a:t>L</a:t>
            </a:r>
            <a:r>
              <a:rPr lang="en-GB" sz="2000" dirty="0" smtClean="0"/>
              <a:t>evel 1 trainees you can apply for ACF posts</a:t>
            </a:r>
          </a:p>
          <a:p>
            <a:r>
              <a:rPr lang="en-GB" sz="2000" dirty="0" smtClean="0"/>
              <a:t>Posts in Cambridge and Norwich</a:t>
            </a:r>
          </a:p>
          <a:p>
            <a:r>
              <a:rPr lang="en-GB" sz="2000" dirty="0" smtClean="0"/>
              <a:t>We do support trainees undertaking research with funding for a PhD - OOPR </a:t>
            </a:r>
          </a:p>
          <a:p>
            <a:pPr marL="0" indent="0">
              <a:buNone/>
            </a:pPr>
            <a:endParaRPr lang="en-GB" sz="2000" dirty="0" smtClean="0"/>
          </a:p>
          <a:p>
            <a:r>
              <a:rPr lang="en-GB" sz="2000" dirty="0" smtClean="0"/>
              <a:t>Paediatric Research </a:t>
            </a:r>
            <a:r>
              <a:rPr lang="en-GB" sz="2000" dirty="0"/>
              <a:t>G</a:t>
            </a:r>
            <a:r>
              <a:rPr lang="en-GB" sz="2000" dirty="0" smtClean="0"/>
              <a:t>roup</a:t>
            </a:r>
          </a:p>
          <a:p>
            <a:pPr marL="457200" lvl="1" indent="0">
              <a:buNone/>
            </a:pPr>
            <a:endParaRPr lang="en-GB" sz="2000" dirty="0" smtClean="0"/>
          </a:p>
          <a:p>
            <a:pPr marL="457200" lvl="1" indent="0">
              <a:buNone/>
            </a:pPr>
            <a:endParaRPr lang="en-GB" sz="2000" dirty="0" smtClean="0"/>
          </a:p>
          <a:p>
            <a:pPr marL="0" indent="0" algn="ctr">
              <a:buNone/>
            </a:pPr>
            <a:endParaRPr lang="en-GB" b="1" dirty="0" smtClean="0">
              <a:solidFill>
                <a:srgbClr val="A00054"/>
              </a:solidFill>
            </a:endParaRPr>
          </a:p>
        </p:txBody>
      </p:sp>
      <p:pic>
        <p:nvPicPr>
          <p:cNvPr id="4" name="Picture 2" descr="C:\Users\wkelsall\Desktop\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0" y="249779"/>
            <a:ext cx="1505115" cy="8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09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57200" y="1025526"/>
            <a:ext cx="7772400" cy="582557"/>
          </a:xfrm>
        </p:spPr>
        <p:txBody>
          <a:bodyPr/>
          <a:lstStyle/>
          <a:p>
            <a:r>
              <a:rPr lang="en-US" sz="2800" dirty="0" smtClean="0"/>
              <a:t>Successes: Trainee engagement</a:t>
            </a:r>
            <a:endParaRPr lang="en-US" sz="28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57200" y="1704975"/>
            <a:ext cx="7839075" cy="3970611"/>
          </a:xfrm>
        </p:spPr>
        <p:txBody>
          <a:bodyPr/>
          <a:lstStyle/>
          <a:p>
            <a:r>
              <a:rPr lang="en-GB" sz="1800" dirty="0" smtClean="0"/>
              <a:t>Outstanding trainees often contributing in their own time</a:t>
            </a:r>
          </a:p>
          <a:p>
            <a:r>
              <a:rPr lang="en-GB" sz="1800" dirty="0" smtClean="0"/>
              <a:t>Organisations of level 1 and level 2/3 training days</a:t>
            </a:r>
          </a:p>
          <a:p>
            <a:r>
              <a:rPr lang="en-GB" sz="1800" dirty="0" smtClean="0"/>
              <a:t>On-going development of Website and use of social media</a:t>
            </a:r>
          </a:p>
          <a:p>
            <a:r>
              <a:rPr lang="en-GB" sz="1800" dirty="0" smtClean="0"/>
              <a:t>Delivery of foundation and recruitment events and video</a:t>
            </a:r>
          </a:p>
          <a:p>
            <a:r>
              <a:rPr lang="en-GB" sz="1800" dirty="0" smtClean="0"/>
              <a:t>Development of mentoring and trainee support leading HEE </a:t>
            </a:r>
            <a:r>
              <a:rPr lang="en-GB" sz="1800" dirty="0" err="1" smtClean="0"/>
              <a:t>EoE</a:t>
            </a:r>
            <a:endParaRPr lang="en-GB" sz="1800" dirty="0" smtClean="0"/>
          </a:p>
          <a:p>
            <a:r>
              <a:rPr lang="en-GB" sz="1800" dirty="0" smtClean="0"/>
              <a:t>Development of “return to training (RTT) programme”</a:t>
            </a:r>
          </a:p>
          <a:p>
            <a:r>
              <a:rPr lang="en-GB" sz="1800" dirty="0" smtClean="0"/>
              <a:t>Organisation of simulation – 2 further successful fellow appointments</a:t>
            </a:r>
          </a:p>
          <a:p>
            <a:r>
              <a:rPr lang="en-GB" sz="1800" dirty="0" smtClean="0"/>
              <a:t>School and Deanery QPR visits</a:t>
            </a:r>
          </a:p>
          <a:p>
            <a:pPr marL="0" indent="0">
              <a:buNone/>
            </a:pPr>
            <a:endParaRPr lang="en-GB" sz="1800" dirty="0" smtClean="0"/>
          </a:p>
          <a:p>
            <a:r>
              <a:rPr lang="en-GB" sz="1800" dirty="0" smtClean="0"/>
              <a:t>School of Paediatrics Day 10</a:t>
            </a:r>
            <a:r>
              <a:rPr lang="en-GB" sz="1800" baseline="30000" dirty="0" smtClean="0"/>
              <a:t>th</a:t>
            </a:r>
            <a:r>
              <a:rPr lang="en-GB" sz="1800" dirty="0" smtClean="0"/>
              <a:t> year 8</a:t>
            </a:r>
            <a:r>
              <a:rPr lang="en-GB" sz="1800" baseline="30000" dirty="0" smtClean="0"/>
              <a:t>th</a:t>
            </a:r>
            <a:r>
              <a:rPr lang="en-GB" sz="1800" dirty="0" smtClean="0"/>
              <a:t> Feb 2019</a:t>
            </a:r>
          </a:p>
          <a:p>
            <a:r>
              <a:rPr lang="en-GB" sz="1800" dirty="0" smtClean="0"/>
              <a:t>Annual PAFTAs </a:t>
            </a:r>
            <a:r>
              <a:rPr lang="en-GB" sz="1800" dirty="0"/>
              <a:t>and Ceilidh </a:t>
            </a:r>
          </a:p>
          <a:p>
            <a:pPr marL="0" indent="0">
              <a:buNone/>
            </a:pPr>
            <a:endParaRPr lang="en-GB" sz="1800" dirty="0" smtClean="0"/>
          </a:p>
          <a:p>
            <a:endParaRPr lang="en-GB" sz="1800" dirty="0" smtClean="0"/>
          </a:p>
          <a:p>
            <a:pPr marL="457200" lvl="1" indent="0">
              <a:buNone/>
            </a:pPr>
            <a:endParaRPr lang="en-GB" sz="2000" dirty="0" smtClean="0"/>
          </a:p>
          <a:p>
            <a:pPr marL="457200" lvl="1" indent="0">
              <a:buNone/>
            </a:pPr>
            <a:endParaRPr lang="en-GB" sz="2000" dirty="0" smtClean="0"/>
          </a:p>
          <a:p>
            <a:pPr marL="0" indent="0" algn="ctr">
              <a:buNone/>
            </a:pPr>
            <a:endParaRPr lang="en-GB" b="1" dirty="0" smtClean="0">
              <a:solidFill>
                <a:srgbClr val="A00054"/>
              </a:solidFill>
            </a:endParaRPr>
          </a:p>
        </p:txBody>
      </p:sp>
      <p:pic>
        <p:nvPicPr>
          <p:cNvPr id="4" name="Picture 2" descr="C:\Users\wkelsall\Desktop\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0" y="249779"/>
            <a:ext cx="1505115" cy="8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81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57200" y="1025526"/>
            <a:ext cx="7772400" cy="582557"/>
          </a:xfrm>
        </p:spPr>
        <p:txBody>
          <a:bodyPr/>
          <a:lstStyle/>
          <a:p>
            <a:r>
              <a:rPr lang="en-US" sz="2800" dirty="0" smtClean="0"/>
              <a:t>Paediatric training innovations</a:t>
            </a:r>
            <a:endParaRPr lang="en-US" sz="28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57200" y="1820917"/>
            <a:ext cx="7839075" cy="3712779"/>
          </a:xfrm>
        </p:spPr>
        <p:txBody>
          <a:bodyPr/>
          <a:lstStyle/>
          <a:p>
            <a:r>
              <a:rPr lang="en-GB" sz="2000" dirty="0" smtClean="0"/>
              <a:t>Global Health Fellows (CO)</a:t>
            </a:r>
          </a:p>
          <a:p>
            <a:r>
              <a:rPr lang="en-GB" sz="2000" dirty="0" smtClean="0"/>
              <a:t>Mentoring Fellows (CM)</a:t>
            </a:r>
          </a:p>
          <a:p>
            <a:r>
              <a:rPr lang="en-GB" sz="2000" dirty="0" smtClean="0"/>
              <a:t>Simulation Fellows (EB and MS)</a:t>
            </a:r>
          </a:p>
          <a:p>
            <a:r>
              <a:rPr lang="en-GB" sz="2000" dirty="0" smtClean="0"/>
              <a:t>Education “qualifications” IFME - UEA and Cambridge</a:t>
            </a:r>
          </a:p>
          <a:p>
            <a:pPr lvl="1"/>
            <a:r>
              <a:rPr lang="en-GB" sz="2000" dirty="0" smtClean="0"/>
              <a:t>Development of year 4/5 student supervisors</a:t>
            </a:r>
          </a:p>
          <a:p>
            <a:endParaRPr lang="en-GB" sz="2000" dirty="0"/>
          </a:p>
          <a:p>
            <a:r>
              <a:rPr lang="en-GB" sz="2000" dirty="0" smtClean="0"/>
              <a:t>Continued development of training opportunities</a:t>
            </a:r>
          </a:p>
          <a:p>
            <a:pPr lvl="1"/>
            <a:r>
              <a:rPr lang="en-GB" sz="2000" dirty="0" smtClean="0"/>
              <a:t>Increased GRID and SPIN training opportunities</a:t>
            </a:r>
          </a:p>
          <a:p>
            <a:endParaRPr lang="en-GB" sz="1800" dirty="0" smtClean="0"/>
          </a:p>
          <a:p>
            <a:endParaRPr lang="en-GB" sz="1800" dirty="0" smtClean="0"/>
          </a:p>
          <a:p>
            <a:pPr marL="457200" lvl="1" indent="0">
              <a:buNone/>
            </a:pPr>
            <a:endParaRPr lang="en-GB" sz="2000" dirty="0" smtClean="0"/>
          </a:p>
          <a:p>
            <a:pPr marL="457200" lvl="1" indent="0">
              <a:buNone/>
            </a:pPr>
            <a:endParaRPr lang="en-GB" sz="2000" dirty="0" smtClean="0"/>
          </a:p>
          <a:p>
            <a:pPr marL="0" indent="0" algn="ctr">
              <a:buNone/>
            </a:pPr>
            <a:endParaRPr lang="en-GB" b="1" dirty="0" smtClean="0">
              <a:solidFill>
                <a:srgbClr val="A00054"/>
              </a:solidFill>
            </a:endParaRPr>
          </a:p>
        </p:txBody>
      </p:sp>
      <p:pic>
        <p:nvPicPr>
          <p:cNvPr id="4" name="Picture 2" descr="C:\Users\wkelsall\Desktop\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0" y="249779"/>
            <a:ext cx="1505115" cy="8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25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57200" y="1025526"/>
            <a:ext cx="7772400" cy="582557"/>
          </a:xfrm>
        </p:spPr>
        <p:txBody>
          <a:bodyPr/>
          <a:lstStyle/>
          <a:p>
            <a:r>
              <a:rPr lang="en-US" sz="2800" dirty="0" smtClean="0"/>
              <a:t>Successes: Training </a:t>
            </a:r>
            <a:r>
              <a:rPr lang="en-US" sz="2800" dirty="0" err="1" smtClean="0"/>
              <a:t>programme</a:t>
            </a:r>
            <a:r>
              <a:rPr lang="en-US" sz="2800" dirty="0"/>
              <a:t>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57200" y="1704975"/>
            <a:ext cx="7839075" cy="3970611"/>
          </a:xfrm>
        </p:spPr>
        <p:txBody>
          <a:bodyPr/>
          <a:lstStyle/>
          <a:p>
            <a:r>
              <a:rPr lang="en-GB" sz="1800" dirty="0" smtClean="0"/>
              <a:t>New grid posts established – Paediatric Mental Health</a:t>
            </a:r>
          </a:p>
          <a:p>
            <a:r>
              <a:rPr lang="en-GB" sz="1800" dirty="0" smtClean="0"/>
              <a:t>Level 1 Cardiology posts established in GOS</a:t>
            </a:r>
          </a:p>
          <a:p>
            <a:r>
              <a:rPr lang="en-GB" sz="1800" dirty="0" smtClean="0"/>
              <a:t>Level 3 Child mental health  – child psychiatry placements established</a:t>
            </a:r>
          </a:p>
          <a:p>
            <a:r>
              <a:rPr lang="en-GB" sz="1800" dirty="0" smtClean="0"/>
              <a:t>Global Health fellowships at ST3/ST4 started Sept 2018</a:t>
            </a:r>
          </a:p>
          <a:p>
            <a:r>
              <a:rPr lang="en-GB" sz="1800" dirty="0" smtClean="0"/>
              <a:t>Mentoring and simulation fellows established</a:t>
            </a:r>
          </a:p>
          <a:p>
            <a:r>
              <a:rPr lang="en-GB" sz="1800" dirty="0" smtClean="0"/>
              <a:t>Educational roles recognised as part of student supervision Sept 2018</a:t>
            </a:r>
          </a:p>
          <a:p>
            <a:endParaRPr lang="en-GB" sz="1800" dirty="0" smtClean="0"/>
          </a:p>
          <a:p>
            <a:r>
              <a:rPr lang="en-GB" sz="1800" dirty="0" smtClean="0"/>
              <a:t>New administrator Claire </a:t>
            </a:r>
            <a:r>
              <a:rPr lang="en-GB" sz="1800" dirty="0" err="1" smtClean="0"/>
              <a:t>Carse</a:t>
            </a:r>
            <a:r>
              <a:rPr lang="en-GB" sz="1800" dirty="0" smtClean="0"/>
              <a:t> in post and staying !!!!</a:t>
            </a:r>
          </a:p>
          <a:p>
            <a:r>
              <a:rPr lang="en-GB" sz="1800" dirty="0" smtClean="0"/>
              <a:t>New trainee representative for </a:t>
            </a:r>
            <a:r>
              <a:rPr lang="en-GB" sz="1800" dirty="0" err="1" smtClean="0"/>
              <a:t>EoE</a:t>
            </a:r>
            <a:r>
              <a:rPr lang="en-GB" sz="1800" dirty="0" smtClean="0"/>
              <a:t> at RCPCH – Claire Mathew</a:t>
            </a:r>
          </a:p>
          <a:p>
            <a:endParaRPr lang="en-GB" sz="1800" dirty="0" smtClean="0"/>
          </a:p>
          <a:p>
            <a:pPr marL="457200" lvl="1" indent="0">
              <a:buNone/>
            </a:pPr>
            <a:endParaRPr lang="en-GB" sz="2000" dirty="0" smtClean="0"/>
          </a:p>
          <a:p>
            <a:pPr marL="457200" lvl="1" indent="0">
              <a:buNone/>
            </a:pPr>
            <a:endParaRPr lang="en-GB" sz="2000" dirty="0" smtClean="0"/>
          </a:p>
          <a:p>
            <a:pPr marL="0" indent="0" algn="ctr">
              <a:buNone/>
            </a:pPr>
            <a:endParaRPr lang="en-GB" b="1" dirty="0" smtClean="0">
              <a:solidFill>
                <a:srgbClr val="A00054"/>
              </a:solidFill>
            </a:endParaRPr>
          </a:p>
        </p:txBody>
      </p:sp>
      <p:pic>
        <p:nvPicPr>
          <p:cNvPr id="4" name="Picture 2" descr="C:\Users\wkelsall\Desktop\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0" y="249779"/>
            <a:ext cx="1505115" cy="8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21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 smtClean="0"/>
              <a:t>Foundation </a:t>
            </a:r>
            <a:r>
              <a:rPr lang="en-GB" sz="3200" dirty="0"/>
              <a:t>open day - 2018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1813034"/>
            <a:ext cx="7839075" cy="3862552"/>
          </a:xfrm>
        </p:spPr>
        <p:txBody>
          <a:bodyPr/>
          <a:lstStyle/>
          <a:p>
            <a:r>
              <a:rPr lang="en-GB" sz="2000" dirty="0" smtClean="0"/>
              <a:t>I expect all of you will be paediatric consultants applying for posts from March 2026 – 6m pre CCT</a:t>
            </a:r>
          </a:p>
          <a:p>
            <a:pPr marL="0" indent="0">
              <a:buNone/>
            </a:pPr>
            <a:endParaRPr lang="en-GB" sz="2000" dirty="0" smtClean="0"/>
          </a:p>
          <a:p>
            <a:r>
              <a:rPr lang="en-GB" sz="2000" dirty="0" smtClean="0"/>
              <a:t>We will provide great training which I hope you will enjoy</a:t>
            </a:r>
          </a:p>
          <a:p>
            <a:r>
              <a:rPr lang="en-GB" sz="2000" dirty="0" smtClean="0"/>
              <a:t>Offer general and speciality paediatric training</a:t>
            </a:r>
          </a:p>
          <a:p>
            <a:pPr marL="0" indent="0">
              <a:buNone/>
            </a:pPr>
            <a:endParaRPr lang="en-GB" sz="2000" dirty="0" smtClean="0"/>
          </a:p>
          <a:p>
            <a:r>
              <a:rPr lang="en-GB" sz="2000" dirty="0" smtClean="0"/>
              <a:t>Support  you every step of the way</a:t>
            </a:r>
          </a:p>
          <a:p>
            <a:pPr marL="0" indent="0">
              <a:buNone/>
            </a:pPr>
            <a:r>
              <a:rPr lang="en-GB" sz="2000" dirty="0"/>
              <a:t>	</a:t>
            </a:r>
            <a:r>
              <a:rPr lang="en-GB" sz="2000" dirty="0" smtClean="0"/>
              <a:t>	Clinically		Professionally		Personally</a:t>
            </a:r>
            <a:endParaRPr lang="en-GB" sz="2000" dirty="0"/>
          </a:p>
        </p:txBody>
      </p:sp>
      <p:pic>
        <p:nvPicPr>
          <p:cNvPr id="4" name="Picture 2" descr="C:\Users\wkelsall\Desktop\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0" y="249779"/>
            <a:ext cx="1505115" cy="8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79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altLang="en-US" sz="2400" b="1" dirty="0" smtClean="0">
                <a:solidFill>
                  <a:srgbClr val="A00054"/>
                </a:solidFill>
              </a:rPr>
              <a:t>Global Health Fellowships</a:t>
            </a:r>
            <a:br>
              <a:rPr lang="en-GB" altLang="en-US" sz="2400" b="1" dirty="0" smtClean="0">
                <a:solidFill>
                  <a:srgbClr val="A00054"/>
                </a:solidFill>
              </a:rPr>
            </a:br>
            <a:r>
              <a:rPr lang="en-GB" altLang="en-US" sz="2400" b="1" dirty="0" err="1" smtClean="0">
                <a:solidFill>
                  <a:srgbClr val="A00054"/>
                </a:solidFill>
              </a:rPr>
              <a:t>Kwazulu</a:t>
            </a:r>
            <a:r>
              <a:rPr lang="en-GB" altLang="en-US" sz="2400" b="1" dirty="0" smtClean="0">
                <a:solidFill>
                  <a:srgbClr val="A00054"/>
                </a:solidFill>
              </a:rPr>
              <a:t> Natal and Eastern Cape</a:t>
            </a:r>
          </a:p>
        </p:txBody>
      </p:sp>
      <p:pic>
        <p:nvPicPr>
          <p:cNvPr id="3075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188" y="1266168"/>
            <a:ext cx="4089564" cy="4464050"/>
          </a:xfrm>
        </p:spPr>
      </p:pic>
      <p:cxnSp>
        <p:nvCxnSpPr>
          <p:cNvPr id="11" name="Straight Connector 10"/>
          <p:cNvCxnSpPr/>
          <p:nvPr/>
        </p:nvCxnSpPr>
        <p:spPr>
          <a:xfrm>
            <a:off x="2987675" y="3933825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8" name="Content Placeholder 11"/>
          <p:cNvSpPr>
            <a:spLocks noGrp="1"/>
          </p:cNvSpPr>
          <p:nvPr>
            <p:ph sz="half" idx="2"/>
          </p:nvPr>
        </p:nvSpPr>
        <p:spPr>
          <a:xfrm>
            <a:off x="4648199" y="1266168"/>
            <a:ext cx="3865179" cy="4859995"/>
          </a:xfrm>
        </p:spPr>
        <p:txBody>
          <a:bodyPr/>
          <a:lstStyle/>
          <a:p>
            <a:pPr>
              <a:defRPr/>
            </a:pPr>
            <a:r>
              <a:rPr lang="en-US" altLang="en-US" sz="1600" dirty="0" smtClean="0"/>
              <a:t>Global Health Exchange</a:t>
            </a:r>
          </a:p>
          <a:p>
            <a:pPr>
              <a:defRPr/>
            </a:pPr>
            <a:r>
              <a:rPr lang="en-US" altLang="en-US" sz="1600" dirty="0" smtClean="0"/>
              <a:t>African Health Placements</a:t>
            </a:r>
          </a:p>
          <a:p>
            <a:pPr>
              <a:defRPr/>
            </a:pPr>
            <a:r>
              <a:rPr lang="en-US" altLang="en-US" sz="1600" dirty="0" smtClean="0"/>
              <a:t>HEE </a:t>
            </a:r>
            <a:r>
              <a:rPr lang="en-US" altLang="en-US" sz="1600" dirty="0" err="1" smtClean="0"/>
              <a:t>EoE</a:t>
            </a:r>
            <a:endParaRPr lang="en-US" altLang="en-US" sz="1600" dirty="0" smtClean="0"/>
          </a:p>
          <a:p>
            <a:pPr>
              <a:defRPr/>
            </a:pPr>
            <a:r>
              <a:rPr lang="en-US" altLang="en-US" sz="1600" dirty="0" smtClean="0"/>
              <a:t>Separate to RCPCH initiatives</a:t>
            </a:r>
            <a:endParaRPr lang="en-US" altLang="en-US" sz="1600" dirty="0"/>
          </a:p>
          <a:p>
            <a:pPr>
              <a:defRPr/>
            </a:pPr>
            <a:r>
              <a:rPr lang="en-US" altLang="en-US" sz="1600" dirty="0" smtClean="0"/>
              <a:t>Well established national </a:t>
            </a:r>
            <a:r>
              <a:rPr lang="en-US" altLang="en-US" sz="1600" dirty="0" err="1" smtClean="0"/>
              <a:t>programme</a:t>
            </a:r>
            <a:r>
              <a:rPr lang="en-US" altLang="en-US" sz="1600" dirty="0" smtClean="0"/>
              <a:t> initially for GPs and now ACCS</a:t>
            </a:r>
          </a:p>
          <a:p>
            <a:pPr marL="0" indent="0">
              <a:buFontTx/>
              <a:buNone/>
              <a:defRPr/>
            </a:pPr>
            <a:endParaRPr lang="en-US" altLang="en-US" sz="1600" dirty="0"/>
          </a:p>
          <a:p>
            <a:pPr>
              <a:defRPr/>
            </a:pPr>
            <a:r>
              <a:rPr lang="en-US" altLang="en-US" sz="1600" dirty="0" smtClean="0"/>
              <a:t>12m placements</a:t>
            </a:r>
            <a:r>
              <a:rPr lang="en-US" altLang="en-US" sz="1600" dirty="0"/>
              <a:t> </a:t>
            </a:r>
            <a:r>
              <a:rPr lang="en-US" altLang="en-US" sz="1600" dirty="0" smtClean="0"/>
              <a:t>in rural hospitals</a:t>
            </a:r>
          </a:p>
          <a:p>
            <a:pPr>
              <a:defRPr/>
            </a:pPr>
            <a:r>
              <a:rPr lang="en-US" altLang="en-US" sz="1600" dirty="0" smtClean="0"/>
              <a:t>Paid 650K Rand </a:t>
            </a:r>
            <a:r>
              <a:rPr lang="en-US" altLang="en-US" sz="1200" dirty="0" smtClean="0"/>
              <a:t>@</a:t>
            </a:r>
            <a:r>
              <a:rPr lang="en-US" altLang="en-US" sz="1600" dirty="0" smtClean="0"/>
              <a:t> £35-40k</a:t>
            </a:r>
          </a:p>
          <a:p>
            <a:pPr>
              <a:defRPr/>
            </a:pPr>
            <a:r>
              <a:rPr lang="en-US" altLang="en-US" sz="1600" dirty="0" smtClean="0"/>
              <a:t>Administration fee £5000</a:t>
            </a:r>
          </a:p>
          <a:p>
            <a:pPr>
              <a:defRPr/>
            </a:pPr>
            <a:r>
              <a:rPr lang="en-US" altLang="en-US" sz="1600" dirty="0" smtClean="0"/>
              <a:t>Apply 12m in advance</a:t>
            </a:r>
          </a:p>
          <a:p>
            <a:pPr>
              <a:defRPr/>
            </a:pPr>
            <a:endParaRPr lang="en-US" sz="1600" dirty="0" smtClean="0"/>
          </a:p>
          <a:p>
            <a:pPr>
              <a:defRPr/>
            </a:pPr>
            <a:r>
              <a:rPr lang="en-GB" sz="1600" dirty="0"/>
              <a:t>Offer UK  training prior to departure</a:t>
            </a:r>
            <a:endParaRPr lang="en-US" sz="1600" dirty="0"/>
          </a:p>
          <a:p>
            <a:pPr>
              <a:defRPr/>
            </a:pPr>
            <a:r>
              <a:rPr lang="en-GB" sz="1600" dirty="0" smtClean="0"/>
              <a:t>Offer </a:t>
            </a:r>
            <a:r>
              <a:rPr lang="en-GB" sz="1600" dirty="0"/>
              <a:t>local training on </a:t>
            </a:r>
            <a:r>
              <a:rPr lang="en-GB" sz="1600" dirty="0" smtClean="0"/>
              <a:t>arrival</a:t>
            </a:r>
          </a:p>
          <a:p>
            <a:pPr>
              <a:defRPr/>
            </a:pPr>
            <a:r>
              <a:rPr lang="en-GB" sz="1600" dirty="0" smtClean="0"/>
              <a:t>HIV &amp; clinical </a:t>
            </a:r>
            <a:r>
              <a:rPr lang="en-GB" sz="1600" dirty="0"/>
              <a:t>skills in anaesthetics and obstetrics (LSCS)</a:t>
            </a:r>
            <a:endParaRPr lang="en-US" altLang="en-US" sz="1600" dirty="0" smtClean="0"/>
          </a:p>
          <a:p>
            <a:pPr lvl="1">
              <a:defRPr/>
            </a:pPr>
            <a:endParaRPr lang="en-US" altLang="en-US" sz="1600" dirty="0" smtClean="0"/>
          </a:p>
          <a:p>
            <a:pPr>
              <a:defRPr/>
            </a:pPr>
            <a:endParaRPr lang="en-US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22893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altLang="en-US" sz="2400" b="1" dirty="0">
                <a:solidFill>
                  <a:srgbClr val="A00054"/>
                </a:solidFill>
              </a:rPr>
              <a:t>Global Health Fellowships</a:t>
            </a:r>
            <a:br>
              <a:rPr lang="en-GB" altLang="en-US" sz="2400" b="1" dirty="0">
                <a:solidFill>
                  <a:srgbClr val="A00054"/>
                </a:solidFill>
              </a:rPr>
            </a:br>
            <a:r>
              <a:rPr lang="en-GB" altLang="en-US" sz="2400" b="1" dirty="0" err="1">
                <a:solidFill>
                  <a:srgbClr val="A00054"/>
                </a:solidFill>
              </a:rPr>
              <a:t>Kwazulu</a:t>
            </a:r>
            <a:r>
              <a:rPr lang="en-GB" altLang="en-US" sz="2400" b="1" dirty="0">
                <a:solidFill>
                  <a:srgbClr val="A00054"/>
                </a:solidFill>
              </a:rPr>
              <a:t> Natal and Eastern Cape</a:t>
            </a:r>
            <a:endParaRPr lang="en-GB" altLang="en-US" sz="28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9338" y="1522413"/>
            <a:ext cx="3701338" cy="4603750"/>
          </a:xfrm>
        </p:spPr>
        <p:txBody>
          <a:bodyPr/>
          <a:lstStyle/>
          <a:p>
            <a:pPr>
              <a:defRPr/>
            </a:pPr>
            <a:r>
              <a:rPr lang="en-US" altLang="en-US" sz="2000" dirty="0" smtClean="0"/>
              <a:t>Rural hospital typically 150-300 </a:t>
            </a:r>
            <a:r>
              <a:rPr lang="en-US" altLang="en-US" sz="2000" dirty="0"/>
              <a:t>beds</a:t>
            </a:r>
          </a:p>
          <a:p>
            <a:pPr>
              <a:defRPr/>
            </a:pPr>
            <a:r>
              <a:rPr lang="en-US" altLang="en-US" sz="2000" dirty="0"/>
              <a:t>Inspirational Senior staff on call </a:t>
            </a:r>
          </a:p>
          <a:p>
            <a:pPr>
              <a:defRPr/>
            </a:pPr>
            <a:r>
              <a:rPr lang="en-US" altLang="en-US" sz="2000" dirty="0"/>
              <a:t>Typically </a:t>
            </a:r>
            <a:r>
              <a:rPr lang="en-US" altLang="en-US" sz="2000" dirty="0" smtClean="0"/>
              <a:t>15 doctors working mainly FY3 equivalent</a:t>
            </a:r>
          </a:p>
          <a:p>
            <a:pPr>
              <a:defRPr/>
            </a:pPr>
            <a:r>
              <a:rPr lang="en-US" altLang="en-US" sz="2000" dirty="0" smtClean="0"/>
              <a:t>2 </a:t>
            </a:r>
            <a:r>
              <a:rPr lang="en-US" altLang="en-US" sz="2000" dirty="0"/>
              <a:t>doctors on </a:t>
            </a:r>
            <a:r>
              <a:rPr lang="en-US" altLang="en-US" sz="2000" dirty="0" smtClean="0"/>
              <a:t>call – 6 nights per month</a:t>
            </a:r>
          </a:p>
          <a:p>
            <a:pPr lvl="1">
              <a:defRPr/>
            </a:pPr>
            <a:r>
              <a:rPr lang="en-US" sz="1600" dirty="0" smtClean="0"/>
              <a:t>1 for “ER” room</a:t>
            </a:r>
          </a:p>
          <a:p>
            <a:pPr lvl="1">
              <a:defRPr/>
            </a:pPr>
            <a:r>
              <a:rPr lang="en-US" sz="1600" dirty="0" smtClean="0"/>
              <a:t>1 for wards</a:t>
            </a:r>
          </a:p>
          <a:p>
            <a:pPr>
              <a:defRPr/>
            </a:pPr>
            <a:r>
              <a:rPr lang="en-US" sz="2000" dirty="0" smtClean="0"/>
              <a:t>Cover everything!!</a:t>
            </a:r>
          </a:p>
          <a:p>
            <a:pPr>
              <a:defRPr/>
            </a:pPr>
            <a:r>
              <a:rPr lang="en-US" sz="2000" dirty="0" smtClean="0"/>
              <a:t>Adults, obstetrics and </a:t>
            </a:r>
            <a:r>
              <a:rPr lang="en-US" sz="2000" dirty="0" err="1" smtClean="0"/>
              <a:t>paediatrics</a:t>
            </a:r>
            <a:endParaRPr lang="en-US" sz="2000" dirty="0" smtClean="0"/>
          </a:p>
          <a:p>
            <a:pPr marL="0" indent="0">
              <a:buFontTx/>
              <a:buNone/>
              <a:defRPr/>
            </a:pPr>
            <a:endParaRPr lang="en-US" sz="2000" dirty="0" smtClean="0"/>
          </a:p>
          <a:p>
            <a:pPr>
              <a:defRPr/>
            </a:pPr>
            <a:endParaRPr lang="en-GB" sz="2000" dirty="0"/>
          </a:p>
        </p:txBody>
      </p:sp>
      <p:pic>
        <p:nvPicPr>
          <p:cNvPr id="5126" name="Picture 2" descr="\\ukdxa04sfsrv001.a04.dt21.svcs.hp.com\users\a04\kelsallw\System\Desktop\KZN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8" t="11609" r="11972" b="4720"/>
          <a:stretch>
            <a:fillRect/>
          </a:stretch>
        </p:blipFill>
        <p:spPr>
          <a:xfrm>
            <a:off x="323850" y="1370013"/>
            <a:ext cx="4484688" cy="4895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84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57200" y="299546"/>
            <a:ext cx="7772400" cy="1405430"/>
          </a:xfrm>
        </p:spPr>
        <p:txBody>
          <a:bodyPr/>
          <a:lstStyle/>
          <a:p>
            <a:r>
              <a:rPr lang="en-US" sz="2800" dirty="0" err="1" smtClean="0"/>
              <a:t>EoE</a:t>
            </a:r>
            <a:r>
              <a:rPr lang="en-US" sz="2800" dirty="0" smtClean="0"/>
              <a:t> Paediatric</a:t>
            </a:r>
            <a:r>
              <a:rPr lang="en-US" sz="2800" dirty="0"/>
              <a:t> </a:t>
            </a:r>
            <a:r>
              <a:rPr lang="en-US" sz="2800" dirty="0" smtClean="0"/>
              <a:t>Global Health </a:t>
            </a:r>
            <a:br>
              <a:rPr lang="en-US" sz="2800" dirty="0" smtClean="0"/>
            </a:br>
            <a:r>
              <a:rPr lang="en-US" sz="2800" dirty="0" smtClean="0"/>
              <a:t>Fellowships</a:t>
            </a:r>
            <a:endParaRPr lang="en-US" sz="2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63107" y="1529756"/>
            <a:ext cx="4619297" cy="4195890"/>
          </a:xfrm>
        </p:spPr>
        <p:txBody>
          <a:bodyPr/>
          <a:lstStyle/>
          <a:p>
            <a:r>
              <a:rPr lang="en-GB" sz="1800" dirty="0" smtClean="0"/>
              <a:t>In partnership with Africa </a:t>
            </a:r>
            <a:r>
              <a:rPr lang="en-GB" sz="1800" dirty="0"/>
              <a:t>Health Placements </a:t>
            </a:r>
            <a:r>
              <a:rPr lang="en-GB" sz="1800" dirty="0" smtClean="0"/>
              <a:t>(</a:t>
            </a:r>
            <a:r>
              <a:rPr lang="en-GB" sz="1800" dirty="0"/>
              <a:t>http://</a:t>
            </a:r>
            <a:r>
              <a:rPr lang="en-GB" sz="1800" dirty="0" err="1"/>
              <a:t>ahp.org.za</a:t>
            </a:r>
            <a:r>
              <a:rPr lang="en-GB" sz="1800" dirty="0"/>
              <a:t>/) </a:t>
            </a:r>
            <a:endParaRPr lang="en-GB" sz="1800" dirty="0" smtClean="0"/>
          </a:p>
          <a:p>
            <a:r>
              <a:rPr lang="en-GB" sz="1800" dirty="0" smtClean="0"/>
              <a:t>1yr </a:t>
            </a:r>
            <a:r>
              <a:rPr lang="en-GB" sz="1800" dirty="0"/>
              <a:t>out of programme clinical posts, based in rural community hospitals in South Africa.  </a:t>
            </a:r>
            <a:endParaRPr lang="en-GB" sz="1800" dirty="0" smtClean="0"/>
          </a:p>
          <a:p>
            <a:r>
              <a:rPr lang="en-GB" sz="1800" dirty="0" smtClean="0"/>
              <a:t>Apply locally in EOE after recruitment </a:t>
            </a:r>
          </a:p>
          <a:p>
            <a:endParaRPr lang="en-GB" sz="1800" dirty="0"/>
          </a:p>
          <a:p>
            <a:pPr lvl="1"/>
            <a:r>
              <a:rPr lang="en-GB" sz="1600" dirty="0" smtClean="0"/>
              <a:t>Paediatrics </a:t>
            </a:r>
            <a:r>
              <a:rPr lang="en-GB" sz="1600" dirty="0"/>
              <a:t>at the end of </a:t>
            </a:r>
            <a:r>
              <a:rPr lang="en-GB" sz="1600" dirty="0" smtClean="0"/>
              <a:t>ST1/2 - OOPE</a:t>
            </a:r>
          </a:p>
          <a:p>
            <a:pPr lvl="1"/>
            <a:r>
              <a:rPr lang="en-GB" sz="1600" dirty="0" smtClean="0"/>
              <a:t>Satisfactory </a:t>
            </a:r>
            <a:r>
              <a:rPr lang="en-GB" sz="1600" dirty="0"/>
              <a:t>progress </a:t>
            </a:r>
            <a:r>
              <a:rPr lang="en-GB" sz="1600" dirty="0" smtClean="0"/>
              <a:t>during </a:t>
            </a:r>
            <a:r>
              <a:rPr lang="en-GB" sz="1600" dirty="0"/>
              <a:t>ST1 and </a:t>
            </a:r>
            <a:r>
              <a:rPr lang="en-GB" sz="1600" dirty="0" smtClean="0"/>
              <a:t>success with MRCPCH examinations</a:t>
            </a:r>
            <a:endParaRPr lang="en-GB" sz="1600" dirty="0"/>
          </a:p>
          <a:p>
            <a:pPr lvl="1"/>
            <a:r>
              <a:rPr lang="en-GB" sz="1600" dirty="0" smtClean="0"/>
              <a:t>Opportunity to </a:t>
            </a:r>
            <a:r>
              <a:rPr lang="en-GB" sz="1600" dirty="0"/>
              <a:t>contribute towards improving the medical </a:t>
            </a:r>
            <a:r>
              <a:rPr lang="en-GB" sz="1600" dirty="0" smtClean="0"/>
              <a:t>care internationally</a:t>
            </a:r>
          </a:p>
          <a:p>
            <a:pPr lvl="1"/>
            <a:r>
              <a:rPr lang="en-GB" sz="1600" dirty="0" smtClean="0"/>
              <a:t>Develop Global Health Interest</a:t>
            </a:r>
            <a:endParaRPr lang="en-GB" sz="1600" dirty="0"/>
          </a:p>
        </p:txBody>
      </p:sp>
      <p:pic>
        <p:nvPicPr>
          <p:cNvPr id="13" name="Picture 2" descr="C:\Users\wkelsall\AppData\Local\Microsoft\Windows\Temporary Internet Files\Content.Outlook\43CAS8Q0\Untitled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3" t="7225" r="8223"/>
          <a:stretch/>
        </p:blipFill>
        <p:spPr bwMode="auto">
          <a:xfrm>
            <a:off x="4940056" y="1704975"/>
            <a:ext cx="3260119" cy="357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38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b="1" dirty="0" err="1">
                <a:solidFill>
                  <a:srgbClr val="A00054"/>
                </a:solidFill>
              </a:rPr>
              <a:t>EoE</a:t>
            </a:r>
            <a:r>
              <a:rPr lang="en-US" sz="2800" b="1" dirty="0">
                <a:solidFill>
                  <a:srgbClr val="A00054"/>
                </a:solidFill>
              </a:rPr>
              <a:t> Paediatric Global Health </a:t>
            </a:r>
            <a:br>
              <a:rPr lang="en-US" sz="2800" b="1" dirty="0">
                <a:solidFill>
                  <a:srgbClr val="A00054"/>
                </a:solidFill>
              </a:rPr>
            </a:br>
            <a:r>
              <a:rPr lang="en-US" sz="2800" b="1" dirty="0">
                <a:solidFill>
                  <a:srgbClr val="A00054"/>
                </a:solidFill>
              </a:rPr>
              <a:t>Fellowships</a:t>
            </a:r>
            <a:endParaRPr lang="en-GB" altLang="en-US" sz="2800" b="1" dirty="0" smtClean="0">
              <a:solidFill>
                <a:srgbClr val="A000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3358"/>
            <a:ext cx="8229600" cy="4872805"/>
          </a:xfrm>
        </p:spPr>
        <p:txBody>
          <a:bodyPr/>
          <a:lstStyle/>
          <a:p>
            <a:pPr>
              <a:defRPr/>
            </a:pPr>
            <a:r>
              <a:rPr lang="en-GB" sz="2000" dirty="0" smtClean="0"/>
              <a:t>Hot off the press from Catarina in </a:t>
            </a:r>
            <a:r>
              <a:rPr lang="en-GB" sz="2000" dirty="0" err="1" smtClean="0"/>
              <a:t>Isilemela</a:t>
            </a:r>
            <a:endParaRPr lang="en-GB" sz="2000" dirty="0" smtClean="0"/>
          </a:p>
          <a:p>
            <a:pPr marL="457200" lvl="1" indent="0">
              <a:buNone/>
              <a:defRPr/>
            </a:pPr>
            <a:r>
              <a:rPr lang="en-GB" sz="2000" dirty="0" smtClean="0"/>
              <a:t>  </a:t>
            </a:r>
          </a:p>
          <a:p>
            <a:pPr marL="457200" lvl="1" indent="0">
              <a:buFontTx/>
              <a:buNone/>
              <a:defRPr/>
            </a:pPr>
            <a:endParaRPr lang="en-GB" sz="2000" dirty="0"/>
          </a:p>
          <a:p>
            <a:pPr marL="457200" lvl="1" indent="0">
              <a:buNone/>
              <a:defRPr/>
            </a:pPr>
            <a:endParaRPr lang="en-GB" sz="2000" dirty="0" smtClean="0"/>
          </a:p>
          <a:p>
            <a:pPr marL="914400" lvl="2" indent="0">
              <a:buFontTx/>
              <a:buNone/>
              <a:defRPr/>
            </a:pPr>
            <a:endParaRPr lang="en-GB" sz="1600" dirty="0" smtClean="0"/>
          </a:p>
          <a:p>
            <a:pPr lvl="1">
              <a:defRPr/>
            </a:pPr>
            <a:endParaRPr lang="en-GB" sz="2000" dirty="0" smtClean="0"/>
          </a:p>
        </p:txBody>
      </p:sp>
      <p:pic>
        <p:nvPicPr>
          <p:cNvPr id="17412" name="Picture 4" descr="P:\Administration\Logos\AHP Logo High Res no b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337" y="1253358"/>
            <a:ext cx="2168087" cy="109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" descr="\\ukdxa04sfsrv001.a04.dt21.svcs.hp.com\users\a04\kelsallw\System\Desktop\GH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393" y="2349500"/>
            <a:ext cx="2037419" cy="107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wkelsall\Downloads\image1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23"/>
          <a:stretch/>
        </p:blipFill>
        <p:spPr bwMode="auto">
          <a:xfrm>
            <a:off x="508001" y="1762452"/>
            <a:ext cx="2266730" cy="212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wkelsall\Downloads\image2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2" t="13664" r="4030" b="39974"/>
          <a:stretch/>
        </p:blipFill>
        <p:spPr bwMode="auto">
          <a:xfrm>
            <a:off x="508001" y="4154213"/>
            <a:ext cx="2758966" cy="190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wkelsall\Downloads\image3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98"/>
          <a:stretch/>
        </p:blipFill>
        <p:spPr bwMode="auto">
          <a:xfrm>
            <a:off x="6278261" y="3255578"/>
            <a:ext cx="2471682" cy="17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wkelsall\Downloads\image6.jpe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2" t="25948" r="16735" b="15474"/>
          <a:stretch/>
        </p:blipFill>
        <p:spPr bwMode="auto">
          <a:xfrm>
            <a:off x="3401550" y="4067504"/>
            <a:ext cx="2739119" cy="199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wkelsall\Downloads\image5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367" y="1962807"/>
            <a:ext cx="2568902" cy="192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82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127234"/>
            <a:ext cx="7772400" cy="577741"/>
          </a:xfrm>
        </p:spPr>
        <p:txBody>
          <a:bodyPr/>
          <a:lstStyle/>
          <a:p>
            <a:r>
              <a:rPr lang="en-US" sz="3200" dirty="0" smtClean="0"/>
              <a:t>RCPCH Global Links </a:t>
            </a:r>
            <a:r>
              <a:rPr lang="en-US" sz="3200" dirty="0" err="1" smtClean="0"/>
              <a:t>Programme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 smtClean="0"/>
              <a:t>6-12 </a:t>
            </a:r>
            <a:r>
              <a:rPr lang="en-US" sz="1800" dirty="0"/>
              <a:t>month clinical and </a:t>
            </a:r>
            <a:r>
              <a:rPr lang="en-US" sz="1800" dirty="0" smtClean="0"/>
              <a:t>placements </a:t>
            </a:r>
            <a:r>
              <a:rPr lang="en-US" sz="1800" dirty="0"/>
              <a:t>in hospitals across </a:t>
            </a:r>
            <a:r>
              <a:rPr lang="en-US" sz="1800" dirty="0" smtClean="0"/>
              <a:t>Kenya</a:t>
            </a:r>
            <a:r>
              <a:rPr lang="en-US" sz="1800" dirty="0"/>
              <a:t>, Uganda, Myanmar and Sierra Leone.</a:t>
            </a:r>
          </a:p>
          <a:p>
            <a:r>
              <a:rPr lang="en-US" sz="1800" dirty="0"/>
              <a:t>P</a:t>
            </a:r>
            <a:r>
              <a:rPr lang="en-US" sz="1800" dirty="0" smtClean="0"/>
              <a:t>ost</a:t>
            </a:r>
            <a:r>
              <a:rPr lang="en-US" sz="1800" dirty="0"/>
              <a:t>-membership </a:t>
            </a:r>
            <a:r>
              <a:rPr lang="en-US" sz="1800" dirty="0" smtClean="0"/>
              <a:t>trainees</a:t>
            </a:r>
          </a:p>
          <a:p>
            <a:r>
              <a:rPr lang="en-US" sz="1800" dirty="0"/>
              <a:t>I</a:t>
            </a:r>
            <a:r>
              <a:rPr lang="en-US" sz="1800" dirty="0" smtClean="0"/>
              <a:t>nterest </a:t>
            </a:r>
            <a:r>
              <a:rPr lang="en-US" sz="1800" dirty="0"/>
              <a:t>in teaching, training and mentoring local healthcare </a:t>
            </a:r>
            <a:r>
              <a:rPr lang="en-US" sz="1800" dirty="0" smtClean="0"/>
              <a:t>staff</a:t>
            </a:r>
          </a:p>
          <a:p>
            <a:r>
              <a:rPr lang="en-US" sz="1800" dirty="0" smtClean="0"/>
              <a:t>Life changing </a:t>
            </a:r>
          </a:p>
          <a:p>
            <a:pPr lvl="1"/>
            <a:r>
              <a:rPr lang="en-US" sz="1800" dirty="0" smtClean="0"/>
              <a:t>Sophie involved in Myanmar on-going Neonatal projects led from CUHFT</a:t>
            </a:r>
          </a:p>
          <a:p>
            <a:pPr lvl="1"/>
            <a:endParaRPr lang="en-US" sz="2000" dirty="0" smtClean="0"/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395" t="14954" r="21561" b="34911"/>
          <a:stretch/>
        </p:blipFill>
        <p:spPr>
          <a:xfrm>
            <a:off x="5988295" y="2111924"/>
            <a:ext cx="2162026" cy="3438285"/>
          </a:xfrm>
          <a:prstGeom prst="rect">
            <a:avLst/>
          </a:prstGeom>
        </p:spPr>
      </p:pic>
      <p:pic>
        <p:nvPicPr>
          <p:cNvPr id="6" name="Picture 2" descr="C:\Users\wkelsall\Desktop\image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0" y="249779"/>
            <a:ext cx="1505115" cy="8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84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538" y="1434662"/>
            <a:ext cx="7793037" cy="2206630"/>
          </a:xfrm>
        </p:spPr>
        <p:txBody>
          <a:bodyPr/>
          <a:lstStyle/>
          <a:p>
            <a:pPr algn="l"/>
            <a:r>
              <a:rPr lang="en-US" b="1" smtClean="0">
                <a:solidFill>
                  <a:srgbClr val="A00054"/>
                </a:solidFill>
              </a:rPr>
              <a:t>					Thank </a:t>
            </a:r>
            <a:r>
              <a:rPr lang="en-US" b="1" dirty="0" smtClean="0">
                <a:solidFill>
                  <a:srgbClr val="A00054"/>
                </a:solidFill>
              </a:rPr>
              <a:t>you</a:t>
            </a:r>
            <a:br>
              <a:rPr lang="en-US" b="1" dirty="0" smtClean="0">
                <a:solidFill>
                  <a:srgbClr val="A00054"/>
                </a:solidFill>
              </a:rPr>
            </a:br>
            <a:r>
              <a:rPr lang="en-US" b="1">
                <a:solidFill>
                  <a:srgbClr val="A00054"/>
                </a:solidFill>
              </a:rPr>
              <a:t/>
            </a:r>
            <a:br>
              <a:rPr lang="en-US" b="1">
                <a:solidFill>
                  <a:srgbClr val="A00054"/>
                </a:solidFill>
              </a:rPr>
            </a:br>
            <a:r>
              <a:rPr lang="en-US" b="1" smtClean="0">
                <a:solidFill>
                  <a:srgbClr val="A00054"/>
                </a:solidFill>
              </a:rPr>
              <a:t>					Questions</a:t>
            </a:r>
            <a:r>
              <a:rPr lang="en-US" b="1" dirty="0" smtClean="0">
                <a:solidFill>
                  <a:srgbClr val="A00054"/>
                </a:solidFill>
              </a:rPr>
              <a:t>?</a:t>
            </a:r>
            <a:br>
              <a:rPr lang="en-US" b="1" dirty="0" smtClean="0">
                <a:solidFill>
                  <a:srgbClr val="A00054"/>
                </a:solidFill>
              </a:rPr>
            </a:br>
            <a:r>
              <a:rPr lang="en-US" b="1" dirty="0">
                <a:solidFill>
                  <a:srgbClr val="A00054"/>
                </a:solidFill>
              </a:rPr>
              <a:t/>
            </a:r>
            <a:br>
              <a:rPr lang="en-US" b="1" dirty="0">
                <a:solidFill>
                  <a:srgbClr val="A00054"/>
                </a:solidFill>
              </a:rPr>
            </a:br>
            <a:r>
              <a:rPr lang="en-US" sz="2000" b="1" dirty="0" smtClean="0">
                <a:solidFill>
                  <a:srgbClr val="A00054"/>
                </a:solidFill>
              </a:rPr>
              <a:t>Dr Wilf Kelsall</a:t>
            </a:r>
            <a:br>
              <a:rPr lang="en-US" sz="2000" b="1" dirty="0" smtClean="0">
                <a:solidFill>
                  <a:srgbClr val="A00054"/>
                </a:solidFill>
              </a:rPr>
            </a:br>
            <a:r>
              <a:rPr lang="en-US" sz="2000" b="1" dirty="0" smtClean="0">
                <a:solidFill>
                  <a:srgbClr val="A00054"/>
                </a:solidFill>
              </a:rPr>
              <a:t>email wilf.kelsall@nhs.net</a:t>
            </a:r>
            <a:br>
              <a:rPr lang="en-US" sz="2000" b="1" dirty="0" smtClean="0">
                <a:solidFill>
                  <a:srgbClr val="A00054"/>
                </a:solidFill>
              </a:rPr>
            </a:br>
            <a:endParaRPr lang="en-US" b="1" dirty="0">
              <a:solidFill>
                <a:srgbClr val="A00054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4621816"/>
              </p:ext>
            </p:extLst>
          </p:nvPr>
        </p:nvGraphicFramePr>
        <p:xfrm>
          <a:off x="5575300" y="3709554"/>
          <a:ext cx="3384550" cy="2386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Document" r:id="rId3" imgW="5727700" imgH="4038600" progId="Word.Document.12">
                  <p:embed/>
                </p:oleObj>
              </mc:Choice>
              <mc:Fallback>
                <p:oleObj name="Document" r:id="rId3" imgW="5727700" imgH="4038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75300" y="3709554"/>
                        <a:ext cx="3384550" cy="23864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" descr="C:\Users\wkelsall\Desktop\image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0" y="249779"/>
            <a:ext cx="1505115" cy="8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958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6"/>
          <p:cNvSpPr txBox="1">
            <a:spLocks/>
          </p:cNvSpPr>
          <p:nvPr/>
        </p:nvSpPr>
        <p:spPr>
          <a:xfrm>
            <a:off x="340057" y="6414718"/>
            <a:ext cx="53374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00" b="1" dirty="0" smtClean="0"/>
              <a:t>@</a:t>
            </a:r>
            <a:r>
              <a:rPr lang="en-GB" sz="1300" b="1" dirty="0" err="1" smtClean="0"/>
              <a:t>NHS_HealthEdEng</a:t>
            </a:r>
            <a:r>
              <a:rPr lang="en-GB" sz="1300" b="1" dirty="0" smtClean="0"/>
              <a:t>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69579"/>
            <a:ext cx="7772400" cy="583324"/>
          </a:xfrm>
        </p:spPr>
        <p:txBody>
          <a:bodyPr/>
          <a:lstStyle/>
          <a:p>
            <a:r>
              <a:rPr lang="en-US" sz="2800" dirty="0" smtClean="0"/>
              <a:t>Paediatric training - reputation</a:t>
            </a:r>
            <a:endParaRPr lang="en-US" sz="2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200" y="1458311"/>
            <a:ext cx="7839075" cy="4217276"/>
          </a:xfrm>
        </p:spPr>
        <p:txBody>
          <a:bodyPr/>
          <a:lstStyle/>
          <a:p>
            <a:r>
              <a:rPr lang="en-GB" sz="2000" dirty="0" smtClean="0"/>
              <a:t>The reputation of our programme is strong so why bother ?  </a:t>
            </a:r>
            <a:endParaRPr lang="en-GB" sz="2000" dirty="0"/>
          </a:p>
          <a:p>
            <a:pPr marL="0" indent="0" algn="ctr">
              <a:buNone/>
            </a:pPr>
            <a:r>
              <a:rPr lang="en-GB" sz="2000" dirty="0" smtClean="0"/>
              <a:t>Surely paediatrics is popular ?</a:t>
            </a:r>
          </a:p>
          <a:p>
            <a:endParaRPr lang="en-GB" sz="2000" dirty="0" smtClean="0"/>
          </a:p>
          <a:p>
            <a:r>
              <a:rPr lang="en-GB" sz="2000" dirty="0"/>
              <a:t>Need to increase 1</a:t>
            </a:r>
            <a:r>
              <a:rPr lang="en-GB" sz="2000" baseline="30000" dirty="0"/>
              <a:t>st</a:t>
            </a:r>
            <a:r>
              <a:rPr lang="en-GB" sz="2000" dirty="0"/>
              <a:t> applications to </a:t>
            </a:r>
            <a:r>
              <a:rPr lang="en-GB" sz="2000" dirty="0" err="1"/>
              <a:t>EoE</a:t>
            </a:r>
            <a:r>
              <a:rPr lang="en-GB" sz="2000" dirty="0"/>
              <a:t> currently </a:t>
            </a:r>
            <a:r>
              <a:rPr lang="en-GB" sz="2000" dirty="0" smtClean="0"/>
              <a:t>25 pa</a:t>
            </a:r>
          </a:p>
          <a:p>
            <a:pPr marL="0" indent="0" algn="ctr">
              <a:buNone/>
            </a:pPr>
            <a:r>
              <a:rPr lang="en-GB" sz="2000" dirty="0" smtClean="0"/>
              <a:t>&lt;1 1</a:t>
            </a:r>
            <a:r>
              <a:rPr lang="en-GB" sz="2000" baseline="30000" dirty="0" smtClean="0"/>
              <a:t>st</a:t>
            </a:r>
            <a:r>
              <a:rPr lang="en-GB" sz="2000" dirty="0" smtClean="0"/>
              <a:t> choice applicants per post in </a:t>
            </a:r>
            <a:r>
              <a:rPr lang="en-GB" sz="2000" dirty="0" err="1" smtClean="0"/>
              <a:t>EoE</a:t>
            </a:r>
            <a:r>
              <a:rPr lang="en-GB" sz="2000" dirty="0" smtClean="0"/>
              <a:t>  </a:t>
            </a:r>
          </a:p>
          <a:p>
            <a:pPr marL="0" indent="0" algn="ctr">
              <a:buNone/>
            </a:pPr>
            <a:endParaRPr lang="en-GB" sz="2000" dirty="0"/>
          </a:p>
          <a:p>
            <a:r>
              <a:rPr lang="en-GB" sz="2000" dirty="0" smtClean="0"/>
              <a:t>Engagement with foundation trainees and students CU / UEA </a:t>
            </a:r>
          </a:p>
          <a:p>
            <a:r>
              <a:rPr lang="en-GB" sz="2000" dirty="0" smtClean="0"/>
              <a:t>Paediatrics is challenging but v </a:t>
            </a:r>
            <a:r>
              <a:rPr lang="en-GB" sz="2000" dirty="0" err="1" smtClean="0"/>
              <a:t>v</a:t>
            </a:r>
            <a:r>
              <a:rPr lang="en-GB" sz="2000" dirty="0" smtClean="0"/>
              <a:t> rewarding</a:t>
            </a:r>
          </a:p>
          <a:p>
            <a:r>
              <a:rPr lang="en-GB" sz="2000" dirty="0" smtClean="0"/>
              <a:t>Paediatrics has had a bad press – HBG </a:t>
            </a:r>
          </a:p>
          <a:p>
            <a:r>
              <a:rPr lang="en-GB" sz="2000" dirty="0" smtClean="0"/>
              <a:t>Trainees in paediatrics are well supported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6" name="Picture 2" descr="C:\Users\wkelsall\Desktop\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0" y="249779"/>
            <a:ext cx="1505115" cy="8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60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8634"/>
            <a:ext cx="8229600" cy="519003"/>
          </a:xfrm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/>
              <a:t>National comparison – </a:t>
            </a:r>
            <a:r>
              <a:rPr lang="en-GB" sz="3200" dirty="0" err="1" smtClean="0"/>
              <a:t>EoE</a:t>
            </a:r>
            <a:r>
              <a:rPr lang="en-GB" sz="3200" dirty="0" smtClean="0"/>
              <a:t> ranks 6</a:t>
            </a:r>
            <a:r>
              <a:rPr lang="en-GB" sz="3200" baseline="30000" dirty="0" smtClean="0"/>
              <a:t>th</a:t>
            </a:r>
            <a:r>
              <a:rPr lang="en-GB" sz="3200" dirty="0" smtClean="0"/>
              <a:t> in UK</a:t>
            </a:r>
            <a:endParaRPr lang="en-GB" sz="3200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" t="21436" r="1977" b="46588"/>
          <a:stretch/>
        </p:blipFill>
        <p:spPr bwMode="auto">
          <a:xfrm>
            <a:off x="395536" y="1412776"/>
            <a:ext cx="8424936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59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/>
              <a:t>Foundation open day - 2018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1813034"/>
            <a:ext cx="7839075" cy="3862552"/>
          </a:xfrm>
        </p:spPr>
        <p:txBody>
          <a:bodyPr/>
          <a:lstStyle/>
          <a:p>
            <a:r>
              <a:rPr lang="en-GB" sz="2000" dirty="0" smtClean="0"/>
              <a:t>We have very supportive TPDs</a:t>
            </a:r>
          </a:p>
          <a:p>
            <a:pPr lvl="1"/>
            <a:r>
              <a:rPr lang="en-GB" sz="2000" dirty="0" smtClean="0"/>
              <a:t>Angela D’Amore (L1) and Andrea Turner (L2/3)</a:t>
            </a:r>
            <a:endParaRPr lang="en-GB" sz="2000" dirty="0"/>
          </a:p>
          <a:p>
            <a:pPr lvl="1"/>
            <a:r>
              <a:rPr lang="en-GB" sz="2000" dirty="0" smtClean="0"/>
              <a:t>Anne Ingram LTFT lead</a:t>
            </a:r>
          </a:p>
          <a:p>
            <a:pPr lvl="1"/>
            <a:r>
              <a:rPr lang="en-GB" sz="2000" dirty="0"/>
              <a:t>6</a:t>
            </a:r>
            <a:r>
              <a:rPr lang="en-GB" sz="2000" dirty="0" smtClean="0"/>
              <a:t> additional TPDs currently being appointed to lead on:</a:t>
            </a:r>
          </a:p>
          <a:p>
            <a:pPr marL="457200" lvl="1" indent="0">
              <a:buNone/>
            </a:pPr>
            <a:r>
              <a:rPr lang="en-GB" sz="2000" dirty="0" smtClean="0"/>
              <a:t>	simulation 		regional training		trainee support</a:t>
            </a:r>
          </a:p>
          <a:p>
            <a:pPr marL="457200" lvl="1" indent="0">
              <a:buNone/>
            </a:pPr>
            <a:r>
              <a:rPr lang="en-GB" sz="2000" dirty="0"/>
              <a:t>	</a:t>
            </a:r>
            <a:r>
              <a:rPr lang="en-GB" sz="2000" smtClean="0"/>
              <a:t>curriculum delivery x 2</a:t>
            </a:r>
            <a:r>
              <a:rPr lang="en-GB" sz="2000" dirty="0" smtClean="0"/>
              <a:t>					faculty development</a:t>
            </a:r>
          </a:p>
          <a:p>
            <a:pPr marL="457200" lvl="1" indent="0">
              <a:buNone/>
            </a:pPr>
            <a:endParaRPr lang="en-GB" sz="2000" dirty="0" smtClean="0"/>
          </a:p>
          <a:p>
            <a:r>
              <a:rPr lang="en-GB" sz="2000" dirty="0" smtClean="0"/>
              <a:t>We will treat you as individuals not as an NTN</a:t>
            </a:r>
          </a:p>
          <a:p>
            <a:pPr lvl="1"/>
            <a:r>
              <a:rPr lang="en-GB" sz="2000" dirty="0" smtClean="0"/>
              <a:t>All of us are happy to be contacted as needed</a:t>
            </a:r>
          </a:p>
          <a:p>
            <a:r>
              <a:rPr lang="en-GB" sz="2000" dirty="0" smtClean="0"/>
              <a:t>Excellent Administrator	Claire Carse</a:t>
            </a:r>
            <a:endParaRPr lang="en-GB" sz="2000" dirty="0"/>
          </a:p>
        </p:txBody>
      </p:sp>
      <p:pic>
        <p:nvPicPr>
          <p:cNvPr id="4" name="Picture 2" descr="C:\Users\wkelsall\Desktop\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0" y="249779"/>
            <a:ext cx="1505115" cy="8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54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6"/>
          <p:cNvSpPr txBox="1">
            <a:spLocks/>
          </p:cNvSpPr>
          <p:nvPr/>
        </p:nvSpPr>
        <p:spPr>
          <a:xfrm>
            <a:off x="340057" y="6414718"/>
            <a:ext cx="533741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00" b="1" dirty="0"/>
              <a:t>@</a:t>
            </a:r>
            <a:r>
              <a:rPr lang="en-GB" sz="1300" b="1" dirty="0" err="1"/>
              <a:t>NHS_HealthEdEng</a:t>
            </a:r>
            <a:r>
              <a:rPr lang="en-GB" sz="1300" b="1" dirty="0"/>
              <a:t>      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57" y="2446541"/>
            <a:ext cx="1949967" cy="232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3" t="4034" r="12714" b="28447"/>
          <a:stretch>
            <a:fillRect/>
          </a:stretch>
        </p:blipFill>
        <p:spPr bwMode="auto">
          <a:xfrm>
            <a:off x="2512485" y="2422282"/>
            <a:ext cx="1885950" cy="235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5" t="18002" r="53063" b="30376"/>
          <a:stretch/>
        </p:blipFill>
        <p:spPr bwMode="auto">
          <a:xfrm>
            <a:off x="4597401" y="2422282"/>
            <a:ext cx="1885950" cy="232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7647" y="1253566"/>
            <a:ext cx="7772400" cy="679449"/>
          </a:xfrm>
        </p:spPr>
        <p:txBody>
          <a:bodyPr/>
          <a:lstStyle/>
          <a:p>
            <a:r>
              <a:rPr lang="en-US" sz="3200" dirty="0"/>
              <a:t>School of </a:t>
            </a:r>
            <a:r>
              <a:rPr lang="en-US" sz="3200" dirty="0" smtClean="0"/>
              <a:t>Paediatrics – current TPDs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7989" r="7176"/>
          <a:stretch/>
        </p:blipFill>
        <p:spPr>
          <a:xfrm>
            <a:off x="6664493" y="2398023"/>
            <a:ext cx="1994101" cy="2350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8490" y="4922751"/>
            <a:ext cx="15876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/>
              <a:t>Wilf</a:t>
            </a:r>
            <a:r>
              <a:rPr lang="en-US" sz="1600" dirty="0"/>
              <a:t> </a:t>
            </a:r>
            <a:r>
              <a:rPr lang="en-US" sz="1600" dirty="0" err="1"/>
              <a:t>Kelsall</a:t>
            </a:r>
            <a:endParaRPr lang="en-US" sz="1600" dirty="0"/>
          </a:p>
          <a:p>
            <a:pPr algn="ctr"/>
            <a:r>
              <a:rPr lang="en-US" sz="1600" dirty="0"/>
              <a:t>Head of School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87524" y="4922751"/>
            <a:ext cx="16786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Angela </a:t>
            </a:r>
            <a:r>
              <a:rPr lang="en-US" sz="1600" dirty="0" err="1"/>
              <a:t>D’Amore</a:t>
            </a:r>
            <a:endParaRPr lang="en-US" sz="1600" dirty="0"/>
          </a:p>
          <a:p>
            <a:pPr algn="ctr"/>
            <a:r>
              <a:rPr lang="en-US" sz="1600" dirty="0"/>
              <a:t>ST1-3 TPD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99986" y="4922751"/>
            <a:ext cx="14963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Andrea Turner</a:t>
            </a:r>
          </a:p>
          <a:p>
            <a:pPr algn="ctr"/>
            <a:r>
              <a:rPr lang="en-US" sz="1600" dirty="0"/>
              <a:t>ST4-8 TPD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27076" y="4922751"/>
            <a:ext cx="13857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Anne Ingram</a:t>
            </a:r>
          </a:p>
          <a:p>
            <a:pPr algn="ctr"/>
            <a:r>
              <a:rPr lang="en-US" sz="1600" dirty="0"/>
              <a:t>LTFT Advisor</a:t>
            </a:r>
          </a:p>
        </p:txBody>
      </p:sp>
      <p:pic>
        <p:nvPicPr>
          <p:cNvPr id="15" name="Picture 2" descr="C:\Users\wkelsall\Desktop\image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0" y="249779"/>
            <a:ext cx="1505115" cy="8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752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938" y="998538"/>
            <a:ext cx="7793037" cy="1143000"/>
          </a:xfrm>
        </p:spPr>
        <p:txBody>
          <a:bodyPr/>
          <a:lstStyle/>
          <a:p>
            <a:r>
              <a:rPr lang="en-US" sz="3600" dirty="0">
                <a:solidFill>
                  <a:srgbClr val="A00054"/>
                </a:solidFill>
              </a:rPr>
              <a:t>East of England Training Units</a:t>
            </a: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5892800" y="2123546"/>
            <a:ext cx="2476422" cy="366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b="1" dirty="0">
                <a:latin typeface="Arial"/>
                <a:cs typeface="Arial"/>
              </a:rPr>
              <a:t>17 Trusts</a:t>
            </a:r>
          </a:p>
          <a:p>
            <a:endParaRPr lang="en-US" sz="1800" dirty="0">
              <a:latin typeface="Arial"/>
              <a:cs typeface="Arial"/>
            </a:endParaRPr>
          </a:p>
          <a:p>
            <a:r>
              <a:rPr lang="en-US" sz="1800" b="1" dirty="0">
                <a:latin typeface="Arial"/>
                <a:cs typeface="Arial"/>
              </a:rPr>
              <a:t>2 Teaching Hospitals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Arial"/>
                <a:cs typeface="Arial"/>
              </a:rPr>
              <a:t>	Cambridge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Arial"/>
                <a:cs typeface="Arial"/>
              </a:rPr>
              <a:t>	Norwich</a:t>
            </a:r>
          </a:p>
          <a:p>
            <a:endParaRPr lang="en-US" sz="1800" dirty="0">
              <a:latin typeface="Arial"/>
              <a:cs typeface="Arial"/>
            </a:endParaRPr>
          </a:p>
          <a:p>
            <a:r>
              <a:rPr lang="en-US" sz="1800" b="1" dirty="0">
                <a:latin typeface="Arial"/>
                <a:cs typeface="Arial"/>
              </a:rPr>
              <a:t>15 DGHs</a:t>
            </a:r>
          </a:p>
          <a:p>
            <a:endParaRPr lang="en-US" sz="1800" dirty="0">
              <a:latin typeface="Arial"/>
              <a:cs typeface="Arial"/>
            </a:endParaRPr>
          </a:p>
          <a:p>
            <a:r>
              <a:rPr lang="en-US" sz="1800" b="1" dirty="0">
                <a:latin typeface="Arial"/>
                <a:cs typeface="Arial"/>
              </a:rPr>
              <a:t>Neonatal Units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Arial"/>
                <a:cs typeface="Arial"/>
              </a:rPr>
              <a:t>3 	Level 3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Arial"/>
                <a:cs typeface="Arial"/>
              </a:rPr>
              <a:t>10 	Level 2 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latin typeface="Arial"/>
                <a:cs typeface="Arial"/>
              </a:rPr>
              <a:t>4 	Level 1</a:t>
            </a:r>
          </a:p>
          <a:p>
            <a:endParaRPr lang="en-US" sz="16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571" t="3178" b="3766"/>
          <a:stretch/>
        </p:blipFill>
        <p:spPr>
          <a:xfrm>
            <a:off x="880533" y="1879600"/>
            <a:ext cx="4385734" cy="4161210"/>
          </a:xfrm>
          <a:prstGeom prst="rect">
            <a:avLst/>
          </a:prstGeom>
        </p:spPr>
      </p:pic>
      <p:pic>
        <p:nvPicPr>
          <p:cNvPr id="8" name="Picture 2" descr="C:\Users\wkelsall\Desktop\image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0" y="249779"/>
            <a:ext cx="1505115" cy="8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526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ST1 posts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1954924"/>
            <a:ext cx="3437467" cy="3720662"/>
          </a:xfrm>
        </p:spPr>
        <p:txBody>
          <a:bodyPr/>
          <a:lstStyle/>
          <a:p>
            <a:r>
              <a:rPr lang="en-US" dirty="0"/>
              <a:t>35 posts</a:t>
            </a:r>
          </a:p>
          <a:p>
            <a:r>
              <a:rPr lang="en-US" dirty="0"/>
              <a:t>Mostly DGH-based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4264" r="4264"/>
          <a:stretch>
            <a:fillRect/>
          </a:stretch>
        </p:blipFill>
        <p:spPr>
          <a:xfrm>
            <a:off x="4267200" y="1451904"/>
            <a:ext cx="4336521" cy="4392742"/>
          </a:xfrm>
        </p:spPr>
      </p:pic>
      <p:grpSp>
        <p:nvGrpSpPr>
          <p:cNvPr id="19" name="Group 18"/>
          <p:cNvGrpSpPr/>
          <p:nvPr/>
        </p:nvGrpSpPr>
        <p:grpSpPr>
          <a:xfrm>
            <a:off x="5153025" y="3462866"/>
            <a:ext cx="222250" cy="127000"/>
            <a:chOff x="3001434" y="3433233"/>
            <a:chExt cx="222250" cy="127000"/>
          </a:xfrm>
        </p:grpSpPr>
        <p:sp>
          <p:nvSpPr>
            <p:cNvPr id="10" name="Oval 9"/>
            <p:cNvSpPr/>
            <p:nvPr/>
          </p:nvSpPr>
          <p:spPr>
            <a:xfrm>
              <a:off x="3001434" y="3433233"/>
              <a:ext cx="105833" cy="127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A0005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117851" y="3433233"/>
              <a:ext cx="105833" cy="127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A0005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Oval 14"/>
          <p:cNvSpPr/>
          <p:nvPr/>
        </p:nvSpPr>
        <p:spPr>
          <a:xfrm>
            <a:off x="6011333" y="5118100"/>
            <a:ext cx="105833" cy="127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A000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6392334" y="3742266"/>
            <a:ext cx="222250" cy="127000"/>
            <a:chOff x="3001434" y="3433233"/>
            <a:chExt cx="222250" cy="127000"/>
          </a:xfrm>
        </p:grpSpPr>
        <p:sp>
          <p:nvSpPr>
            <p:cNvPr id="21" name="Oval 20"/>
            <p:cNvSpPr/>
            <p:nvPr/>
          </p:nvSpPr>
          <p:spPr>
            <a:xfrm>
              <a:off x="3001434" y="3433233"/>
              <a:ext cx="105833" cy="127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A0005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3117851" y="3433233"/>
              <a:ext cx="105833" cy="127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A0005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118475" y="2753783"/>
            <a:ext cx="222250" cy="127000"/>
            <a:chOff x="3001434" y="3433233"/>
            <a:chExt cx="222250" cy="127000"/>
          </a:xfrm>
        </p:grpSpPr>
        <p:sp>
          <p:nvSpPr>
            <p:cNvPr id="24" name="Oval 23"/>
            <p:cNvSpPr/>
            <p:nvPr/>
          </p:nvSpPr>
          <p:spPr>
            <a:xfrm>
              <a:off x="3001434" y="3433233"/>
              <a:ext cx="105833" cy="127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A0005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117851" y="3433233"/>
              <a:ext cx="105833" cy="127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A0005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888567" y="2324100"/>
            <a:ext cx="222250" cy="127000"/>
            <a:chOff x="3001434" y="3433233"/>
            <a:chExt cx="222250" cy="127000"/>
          </a:xfrm>
        </p:grpSpPr>
        <p:sp>
          <p:nvSpPr>
            <p:cNvPr id="27" name="Oval 26"/>
            <p:cNvSpPr/>
            <p:nvPr/>
          </p:nvSpPr>
          <p:spPr>
            <a:xfrm>
              <a:off x="3001434" y="3433233"/>
              <a:ext cx="105833" cy="127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A0005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117851" y="3433233"/>
              <a:ext cx="105833" cy="127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A0005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610350" y="4707466"/>
            <a:ext cx="317499" cy="127000"/>
            <a:chOff x="1466850" y="4114800"/>
            <a:chExt cx="317499" cy="127000"/>
          </a:xfrm>
        </p:grpSpPr>
        <p:sp>
          <p:nvSpPr>
            <p:cNvPr id="29" name="Oval 28"/>
            <p:cNvSpPr/>
            <p:nvPr/>
          </p:nvSpPr>
          <p:spPr>
            <a:xfrm>
              <a:off x="1466850" y="4114800"/>
              <a:ext cx="105833" cy="127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A0005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572683" y="4114800"/>
              <a:ext cx="105833" cy="127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A0005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678516" y="4114800"/>
              <a:ext cx="105833" cy="127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A0005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126817" y="4256617"/>
            <a:ext cx="222250" cy="127000"/>
            <a:chOff x="3001434" y="3433233"/>
            <a:chExt cx="222250" cy="127000"/>
          </a:xfrm>
        </p:grpSpPr>
        <p:sp>
          <p:nvSpPr>
            <p:cNvPr id="33" name="Oval 32"/>
            <p:cNvSpPr/>
            <p:nvPr/>
          </p:nvSpPr>
          <p:spPr>
            <a:xfrm>
              <a:off x="3001434" y="3433233"/>
              <a:ext cx="105833" cy="127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A0005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3117851" y="3433233"/>
              <a:ext cx="105833" cy="127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A0005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454651" y="5446183"/>
            <a:ext cx="539749" cy="127000"/>
            <a:chOff x="1953684" y="4440766"/>
            <a:chExt cx="539749" cy="127000"/>
          </a:xfrm>
        </p:grpSpPr>
        <p:sp>
          <p:nvSpPr>
            <p:cNvPr id="35" name="Oval 34"/>
            <p:cNvSpPr/>
            <p:nvPr/>
          </p:nvSpPr>
          <p:spPr>
            <a:xfrm>
              <a:off x="1953684" y="4440766"/>
              <a:ext cx="105833" cy="127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A0005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2059517" y="4440766"/>
              <a:ext cx="105833" cy="127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A0005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165350" y="4440766"/>
              <a:ext cx="105833" cy="127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A0005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281767" y="4440766"/>
              <a:ext cx="105833" cy="127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A0005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2387600" y="4440766"/>
              <a:ext cx="105833" cy="127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A0005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347634" y="5332686"/>
            <a:ext cx="539749" cy="127000"/>
            <a:chOff x="1953684" y="4440766"/>
            <a:chExt cx="539749" cy="127000"/>
          </a:xfrm>
        </p:grpSpPr>
        <p:sp>
          <p:nvSpPr>
            <p:cNvPr id="42" name="Oval 41"/>
            <p:cNvSpPr/>
            <p:nvPr/>
          </p:nvSpPr>
          <p:spPr>
            <a:xfrm>
              <a:off x="1953684" y="4440766"/>
              <a:ext cx="105833" cy="127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A0005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2059517" y="4440766"/>
              <a:ext cx="105833" cy="127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A0005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2165350" y="4440766"/>
              <a:ext cx="105833" cy="127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A0005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2281767" y="4440766"/>
              <a:ext cx="105833" cy="127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A0005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387600" y="4440766"/>
              <a:ext cx="105833" cy="127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A0005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297085" y="5675586"/>
            <a:ext cx="317499" cy="127000"/>
            <a:chOff x="1466850" y="4114800"/>
            <a:chExt cx="317499" cy="127000"/>
          </a:xfrm>
        </p:grpSpPr>
        <p:sp>
          <p:nvSpPr>
            <p:cNvPr id="49" name="Oval 48"/>
            <p:cNvSpPr/>
            <p:nvPr/>
          </p:nvSpPr>
          <p:spPr>
            <a:xfrm>
              <a:off x="1466850" y="4114800"/>
              <a:ext cx="105833" cy="127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A0005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572683" y="4114800"/>
              <a:ext cx="105833" cy="127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A0005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678516" y="4114800"/>
              <a:ext cx="105833" cy="127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A0005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Oval 52"/>
          <p:cNvSpPr/>
          <p:nvPr/>
        </p:nvSpPr>
        <p:spPr>
          <a:xfrm>
            <a:off x="7454900" y="2681816"/>
            <a:ext cx="105833" cy="127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A000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887385" y="4707466"/>
            <a:ext cx="105833" cy="127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A0005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/>
          <p:cNvGrpSpPr/>
          <p:nvPr/>
        </p:nvGrpSpPr>
        <p:grpSpPr>
          <a:xfrm>
            <a:off x="5264150" y="5051425"/>
            <a:ext cx="429683" cy="133349"/>
            <a:chOff x="1911350" y="4288366"/>
            <a:chExt cx="429683" cy="133349"/>
          </a:xfrm>
        </p:grpSpPr>
        <p:sp>
          <p:nvSpPr>
            <p:cNvPr id="55" name="Oval 54"/>
            <p:cNvSpPr/>
            <p:nvPr/>
          </p:nvSpPr>
          <p:spPr>
            <a:xfrm>
              <a:off x="1911350" y="4294715"/>
              <a:ext cx="105833" cy="127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A0005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2017183" y="4288366"/>
              <a:ext cx="105833" cy="127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A0005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2123016" y="4288366"/>
              <a:ext cx="105833" cy="127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A0005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2235200" y="4288366"/>
              <a:ext cx="105833" cy="127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A0005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770968" y="2880783"/>
            <a:ext cx="222250" cy="127000"/>
            <a:chOff x="3001434" y="3433233"/>
            <a:chExt cx="222250" cy="127000"/>
          </a:xfrm>
        </p:grpSpPr>
        <p:sp>
          <p:nvSpPr>
            <p:cNvPr id="61" name="Oval 60"/>
            <p:cNvSpPr/>
            <p:nvPr/>
          </p:nvSpPr>
          <p:spPr>
            <a:xfrm>
              <a:off x="3001434" y="3433233"/>
              <a:ext cx="105833" cy="127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A0005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117851" y="3433233"/>
              <a:ext cx="105833" cy="127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A0005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2" name="Picture 2" descr="C:\Users\wkelsall\Desktop\image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0" y="249779"/>
            <a:ext cx="1505115" cy="8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689108"/>
      </p:ext>
    </p:extLst>
  </p:cSld>
  <p:clrMapOvr>
    <a:masterClrMapping/>
  </p:clrMapOvr>
</p:sld>
</file>

<file path=ppt/theme/theme1.xml><?xml version="1.0" encoding="utf-8"?>
<a:theme xmlns:a="http://schemas.openxmlformats.org/drawingml/2006/main" name="HEE PPT - Master slide deck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ends 2">
    <a:dk1>
      <a:srgbClr val="000000"/>
    </a:dk1>
    <a:lt1>
      <a:srgbClr val="FFFFFF"/>
    </a:lt1>
    <a:dk2>
      <a:srgbClr val="333399"/>
    </a:dk2>
    <a:lt2>
      <a:srgbClr val="1C1C1C"/>
    </a:lt2>
    <a:accent1>
      <a:srgbClr val="00E4A8"/>
    </a:accent1>
    <a:accent2>
      <a:srgbClr val="FFCF01"/>
    </a:accent2>
    <a:accent3>
      <a:srgbClr val="FFFFFF"/>
    </a:accent3>
    <a:accent4>
      <a:srgbClr val="000000"/>
    </a:accent4>
    <a:accent5>
      <a:srgbClr val="AAEFD1"/>
    </a:accent5>
    <a:accent6>
      <a:srgbClr val="E7BB01"/>
    </a:accent6>
    <a:hlink>
      <a:srgbClr val="FF0000"/>
    </a:hlink>
    <a:folHlink>
      <a:srgbClr val="3333CC"/>
    </a:folHlink>
  </a:clrScheme>
  <a:fontScheme name="Blends">
    <a:majorFont>
      <a:latin typeface="Comic Sans MS"/>
      <a:ea typeface=""/>
      <a:cs typeface=""/>
    </a:majorFont>
    <a:minorFont>
      <a:latin typeface="Comic Sans M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HEE PPT - Master slide deck (1)</Template>
  <TotalTime>3577</TotalTime>
  <Words>1268</Words>
  <Application>Microsoft Office PowerPoint</Application>
  <PresentationFormat>On-screen Show (4:3)</PresentationFormat>
  <Paragraphs>323</Paragraphs>
  <Slides>35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ＭＳ Ｐゴシック</vt:lpstr>
      <vt:lpstr>Arial</vt:lpstr>
      <vt:lpstr>Calibri</vt:lpstr>
      <vt:lpstr>Cambria</vt:lpstr>
      <vt:lpstr>Times New Roman</vt:lpstr>
      <vt:lpstr>HEE PPT - Master slide deck (1)</vt:lpstr>
      <vt:lpstr>Document</vt:lpstr>
      <vt:lpstr>PowerPoint Presentation</vt:lpstr>
      <vt:lpstr>Foundation open day - 2018 </vt:lpstr>
      <vt:lpstr>Foundation open day - 2018  </vt:lpstr>
      <vt:lpstr>Paediatric training - reputation</vt:lpstr>
      <vt:lpstr>National comparison – EoE ranks 6th in UK</vt:lpstr>
      <vt:lpstr>Foundation open day - 2018  </vt:lpstr>
      <vt:lpstr>School of Paediatrics – current TPDs</vt:lpstr>
      <vt:lpstr>East of England Training Units</vt:lpstr>
      <vt:lpstr>ST1 posts</vt:lpstr>
      <vt:lpstr>ST1-3 rotations</vt:lpstr>
      <vt:lpstr>Paediatric Training structure</vt:lpstr>
      <vt:lpstr>Foundation open day - 2018  </vt:lpstr>
      <vt:lpstr>MRCPCH Exam courses</vt:lpstr>
      <vt:lpstr>Exams at ST3/4 transition</vt:lpstr>
      <vt:lpstr>Other requirements in L1 training</vt:lpstr>
      <vt:lpstr>EoE NLS Course</vt:lpstr>
      <vt:lpstr>ST4-8  DGH posts</vt:lpstr>
      <vt:lpstr>Grid Posts Level 3 training National competition</vt:lpstr>
      <vt:lpstr>Grid trainees </vt:lpstr>
      <vt:lpstr>EoE NTN-Grid posts filled</vt:lpstr>
      <vt:lpstr>SPIN Rotations</vt:lpstr>
      <vt:lpstr>ST6-8 Specialty Posts</vt:lpstr>
      <vt:lpstr>Trainees in SPIN programmes</vt:lpstr>
      <vt:lpstr>Time Out of Programme (OOP) </vt:lpstr>
      <vt:lpstr>Time Out of Programme (OOP) </vt:lpstr>
      <vt:lpstr>Successes: Academic training</vt:lpstr>
      <vt:lpstr>Successes: Trainee engagement</vt:lpstr>
      <vt:lpstr>Paediatric training innovations</vt:lpstr>
      <vt:lpstr>Successes: Training programme </vt:lpstr>
      <vt:lpstr>Global Health Fellowships Kwazulu Natal and Eastern Cape</vt:lpstr>
      <vt:lpstr>Global Health Fellowships Kwazulu Natal and Eastern Cape</vt:lpstr>
      <vt:lpstr>EoE Paediatric Global Health  Fellowships</vt:lpstr>
      <vt:lpstr>EoE Paediatric Global Health  Fellowships</vt:lpstr>
      <vt:lpstr>RCPCH Global Links Programme</vt:lpstr>
      <vt:lpstr>     Thank you       Questions?  Dr Wilf Kelsall email wilf.kelsall@nhs.net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Carly Schoepp</dc:creator>
  <cp:lastModifiedBy>Claire Louise Carse</cp:lastModifiedBy>
  <cp:revision>146</cp:revision>
  <dcterms:created xsi:type="dcterms:W3CDTF">2015-12-07T14:35:25Z</dcterms:created>
  <dcterms:modified xsi:type="dcterms:W3CDTF">2018-10-05T09:03:37Z</dcterms:modified>
</cp:coreProperties>
</file>