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09" r:id="rId4"/>
    <p:sldId id="263" r:id="rId5"/>
    <p:sldId id="306" r:id="rId6"/>
    <p:sldId id="297" r:id="rId7"/>
    <p:sldId id="298" r:id="rId8"/>
    <p:sldId id="265" r:id="rId9"/>
    <p:sldId id="266" r:id="rId10"/>
    <p:sldId id="271" r:id="rId11"/>
    <p:sldId id="299" r:id="rId12"/>
    <p:sldId id="260" r:id="rId13"/>
    <p:sldId id="300" r:id="rId14"/>
    <p:sldId id="301" r:id="rId15"/>
    <p:sldId id="302" r:id="rId16"/>
    <p:sldId id="307" r:id="rId17"/>
    <p:sldId id="280" r:id="rId18"/>
    <p:sldId id="264" r:id="rId19"/>
    <p:sldId id="275" r:id="rId20"/>
    <p:sldId id="278" r:id="rId21"/>
    <p:sldId id="281" r:id="rId22"/>
    <p:sldId id="282" r:id="rId23"/>
    <p:sldId id="283" r:id="rId24"/>
    <p:sldId id="284" r:id="rId25"/>
    <p:sldId id="285" r:id="rId26"/>
    <p:sldId id="286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288" r:id="rId35"/>
    <p:sldId id="317" r:id="rId36"/>
    <p:sldId id="287" r:id="rId37"/>
    <p:sldId id="290" r:id="rId38"/>
    <p:sldId id="291" r:id="rId39"/>
    <p:sldId id="318" r:id="rId40"/>
    <p:sldId id="303" r:id="rId41"/>
    <p:sldId id="319" r:id="rId42"/>
    <p:sldId id="32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34EFF-A9EE-451B-9919-16F8E72A0C78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9C3CE-9928-4D82-872C-CC851F61BBD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91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42E5-53FE-4A48-8C31-3B706EA73552}" type="datetimeFigureOut">
              <a:rPr lang="en-GB" smtClean="0"/>
              <a:pPr/>
              <a:t>19/01/2016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5276-F402-4BC6-95C5-2B6E14525B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pod.org.uk/2012cap.htm" TargetMode="External"/><Relationship Id="rId2" Type="http://schemas.openxmlformats.org/officeDocument/2006/relationships/hyperlink" Target="https://www.resus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agbi.org/sites/default/files/dnar_09_0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600" dirty="0" smtClean="0"/>
              <a:t>DNACPR Decisions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Dr Jim </a:t>
            </a:r>
            <a:r>
              <a:rPr lang="en-GB" dirty="0" err="1" smtClean="0">
                <a:solidFill>
                  <a:schemeClr val="tx1"/>
                </a:solidFill>
              </a:rPr>
              <a:t>Crawfurd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600" dirty="0" smtClean="0">
                <a:solidFill>
                  <a:schemeClr val="tx1"/>
                </a:solidFill>
              </a:rPr>
              <a:t>EM Consultant and </a:t>
            </a:r>
            <a:r>
              <a:rPr lang="en-GB" sz="2600" dirty="0" err="1" smtClean="0">
                <a:solidFill>
                  <a:schemeClr val="tx1"/>
                </a:solidFill>
              </a:rPr>
              <a:t>Resus</a:t>
            </a:r>
            <a:r>
              <a:rPr lang="en-GB" sz="2600" dirty="0" smtClean="0">
                <a:solidFill>
                  <a:schemeClr val="tx1"/>
                </a:solidFill>
              </a:rPr>
              <a:t> Committee Chair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ACCS Regional Training Day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13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Jan 2016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figures are for patients in whom CPR was felt to be appropriate</a:t>
            </a:r>
          </a:p>
          <a:p>
            <a:endParaRPr lang="en-GB" dirty="0" smtClean="0"/>
          </a:p>
          <a:p>
            <a:r>
              <a:rPr lang="en-GB" dirty="0" smtClean="0"/>
              <a:t>Figures will be considerably lower for those who are more frail/ have more co-morbidity in whom clinicians feel CPR would not be appropriate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 could have been given </a:t>
            </a:r>
            <a:r>
              <a:rPr lang="en-GB" dirty="0" smtClean="0"/>
              <a:t>the chance to say goodbye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 the relatives feel we should keep the patient alive for long enough to allow them to say goodbye</a:t>
            </a:r>
          </a:p>
          <a:p>
            <a:r>
              <a:rPr lang="en-GB" dirty="0" smtClean="0"/>
              <a:t>This is of no benefit to the patient</a:t>
            </a:r>
          </a:p>
          <a:p>
            <a:r>
              <a:rPr lang="en-GB" dirty="0" smtClean="0"/>
              <a:t>But if the patient is already dying then perhaps we can’t do anything for them, but should do what we can for the family…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	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b="1" dirty="0" smtClean="0"/>
              <a:t>Do </a:t>
            </a:r>
            <a:r>
              <a:rPr lang="en-GB" b="1" dirty="0"/>
              <a:t>you want us to let you die? Question nurses on home visits are told to ask elderly patients they have just met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/>
              <a:t>	</a:t>
            </a:r>
            <a:r>
              <a:rPr lang="en-GB" b="1" dirty="0" smtClean="0"/>
              <a:t>Patients </a:t>
            </a:r>
            <a:r>
              <a:rPr lang="en-GB" b="1" dirty="0"/>
              <a:t>asked via form if they would agree to a 'do not resuscitate order'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04664"/>
            <a:ext cx="4743450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“Let you Die”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DNACPR is just that – it is a decision not to try to bring someone back from the dead</a:t>
            </a:r>
          </a:p>
          <a:p>
            <a:r>
              <a:rPr lang="en-GB" dirty="0" smtClean="0"/>
              <a:t>It MUST NOT have any bearing on other aspects of care</a:t>
            </a:r>
          </a:p>
          <a:p>
            <a:r>
              <a:rPr lang="en-GB" dirty="0" smtClean="0"/>
              <a:t>It is not about letting people die, it is about letting them die with dignity when death is inevitable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Resuscitate First, Ask Questions Later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Presumption is in favour of CPR unless clear, written, valid DNACPR instruction is available</a:t>
            </a:r>
          </a:p>
          <a:p>
            <a:r>
              <a:rPr lang="en-GB" dirty="0" smtClean="0"/>
              <a:t>No system is 100% perfect</a:t>
            </a:r>
          </a:p>
          <a:p>
            <a:endParaRPr lang="en-GB" dirty="0" smtClean="0"/>
          </a:p>
          <a:p>
            <a:r>
              <a:rPr lang="en-GB" dirty="0" smtClean="0"/>
              <a:t>If in doubt, it is less damaging to carry out CPR on someone who had a DNACPR order in place than to NOT carry out CPR on someone who didn’t have one…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Tracey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Addenbrooke’s</a:t>
            </a:r>
            <a:r>
              <a:rPr lang="en-GB" dirty="0" smtClean="0"/>
              <a:t>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headlines were inaccurate</a:t>
            </a:r>
          </a:p>
          <a:p>
            <a:r>
              <a:rPr lang="en-GB" dirty="0" smtClean="0"/>
              <a:t>Judge upheld that it is a clinical decision and that the courts should not be guiding medical decision making</a:t>
            </a:r>
          </a:p>
          <a:p>
            <a:r>
              <a:rPr lang="en-GB" dirty="0" smtClean="0"/>
              <a:t>Ruling was very much in keeping with existing guidance</a:t>
            </a:r>
          </a:p>
          <a:p>
            <a:r>
              <a:rPr lang="en-GB" b="1" dirty="0" smtClean="0"/>
              <a:t>Legal duty to inform patient who has capacity unless it would cause “actual harm”</a:t>
            </a:r>
            <a:endParaRPr lang="en-GB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Winspear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Sunderland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November 2015</a:t>
            </a:r>
          </a:p>
          <a:p>
            <a:r>
              <a:rPr lang="en-GB" dirty="0" smtClean="0"/>
              <a:t>28 yr old patient with severe Cerebral Palsy</a:t>
            </a:r>
          </a:p>
          <a:p>
            <a:r>
              <a:rPr lang="en-GB" dirty="0" smtClean="0"/>
              <a:t>Admitted with severe pneumonia</a:t>
            </a:r>
          </a:p>
          <a:p>
            <a:r>
              <a:rPr lang="en-GB" dirty="0" smtClean="0"/>
              <a:t>DNACPR decision made at 3am by medical </a:t>
            </a:r>
            <a:r>
              <a:rPr lang="en-GB" dirty="0" err="1" smtClean="0"/>
              <a:t>reg</a:t>
            </a:r>
            <a:endParaRPr lang="en-GB" dirty="0" smtClean="0"/>
          </a:p>
          <a:p>
            <a:r>
              <a:rPr lang="en-GB" dirty="0" smtClean="0"/>
              <a:t>“Didn’t want to disturb mother at 3am”</a:t>
            </a:r>
          </a:p>
          <a:p>
            <a:r>
              <a:rPr lang="en-GB" dirty="0" smtClean="0"/>
              <a:t>Mother </a:t>
            </a:r>
            <a:r>
              <a:rPr lang="en-GB" dirty="0" smtClean="0"/>
              <a:t>very upset</a:t>
            </a:r>
            <a:endParaRPr lang="en-GB" dirty="0" smtClean="0"/>
          </a:p>
          <a:p>
            <a:r>
              <a:rPr lang="en-GB" dirty="0" smtClean="0"/>
              <a:t>Judge ruled “no decision without at least attempting to discuss with family”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Concern </a:t>
            </a:r>
            <a:r>
              <a:rPr lang="en-GB" dirty="0" smtClean="0"/>
              <a:t>over:</a:t>
            </a:r>
          </a:p>
          <a:p>
            <a:pPr lvl="1"/>
            <a:r>
              <a:rPr lang="en-GB" dirty="0" smtClean="0"/>
              <a:t>Poor legibility</a:t>
            </a:r>
          </a:p>
          <a:p>
            <a:pPr lvl="1"/>
            <a:r>
              <a:rPr lang="en-GB" dirty="0" smtClean="0"/>
              <a:t>Empty boxes</a:t>
            </a:r>
          </a:p>
          <a:p>
            <a:pPr lvl="1"/>
            <a:r>
              <a:rPr lang="en-GB" dirty="0" smtClean="0"/>
              <a:t>Failure to communicate or follow up on communication attempts</a:t>
            </a:r>
          </a:p>
          <a:p>
            <a:pPr lvl="2"/>
            <a:r>
              <a:rPr lang="en-GB" dirty="0" smtClean="0"/>
              <a:t>“To be discussed with family...”</a:t>
            </a:r>
          </a:p>
          <a:p>
            <a:pPr lvl="2"/>
            <a:r>
              <a:rPr lang="en-GB" dirty="0" smtClean="0"/>
              <a:t>“Family not available”....</a:t>
            </a:r>
            <a:endParaRPr lang="en-GB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2409" y="332656"/>
            <a:ext cx="3810000" cy="12001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make any decisions?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Patient dignity</a:t>
            </a:r>
            <a:r>
              <a:rPr lang="en-GB" dirty="0"/>
              <a:t> </a:t>
            </a:r>
            <a:r>
              <a:rPr lang="en-GB" dirty="0" smtClean="0"/>
              <a:t>and quality of life (and death)</a:t>
            </a:r>
          </a:p>
          <a:p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Cardiac arrest team</a:t>
            </a:r>
          </a:p>
          <a:p>
            <a:pPr lvl="1"/>
            <a:r>
              <a:rPr lang="en-GB" dirty="0" smtClean="0"/>
              <a:t>ICU</a:t>
            </a:r>
          </a:p>
          <a:p>
            <a:r>
              <a:rPr lang="en-GB" dirty="0" smtClean="0"/>
              <a:t>Patient choice</a:t>
            </a:r>
          </a:p>
          <a:p>
            <a:r>
              <a:rPr lang="en-GB" dirty="0" smtClean="0"/>
              <a:t>Family wellbeing</a:t>
            </a:r>
          </a:p>
          <a:p>
            <a:r>
              <a:rPr lang="en-GB" dirty="0" smtClean="0"/>
              <a:t>Staff wellbeing</a:t>
            </a:r>
          </a:p>
          <a:p>
            <a:r>
              <a:rPr lang="en-GB" dirty="0" smtClean="0"/>
              <a:t>National Guidance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Guidance</a:t>
            </a:r>
            <a:endParaRPr lang="en-GB" dirty="0"/>
          </a:p>
        </p:txBody>
      </p:sp>
      <p:pic>
        <p:nvPicPr>
          <p:cNvPr id="4" name="Content Placeholder 3" descr="DNR CP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2160240" cy="3094397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996952"/>
            <a:ext cx="2281602" cy="3240360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340768"/>
            <a:ext cx="3095972" cy="227645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068960"/>
            <a:ext cx="2338845" cy="328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DNACPR?</a:t>
            </a:r>
            <a:endParaRPr lang="en-GB" dirty="0"/>
          </a:p>
        </p:txBody>
      </p:sp>
      <p:pic>
        <p:nvPicPr>
          <p:cNvPr id="4" name="Content Placeholder 3" descr="picture1336246498877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70177"/>
            <a:ext cx="6984776" cy="558782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DNACPR Policy </a:t>
            </a:r>
            <a:r>
              <a:rPr lang="en-GB" dirty="0" smtClean="0"/>
              <a:t>–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Patient Centred</a:t>
            </a:r>
          </a:p>
          <a:p>
            <a:r>
              <a:rPr lang="en-GB" dirty="0" smtClean="0"/>
              <a:t>Presumption in favour of CPR if no decision in place</a:t>
            </a:r>
          </a:p>
          <a:p>
            <a:r>
              <a:rPr lang="en-GB" dirty="0" smtClean="0"/>
              <a:t>Responsibility lies with Consultant</a:t>
            </a:r>
          </a:p>
          <a:p>
            <a:r>
              <a:rPr lang="en-GB" dirty="0" smtClean="0"/>
              <a:t>Responsibility to identify:</a:t>
            </a:r>
          </a:p>
          <a:p>
            <a:pPr lvl="1"/>
            <a:r>
              <a:rPr lang="en-GB" dirty="0" smtClean="0"/>
              <a:t>Patients in whom CPR would not be appropriate</a:t>
            </a:r>
          </a:p>
          <a:p>
            <a:pPr lvl="1"/>
            <a:r>
              <a:rPr lang="en-GB" dirty="0" smtClean="0"/>
              <a:t>Patients who would not want CPR</a:t>
            </a:r>
          </a:p>
          <a:p>
            <a:r>
              <a:rPr lang="en-GB" dirty="0" smtClean="0"/>
              <a:t>Decision is ONLY about CPR – must not affect other aspects of care</a:t>
            </a:r>
          </a:p>
          <a:p>
            <a:r>
              <a:rPr lang="en-GB" dirty="0" smtClean="0"/>
              <a:t>NCEPOD recommend decisions to be made for all patients on admission or first consultant review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3300" b="1" dirty="0" smtClean="0">
                <a:solidFill>
                  <a:srgbClr val="FF0000"/>
                </a:solidFill>
              </a:rPr>
              <a:t>Good Documentation and Communication are Vital</a:t>
            </a:r>
            <a:endParaRPr lang="en-GB" sz="3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“For CPR”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clinical staff feel CPR would be appropriate, there is no </a:t>
            </a:r>
            <a:r>
              <a:rPr lang="en-GB" i="1" dirty="0" smtClean="0"/>
              <a:t>requirement</a:t>
            </a:r>
            <a:r>
              <a:rPr lang="en-GB" dirty="0" smtClean="0"/>
              <a:t> to discuss with patient or family</a:t>
            </a:r>
          </a:p>
          <a:p>
            <a:r>
              <a:rPr lang="en-GB" dirty="0" smtClean="0"/>
              <a:t>If patient wishes to discuss it, then staff should engage and provide adequate information</a:t>
            </a:r>
          </a:p>
          <a:p>
            <a:r>
              <a:rPr lang="en-GB" dirty="0" smtClean="0"/>
              <a:t>If a competent patient declares a wish NOT to have CPR then this should be respected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CPR would not succeed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Definition:</a:t>
            </a:r>
          </a:p>
          <a:p>
            <a:pPr lvl="1">
              <a:buNone/>
            </a:pPr>
            <a:r>
              <a:rPr lang="en-GB" dirty="0" smtClean="0"/>
              <a:t>“There is no realistic prospect of restoring heartbeat and breathing for any sustainable period”</a:t>
            </a:r>
          </a:p>
          <a:p>
            <a:r>
              <a:rPr lang="en-GB" dirty="0" smtClean="0"/>
              <a:t>Not appropriate to “seek patient’s/ relatives’ views” as this is a clinically futile treatment which will not be offered</a:t>
            </a:r>
          </a:p>
          <a:p>
            <a:r>
              <a:rPr lang="en-GB" dirty="0" smtClean="0"/>
              <a:t>Legal obligation to inform patient (if they have capacity) of decision unless would “cause actual harm”</a:t>
            </a:r>
          </a:p>
          <a:p>
            <a:r>
              <a:rPr lang="en-GB" dirty="0" smtClean="0"/>
              <a:t>Legal obligation to inform family/ those close to patient if patient lacks capacity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“Best Interests”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CPR might succeed but may leave the patient with “unacceptable quality of life”</a:t>
            </a:r>
          </a:p>
          <a:p>
            <a:endParaRPr lang="en-GB" dirty="0" smtClean="0"/>
          </a:p>
          <a:p>
            <a:r>
              <a:rPr lang="en-GB" dirty="0" smtClean="0"/>
              <a:t>Only the patient can decide what they would see as “acceptable quality of life” so discussion is mandatory</a:t>
            </a:r>
          </a:p>
          <a:p>
            <a:endParaRPr lang="en-GB" dirty="0" smtClean="0"/>
          </a:p>
          <a:p>
            <a:r>
              <a:rPr lang="en-GB" dirty="0" smtClean="0"/>
              <a:t>Patient’s decision should be respected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“Best Interests”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If patient lacks capacity then decision MUST be discussed with relatives or those close to the patient</a:t>
            </a:r>
          </a:p>
          <a:p>
            <a:r>
              <a:rPr lang="en-GB" dirty="0" smtClean="0"/>
              <a:t>Legally appointed Power of Attorney can make decision for the patient</a:t>
            </a:r>
          </a:p>
          <a:p>
            <a:r>
              <a:rPr lang="en-GB" dirty="0" smtClean="0"/>
              <a:t>If no POA appointed then role of family is purely to ADVISE doctors on what they think patient would want</a:t>
            </a:r>
          </a:p>
          <a:p>
            <a:r>
              <a:rPr lang="en-GB" dirty="0" smtClean="0"/>
              <a:t>Clinicians must then make decision and inform relatives</a:t>
            </a:r>
          </a:p>
          <a:p>
            <a:r>
              <a:rPr lang="en-GB" dirty="0" smtClean="0"/>
              <a:t>IMCA if no relatives/close friends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Advance Directives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 valid advance directive exists and includes a refusal of CPR applicable to the current circumstance then that refusal should be respected</a:t>
            </a:r>
          </a:p>
          <a:p>
            <a:endParaRPr lang="en-GB" dirty="0" smtClean="0"/>
          </a:p>
          <a:p>
            <a:r>
              <a:rPr lang="en-GB" dirty="0" smtClean="0"/>
              <a:t>A patient cannot insist on CPR where it would be futile (</a:t>
            </a:r>
            <a:r>
              <a:rPr lang="en-GB" dirty="0" err="1" smtClean="0"/>
              <a:t>ie</a:t>
            </a:r>
            <a:r>
              <a:rPr lang="en-GB" dirty="0" smtClean="0"/>
              <a:t>. CPR would not succeed)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with Relatives of Patients with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Several complaints have related to elderly patients who were deemed to have capacity but family felt they should have been informed/ involved</a:t>
            </a:r>
          </a:p>
          <a:p>
            <a:r>
              <a:rPr lang="en-GB" dirty="0" smtClean="0"/>
              <a:t>Encourage patient to involve family or inform family of decision</a:t>
            </a:r>
          </a:p>
          <a:p>
            <a:r>
              <a:rPr lang="en-GB" dirty="0" smtClean="0"/>
              <a:t>Clinical staff should offer to inform family if patient would prefer</a:t>
            </a:r>
          </a:p>
          <a:p>
            <a:r>
              <a:rPr lang="en-GB" dirty="0" smtClean="0"/>
              <a:t>Document this on DNACPR form</a:t>
            </a:r>
          </a:p>
          <a:p>
            <a:r>
              <a:rPr lang="en-GB" dirty="0" smtClean="0"/>
              <a:t>Standard confidentiality rules apply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When, who and 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is the right time to discuss CPR?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Who should discuss it?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should it be brought up?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OneSizeDoesNot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890152" cy="370452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an ideal world...?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we gradually and gracefully approach the end of our life</a:t>
            </a:r>
          </a:p>
          <a:p>
            <a:r>
              <a:rPr lang="en-GB" dirty="0" smtClean="0"/>
              <a:t>With a trusted family GP or consultant</a:t>
            </a:r>
          </a:p>
          <a:p>
            <a:r>
              <a:rPr lang="en-GB" dirty="0" smtClean="0"/>
              <a:t>As part of a gradual process</a:t>
            </a:r>
          </a:p>
          <a:p>
            <a:r>
              <a:rPr lang="en-GB" dirty="0" smtClean="0"/>
              <a:t>No urgency</a:t>
            </a:r>
          </a:p>
          <a:p>
            <a:r>
              <a:rPr lang="en-GB" dirty="0" smtClean="0"/>
              <a:t>All the information we want</a:t>
            </a:r>
          </a:p>
          <a:p>
            <a:r>
              <a:rPr lang="en-GB" dirty="0" smtClean="0"/>
              <a:t>Our views respected</a:t>
            </a:r>
          </a:p>
          <a:p>
            <a:r>
              <a:rPr lang="en-GB" dirty="0" smtClean="0"/>
              <a:t>As part of the bigger picture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it so important to some patients and </a:t>
            </a:r>
            <a:r>
              <a:rPr lang="en-GB" dirty="0" err="1" smtClean="0"/>
              <a:t>familes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Why is it actually not very important at all?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non-ideal world...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On admission to hospital?</a:t>
            </a:r>
          </a:p>
          <a:p>
            <a:pPr lvl="1"/>
            <a:r>
              <a:rPr lang="en-GB" dirty="0" smtClean="0"/>
              <a:t>For some? For all?</a:t>
            </a:r>
          </a:p>
          <a:p>
            <a:pPr lvl="1"/>
            <a:r>
              <a:rPr lang="en-GB" dirty="0" smtClean="0"/>
              <a:t>By whom?</a:t>
            </a:r>
          </a:p>
          <a:p>
            <a:r>
              <a:rPr lang="en-GB" dirty="0" smtClean="0"/>
              <a:t>On post-take ward round?</a:t>
            </a:r>
          </a:p>
          <a:p>
            <a:pPr lvl="1"/>
            <a:r>
              <a:rPr lang="en-GB" dirty="0" smtClean="0"/>
              <a:t>Too busy? Too late?</a:t>
            </a:r>
          </a:p>
          <a:p>
            <a:pPr lvl="1"/>
            <a:r>
              <a:rPr lang="en-GB" dirty="0" smtClean="0"/>
              <a:t>Relatives often not present</a:t>
            </a:r>
          </a:p>
          <a:p>
            <a:r>
              <a:rPr lang="en-GB" dirty="0" smtClean="0"/>
              <a:t>Only when moribund? (like in the “bad old days”)</a:t>
            </a:r>
          </a:p>
          <a:p>
            <a:pPr lvl="1"/>
            <a:r>
              <a:rPr lang="en-GB" dirty="0" smtClean="0"/>
              <a:t>Too late (patient choice)?</a:t>
            </a:r>
          </a:p>
          <a:p>
            <a:pPr lvl="1"/>
            <a:r>
              <a:rPr lang="en-GB" dirty="0" smtClean="0"/>
              <a:t>What if too sudden?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Do</a:t>
            </a:r>
            <a:r>
              <a:rPr lang="en-GB" sz="3600" b="1" i="1" dirty="0" smtClean="0"/>
              <a:t> </a:t>
            </a:r>
            <a:r>
              <a:rPr lang="en-GB" sz="3600" b="1" dirty="0" smtClean="0"/>
              <a:t>I</a:t>
            </a:r>
            <a:r>
              <a:rPr lang="en-GB" sz="3600" b="1" i="1" dirty="0" smtClean="0"/>
              <a:t> </a:t>
            </a:r>
            <a:r>
              <a:rPr lang="en-GB" sz="3600" dirty="0" smtClean="0"/>
              <a:t>need to make a decision right now?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3" y="1628800"/>
          <a:ext cx="8157591" cy="39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3566187"/>
                <a:gridCol w="2719197"/>
              </a:tblGrid>
              <a:tr h="79208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>
                          <a:solidFill>
                            <a:srgbClr val="00B050"/>
                          </a:solidFill>
                        </a:rPr>
                        <a:t>Low Risk of Cardiac Arrest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</a:rPr>
                        <a:t> Risk of Cardiac Arrest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00B050"/>
                          </a:solidFill>
                        </a:rPr>
                        <a:t>CPR appropriate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3200" b="1" dirty="0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</a:rPr>
                        <a:t> CPR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Urgently escalate to try to prevent the arrest – ITU</a:t>
                      </a:r>
                      <a:r>
                        <a:rPr lang="en-GB" baseline="0" dirty="0" smtClean="0"/>
                        <a:t>?</a:t>
                      </a:r>
                    </a:p>
                    <a:p>
                      <a:pPr algn="ctr"/>
                      <a:r>
                        <a:rPr lang="en-GB" sz="2400" baseline="0" dirty="0" smtClean="0">
                          <a:solidFill>
                            <a:srgbClr val="00B050"/>
                          </a:solidFill>
                        </a:rPr>
                        <a:t>For CPR</a:t>
                      </a:r>
                      <a:endParaRPr lang="en-GB" sz="24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CPR</a:t>
                      </a:r>
                      <a:r>
                        <a:rPr lang="en-GB" sz="2000" b="1" baseline="0" dirty="0" smtClean="0">
                          <a:solidFill>
                            <a:srgbClr val="FF0000"/>
                          </a:solidFill>
                        </a:rPr>
                        <a:t> not appropriate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need for urgent decision – explore if comfortable – NO HURRY!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Need urgent decision</a:t>
                      </a:r>
                      <a:r>
                        <a:rPr lang="en-GB" dirty="0" smtClean="0"/>
                        <a:t> – explore</a:t>
                      </a:r>
                      <a:r>
                        <a:rPr lang="en-GB" baseline="0" dirty="0" smtClean="0"/>
                        <a:t> with patient/family, escalate to seniors, agree a management plan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Depends on situation:</a:t>
            </a:r>
          </a:p>
          <a:p>
            <a:pPr lvl="1"/>
            <a:r>
              <a:rPr lang="en-GB" dirty="0" smtClean="0"/>
              <a:t>23yr old fit and well, acute appendicitis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45yr old fit and well, acute severe pneumonia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83yr old multiple co-morbidities, mild </a:t>
            </a:r>
            <a:r>
              <a:rPr lang="en-GB" dirty="0" err="1" smtClean="0"/>
              <a:t>cellulitis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88yr old multiple co-morbidities, severe pneumonia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should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Anyone with adequate communication skills can explore patient/relatives views</a:t>
            </a:r>
          </a:p>
          <a:p>
            <a:endParaRPr lang="en-GB" dirty="0" smtClean="0"/>
          </a:p>
          <a:p>
            <a:r>
              <a:rPr lang="en-GB" dirty="0" smtClean="0"/>
              <a:t>Decision needs to be made by someone with clinical understanding of likely outcome</a:t>
            </a:r>
          </a:p>
          <a:p>
            <a:endParaRPr lang="en-GB" dirty="0" smtClean="0"/>
          </a:p>
          <a:p>
            <a:r>
              <a:rPr lang="en-GB" dirty="0" smtClean="0"/>
              <a:t>The challenge:</a:t>
            </a:r>
          </a:p>
          <a:p>
            <a:pPr lvl="1"/>
            <a:r>
              <a:rPr lang="en-GB" dirty="0" smtClean="0"/>
              <a:t>Juniors: adequate time, but sometimes not enough confidence/knowledge</a:t>
            </a:r>
          </a:p>
          <a:p>
            <a:pPr lvl="1"/>
            <a:r>
              <a:rPr lang="en-GB" dirty="0" smtClean="0"/>
              <a:t>Seniors: Adequate confidence/knowledge, not enough time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Disagreements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Disagreements over DNACPR status are rare when good communication takes place</a:t>
            </a:r>
          </a:p>
          <a:p>
            <a:r>
              <a:rPr lang="en-GB" dirty="0" smtClean="0"/>
              <a:t>If disagreement cannot be resolved then a second opinion should be offered</a:t>
            </a:r>
          </a:p>
          <a:p>
            <a:pPr lvl="1"/>
            <a:r>
              <a:rPr lang="en-GB" dirty="0" smtClean="0"/>
              <a:t>DNACPR decision is SUSPENDED pending the second opinion </a:t>
            </a:r>
            <a:r>
              <a:rPr lang="en-GB" dirty="0" smtClean="0"/>
              <a:t>(local policy at </a:t>
            </a:r>
            <a:r>
              <a:rPr lang="en-GB" dirty="0" smtClean="0"/>
              <a:t>my </a:t>
            </a:r>
            <a:r>
              <a:rPr lang="en-GB" dirty="0" smtClean="0"/>
              <a:t>trust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Second opinion should be from senior clinician with good understanding of the issues (</a:t>
            </a:r>
            <a:r>
              <a:rPr lang="en-GB" dirty="0" err="1" smtClean="0"/>
              <a:t>Resus</a:t>
            </a:r>
            <a:r>
              <a:rPr lang="en-GB" dirty="0" smtClean="0"/>
              <a:t> committee members, ITU consultants etc)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own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Increasingly patient-centred</a:t>
            </a:r>
          </a:p>
          <a:p>
            <a:r>
              <a:rPr lang="en-GB" dirty="0" smtClean="0"/>
              <a:t>Don’t force it or rush it</a:t>
            </a:r>
          </a:p>
          <a:p>
            <a:r>
              <a:rPr lang="en-GB" dirty="0" smtClean="0"/>
              <a:t>Maybe it should be up to the patient</a:t>
            </a:r>
          </a:p>
          <a:p>
            <a:pPr lvl="1"/>
            <a:r>
              <a:rPr lang="en-GB" dirty="0" smtClean="0"/>
              <a:t>So long as fully informed of risks</a:t>
            </a:r>
          </a:p>
          <a:p>
            <a:pPr lvl="1"/>
            <a:r>
              <a:rPr lang="en-GB" dirty="0" smtClean="0"/>
              <a:t>Review as condition progresses</a:t>
            </a:r>
          </a:p>
          <a:p>
            <a:pPr lvl="1"/>
            <a:r>
              <a:rPr lang="en-GB" dirty="0" smtClean="0"/>
              <a:t>Not binding after loss of capacity</a:t>
            </a:r>
          </a:p>
          <a:p>
            <a:r>
              <a:rPr lang="en-GB" dirty="0" smtClean="0"/>
              <a:t>Ethically different when family are insisting?</a:t>
            </a:r>
          </a:p>
          <a:p>
            <a:r>
              <a:rPr lang="en-GB" dirty="0" smtClean="0"/>
              <a:t>Focus on the “easy ones” not the “hard ones”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Suspending and Voiding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may be appropriate to temporarily suspend a DNACPR decision, </a:t>
            </a:r>
            <a:r>
              <a:rPr lang="en-GB" dirty="0" err="1" smtClean="0"/>
              <a:t>eg</a:t>
            </a:r>
            <a:r>
              <a:rPr lang="en-GB" dirty="0" smtClean="0"/>
              <a:t>. During a surgical procedure</a:t>
            </a:r>
          </a:p>
          <a:p>
            <a:r>
              <a:rPr lang="en-GB" dirty="0" smtClean="0"/>
              <a:t>This should be clearly documented on form, as should decision to reinstate DNACPR directive</a:t>
            </a:r>
          </a:p>
          <a:p>
            <a:r>
              <a:rPr lang="en-GB" dirty="0" smtClean="0"/>
              <a:t>If decision is revoked then mark form clearly with “VOID” or “Cancelled” in large letters diagonally across </a:t>
            </a:r>
            <a:r>
              <a:rPr lang="en-GB" dirty="0" smtClean="0"/>
              <a:t>form</a:t>
            </a:r>
          </a:p>
          <a:p>
            <a:r>
              <a:rPr lang="en-GB" dirty="0" smtClean="0"/>
              <a:t>AAGBI guidance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Discharge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Historically decisions were always voided on discharge</a:t>
            </a:r>
          </a:p>
          <a:p>
            <a:r>
              <a:rPr lang="en-GB" dirty="0" smtClean="0"/>
              <a:t>This is no longer always appropriate</a:t>
            </a:r>
          </a:p>
          <a:p>
            <a:r>
              <a:rPr lang="en-GB" dirty="0" smtClean="0"/>
              <a:t>If DNACPR directive is to remain in place on discharge then:</a:t>
            </a:r>
          </a:p>
          <a:p>
            <a:pPr lvl="1"/>
            <a:r>
              <a:rPr lang="en-GB" dirty="0" smtClean="0"/>
              <a:t>Patient or Family MUST be aware of and in agreement with decision</a:t>
            </a:r>
          </a:p>
          <a:p>
            <a:pPr lvl="1"/>
            <a:r>
              <a:rPr lang="en-GB" dirty="0" smtClean="0"/>
              <a:t>East of England DNACPR form to be completed and copy given to patient</a:t>
            </a:r>
          </a:p>
          <a:p>
            <a:pPr lvl="1"/>
            <a:r>
              <a:rPr lang="en-GB" dirty="0" smtClean="0"/>
              <a:t>GP, receiving institution and transfer personnel must be informed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DNACPR forms will be in hospital records but decision may have been overturned by GP in the meantime</a:t>
            </a:r>
          </a:p>
          <a:p>
            <a:r>
              <a:rPr lang="en-GB" dirty="0" smtClean="0"/>
              <a:t>If a valid form accompanies patient then safe to assume that DNACPR decision stands</a:t>
            </a:r>
          </a:p>
          <a:p>
            <a:r>
              <a:rPr lang="en-GB" dirty="0" smtClean="0"/>
              <a:t>If not, then you MUST confirm decision with patient/ relatives and complete new form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is here already...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Putting DNACPR in the right context</a:t>
            </a:r>
          </a:p>
          <a:p>
            <a:r>
              <a:rPr lang="en-GB" dirty="0" smtClean="0"/>
              <a:t>UFTO, CAP etc</a:t>
            </a:r>
          </a:p>
          <a:p>
            <a:pPr lvl="1"/>
            <a:r>
              <a:rPr lang="en-GB" dirty="0" smtClean="0"/>
              <a:t>Focus on what we WILL DO not what we won’t</a:t>
            </a:r>
          </a:p>
          <a:p>
            <a:pPr lvl="1"/>
            <a:r>
              <a:rPr lang="en-GB" dirty="0" smtClean="0"/>
              <a:t>Consider other limitations, not just CPR</a:t>
            </a:r>
          </a:p>
          <a:p>
            <a:pPr lvl="2"/>
            <a:r>
              <a:rPr lang="en-GB" dirty="0" smtClean="0"/>
              <a:t>ITU, NIV, dialysis, PEG feeding etc</a:t>
            </a:r>
          </a:p>
          <a:p>
            <a:r>
              <a:rPr lang="en-GB" dirty="0" err="1" smtClean="0"/>
              <a:t>Resus</a:t>
            </a:r>
            <a:r>
              <a:rPr lang="en-GB" dirty="0" smtClean="0"/>
              <a:t> Council (UK) Form due out soon!</a:t>
            </a:r>
          </a:p>
          <a:p>
            <a:r>
              <a:rPr lang="en-GB" dirty="0" smtClean="0"/>
              <a:t>BUT...</a:t>
            </a:r>
          </a:p>
          <a:p>
            <a:r>
              <a:rPr lang="en-GB" sz="2800" dirty="0" smtClean="0"/>
              <a:t>A new form does not, by itself, improve practice:</a:t>
            </a:r>
          </a:p>
          <a:p>
            <a:pPr lvl="1"/>
            <a:r>
              <a:rPr lang="en-GB" sz="2400" dirty="0" smtClean="0"/>
              <a:t>Training, guidance, information packs, introduce slowly</a:t>
            </a:r>
          </a:p>
          <a:p>
            <a:pPr lvl="1"/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DGH Annual </a:t>
            </a:r>
            <a:r>
              <a:rPr lang="en-GB" dirty="0" smtClean="0"/>
              <a:t>Figures (Approx)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60,000 admissions per year (plus OPA and A&amp;E)</a:t>
            </a:r>
          </a:p>
          <a:p>
            <a:r>
              <a:rPr lang="en-GB" dirty="0" smtClean="0"/>
              <a:t> 1,500 deaths (</a:t>
            </a:r>
            <a:r>
              <a:rPr lang="en-GB" dirty="0" err="1" smtClean="0"/>
              <a:t>ie</a:t>
            </a:r>
            <a:r>
              <a:rPr lang="en-GB" dirty="0" smtClean="0"/>
              <a:t> cardiac arrests)</a:t>
            </a:r>
          </a:p>
          <a:p>
            <a:r>
              <a:rPr lang="en-GB" dirty="0" smtClean="0"/>
              <a:t>100 attempted resuscitations</a:t>
            </a:r>
          </a:p>
          <a:p>
            <a:r>
              <a:rPr lang="en-GB" dirty="0" smtClean="0"/>
              <a:t>20 successful resuscitations</a:t>
            </a:r>
          </a:p>
          <a:p>
            <a:r>
              <a:rPr lang="en-GB" dirty="0" smtClean="0"/>
              <a:t>6 DNACPR related complaints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4" name="Content Placeholder 3" descr="DNR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8366" y="1600200"/>
            <a:ext cx="4607268" cy="4525963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Bottom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400" dirty="0" smtClean="0"/>
              <a:t>Communication</a:t>
            </a:r>
          </a:p>
          <a:p>
            <a:pPr>
              <a:buNone/>
            </a:pPr>
            <a:r>
              <a:rPr lang="en-GB" sz="6600" dirty="0" smtClean="0"/>
              <a:t>Communication</a:t>
            </a:r>
          </a:p>
          <a:p>
            <a:pPr>
              <a:buNone/>
            </a:pPr>
            <a:r>
              <a:rPr lang="en-GB" sz="8800" dirty="0" smtClean="0"/>
              <a:t>Communication</a:t>
            </a:r>
            <a:endParaRPr lang="en-GB" sz="8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www.resus.org.uk</a:t>
            </a:r>
            <a:endParaRPr lang="en-GB" dirty="0"/>
          </a:p>
          <a:p>
            <a:pPr lvl="1"/>
            <a:r>
              <a:rPr lang="en-GB" dirty="0" err="1" smtClean="0"/>
              <a:t>Resus</a:t>
            </a:r>
            <a:r>
              <a:rPr lang="en-GB" dirty="0" smtClean="0"/>
              <a:t> Council (UK) Website</a:t>
            </a:r>
          </a:p>
          <a:p>
            <a:pPr lvl="2"/>
            <a:r>
              <a:rPr lang="en-GB" dirty="0" smtClean="0"/>
              <a:t>“Decisions relating to CPR” guidance</a:t>
            </a:r>
          </a:p>
          <a:p>
            <a:pPr lvl="2"/>
            <a:r>
              <a:rPr lang="en-GB" dirty="0" smtClean="0"/>
              <a:t>“Decisions relating to CPR – new statement”</a:t>
            </a:r>
          </a:p>
          <a:p>
            <a:pPr lvl="2"/>
            <a:r>
              <a:rPr lang="en-GB" dirty="0" smtClean="0"/>
              <a:t>“Emergency Care and Treatment Plan” consultation just opened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www.ncepod.org.uk/2012cap.htm</a:t>
            </a:r>
            <a:endParaRPr lang="en-GB" dirty="0" smtClean="0"/>
          </a:p>
          <a:p>
            <a:pPr lvl="1"/>
            <a:r>
              <a:rPr lang="en-GB" dirty="0" smtClean="0"/>
              <a:t>NCEPOD statement on CPR decision making</a:t>
            </a:r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www.aagbi.org/sites/default/files/dnar_09_0.pdf</a:t>
            </a:r>
            <a:endParaRPr lang="en-GB" dirty="0" smtClean="0"/>
          </a:p>
          <a:p>
            <a:pPr lvl="1"/>
            <a:r>
              <a:rPr lang="en-GB" dirty="0" smtClean="0"/>
              <a:t>AAGBI guidance for </a:t>
            </a:r>
            <a:r>
              <a:rPr lang="en-GB" dirty="0" err="1" smtClean="0"/>
              <a:t>peri</a:t>
            </a:r>
            <a:r>
              <a:rPr lang="en-GB" dirty="0" smtClean="0"/>
              <a:t>-operative management of patients who have a DNACPR decision in 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0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raised in Complaints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Patient challenging decision</a:t>
            </a:r>
          </a:p>
          <a:p>
            <a:r>
              <a:rPr lang="en-GB" dirty="0" smtClean="0"/>
              <a:t>Patient upset at finding form on discharge</a:t>
            </a:r>
          </a:p>
          <a:p>
            <a:r>
              <a:rPr lang="en-GB" dirty="0" smtClean="0"/>
              <a:t>Family upset at finding form on discharge (several)</a:t>
            </a:r>
          </a:p>
          <a:p>
            <a:r>
              <a:rPr lang="en-GB" dirty="0" smtClean="0"/>
              <a:t>Family upset at finding about decision at/ after death (several)</a:t>
            </a:r>
          </a:p>
          <a:p>
            <a:r>
              <a:rPr lang="en-GB" dirty="0" smtClean="0"/>
              <a:t>Family upset at not being involved and questioning whether patient had capacity (several)</a:t>
            </a:r>
          </a:p>
          <a:p>
            <a:r>
              <a:rPr lang="en-GB" dirty="0" smtClean="0"/>
              <a:t>Family felt discussion had distressed patient</a:t>
            </a:r>
          </a:p>
          <a:p>
            <a:r>
              <a:rPr lang="en-GB" dirty="0" smtClean="0"/>
              <a:t>Patient found discussion distressing</a:t>
            </a:r>
          </a:p>
          <a:p>
            <a:r>
              <a:rPr lang="en-GB" dirty="0" smtClean="0"/>
              <a:t>Another patient felt uncomfortable hearing it being discussed with patient in next bed</a:t>
            </a:r>
          </a:p>
          <a:p>
            <a:r>
              <a:rPr lang="en-GB" dirty="0" smtClean="0"/>
              <a:t>Family upset that patient with DNACPR directive had been resuscitated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Cardiac arrest occurs as part of the natural process of every single death</a:t>
            </a:r>
          </a:p>
          <a:p>
            <a:r>
              <a:rPr lang="en-GB" dirty="0" smtClean="0"/>
              <a:t>I think we are more guilty of “playing god” by trying to reverse that process than by allowing it to happen</a:t>
            </a:r>
            <a:endParaRPr lang="en-GB" dirty="0"/>
          </a:p>
        </p:txBody>
      </p:sp>
      <p:pic>
        <p:nvPicPr>
          <p:cNvPr id="5" name="Picture 4" descr="CA545ZEYCAQJPNJFCA7SMSANCAYQ2GWKCA2A6Y23CADXE3YSCAHDIFJ6CA7T95L8CA1665WVCA3OV8TGCAC9GUGCCA40V2VWCAKKUPBYCA3C92WNCABSA50GCAHYITKYCASP1I89CAT49ZX7CARIULQ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365104"/>
            <a:ext cx="3284190" cy="20317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Wanting to Stay Alive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perception that CPR has a good chance of success and that quality of life will be worthwhile after successful resuscitation</a:t>
            </a:r>
          </a:p>
          <a:p>
            <a:r>
              <a:rPr lang="en-GB" dirty="0" smtClean="0"/>
              <a:t>In reality outcomes are generally poor</a:t>
            </a:r>
          </a:p>
          <a:p>
            <a:r>
              <a:rPr lang="en-GB" dirty="0" smtClean="0"/>
              <a:t>I have never seen anyone come out of cardiac arrest healthier than they were before it…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Misconception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TV dramas – 75% ROSC with 66% survival to discharge with full functional recovery</a:t>
            </a:r>
          </a:p>
          <a:p>
            <a:r>
              <a:rPr lang="en-GB" dirty="0" smtClean="0"/>
              <a:t>Newspapers – over-report success stories</a:t>
            </a:r>
          </a:p>
          <a:p>
            <a:r>
              <a:rPr lang="en-GB" dirty="0" smtClean="0"/>
              <a:t>Patient estimates</a:t>
            </a:r>
          </a:p>
          <a:p>
            <a:pPr lvl="1"/>
            <a:r>
              <a:rPr lang="en-GB" dirty="0" smtClean="0"/>
              <a:t>81% of elderly patients in US study believed chance of survival to discharge &gt;50%</a:t>
            </a:r>
          </a:p>
          <a:p>
            <a:pPr lvl="1"/>
            <a:r>
              <a:rPr lang="en-GB" dirty="0" smtClean="0"/>
              <a:t>25% believed chance was &gt;90%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Approx 40% ROSC and 20% survival to discharge</a:t>
            </a:r>
          </a:p>
          <a:p>
            <a:r>
              <a:rPr lang="en-GB" dirty="0" smtClean="0"/>
              <a:t>Many will survive in reasonable condition</a:t>
            </a:r>
          </a:p>
          <a:p>
            <a:r>
              <a:rPr lang="en-GB" dirty="0" smtClean="0"/>
              <a:t>Majority of survivors are younger and have primary cardiac disease and </a:t>
            </a:r>
            <a:r>
              <a:rPr lang="en-GB" dirty="0" err="1" smtClean="0"/>
              <a:t>shockable</a:t>
            </a:r>
            <a:r>
              <a:rPr lang="en-GB" dirty="0" smtClean="0"/>
              <a:t> rhythm</a:t>
            </a:r>
          </a:p>
          <a:p>
            <a:r>
              <a:rPr lang="en-GB" dirty="0" smtClean="0"/>
              <a:t>Survival to discharge in elderly, frail, gradually deteriorating patients with non-</a:t>
            </a:r>
            <a:r>
              <a:rPr lang="en-GB" dirty="0" err="1" smtClean="0"/>
              <a:t>shockable</a:t>
            </a:r>
            <a:r>
              <a:rPr lang="en-GB" dirty="0" smtClean="0"/>
              <a:t> rhythm is virtually zero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1871</Words>
  <Application>Microsoft Office PowerPoint</Application>
  <PresentationFormat>On-screen Show (4:3)</PresentationFormat>
  <Paragraphs>251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DNACPR Decisions</vt:lpstr>
      <vt:lpstr>How important is DNACPR?</vt:lpstr>
      <vt:lpstr>Why?</vt:lpstr>
      <vt:lpstr>DGH Annual Figures (Approx)</vt:lpstr>
      <vt:lpstr>Issues raised in Complaints</vt:lpstr>
      <vt:lpstr>Playing God</vt:lpstr>
      <vt:lpstr>Wanting to Stay Alive</vt:lpstr>
      <vt:lpstr>The Big Misconception</vt:lpstr>
      <vt:lpstr>The Facts</vt:lpstr>
      <vt:lpstr>REMEMBER...</vt:lpstr>
      <vt:lpstr>I could have been given the chance to say goodbye</vt:lpstr>
      <vt:lpstr>PowerPoint Presentation</vt:lpstr>
      <vt:lpstr>“Let you Die”</vt:lpstr>
      <vt:lpstr>Resuscitate First, Ask Questions Later</vt:lpstr>
      <vt:lpstr>Tracey vs Addenbrooke’s 2014</vt:lpstr>
      <vt:lpstr>Winspear vs Sunderland</vt:lpstr>
      <vt:lpstr>PowerPoint Presentation</vt:lpstr>
      <vt:lpstr>Why make any decisions?</vt:lpstr>
      <vt:lpstr>The Guidance</vt:lpstr>
      <vt:lpstr>DNACPR Policy – Key Points</vt:lpstr>
      <vt:lpstr>“For CPR”</vt:lpstr>
      <vt:lpstr>Where CPR would not succeed</vt:lpstr>
      <vt:lpstr>“Best Interests” decisions</vt:lpstr>
      <vt:lpstr>“Best Interests” decisions</vt:lpstr>
      <vt:lpstr>Advance Directives</vt:lpstr>
      <vt:lpstr>Communicating with Relatives of Patients with Capacity</vt:lpstr>
      <vt:lpstr>When, who and how</vt:lpstr>
      <vt:lpstr>PowerPoint Presentation</vt:lpstr>
      <vt:lpstr>In an ideal world...?</vt:lpstr>
      <vt:lpstr>In a non-ideal world...</vt:lpstr>
      <vt:lpstr>Do I need to make a decision right now?</vt:lpstr>
      <vt:lpstr>How to approach?</vt:lpstr>
      <vt:lpstr>Who should approach?</vt:lpstr>
      <vt:lpstr>Disagreements</vt:lpstr>
      <vt:lpstr>My own view</vt:lpstr>
      <vt:lpstr>Suspending and Voiding</vt:lpstr>
      <vt:lpstr>Discharge Decisions</vt:lpstr>
      <vt:lpstr>Readmission</vt:lpstr>
      <vt:lpstr>The Future is here already...</vt:lpstr>
      <vt:lpstr>Any Questions?</vt:lpstr>
      <vt:lpstr>The Bottom Line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Crawfurd James</cp:lastModifiedBy>
  <cp:revision>56</cp:revision>
  <dcterms:created xsi:type="dcterms:W3CDTF">2014-09-01T18:56:31Z</dcterms:created>
  <dcterms:modified xsi:type="dcterms:W3CDTF">2016-01-19T13:51:58Z</dcterms:modified>
</cp:coreProperties>
</file>