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0" r:id="rId3"/>
    <p:sldMasterId id="2147483701" r:id="rId4"/>
    <p:sldMasterId id="2147483710" r:id="rId5"/>
    <p:sldMasterId id="2147483724" r:id="rId6"/>
  </p:sldMasterIdLst>
  <p:notesMasterIdLst>
    <p:notesMasterId r:id="rId22"/>
  </p:notesMasterIdLst>
  <p:sldIdLst>
    <p:sldId id="256" r:id="rId7"/>
    <p:sldId id="1171" r:id="rId8"/>
    <p:sldId id="1144" r:id="rId9"/>
    <p:sldId id="1146" r:id="rId10"/>
    <p:sldId id="1182" r:id="rId11"/>
    <p:sldId id="1157" r:id="rId12"/>
    <p:sldId id="1139" r:id="rId13"/>
    <p:sldId id="1148" r:id="rId14"/>
    <p:sldId id="1186" r:id="rId15"/>
    <p:sldId id="1168" r:id="rId16"/>
    <p:sldId id="1187" r:id="rId17"/>
    <p:sldId id="1188" r:id="rId18"/>
    <p:sldId id="1190" r:id="rId19"/>
    <p:sldId id="1191" r:id="rId20"/>
    <p:sldId id="11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CD5"/>
    <a:srgbClr val="4B89D0"/>
    <a:srgbClr val="FB5C03"/>
    <a:srgbClr val="FA3F04"/>
    <a:srgbClr val="1E427B"/>
    <a:srgbClr val="F4740A"/>
    <a:srgbClr val="B79533"/>
    <a:srgbClr val="8C7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6" autoAdjust="0"/>
    <p:restoredTop sz="94651" autoAdjust="0"/>
  </p:normalViewPr>
  <p:slideViewPr>
    <p:cSldViewPr snapToObjects="1">
      <p:cViewPr>
        <p:scale>
          <a:sx n="50" d="100"/>
          <a:sy n="50" d="100"/>
        </p:scale>
        <p:origin x="-1464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04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Slide header 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Sub header 2 to go here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419B81-199D-4063-B9F2-6796EE4D60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36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835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4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7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5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5BF7-D9C0-4C24-B379-1535C8EAD69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944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945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7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4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09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8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350BD9-AAAD-4939-8F76-EB4DF1A72C40}" type="datetimeFigureOut">
              <a:rPr lang="en-GB">
                <a:solidFill>
                  <a:prstClr val="black"/>
                </a:solidFill>
              </a:rPr>
              <a:pPr/>
              <a:t>28/09/2015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4F18C82-6175-409F-91D6-FB56640E92C1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350BD9-AAAD-4939-8F76-EB4DF1A72C40}" type="datetimeFigureOut">
              <a:rPr lang="en-GB">
                <a:solidFill>
                  <a:prstClr val="black"/>
                </a:solidFill>
              </a:rPr>
              <a:pPr/>
              <a:t>28/09/2015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F18C82-6175-409F-91D6-FB56640E92C1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6600" dirty="0">
                <a:solidFill>
                  <a:srgbClr val="FFFFFF"/>
                </a:solidFill>
                <a:latin typeface="Frutiga"/>
                <a:cs typeface="Frutiga"/>
              </a:rPr>
              <a:t>Slide header 1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Frutiga"/>
                <a:cs typeface="Frutiga"/>
              </a:rPr>
              <a:t>Sub header 2 to go here</a:t>
            </a:r>
          </a:p>
        </p:txBody>
      </p:sp>
    </p:spTree>
    <p:extLst>
      <p:ext uri="{BB962C8B-B14F-4D97-AF65-F5344CB8AC3E}">
        <p14:creationId xmlns:p14="http://schemas.microsoft.com/office/powerpoint/2010/main" val="225725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6600" dirty="0">
                <a:solidFill>
                  <a:srgbClr val="FFFFFF"/>
                </a:solidFill>
                <a:latin typeface="Frutiga"/>
                <a:cs typeface="Frutiga"/>
              </a:rPr>
              <a:t>Slide header 1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Frutiga"/>
                <a:cs typeface="Frutiga"/>
              </a:rPr>
              <a:t>Sub header 2 to go here</a:t>
            </a:r>
          </a:p>
        </p:txBody>
      </p:sp>
    </p:spTree>
    <p:extLst>
      <p:ext uri="{BB962C8B-B14F-4D97-AF65-F5344CB8AC3E}">
        <p14:creationId xmlns:p14="http://schemas.microsoft.com/office/powerpoint/2010/main" val="170188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6600" dirty="0">
                <a:solidFill>
                  <a:srgbClr val="FFFFFF"/>
                </a:solidFill>
                <a:latin typeface="Frutiga"/>
                <a:cs typeface="Frutiga"/>
              </a:rPr>
              <a:t>Slide header 1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Frutiga"/>
                <a:cs typeface="Frutiga"/>
              </a:rPr>
              <a:t>Sub header 2 to go here</a:t>
            </a:r>
          </a:p>
        </p:txBody>
      </p:sp>
    </p:spTree>
    <p:extLst>
      <p:ext uri="{BB962C8B-B14F-4D97-AF65-F5344CB8AC3E}">
        <p14:creationId xmlns:p14="http://schemas.microsoft.com/office/powerpoint/2010/main" val="992106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6600" dirty="0">
                <a:solidFill>
                  <a:srgbClr val="FFFFFF"/>
                </a:solidFill>
                <a:latin typeface="Frutiga"/>
                <a:cs typeface="Frutiga"/>
              </a:rPr>
              <a:t>Slide header 1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Frutiga"/>
                <a:cs typeface="Frutiga"/>
              </a:rPr>
              <a:t>Sub header 2 to go here</a:t>
            </a:r>
          </a:p>
        </p:txBody>
      </p:sp>
    </p:spTree>
    <p:extLst>
      <p:ext uri="{BB962C8B-B14F-4D97-AF65-F5344CB8AC3E}">
        <p14:creationId xmlns:p14="http://schemas.microsoft.com/office/powerpoint/2010/main" val="2969555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FEE9-F046-4F13-A454-4FF0E9A4C5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2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88BE-7860-4CE1-9A2E-73D02A7A43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40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2F6A-C74D-4B55-BE5F-6C2EF1FFDC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7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428E-9A34-4A2A-B8D3-0F703D86E6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07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AE18-DDF2-4742-A1CA-126AA0AA8A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29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7AF7-A36A-434D-A5F3-5C02E3E424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3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BC7E-9A21-406D-BB04-D1309451FB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04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A136-304A-4335-AF4D-FA51E19EB5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8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201B-AC27-44FA-AE26-F1C2B43533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3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DC2E-670D-48EF-8BE3-FACD6D5A19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0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1179-CC23-494A-A3E9-AEF9627630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0998-1A1A-4C8B-BED0-A956938DC5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eg"/><Relationship Id="rId4" Type="http://schemas.openxmlformats.org/officeDocument/2006/relationships/slideLayout" Target="../slideLayouts/slideLayout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df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df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Orange 2 Cover 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E East of England co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224" y="5877272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723" r:id="rId6"/>
    <p:sldLayoutId id="214748373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D4B28B6-E1F7-47E9-9520-F6D904AF3D83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6872"/>
            <a:ext cx="5885174" cy="1631216"/>
          </a:xfrm>
          <a:prstGeom prst="rect">
            <a:avLst/>
          </a:prstGeom>
          <a:solidFill>
            <a:srgbClr val="FB5C03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schemeClr val="folHlink"/>
                </a:solidFill>
                <a:latin typeface="Comic Sans MS" pitchFamily="66" charset="0"/>
              </a:rPr>
              <a:t>Difficult conversations</a:t>
            </a: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088" y="31409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Vijay </a:t>
            </a:r>
            <a:r>
              <a:rPr lang="en-GB" sz="28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Nayar</a:t>
            </a:r>
            <a:endParaRPr lang="en-GB" sz="28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Autumn 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Seminar</a:t>
            </a:r>
          </a:p>
          <a:p>
            <a:pPr lvl="0"/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6624" y="1412776"/>
            <a:ext cx="8264001" cy="4032448"/>
          </a:xfrm>
        </p:spPr>
        <p:txBody>
          <a:bodyPr>
            <a:noAutofit/>
          </a:bodyPr>
          <a:lstStyle/>
          <a:p>
            <a:r>
              <a:rPr lang="en-GB" dirty="0"/>
              <a:t>	</a:t>
            </a:r>
            <a:r>
              <a:rPr lang="en-GB" sz="2400" dirty="0"/>
              <a:t>•	</a:t>
            </a:r>
            <a:r>
              <a:rPr lang="en-GB" sz="2400" dirty="0" smtClean="0">
                <a:latin typeface="+mn-lt"/>
              </a:rPr>
              <a:t>Blaming and excuses </a:t>
            </a:r>
            <a:r>
              <a:rPr lang="en-GB" sz="2400" dirty="0">
                <a:latin typeface="+mn-lt"/>
              </a:rPr>
              <a:t>- "It's not my </a:t>
            </a:r>
            <a:r>
              <a:rPr lang="en-GB" sz="2400" dirty="0" smtClean="0">
                <a:latin typeface="+mn-lt"/>
              </a:rPr>
              <a:t>fault because...” 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 </a:t>
            </a:r>
          </a:p>
          <a:p>
            <a:r>
              <a:rPr lang="en-GB" sz="2400" dirty="0">
                <a:latin typeface="+mn-lt"/>
              </a:rPr>
              <a:t> 	</a:t>
            </a:r>
            <a:r>
              <a:rPr lang="en-GB" sz="2400" dirty="0" smtClean="0">
                <a:latin typeface="+mn-lt"/>
              </a:rPr>
              <a:t>•Denial </a:t>
            </a:r>
            <a:r>
              <a:rPr lang="en-GB" sz="2400" dirty="0">
                <a:latin typeface="+mn-lt"/>
              </a:rPr>
              <a:t>- "I can't see any problem with that" </a:t>
            </a:r>
          </a:p>
          <a:p>
            <a:r>
              <a:rPr lang="en-GB" sz="2400" dirty="0">
                <a:latin typeface="+mn-lt"/>
              </a:rPr>
              <a:t> </a:t>
            </a:r>
          </a:p>
          <a:p>
            <a:r>
              <a:rPr lang="en-GB" sz="2400" dirty="0">
                <a:latin typeface="+mn-lt"/>
              </a:rPr>
              <a:t> 	</a:t>
            </a:r>
            <a:r>
              <a:rPr lang="en-GB" sz="2400" dirty="0" smtClean="0">
                <a:latin typeface="+mn-lt"/>
              </a:rPr>
              <a:t>•Rationalisation </a:t>
            </a:r>
            <a:r>
              <a:rPr lang="en-GB" sz="2400" dirty="0">
                <a:latin typeface="+mn-lt"/>
              </a:rPr>
              <a:t>- "I've had a particularly bad week" "Doesn't everyone do this?"</a:t>
            </a:r>
          </a:p>
          <a:p>
            <a:r>
              <a:rPr lang="en-GB" sz="2400" dirty="0">
                <a:latin typeface="+mn-lt"/>
              </a:rPr>
              <a:t> </a:t>
            </a:r>
          </a:p>
          <a:p>
            <a:r>
              <a:rPr lang="en-GB" sz="2400" dirty="0">
                <a:latin typeface="+mn-lt"/>
              </a:rPr>
              <a:t> 	</a:t>
            </a:r>
            <a:r>
              <a:rPr lang="en-GB" sz="2400" dirty="0" smtClean="0">
                <a:latin typeface="+mn-lt"/>
              </a:rPr>
              <a:t>•Anger </a:t>
            </a:r>
            <a:r>
              <a:rPr lang="en-GB" sz="2400" dirty="0">
                <a:latin typeface="+mn-lt"/>
              </a:rPr>
              <a:t>- "I've had enough of this"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4462"/>
            <a:ext cx="7471913" cy="922338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Defensive reactions to feedback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0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6470" y="1628800"/>
            <a:ext cx="8264001" cy="37444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Obligation </a:t>
            </a:r>
            <a:r>
              <a:rPr lang="en-GB" sz="2400" dirty="0">
                <a:latin typeface="+mn-lt"/>
              </a:rPr>
              <a:t>- "I'm duty-bound to tell you this"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Moral </a:t>
            </a:r>
            <a:r>
              <a:rPr lang="en-GB" sz="2400" dirty="0">
                <a:latin typeface="+mn-lt"/>
              </a:rPr>
              <a:t>high ground - "It's for your own good"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Burying </a:t>
            </a:r>
            <a:r>
              <a:rPr lang="en-GB" sz="2400" dirty="0">
                <a:latin typeface="+mn-lt"/>
              </a:rPr>
              <a:t>and fudging - Taking a long time to get to the point and covering many irrelevancies.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Minimising </a:t>
            </a:r>
            <a:r>
              <a:rPr lang="en-GB" sz="2400" dirty="0">
                <a:latin typeface="+mn-lt"/>
              </a:rPr>
              <a:t>- "Don't worry, it's not such a big deal. Everyone does it at some </a:t>
            </a:r>
            <a:r>
              <a:rPr lang="en-GB" sz="2400" dirty="0" smtClean="0">
                <a:latin typeface="+mn-lt"/>
              </a:rPr>
              <a:t>time“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Colluding </a:t>
            </a:r>
            <a:r>
              <a:rPr lang="en-GB" sz="2400" dirty="0">
                <a:latin typeface="+mn-lt"/>
              </a:rPr>
              <a:t>- "You're probably right, perhaps I am overreacting"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4462"/>
            <a:ext cx="7471913" cy="922338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We can also be defensive…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6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6" y="1340768"/>
            <a:ext cx="8496942" cy="4104456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n-lt"/>
              </a:rPr>
              <a:t>Name and explore resistance – ‘You seem bothered by this. Help me understand why’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600" dirty="0" smtClean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n-lt"/>
              </a:rPr>
              <a:t>Keep the focus positive – ‘Let’s recap your strengths and see if we can build on any of these to help address this problem’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600" dirty="0" smtClean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n-lt"/>
              </a:rPr>
              <a:t>Try to convince the trainee to own one part of the problem – ‘So you would accept that on that occasion you did lose your temper’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4000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5" y="159702"/>
            <a:ext cx="6120680" cy="922338"/>
          </a:xfrm>
        </p:spPr>
        <p:txBody>
          <a:bodyPr/>
          <a:lstStyle/>
          <a:p>
            <a:r>
              <a:rPr lang="en-GB" sz="3600" dirty="0">
                <a:latin typeface="Comic Sans MS"/>
              </a:rPr>
              <a:t>Dealing with defensiveness</a:t>
            </a:r>
            <a:endParaRPr lang="en-GB" dirty="0"/>
          </a:p>
        </p:txBody>
      </p:sp>
      <p:pic>
        <p:nvPicPr>
          <p:cNvPr id="5" name="Picture 18" descr="http://news.menshealth.com/wp-content/uploads/2012/06/86479842-300x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461" y="5176729"/>
            <a:ext cx="2192051" cy="1708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23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5" y="1340768"/>
            <a:ext cx="8496943" cy="4363184"/>
          </a:xfrm>
        </p:spPr>
        <p:txBody>
          <a:bodyPr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/>
              </a:rPr>
              <a:t>Acknowledge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</a:rPr>
              <a:t>emotions </a:t>
            </a:r>
            <a:r>
              <a:rPr lang="en-GB" sz="2800" dirty="0" smtClean="0">
                <a:solidFill>
                  <a:prstClr val="black"/>
                </a:solidFill>
                <a:latin typeface="Comic Sans MS"/>
              </a:rPr>
              <a:t>– </a:t>
            </a:r>
            <a:r>
              <a:rPr lang="en-GB" sz="2800" dirty="0">
                <a:solidFill>
                  <a:prstClr val="black"/>
                </a:solidFill>
                <a:latin typeface="Comic Sans MS"/>
              </a:rPr>
              <a:t>‘Do you need some time to think about this?’</a:t>
            </a:r>
            <a:r>
              <a:rPr lang="en-US" sz="2800" dirty="0">
                <a:solidFill>
                  <a:prstClr val="black"/>
                </a:solidFill>
                <a:latin typeface="Comic Sans MS"/>
              </a:rPr>
              <a:t> </a:t>
            </a:r>
            <a:endParaRPr lang="en-US" sz="2800" dirty="0" smtClean="0">
              <a:solidFill>
                <a:prstClr val="black"/>
              </a:solidFill>
              <a:latin typeface="Comic Sans MS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Keep responsibility </a:t>
            </a:r>
            <a:r>
              <a:rPr lang="en-US" sz="2800" dirty="0">
                <a:latin typeface="+mn-lt"/>
              </a:rPr>
              <a:t>where it belongs – ‘What will you do to address this</a:t>
            </a:r>
            <a:r>
              <a:rPr lang="en-US" sz="2800" dirty="0" smtClean="0">
                <a:latin typeface="+mn-lt"/>
              </a:rPr>
              <a:t>?’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If </a:t>
            </a:r>
            <a:r>
              <a:rPr lang="en-US" sz="2800" dirty="0" smtClean="0">
                <a:latin typeface="+mn-lt"/>
              </a:rPr>
              <a:t>recipient </a:t>
            </a:r>
            <a:r>
              <a:rPr lang="en-US" sz="2800" dirty="0">
                <a:latin typeface="+mn-lt"/>
              </a:rPr>
              <a:t>is in denial: reiterate the facts, </a:t>
            </a:r>
            <a:r>
              <a:rPr lang="en-US" sz="2800" dirty="0" smtClean="0">
                <a:latin typeface="+mn-lt"/>
              </a:rPr>
              <a:t>describe the </a:t>
            </a:r>
            <a:r>
              <a:rPr lang="en-US" sz="2800" dirty="0" err="1" smtClean="0">
                <a:latin typeface="+mn-lt"/>
              </a:rPr>
              <a:t>behaviour</a:t>
            </a:r>
            <a:endParaRPr lang="en-US" sz="2800" dirty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5" y="159702"/>
            <a:ext cx="6120680" cy="922338"/>
          </a:xfrm>
        </p:spPr>
        <p:txBody>
          <a:bodyPr/>
          <a:lstStyle/>
          <a:p>
            <a:r>
              <a:rPr lang="en-GB" sz="3600" dirty="0">
                <a:latin typeface="Comic Sans MS"/>
              </a:rPr>
              <a:t>Dealing with defensiveness</a:t>
            </a:r>
            <a:endParaRPr lang="en-GB" dirty="0"/>
          </a:p>
        </p:txBody>
      </p:sp>
      <p:pic>
        <p:nvPicPr>
          <p:cNvPr id="4" name="Picture 18" descr="http://news.menshealth.com/wp-content/uploads/2012/06/86479842-300x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461" y="5176729"/>
            <a:ext cx="2192051" cy="1708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34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5576" y="1268760"/>
            <a:ext cx="7848872" cy="4043411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Time and place, don’t ambush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Provide emotional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Be clear about concern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Be clear about your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Let </a:t>
            </a:r>
            <a:r>
              <a:rPr lang="en-GB" sz="8800" dirty="0">
                <a:latin typeface="+mn-lt"/>
              </a:rPr>
              <a:t>them tell their </a:t>
            </a:r>
            <a:r>
              <a:rPr lang="en-GB" sz="8800" dirty="0" smtClean="0">
                <a:latin typeface="+mn-lt"/>
              </a:rPr>
              <a:t>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Manage emotions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A pause has </a:t>
            </a:r>
            <a:r>
              <a:rPr lang="en-GB" sz="8800" dirty="0">
                <a:latin typeface="+mn-lt"/>
              </a:rPr>
              <a:t>a calming effect  </a:t>
            </a:r>
            <a:endParaRPr lang="en-GB" sz="8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Preserve </a:t>
            </a:r>
            <a:r>
              <a:rPr lang="en-GB" sz="8800" dirty="0">
                <a:latin typeface="+mn-lt"/>
              </a:rPr>
              <a:t>the </a:t>
            </a:r>
            <a:r>
              <a:rPr lang="en-GB" sz="8800" dirty="0" smtClean="0">
                <a:latin typeface="+mn-lt"/>
              </a:rPr>
              <a:t>relationship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Be fair and consistent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Address defensiveness openly </a:t>
            </a:r>
            <a:r>
              <a:rPr lang="en-GB" sz="8800" dirty="0">
                <a:latin typeface="+mn-lt"/>
              </a:rPr>
              <a:t>and </a:t>
            </a:r>
            <a:r>
              <a:rPr lang="en-GB" sz="8800" dirty="0" smtClean="0">
                <a:latin typeface="+mn-lt"/>
              </a:rPr>
              <a:t>sincerely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+mn-lt"/>
              </a:rPr>
              <a:t>High support and high challenge </a:t>
            </a:r>
            <a:endParaRPr lang="en-GB" sz="8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8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043" y="190182"/>
            <a:ext cx="7471913" cy="922338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Strategy for difficult conversations</a:t>
            </a:r>
            <a:endParaRPr lang="en-GB" sz="32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3" y="4941169"/>
            <a:ext cx="34666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3216" y="1556792"/>
            <a:ext cx="7969224" cy="43204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active listening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open</a:t>
            </a:r>
            <a:r>
              <a:rPr lang="en-GB" sz="2600" dirty="0">
                <a:latin typeface="+mj-lt"/>
              </a:rPr>
              <a:t>, reflective, facilitating, and closed </a:t>
            </a:r>
            <a:r>
              <a:rPr lang="en-GB" sz="2600" dirty="0" smtClean="0">
                <a:latin typeface="+mj-lt"/>
              </a:rPr>
              <a:t>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b</a:t>
            </a:r>
            <a:r>
              <a:rPr lang="en-GB" sz="2600" dirty="0" smtClean="0">
                <a:latin typeface="+mj-lt"/>
              </a:rPr>
              <a:t>e challenging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p</a:t>
            </a:r>
            <a:r>
              <a:rPr lang="en-GB" sz="2600" dirty="0" smtClean="0">
                <a:latin typeface="+mj-lt"/>
              </a:rPr>
              <a:t>rovide insight into strengths </a:t>
            </a:r>
            <a:r>
              <a:rPr lang="en-GB" sz="2600" dirty="0">
                <a:latin typeface="+mj-lt"/>
              </a:rPr>
              <a:t>and </a:t>
            </a:r>
            <a:r>
              <a:rPr lang="en-GB" sz="2600" dirty="0" smtClean="0">
                <a:latin typeface="+mj-lt"/>
              </a:rPr>
              <a:t>limitations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help trainees to resolve difficulties by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>
                <a:latin typeface="+mj-lt"/>
              </a:rPr>
              <a:t>listening </a:t>
            </a:r>
            <a:r>
              <a:rPr lang="en-GB" sz="2600" dirty="0">
                <a:latin typeface="+mj-lt"/>
              </a:rPr>
              <a:t>and </a:t>
            </a:r>
            <a:r>
              <a:rPr lang="en-GB" sz="2600" dirty="0" smtClean="0">
                <a:latin typeface="+mj-lt"/>
              </a:rPr>
              <a:t>asking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>
                <a:latin typeface="+mj-lt"/>
              </a:rPr>
              <a:t>not telling </a:t>
            </a:r>
            <a:r>
              <a:rPr lang="en-GB" sz="2600" dirty="0">
                <a:latin typeface="+mj-lt"/>
              </a:rPr>
              <a:t>and </a:t>
            </a:r>
            <a:r>
              <a:rPr lang="en-GB" sz="2600" dirty="0" smtClean="0">
                <a:latin typeface="+mj-lt"/>
              </a:rPr>
              <a:t>providing solutions</a:t>
            </a:r>
            <a:endParaRPr lang="en-GB" sz="2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62446"/>
            <a:ext cx="5904655" cy="922338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Difficult conversations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1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0" y="2126397"/>
            <a:ext cx="6762328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Function of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Effective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Difficult conversations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Difficult conversations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71913" cy="922338"/>
          </a:xfrm>
        </p:spPr>
        <p:txBody>
          <a:bodyPr/>
          <a:lstStyle/>
          <a:p>
            <a:r>
              <a:rPr lang="en-GB" altLang="en-US" sz="4000" dirty="0">
                <a:solidFill>
                  <a:srgbClr val="FF3300"/>
                </a:solidFill>
                <a:latin typeface="+mn-lt"/>
              </a:rPr>
              <a:t>Thoughts about feedback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7321"/>
            <a:ext cx="625475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Function of feedback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Effective </a:t>
            </a:r>
            <a:r>
              <a:rPr lang="en-GB" altLang="en-US" dirty="0"/>
              <a:t>feedback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46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93037" cy="62388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altLang="en-US" sz="4000" dirty="0">
                <a:solidFill>
                  <a:srgbClr val="FF3300"/>
                </a:solidFill>
                <a:latin typeface="Comic Sans MS"/>
                <a:ea typeface="+mn-ea"/>
                <a:cs typeface="+mn-cs"/>
              </a:rPr>
              <a:t>Function of feedback</a:t>
            </a:r>
            <a:endParaRPr lang="en-GB" sz="4000" dirty="0">
              <a:solidFill>
                <a:prstClr val="black"/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47444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“</a:t>
            </a:r>
            <a:r>
              <a:rPr lang="en-GB" altLang="en-US" dirty="0">
                <a:latin typeface="Comic Sans MS" panose="030F0702030302020204" pitchFamily="66" charset="0"/>
              </a:rPr>
              <a:t>How am I doing?”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Motivate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Reinforce effective behaviour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Encouragement to </a:t>
            </a:r>
            <a:r>
              <a:rPr lang="en-GB" altLang="en-US" dirty="0">
                <a:latin typeface="Comic Sans MS" panose="030F0702030302020204" pitchFamily="66" charset="0"/>
              </a:rPr>
              <a:t>change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Developing </a:t>
            </a:r>
            <a:r>
              <a:rPr lang="en-GB" altLang="en-US" dirty="0">
                <a:latin typeface="Comic Sans MS" panose="030F0702030302020204" pitchFamily="66" charset="0"/>
              </a:rPr>
              <a:t>self esteem</a:t>
            </a:r>
          </a:p>
          <a:p>
            <a:pPr>
              <a:lnSpc>
                <a:spcPct val="8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Increase </a:t>
            </a:r>
            <a:r>
              <a:rPr lang="en-GB" altLang="en-US" dirty="0">
                <a:latin typeface="Comic Sans MS" panose="030F0702030302020204" pitchFamily="66" charset="0"/>
              </a:rPr>
              <a:t>insight, capability self awareness and effectiveness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latin typeface="Comic Sans MS" panose="030F0702030302020204" pitchFamily="66" charset="0"/>
              </a:rPr>
              <a:t>Sharing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38909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udy.com/cimages/multimages/16/yerkes_dodson_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1" y="764704"/>
            <a:ext cx="9115605" cy="53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603492" y="2850676"/>
            <a:ext cx="21226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Motivation</a:t>
            </a:r>
          </a:p>
          <a:p>
            <a:r>
              <a:rPr lang="en-GB" sz="2400" b="1" dirty="0" smtClean="0"/>
              <a:t>and Effort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661248"/>
            <a:ext cx="77048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Certain </a:t>
            </a:r>
            <a:r>
              <a:rPr lang="en-GB" sz="2400" b="1" dirty="0" smtClean="0"/>
              <a:t>           Goal                Impossible	         					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5195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>
            <p:ph type="tbl" idx="4294967295"/>
          </p:nvPr>
        </p:nvGraphicFramePr>
        <p:xfrm>
          <a:off x="2133600" y="1447800"/>
          <a:ext cx="4953000" cy="3200400"/>
        </p:xfrm>
        <a:graphic>
          <a:graphicData uri="http://schemas.openxmlformats.org/drawingml/2006/table">
            <a:tbl>
              <a:tblPr/>
              <a:tblGrid>
                <a:gridCol w="2514600"/>
                <a:gridCol w="24384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Open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Blind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Hidden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819400" y="965200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00"/>
                </a:solidFill>
              </a:rPr>
              <a:t>Known by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148263" y="98107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FF00"/>
                </a:solidFill>
              </a:rPr>
              <a:t>Unknown by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827088" y="1989138"/>
            <a:ext cx="130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FF00"/>
                </a:solidFill>
              </a:rPr>
              <a:t>Known by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39750" y="37338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FF00"/>
                </a:solidFill>
              </a:rPr>
              <a:t>Unknown by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067175" y="38417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FFFF00"/>
                </a:solidFill>
              </a:rPr>
              <a:t>Trainee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04800" y="27813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FFFF00"/>
                </a:solidFill>
              </a:rPr>
              <a:t>Trainer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133600" y="1447800"/>
            <a:ext cx="3590925" cy="248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14600" y="2514600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i="1" smtClean="0">
                <a:solidFill>
                  <a:srgbClr val="FF0000"/>
                </a:solidFill>
              </a:rPr>
              <a:t>Self disclosure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429000" y="2133600"/>
            <a:ext cx="1119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i="1" smtClean="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352800" y="2819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4500563" y="2349500"/>
            <a:ext cx="7191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</a:endParaRP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4643438" y="2997200"/>
            <a:ext cx="360362" cy="2873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000" smtClean="0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4823619" y="3284984"/>
            <a:ext cx="1954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Learning needs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assessments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0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nimBg="1"/>
      <p:bldP spid="49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2931"/>
            <a:ext cx="7926600" cy="9906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omic Sans MS" pitchFamily="66" charset="0"/>
              </a:rPr>
              <a:t>Effective feedback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3132138" cy="513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Meaningful</a:t>
            </a:r>
          </a:p>
          <a:p>
            <a:pPr eaLnBrk="1" hangingPunct="1">
              <a:lnSpc>
                <a:spcPct val="90000"/>
              </a:lnSpc>
            </a:pPr>
            <a:endParaRPr lang="en-GB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Accurate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Timely</a:t>
            </a:r>
          </a:p>
          <a:p>
            <a:pPr eaLnBrk="1" hangingPunct="1">
              <a:lnSpc>
                <a:spcPct val="90000"/>
              </a:lnSpc>
            </a:pPr>
            <a:endParaRPr lang="en-GB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Encouraging</a:t>
            </a:r>
          </a:p>
          <a:p>
            <a:pPr eaLnBrk="1" hangingPunct="1">
              <a:lnSpc>
                <a:spcPct val="90000"/>
              </a:lnSpc>
            </a:pPr>
            <a:endParaRPr lang="en-GB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</a:rPr>
              <a:t>Reflective</a:t>
            </a:r>
          </a:p>
          <a:p>
            <a:pPr eaLnBrk="1" hangingPunct="1">
              <a:lnSpc>
                <a:spcPct val="90000"/>
              </a:lnSpc>
            </a:pPr>
            <a:endParaRPr lang="en-GB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88162" y="1485031"/>
            <a:ext cx="5623099" cy="50403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Descriptive of the behaviour not the personality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Give specific examples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Given as close to the event as possible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Sensitive to the needs of the receiver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Directed towards behaviour that can be changed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2" b="18605"/>
          <a:stretch/>
        </p:blipFill>
        <p:spPr bwMode="auto">
          <a:xfrm>
            <a:off x="6387596" y="44623"/>
            <a:ext cx="2756404" cy="141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26450917"/>
              </p:ext>
            </p:extLst>
          </p:nvPr>
        </p:nvGraphicFramePr>
        <p:xfrm>
          <a:off x="2483594" y="2492896"/>
          <a:ext cx="5688806" cy="4032448"/>
        </p:xfrm>
        <a:graphic>
          <a:graphicData uri="http://schemas.openxmlformats.org/drawingml/2006/table">
            <a:tbl>
              <a:tblPr/>
              <a:tblGrid>
                <a:gridCol w="2844404"/>
                <a:gridCol w="2844402"/>
              </a:tblGrid>
              <a:tr h="2063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9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28912" y="620688"/>
            <a:ext cx="27352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>
                <a:latin typeface="Comic Sans MS" panose="030F0702030302020204" pitchFamily="66" charset="0"/>
              </a:rPr>
              <a:t>Positive Feedback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dirty="0">
                <a:latin typeface="Comic Sans MS" panose="030F0702030302020204" pitchFamily="66" charset="0"/>
              </a:rPr>
              <a:t>Preserves or enhances the learner’s self respect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724525" y="620688"/>
            <a:ext cx="25193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>
                <a:latin typeface="Comic Sans MS" panose="030F0702030302020204" pitchFamily="66" charset="0"/>
              </a:rPr>
              <a:t>Negative feedback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dirty="0">
                <a:latin typeface="Comic Sans MS" panose="030F0702030302020204" pitchFamily="66" charset="0"/>
              </a:rPr>
              <a:t>Reduces the learner’s self respect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-108520" y="4869160"/>
            <a:ext cx="27003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>
                <a:latin typeface="Comic Sans MS" panose="030F0702030302020204" pitchFamily="66" charset="0"/>
              </a:rPr>
              <a:t>Feedback about performance that needs to be or could be improved</a:t>
            </a:r>
          </a:p>
        </p:txBody>
      </p:sp>
      <p:pic>
        <p:nvPicPr>
          <p:cNvPr id="8211" name="Picture 19" descr="j00786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43" y="3191034"/>
            <a:ext cx="117951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j00787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0" y="5058370"/>
            <a:ext cx="8445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j00787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85" y="3077527"/>
            <a:ext cx="58737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j00787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26" y="4967882"/>
            <a:ext cx="641350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594" y="2917393"/>
            <a:ext cx="2142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>
                <a:latin typeface="Comic Sans MS" panose="030F0702030302020204" pitchFamily="66" charset="0"/>
              </a:rPr>
              <a:t>Feedback about </a:t>
            </a:r>
            <a:endParaRPr lang="en-GB" altLang="en-US" sz="2000" b="1" dirty="0" smtClean="0">
              <a:latin typeface="Comic Sans MS" panose="030F0702030302020204" pitchFamily="66" charset="0"/>
            </a:endParaRPr>
          </a:p>
          <a:p>
            <a:r>
              <a:rPr lang="en-GB" altLang="en-US" sz="2000" b="1" dirty="0" smtClean="0">
                <a:latin typeface="Comic Sans MS" panose="030F0702030302020204" pitchFamily="66" charset="0"/>
              </a:rPr>
              <a:t>Good performance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37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1560" y="1700808"/>
            <a:ext cx="8136904" cy="2971800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en-GB" sz="11200" dirty="0" smtClean="0">
                <a:latin typeface="+mn-lt"/>
              </a:rPr>
              <a:t>When the challenge increases, so must the support  </a:t>
            </a:r>
          </a:p>
          <a:p>
            <a:pPr marL="0" indent="0"/>
            <a:endParaRPr lang="en-GB" sz="11200" dirty="0" smtClean="0">
              <a:latin typeface="+mn-lt"/>
            </a:endParaRPr>
          </a:p>
          <a:p>
            <a:pPr marL="0" indent="0"/>
            <a:r>
              <a:rPr lang="en-GB" sz="11200" dirty="0" smtClean="0">
                <a:latin typeface="+mn-lt"/>
              </a:rPr>
              <a:t>Emotional bank balance - withdrawals cannot be sustained without credits in place first </a:t>
            </a:r>
          </a:p>
          <a:p>
            <a:pPr marL="0" indent="0"/>
            <a:endParaRPr lang="en-GB" sz="11200" dirty="0">
              <a:latin typeface="+mn-lt"/>
            </a:endParaRPr>
          </a:p>
          <a:p>
            <a:pPr marL="0" indent="0"/>
            <a:r>
              <a:rPr lang="en-GB" sz="11200" dirty="0" smtClean="0">
                <a:latin typeface="+mn-lt"/>
              </a:rPr>
              <a:t>It does not allow either party to downplay strengths or to duck difficult issues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Key principles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4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481</Words>
  <Application>Microsoft Office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Office Theme</vt:lpstr>
      <vt:lpstr>2_Office Theme</vt:lpstr>
      <vt:lpstr>3_Office Theme</vt:lpstr>
      <vt:lpstr>1_Office Theme</vt:lpstr>
      <vt:lpstr>Default Design</vt:lpstr>
      <vt:lpstr>PowerPoint Presentation</vt:lpstr>
      <vt:lpstr>Difficult conversations</vt:lpstr>
      <vt:lpstr>Thoughts about feedback</vt:lpstr>
      <vt:lpstr>Function of feedback</vt:lpstr>
      <vt:lpstr>PowerPoint Presentation</vt:lpstr>
      <vt:lpstr>PowerPoint Presentation</vt:lpstr>
      <vt:lpstr>Effective feedback</vt:lpstr>
      <vt:lpstr>PowerPoint Presentation</vt:lpstr>
      <vt:lpstr>Key principles</vt:lpstr>
      <vt:lpstr>Defensive reactions to feedback</vt:lpstr>
      <vt:lpstr>We can also be defensive…</vt:lpstr>
      <vt:lpstr>Dealing with defensiveness</vt:lpstr>
      <vt:lpstr>Dealing with defensiveness</vt:lpstr>
      <vt:lpstr>Strategy for difficult conversations</vt:lpstr>
      <vt:lpstr>Difficult conversations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Bradshaw Katie</cp:lastModifiedBy>
  <cp:revision>243</cp:revision>
  <dcterms:created xsi:type="dcterms:W3CDTF">2013-04-09T14:05:23Z</dcterms:created>
  <dcterms:modified xsi:type="dcterms:W3CDTF">2015-09-28T07:59:23Z</dcterms:modified>
</cp:coreProperties>
</file>